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28" r:id="rId11"/>
    <p:sldId id="529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49" r:id="rId23"/>
    <p:sldId id="550" r:id="rId24"/>
    <p:sldId id="55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110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61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11.jpg"/><Relationship Id="rId4" Type="http://schemas.openxmlformats.org/officeDocument/2006/relationships/image" Target="../media/image5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6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11.jpg"/><Relationship Id="rId4" Type="http://schemas.openxmlformats.org/officeDocument/2006/relationships/image" Target="../media/image6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8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11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11.jpg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11.jpg"/><Relationship Id="rId4" Type="http://schemas.openxmlformats.org/officeDocument/2006/relationships/image" Target="../media/image4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전처리와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분할 컴파일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#include</a:t>
            </a:r>
            <a:r>
              <a:rPr lang="ko-KR" altLang="en-US" sz="2000" dirty="0"/>
              <a:t>는 지정한 파일을 소스 코드에 적절하게 포함시킨다</a:t>
            </a:r>
            <a:r>
              <a:rPr lang="en-US" altLang="ko-KR" sz="2000" dirty="0" smtClean="0"/>
              <a:t>. 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#define</a:t>
            </a:r>
            <a:r>
              <a:rPr lang="ko-KR" altLang="en-US" sz="2000" dirty="0"/>
              <a:t>은 매크로 상수와 매크로 함수를 만들 때 </a:t>
            </a:r>
            <a:r>
              <a:rPr lang="ko-KR" altLang="en-US" sz="2000" dirty="0" smtClean="0"/>
              <a:t>쓴</a:t>
            </a:r>
            <a:r>
              <a:rPr lang="ko-KR" altLang="en-US" sz="2000" dirty="0"/>
              <a:t>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#if, #else, #</a:t>
            </a:r>
            <a:r>
              <a:rPr lang="en-US" altLang="ko-KR" sz="2000" dirty="0" err="1" smtClean="0"/>
              <a:t>elif</a:t>
            </a:r>
            <a:r>
              <a:rPr lang="en-US" altLang="ko-KR" sz="2000" dirty="0" smtClean="0"/>
              <a:t>, #</a:t>
            </a:r>
            <a:r>
              <a:rPr lang="en-US" altLang="ko-KR" sz="2000" dirty="0" err="1" smtClean="0"/>
              <a:t>ifdef</a:t>
            </a:r>
            <a:r>
              <a:rPr lang="en-US" altLang="ko-KR" sz="2000" dirty="0" smtClean="0"/>
              <a:t>, #</a:t>
            </a:r>
            <a:r>
              <a:rPr lang="en-US" altLang="ko-KR" sz="2000" dirty="0" err="1" smtClean="0"/>
              <a:t>ifndef</a:t>
            </a:r>
            <a:r>
              <a:rPr lang="en-US" altLang="ko-KR" sz="2000" dirty="0" smtClean="0"/>
              <a:t>, #</a:t>
            </a:r>
            <a:r>
              <a:rPr lang="en-US" altLang="ko-KR" sz="2000" dirty="0" err="1" smtClean="0"/>
              <a:t>endif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조건부 컴파일을 위해 사용하는 </a:t>
            </a:r>
            <a:r>
              <a:rPr lang="ko-KR" altLang="en-US" sz="2000" b="1" dirty="0">
                <a:solidFill>
                  <a:srgbClr val="409A6F"/>
                </a:solidFill>
              </a:rPr>
              <a:t>조건부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컴파일 </a:t>
            </a:r>
            <a:r>
              <a:rPr lang="ko-KR" altLang="en-US" sz="2000" b="1" dirty="0" err="1">
                <a:solidFill>
                  <a:srgbClr val="409A6F"/>
                </a:solidFill>
              </a:rPr>
              <a:t>지시자</a:t>
            </a:r>
            <a:r>
              <a:rPr lang="ko-KR" altLang="en-US" sz="2000" dirty="0" err="1"/>
              <a:t>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그 외에도 </a:t>
            </a:r>
            <a:r>
              <a:rPr lang="en-US" altLang="ko-KR" sz="2000" dirty="0" smtClean="0"/>
              <a:t>#pragma, #error, #line </a:t>
            </a:r>
            <a:r>
              <a:rPr lang="ko-KR" altLang="en-US" sz="2000" dirty="0" smtClean="0"/>
              <a:t>등 </a:t>
            </a:r>
            <a:r>
              <a:rPr lang="ko-KR" altLang="en-US" sz="2000" dirty="0"/>
              <a:t>컴파일 과정을 돕는 다양한 </a:t>
            </a:r>
            <a:r>
              <a:rPr lang="ko-KR" altLang="en-US" sz="2000" dirty="0" err="1" smtClean="0"/>
              <a:t>지시자가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defined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#, ##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전처리 </a:t>
            </a:r>
            <a:r>
              <a:rPr lang="ko-KR" altLang="en-US" sz="2000" dirty="0" err="1"/>
              <a:t>지시자와</a:t>
            </a:r>
            <a:r>
              <a:rPr lang="ko-KR" altLang="en-US" sz="2000" dirty="0"/>
              <a:t> 함께 사용하는 전처리 연산자다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59"/>
            <a:ext cx="7272808" cy="46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(1/5)</a:t>
            </a:r>
            <a:endParaRPr lang="en-US" altLang="ko-KR" sz="200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2" y="1600749"/>
            <a:ext cx="6038031" cy="450165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83145"/>
            <a:ext cx="2333997" cy="25054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0" y="1869651"/>
            <a:ext cx="7725350" cy="1001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15" y="2091665"/>
            <a:ext cx="4381117" cy="23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(2/5)</a:t>
            </a:r>
            <a:endParaRPr lang="en-US" altLang="ko-KR" sz="200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2" y="1600749"/>
            <a:ext cx="6038031" cy="450165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83145"/>
            <a:ext cx="2333997" cy="2505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1" y="1583144"/>
            <a:ext cx="5697654" cy="2925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" y="4531645"/>
            <a:ext cx="1697658" cy="15788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03749" y="4531645"/>
            <a:ext cx="4144514" cy="84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7" y="1854349"/>
            <a:ext cx="7725350" cy="100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189809"/>
            <a:ext cx="1924608" cy="90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2"/>
            <a:ext cx="2333997" cy="2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(3/5)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프로젝트에 </a:t>
            </a:r>
            <a:r>
              <a:rPr lang="en-US" altLang="ko-KR" sz="2000" dirty="0" err="1" smtClean="0"/>
              <a:t>main.c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파일을 추가하고 </a:t>
            </a:r>
            <a:r>
              <a:rPr lang="ko-KR" altLang="en-US" sz="2000" dirty="0" err="1" smtClean="0"/>
              <a:t>컴파일한다</a:t>
            </a:r>
            <a:r>
              <a:rPr lang="en-US" altLang="ko-KR" sz="2000" dirty="0" smtClean="0"/>
              <a:t>.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279034" cy="35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(4/5)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프로젝트에 </a:t>
            </a:r>
            <a:r>
              <a:rPr lang="en-US" altLang="ko-KR" sz="2000" dirty="0" err="1" smtClean="0"/>
              <a:t>sub.c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파일을 추가하고 </a:t>
            </a:r>
            <a:r>
              <a:rPr lang="ko-KR" altLang="en-US" sz="2000" dirty="0" err="1" smtClean="0"/>
              <a:t>컴파일한다</a:t>
            </a:r>
            <a:r>
              <a:rPr lang="en-US" altLang="ko-KR" sz="2000" dirty="0" smtClean="0"/>
              <a:t>.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326659" cy="32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(5/5)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링크</a:t>
            </a:r>
            <a:r>
              <a:rPr lang="en-US" altLang="ko-KR" sz="2000" dirty="0"/>
              <a:t>([</a:t>
            </a:r>
            <a:r>
              <a:rPr lang="ko-KR" altLang="en-US" sz="2000" dirty="0" err="1"/>
              <a:t>빌드</a:t>
            </a:r>
            <a:r>
              <a:rPr lang="en-US" altLang="ko-KR" sz="2000" dirty="0"/>
              <a:t>]-[</a:t>
            </a:r>
            <a:r>
              <a:rPr lang="ko-KR" altLang="en-US" sz="2000" dirty="0"/>
              <a:t>솔루션 </a:t>
            </a:r>
            <a:r>
              <a:rPr lang="ko-KR" altLang="en-US" sz="2000" dirty="0" err="1"/>
              <a:t>빌드</a:t>
            </a:r>
            <a:r>
              <a:rPr lang="en-US" altLang="ko-KR" sz="2000" dirty="0"/>
              <a:t>])</a:t>
            </a:r>
            <a:r>
              <a:rPr lang="ko-KR" altLang="en-US" sz="2000" dirty="0"/>
              <a:t>를 수행하여 실행 파일을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37235"/>
            <a:ext cx="6552728" cy="36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컴파일에서 </a:t>
            </a:r>
            <a:r>
              <a:rPr lang="en-US" altLang="ko-KR" sz="2400" b="1" dirty="0"/>
              <a:t>extern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static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용도 </a:t>
            </a:r>
            <a:r>
              <a:rPr lang="en-US" altLang="ko-KR" sz="2400" b="1" dirty="0" smtClean="0"/>
              <a:t>(1/3)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" y="1628800"/>
            <a:ext cx="3665587" cy="2102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7" y="3791431"/>
            <a:ext cx="2160240" cy="746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96790"/>
            <a:ext cx="4341259" cy="39244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57968"/>
            <a:ext cx="8023276" cy="1040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347864" y="2096790"/>
            <a:ext cx="0" cy="3924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2" y="1680280"/>
            <a:ext cx="3480039" cy="2175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19889" y="2564904"/>
            <a:ext cx="12241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52" y="2443673"/>
            <a:ext cx="2958184" cy="22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컴파일에서 </a:t>
            </a:r>
            <a:r>
              <a:rPr lang="en-US" altLang="ko-KR" sz="2400" b="1" dirty="0"/>
              <a:t>extern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static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용도 </a:t>
            </a:r>
            <a:r>
              <a:rPr lang="en-US" altLang="ko-KR" sz="2400" b="1" dirty="0" smtClean="0"/>
              <a:t>(2/3)</a:t>
            </a:r>
            <a:endParaRPr lang="en-US" altLang="ko-KR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69" y="1655897"/>
            <a:ext cx="3480039" cy="217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1" y="1607960"/>
            <a:ext cx="3545905" cy="3119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3030897" cy="31683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60709"/>
            <a:ext cx="7725350" cy="100139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067944" y="2132856"/>
            <a:ext cx="0" cy="33843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분할 컴파일에서 </a:t>
            </a:r>
            <a:r>
              <a:rPr lang="en-US" altLang="ko-KR" sz="2400" b="1" dirty="0"/>
              <a:t>extern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static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용도 </a:t>
            </a:r>
            <a:r>
              <a:rPr lang="en-US" altLang="ko-KR" sz="2400" b="1" dirty="0" smtClean="0"/>
              <a:t>(3/3)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6015206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62797"/>
            <a:ext cx="2016224" cy="15928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84368" y="885071"/>
            <a:ext cx="108012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8" y="1720808"/>
            <a:ext cx="3480039" cy="217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009068"/>
            <a:ext cx="8121407" cy="1052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23928" y="2112675"/>
            <a:ext cx="2630830" cy="1604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8" y="2601460"/>
            <a:ext cx="4618361" cy="29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파일을 </a:t>
            </a:r>
            <a:r>
              <a:rPr lang="ko-KR" altLang="en-US" sz="2400" b="1" dirty="0"/>
              <a:t>포함하는 </a:t>
            </a:r>
            <a:r>
              <a:rPr lang="en-US" altLang="ko-KR" sz="2400" b="1" dirty="0"/>
              <a:t>#include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83685"/>
            <a:ext cx="2454771" cy="183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79805"/>
            <a:ext cx="5146047" cy="3641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66" y="5445224"/>
            <a:ext cx="2263738" cy="66938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275856" y="1963500"/>
            <a:ext cx="0" cy="40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3" y="1589305"/>
            <a:ext cx="3168352" cy="26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34014" cy="1015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3500"/>
            <a:ext cx="1793042" cy="2699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7055"/>
            <a:ext cx="1475036" cy="2828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94908" y="2379805"/>
            <a:ext cx="973236" cy="257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6256" y="2508358"/>
            <a:ext cx="1929358" cy="214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9" y="2122508"/>
            <a:ext cx="1119758" cy="16691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8304" y="2233495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전처리가</a:t>
            </a:r>
            <a:r>
              <a:rPr lang="ko-KR" altLang="en-US" sz="1000" dirty="0" smtClean="0">
                <a:latin typeface="+mn-ea"/>
              </a:rPr>
              <a:t> 끝나면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student.h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의 내용이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이곳에 복사된다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77498"/>
            <a:ext cx="2432298" cy="6138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5" y="5373216"/>
            <a:ext cx="2078081" cy="53961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88274">
            <a:off x="1441737" y="5204340"/>
            <a:ext cx="638843" cy="1949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08" y="5183040"/>
            <a:ext cx="319658" cy="1876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34586" y="4577498"/>
            <a:ext cx="325296" cy="47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0" y="2383685"/>
            <a:ext cx="2454771" cy="18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헤더 파일의 필요성과 중복 문제 해결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(1/3)</a:t>
            </a:r>
            <a:endParaRPr lang="en-US" altLang="ko-KR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7884368" y="885071"/>
            <a:ext cx="108012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9" y="1695947"/>
            <a:ext cx="6383908" cy="31759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81" y="2159424"/>
            <a:ext cx="1152128" cy="12876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5616" y="3527576"/>
            <a:ext cx="1656184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99209" y="2087416"/>
            <a:ext cx="5583088" cy="375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9" y="3683772"/>
            <a:ext cx="6472633" cy="23375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851920" y="1570697"/>
            <a:ext cx="3744416" cy="4378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28" y="2054800"/>
            <a:ext cx="4494323" cy="389780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995936" y="1754909"/>
            <a:ext cx="0" cy="4194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헤더 파일의 필요성과 중복 문제 해결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(2/3)</a:t>
            </a:r>
            <a:endParaRPr lang="en-US" altLang="ko-KR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7884368" y="885071"/>
            <a:ext cx="108012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799"/>
            <a:ext cx="6048672" cy="44340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2344" y="1945406"/>
            <a:ext cx="7632104" cy="989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6" y="5343380"/>
            <a:ext cx="2572122" cy="7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분할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헤더 파일의 필요성과 중복 문제 해결 </a:t>
            </a:r>
            <a:r>
              <a:rPr lang="ko-KR" altLang="en-US" sz="2400" b="1" dirty="0" smtClean="0"/>
              <a:t>방법 </a:t>
            </a:r>
            <a:r>
              <a:rPr lang="en-US" altLang="ko-KR" sz="2400" b="1" dirty="0" smtClean="0"/>
              <a:t>(3/3)</a:t>
            </a:r>
            <a:endParaRPr lang="en-US" altLang="ko-KR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7884368" y="885071"/>
            <a:ext cx="108012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17" y="1988840"/>
            <a:ext cx="4547831" cy="39604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1" y="1772816"/>
            <a:ext cx="2987329" cy="318343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923928" y="1754908"/>
            <a:ext cx="0" cy="4194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340768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모듈</a:t>
            </a:r>
            <a:r>
              <a:rPr lang="ko-KR" altLang="en-US" sz="2000" dirty="0"/>
              <a:t>은 독립적으로 컴파일과 디버깅이 가능한 하나의 파일이다</a:t>
            </a:r>
            <a:r>
              <a:rPr lang="en-US" altLang="ko-KR" sz="2000" dirty="0" smtClean="0"/>
              <a:t>. 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분할 </a:t>
            </a:r>
            <a:r>
              <a:rPr lang="ko-KR" altLang="en-US" sz="2000" b="1" dirty="0" err="1">
                <a:solidFill>
                  <a:srgbClr val="409A6F"/>
                </a:solidFill>
              </a:rPr>
              <a:t>컴파일</a:t>
            </a:r>
            <a:r>
              <a:rPr lang="ko-KR" altLang="en-US" sz="2000" dirty="0" err="1"/>
              <a:t>된</a:t>
            </a:r>
            <a:r>
              <a:rPr lang="ko-KR" altLang="en-US" sz="2000" dirty="0"/>
              <a:t> 개체 파일은 </a:t>
            </a:r>
            <a:r>
              <a:rPr lang="ko-KR" altLang="en-US" sz="2000" b="1" dirty="0">
                <a:solidFill>
                  <a:srgbClr val="409A6F"/>
                </a:solidFill>
              </a:rPr>
              <a:t>링크</a:t>
            </a:r>
            <a:r>
              <a:rPr lang="en-US" altLang="ko-KR" sz="2000" baseline="30000" dirty="0"/>
              <a:t>link</a:t>
            </a:r>
            <a:r>
              <a:rPr lang="ko-KR" altLang="en-US" sz="2000" dirty="0"/>
              <a:t>되어 하나의 프로그램</a:t>
            </a:r>
            <a:r>
              <a:rPr lang="en-US" altLang="ko-KR" sz="2000" dirty="0"/>
              <a:t>(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  <a:r>
              <a:rPr lang="ko-KR" altLang="en-US" sz="2000" dirty="0"/>
              <a:t>이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파일 간에 전역 변수를 공유할 때는 </a:t>
            </a:r>
            <a:r>
              <a:rPr lang="en-US" altLang="ko-KR" sz="2000" b="1" dirty="0">
                <a:solidFill>
                  <a:srgbClr val="409A6F"/>
                </a:solidFill>
              </a:rPr>
              <a:t>extern</a:t>
            </a:r>
            <a:r>
              <a:rPr lang="ko-KR" altLang="en-US" sz="2000" dirty="0"/>
              <a:t>을 쓰고 공유를 제한할 때는 </a:t>
            </a:r>
            <a:r>
              <a:rPr lang="en-US" altLang="ko-KR" sz="2000" b="1" dirty="0">
                <a:solidFill>
                  <a:srgbClr val="409A6F"/>
                </a:solidFill>
              </a:rPr>
              <a:t>static</a:t>
            </a:r>
            <a:r>
              <a:rPr lang="ko-KR" altLang="en-US" sz="2000" dirty="0"/>
              <a:t>을 쓴다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헤더 파일의 중복 포함 문제</a:t>
            </a:r>
            <a:r>
              <a:rPr lang="ko-KR" altLang="en-US" sz="2000" dirty="0"/>
              <a:t>는 조건부 컴파일 </a:t>
            </a:r>
            <a:r>
              <a:rPr lang="ko-KR" altLang="en-US" sz="2000" dirty="0" err="1"/>
              <a:t>지시자로</a:t>
            </a:r>
            <a:r>
              <a:rPr lang="ko-KR" altLang="en-US" sz="2000" dirty="0"/>
              <a:t> 해결할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344816" cy="45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/>
              <a:t>매크로명을</a:t>
            </a:r>
            <a:r>
              <a:rPr lang="ko-KR" altLang="en-US" sz="2400" b="1" dirty="0"/>
              <a:t> 만드는 </a:t>
            </a:r>
            <a:r>
              <a:rPr lang="en-US" altLang="ko-KR" sz="2400" b="1" dirty="0"/>
              <a:t>#define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480720" cy="45155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20328"/>
            <a:ext cx="4708575" cy="6726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3093" y="1844823"/>
            <a:ext cx="7739410" cy="1003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592" y="1844824"/>
            <a:ext cx="7739410" cy="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/>
              <a:t>#define</a:t>
            </a:r>
            <a:r>
              <a:rPr lang="ko-KR" altLang="en-US" sz="2400" b="1" dirty="0"/>
              <a:t>을 사용한 매크로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912768" cy="4559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9592" y="1844824"/>
            <a:ext cx="7739410" cy="10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04864"/>
            <a:ext cx="1843460" cy="4333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1364" y="2204864"/>
            <a:ext cx="110886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98" y="2132856"/>
            <a:ext cx="21522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이미 정의된 매크로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76214"/>
            <a:ext cx="5184576" cy="37748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50" y="5426174"/>
            <a:ext cx="1294140" cy="6548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68991"/>
            <a:ext cx="2880320" cy="14234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1825774"/>
            <a:ext cx="7834014" cy="101547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843808" y="1916832"/>
            <a:ext cx="0" cy="15001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59832" y="4653136"/>
            <a:ext cx="274938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2027684"/>
            <a:ext cx="2492563" cy="190537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4" y="4068651"/>
            <a:ext cx="3456384" cy="16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매크로 연산자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##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628800"/>
            <a:ext cx="6297867" cy="43924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07307"/>
            <a:ext cx="7834014" cy="101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512167" cy="853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1" y="2736354"/>
            <a:ext cx="3735332" cy="10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조건부 컴파일 </a:t>
            </a:r>
            <a:r>
              <a:rPr lang="ko-KR" altLang="en-US" sz="2400" b="1" dirty="0" smtClean="0"/>
              <a:t>지시자 </a:t>
            </a:r>
            <a:r>
              <a:rPr lang="en-US" altLang="ko-KR" sz="2400" b="1" dirty="0" smtClean="0"/>
              <a:t>(1/2)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3364"/>
            <a:ext cx="6323546" cy="4387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2132856"/>
            <a:ext cx="4191242" cy="1992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182988"/>
            <a:ext cx="1484333" cy="7920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1988840"/>
            <a:ext cx="7834014" cy="10154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851920" y="2132856"/>
            <a:ext cx="0" cy="2842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56376" y="2132856"/>
            <a:ext cx="576064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03330" y="4835252"/>
            <a:ext cx="1948990" cy="97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8" y="4975076"/>
            <a:ext cx="2630060" cy="10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조건부 컴파일 </a:t>
            </a:r>
            <a:r>
              <a:rPr lang="ko-KR" altLang="en-US" sz="2400" b="1" dirty="0" smtClean="0"/>
              <a:t>지시자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조건부 컴파일의 다양한 사용법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endParaRPr lang="en-US" altLang="ko-KR" sz="1800" dirty="0"/>
          </a:p>
          <a:p>
            <a:pPr lvl="1">
              <a:lnSpc>
                <a:spcPct val="200000"/>
              </a:lnSpc>
            </a:pP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endParaRPr lang="en-US" altLang="ko-KR" sz="1800" dirty="0"/>
          </a:p>
          <a:p>
            <a:pPr lvl="1">
              <a:lnSpc>
                <a:spcPct val="20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전처리 연산자 </a:t>
            </a:r>
            <a:r>
              <a:rPr lang="en-US" altLang="ko-KR" sz="1800" dirty="0" smtClean="0"/>
              <a:t>defined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!defined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9949"/>
            <a:ext cx="1944216" cy="1280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79949"/>
            <a:ext cx="1920400" cy="16561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2856"/>
            <a:ext cx="2088232" cy="22248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85184"/>
            <a:ext cx="2900164" cy="87361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644008" y="5093036"/>
            <a:ext cx="3456384" cy="856244"/>
            <a:chOff x="4644008" y="5093036"/>
            <a:chExt cx="3594084" cy="93086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5093036"/>
              <a:ext cx="1869004" cy="93086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05" y="5406601"/>
              <a:ext cx="299693" cy="23696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5093036"/>
              <a:ext cx="1289828" cy="930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4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19- 1       </a:t>
            </a:r>
            <a:r>
              <a:rPr lang="ko-KR" altLang="en-US" dirty="0" smtClean="0"/>
              <a:t>전처리 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/>
              <a:t>#pragma </a:t>
            </a:r>
            <a:r>
              <a:rPr lang="ko-KR" altLang="en-US" sz="2400" b="1" dirty="0"/>
              <a:t>지시자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4768450" cy="4392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07234"/>
            <a:ext cx="5267553" cy="1753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90" y="4043673"/>
            <a:ext cx="2724227" cy="96496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256806" y="2041798"/>
            <a:ext cx="0" cy="1944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17276"/>
            <a:ext cx="7725350" cy="1001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12360" y="3212976"/>
            <a:ext cx="803057" cy="773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33973" y="4138414"/>
            <a:ext cx="1862163" cy="38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32" y="5257775"/>
            <a:ext cx="5370472" cy="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15736</TotalTime>
  <Words>434</Words>
  <Application>Microsoft Office PowerPoint</Application>
  <PresentationFormat>화면 슬라이드 쇼(4:3)</PresentationFormat>
  <Paragraphs>71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19장  전처리와 분할 컴파일</vt:lpstr>
      <vt:lpstr>  19- 1       전처리 지시자</vt:lpstr>
      <vt:lpstr>  19- 1       전처리 지시자</vt:lpstr>
      <vt:lpstr>  19- 1       전처리 지시자</vt:lpstr>
      <vt:lpstr>  19- 1       전처리 지시자</vt:lpstr>
      <vt:lpstr>  19- 1       전처리 지시자</vt:lpstr>
      <vt:lpstr>  19- 1       전처리 지시자</vt:lpstr>
      <vt:lpstr>  19- 1       전처리 지시자</vt:lpstr>
      <vt:lpstr>  19- 1       전처리 지시자</vt:lpstr>
      <vt:lpstr>키워드로 끝내는 핵심 포인트</vt:lpstr>
      <vt:lpstr>표로 정리하는 핵심 포인트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  19- 2       분할 컴파일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558</cp:revision>
  <dcterms:created xsi:type="dcterms:W3CDTF">2019-05-31T06:49:58Z</dcterms:created>
  <dcterms:modified xsi:type="dcterms:W3CDTF">2019-07-30T03:15:51Z</dcterms:modified>
</cp:coreProperties>
</file>