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8" r:id="rId14"/>
    <p:sldId id="309" r:id="rId15"/>
    <p:sldId id="310" r:id="rId16"/>
    <p:sldId id="311" r:id="rId17"/>
    <p:sldId id="292" r:id="rId18"/>
    <p:sldId id="312" r:id="rId19"/>
    <p:sldId id="293" r:id="rId20"/>
    <p:sldId id="313" r:id="rId21"/>
    <p:sldId id="314" r:id="rId22"/>
    <p:sldId id="315" r:id="rId23"/>
    <p:sldId id="317" r:id="rId24"/>
    <p:sldId id="316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A6F"/>
    <a:srgbClr val="3CA5AA"/>
    <a:srgbClr val="618571"/>
    <a:srgbClr val="3A6E44"/>
    <a:srgbClr val="376740"/>
    <a:srgbClr val="488879"/>
    <a:srgbClr val="CECC84"/>
    <a:srgbClr val="BFBD5F"/>
    <a:srgbClr val="B9A829"/>
    <a:srgbClr val="317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660"/>
  </p:normalViewPr>
  <p:slideViewPr>
    <p:cSldViewPr>
      <p:cViewPr>
        <p:scale>
          <a:sx n="100" d="100"/>
          <a:sy n="100" d="100"/>
        </p:scale>
        <p:origin x="-1110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4D749-4A0E-4EC0-8C35-6D3DCDE2307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285F9-B92A-4342-AE84-DE45F0AF2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7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8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D:\Dropbox\0.원고\00.진행 도서\00. 프로젝트 C\혼자 공부하는 C\ppt디자인용\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1504"/>
            <a:ext cx="86360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24744"/>
            <a:ext cx="6896540" cy="55172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62068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01-1. </a:t>
            </a:r>
            <a:r>
              <a:rPr lang="ko-KR" altLang="en-US" dirty="0" err="1" smtClean="0"/>
              <a:t>절제목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83568" y="2996952"/>
            <a:ext cx="3960440" cy="117444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혼자 공부하는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서현우 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6986-6ED4-406B-9031-A54FC959ECF7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84974"/>
            <a:ext cx="115212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61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8279892" cy="6480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8219256" cy="576064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/>
              <a:t>  01 - 1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39248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5" y="6134466"/>
            <a:ext cx="8279892" cy="1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23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 baseline="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15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43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6986-6ED4-406B-9031-A54FC959ECF7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EA68-720B-41E0-8F8A-5C601A3907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57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02624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 변수와 데이터 입력</a:t>
            </a:r>
            <a:endParaRPr lang="ko-KR" altLang="en-US" dirty="0">
              <a:solidFill>
                <a:srgbClr val="3A6E4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4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03 - 1       </a:t>
            </a:r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실수 </a:t>
            </a:r>
            <a:r>
              <a:rPr lang="ko-KR" altLang="en-US" sz="2400" b="1" dirty="0" err="1" smtClean="0"/>
              <a:t>자료형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(1/2)</a:t>
            </a:r>
          </a:p>
          <a:p>
            <a:pPr lvl="1"/>
            <a:endParaRPr lang="en-US" altLang="ko-KR" sz="2000" b="1" dirty="0"/>
          </a:p>
          <a:p>
            <a:pPr lvl="1"/>
            <a:r>
              <a:rPr lang="ko-KR" altLang="en-US" sz="2000" dirty="0"/>
              <a:t>실</a:t>
            </a:r>
            <a:r>
              <a:rPr lang="ko-KR" altLang="en-US" sz="2000" dirty="0" smtClean="0"/>
              <a:t>수를 저장하는 </a:t>
            </a:r>
            <a:r>
              <a:rPr lang="ko-KR" altLang="en-US" sz="2000" dirty="0" err="1" smtClean="0"/>
              <a:t>자료형의</a:t>
            </a:r>
            <a:r>
              <a:rPr lang="ko-KR" altLang="en-US" sz="2000" dirty="0" smtClean="0"/>
              <a:t> 종류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유효 숫자가 많을 수록 더 정확한 값을 표현할 수 있다</a:t>
            </a:r>
            <a:r>
              <a:rPr lang="en-US" altLang="ko-KR" sz="2000" dirty="0" smtClean="0"/>
              <a:t>.</a:t>
            </a:r>
          </a:p>
          <a:p>
            <a:pPr marL="457200" lvl="1" indent="0">
              <a:buNone/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76" y="2397621"/>
            <a:ext cx="51816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03 - 1       </a:t>
            </a:r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실수 </a:t>
            </a:r>
            <a:r>
              <a:rPr lang="ko-KR" altLang="en-US" sz="2400" b="1" dirty="0" err="1" smtClean="0"/>
              <a:t>자료형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(2/2)</a:t>
            </a:r>
          </a:p>
          <a:p>
            <a:pPr marL="457200" lvl="1" indent="0">
              <a:buNone/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72816"/>
            <a:ext cx="7464846" cy="39896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688" y="4941168"/>
            <a:ext cx="40957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1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03 - 1       </a:t>
            </a:r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문자열 저장 </a:t>
            </a:r>
            <a:r>
              <a:rPr lang="en-US" altLang="ko-KR" sz="2400" b="1" dirty="0" smtClean="0"/>
              <a:t>(1/3)</a:t>
            </a:r>
          </a:p>
          <a:p>
            <a:pPr marL="457200" lvl="1" indent="0">
              <a:buNone/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문자열은 </a:t>
            </a:r>
            <a:r>
              <a:rPr lang="en-US" altLang="ko-KR" sz="2000" dirty="0" smtClean="0"/>
              <a:t>char </a:t>
            </a:r>
            <a:r>
              <a:rPr lang="ko-KR" altLang="en-US" sz="2000" dirty="0" smtClean="0"/>
              <a:t>배열에 저장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배열의 크기는 널 문자</a:t>
            </a:r>
            <a:r>
              <a:rPr lang="en-US" altLang="ko-KR" sz="2000" dirty="0" smtClean="0"/>
              <a:t>(      ) 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 를 위해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이상 크게 확보</a:t>
            </a:r>
            <a:endParaRPr lang="en-US" altLang="ko-KR" sz="20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025" y="4584154"/>
            <a:ext cx="2210871" cy="3600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2606097"/>
            <a:ext cx="4248473" cy="164580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3" y="2603731"/>
            <a:ext cx="702568" cy="103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03 - 1       </a:t>
            </a:r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문자열 저장 </a:t>
            </a:r>
            <a:r>
              <a:rPr lang="en-US" altLang="ko-KR" sz="2400" b="1" dirty="0" smtClean="0"/>
              <a:t>(2/3)</a:t>
            </a:r>
          </a:p>
          <a:p>
            <a:pPr marL="457200" lvl="1" indent="0">
              <a:buNone/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6660232" y="2204864"/>
            <a:ext cx="1872208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2816"/>
            <a:ext cx="7839305" cy="40519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02" y="4879087"/>
            <a:ext cx="2539115" cy="11620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4" y="3589337"/>
            <a:ext cx="2889870" cy="132325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303908" y="2276872"/>
            <a:ext cx="1532513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07" y="3573016"/>
            <a:ext cx="3483049" cy="34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2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03 - 1       </a:t>
            </a:r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문자열 저장 </a:t>
            </a:r>
            <a:r>
              <a:rPr lang="en-US" altLang="ko-KR" sz="2400" b="1" dirty="0" smtClean="0"/>
              <a:t>(3/3)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새로운 문자열 저장은 </a:t>
            </a:r>
            <a:r>
              <a:rPr lang="en-US" altLang="ko-KR" sz="2000" dirty="0" err="1" smtClean="0"/>
              <a:t>strcpy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 사용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6660232" y="2204864"/>
            <a:ext cx="1872208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79" y="2132856"/>
            <a:ext cx="7551369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03 - 1       </a:t>
            </a:r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const</a:t>
            </a:r>
            <a:r>
              <a:rPr lang="ko-KR" altLang="en-US" sz="2400" b="1" dirty="0" smtClean="0"/>
              <a:t>를 사용한 변수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c</a:t>
            </a:r>
            <a:r>
              <a:rPr lang="en-US" altLang="ko-KR" sz="2000" dirty="0" err="1" smtClean="0"/>
              <a:t>onst</a:t>
            </a:r>
            <a:r>
              <a:rPr lang="ko-KR" altLang="en-US" sz="2000" dirty="0" smtClean="0"/>
              <a:t>를 사용한 변수는 </a:t>
            </a:r>
            <a:r>
              <a:rPr lang="ko-KR" altLang="en-US" sz="2000" dirty="0" err="1" smtClean="0"/>
              <a:t>초깃값</a:t>
            </a:r>
            <a:r>
              <a:rPr lang="ko-KR" altLang="en-US" sz="2000" dirty="0" smtClean="0"/>
              <a:t> 수정 불가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6660232" y="2204864"/>
            <a:ext cx="1872208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54" y="2127672"/>
            <a:ext cx="7022554" cy="38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03 - 1       </a:t>
            </a:r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3947226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예약어와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식별자</a:t>
            </a:r>
            <a:endParaRPr lang="en-US" altLang="ko-KR" sz="2000" b="1" dirty="0"/>
          </a:p>
          <a:p>
            <a:pPr lvl="1">
              <a:lnSpc>
                <a:spcPct val="200000"/>
              </a:lnSpc>
            </a:pPr>
            <a:r>
              <a:rPr lang="ko-KR" altLang="en-US" sz="2000" dirty="0" err="1" smtClean="0"/>
              <a:t>예약어는</a:t>
            </a:r>
            <a:r>
              <a:rPr lang="ko-KR" altLang="en-US" sz="2000" dirty="0" smtClean="0"/>
              <a:t> 컴파일러와 약속된 단어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식별자는</a:t>
            </a:r>
            <a:r>
              <a:rPr lang="ko-KR" altLang="en-US" sz="2000" dirty="0" smtClean="0"/>
              <a:t> 사용자가 만든 단어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err="1" smtClean="0"/>
              <a:t>식별자를</a:t>
            </a:r>
            <a:r>
              <a:rPr lang="ko-KR" altLang="en-US" sz="2000" dirty="0" smtClean="0"/>
              <a:t> 만드는 규칙</a:t>
            </a:r>
            <a:endParaRPr lang="en-US" altLang="ko-KR" sz="2000" dirty="0" smtClean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알파벳 </a:t>
            </a:r>
            <a:r>
              <a:rPr lang="en-US" altLang="ko-KR" sz="1600" dirty="0" err="1" smtClean="0"/>
              <a:t>A~Z</a:t>
            </a:r>
            <a:r>
              <a:rPr lang="en-US" altLang="ko-KR" sz="1600" dirty="0"/>
              <a:t>, </a:t>
            </a:r>
            <a:r>
              <a:rPr lang="en-US" altLang="ko-KR" sz="1600" dirty="0" err="1" smtClean="0"/>
              <a:t>a~z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숫자 </a:t>
            </a:r>
            <a:r>
              <a:rPr lang="en-US" altLang="ko-KR" sz="1600" dirty="0" smtClean="0"/>
              <a:t>0~9</a:t>
            </a:r>
            <a:r>
              <a:rPr lang="en-US" altLang="ko-KR" sz="1600" dirty="0"/>
              <a:t>, _(</a:t>
            </a:r>
            <a:r>
              <a:rPr lang="ko-KR" altLang="en-US" sz="1600" dirty="0" smtClean="0"/>
              <a:t>밑줄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만 사용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숫자로 시작할 수 </a:t>
            </a:r>
            <a:r>
              <a:rPr lang="ko-KR" altLang="en-US" sz="1600" dirty="0" smtClean="0"/>
              <a:t>없다</a:t>
            </a:r>
            <a:r>
              <a:rPr lang="en-US" altLang="ko-KR" sz="1600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대문자와 소문자는 서로 다른 </a:t>
            </a:r>
            <a:r>
              <a:rPr lang="ko-KR" altLang="en-US" sz="1600" dirty="0" err="1" smtClean="0"/>
              <a:t>식별자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077072"/>
            <a:ext cx="6700601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409A6F"/>
                </a:solidFill>
              </a:rPr>
              <a:t>변수 </a:t>
            </a:r>
            <a:r>
              <a:rPr lang="ko-KR" altLang="en-US" sz="2000" b="1" dirty="0">
                <a:solidFill>
                  <a:srgbClr val="409A6F"/>
                </a:solidFill>
              </a:rPr>
              <a:t>선언</a:t>
            </a:r>
            <a:r>
              <a:rPr lang="ko-KR" altLang="en-US" sz="2000" dirty="0"/>
              <a:t>으로 메모리에 저장 공간을 확보하며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대입 </a:t>
            </a:r>
            <a:r>
              <a:rPr lang="ko-KR" altLang="en-US" sz="2000" dirty="0"/>
              <a:t>연산자</a:t>
            </a:r>
            <a:r>
              <a:rPr lang="en-US" altLang="ko-KR" sz="2000" dirty="0" smtClean="0"/>
              <a:t>(=)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변숫값을</a:t>
            </a:r>
            <a:r>
              <a:rPr lang="ko-KR" altLang="en-US" sz="2000" dirty="0"/>
              <a:t> 초기화하거나 </a:t>
            </a:r>
            <a:r>
              <a:rPr lang="ko-KR" altLang="en-US" sz="2000" dirty="0" smtClean="0"/>
              <a:t>값을 저장한다</a:t>
            </a:r>
            <a:r>
              <a:rPr lang="en-US" altLang="ko-KR" sz="2000" dirty="0"/>
              <a:t>.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초기화하지 </a:t>
            </a:r>
            <a:r>
              <a:rPr lang="ko-KR" altLang="en-US" sz="2000" dirty="0"/>
              <a:t>않은 변수에는 </a:t>
            </a:r>
            <a:r>
              <a:rPr lang="ko-KR" altLang="en-US" sz="2000" b="1" dirty="0">
                <a:solidFill>
                  <a:srgbClr val="409A6F"/>
                </a:solidFill>
              </a:rPr>
              <a:t>쓰레기 값</a:t>
            </a:r>
            <a:r>
              <a:rPr lang="ko-KR" altLang="en-US" sz="2000" dirty="0"/>
              <a:t>이 들어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변수의 형태를 </a:t>
            </a:r>
            <a:r>
              <a:rPr lang="ko-KR" altLang="en-US" sz="2000" b="1" dirty="0" err="1">
                <a:solidFill>
                  <a:srgbClr val="409A6F"/>
                </a:solidFill>
              </a:rPr>
              <a:t>자료형</a:t>
            </a:r>
            <a:r>
              <a:rPr lang="ko-KR" altLang="en-US" sz="2000" dirty="0" err="1"/>
              <a:t>이라</a:t>
            </a:r>
            <a:r>
              <a:rPr lang="ko-KR" altLang="en-US" sz="2000" dirty="0"/>
              <a:t> 하며 </a:t>
            </a:r>
            <a:r>
              <a:rPr lang="ko-KR" altLang="en-US" sz="2000" dirty="0" err="1" smtClean="0"/>
              <a:t>정수형과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실수형으로</a:t>
            </a:r>
            <a:r>
              <a:rPr lang="ko-KR" altLang="en-US" sz="2000" dirty="0"/>
              <a:t> 나눈다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변수에 </a:t>
            </a:r>
            <a:r>
              <a:rPr lang="en-US" altLang="ko-KR" sz="2000" b="1" dirty="0" err="1">
                <a:solidFill>
                  <a:srgbClr val="409A6F"/>
                </a:solidFill>
              </a:rPr>
              <a:t>const</a:t>
            </a:r>
            <a:r>
              <a:rPr lang="ko-KR" altLang="en-US" sz="2000" dirty="0"/>
              <a:t>를 사용하면 상수처럼 사용할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b="1" dirty="0" err="1">
                <a:solidFill>
                  <a:srgbClr val="409A6F"/>
                </a:solidFill>
              </a:rPr>
              <a:t>예약어</a:t>
            </a:r>
            <a:r>
              <a:rPr lang="ko-KR" altLang="en-US" sz="2000" dirty="0" err="1"/>
              <a:t>는</a:t>
            </a:r>
            <a:r>
              <a:rPr lang="ko-KR" altLang="en-US" sz="2000" dirty="0"/>
              <a:t> 컴파일러와 약속된 단어이고</a:t>
            </a:r>
            <a:r>
              <a:rPr lang="en-US" altLang="ko-KR" sz="2000" dirty="0" smtClean="0"/>
              <a:t>,</a:t>
            </a:r>
            <a:br>
              <a:rPr lang="en-US" altLang="ko-KR" sz="2000" dirty="0" smtClean="0"/>
            </a:br>
            <a:r>
              <a:rPr lang="ko-KR" altLang="en-US" sz="2000" b="1" dirty="0" err="1" smtClean="0">
                <a:solidFill>
                  <a:srgbClr val="409A6F"/>
                </a:solidFill>
              </a:rPr>
              <a:t>식별자</a:t>
            </a:r>
            <a:r>
              <a:rPr lang="ko-KR" altLang="en-US" sz="2000" dirty="0" err="1" smtClean="0"/>
              <a:t>는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사용자가 </a:t>
            </a:r>
            <a:r>
              <a:rPr lang="ko-KR" altLang="en-US" sz="2000" dirty="0" err="1" smtClean="0"/>
              <a:t>만들어낸</a:t>
            </a:r>
            <a:r>
              <a:rPr lang="ko-KR" altLang="en-US" sz="2000" dirty="0" smtClean="0"/>
              <a:t> 단어이다</a:t>
            </a:r>
            <a:r>
              <a:rPr lang="en-US" altLang="ko-KR" sz="2000" dirty="0" smtClean="0"/>
              <a:t>.</a:t>
            </a:r>
            <a:endParaRPr lang="en-US" altLang="ko-KR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2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45" y="1368946"/>
            <a:ext cx="7439171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84784"/>
            <a:ext cx="7488832" cy="17302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29000"/>
            <a:ext cx="7488832" cy="221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03 - 1       </a:t>
            </a:r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변수 선언 방법 </a:t>
            </a:r>
            <a:r>
              <a:rPr lang="en-US" altLang="ko-KR" sz="2400" b="1" dirty="0" smtClean="0"/>
              <a:t>(1/3)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err="1" smtClean="0"/>
              <a:t>자료형과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변수명으로</a:t>
            </a:r>
            <a:r>
              <a:rPr lang="ko-KR" altLang="en-US" sz="2000" dirty="0" smtClean="0"/>
              <a:t> 선언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05" y="2348880"/>
            <a:ext cx="7362136" cy="15131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54" y="3727317"/>
            <a:ext cx="6191250" cy="21717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6012160" y="2874681"/>
            <a:ext cx="2661315" cy="1490423"/>
            <a:chOff x="1259632" y="2183904"/>
            <a:chExt cx="2661315" cy="149042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2183904"/>
              <a:ext cx="1872207" cy="149042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1840" y="2451368"/>
              <a:ext cx="789107" cy="810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912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03 - 2       </a:t>
            </a:r>
            <a:r>
              <a:rPr lang="ko-KR" altLang="en-US" dirty="0" smtClean="0"/>
              <a:t>데이터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44178"/>
            <a:ext cx="8285716" cy="43924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scanf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함수의 사용법 </a:t>
            </a:r>
            <a:r>
              <a:rPr lang="en-US" altLang="ko-KR" sz="2400" b="1" dirty="0" smtClean="0"/>
              <a:t>(1/2)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78526"/>
            <a:ext cx="7560840" cy="419874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964" y="2204863"/>
            <a:ext cx="2881460" cy="179011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020272" y="4221088"/>
            <a:ext cx="1506038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030" y="4853508"/>
            <a:ext cx="2520280" cy="126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03 - 2       </a:t>
            </a:r>
            <a:r>
              <a:rPr lang="ko-KR" altLang="en-US" dirty="0" smtClean="0"/>
              <a:t>데이터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44178"/>
            <a:ext cx="8285716" cy="43924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scanf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함수의 사용법 </a:t>
            </a:r>
            <a:r>
              <a:rPr lang="en-US" altLang="ko-KR" sz="2400" b="1" dirty="0" smtClean="0"/>
              <a:t>(2/2)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7242426" y="4221088"/>
            <a:ext cx="1506038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15593"/>
            <a:ext cx="7812461" cy="431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03 - 2       </a:t>
            </a:r>
            <a:r>
              <a:rPr lang="ko-KR" altLang="en-US" dirty="0" smtClean="0"/>
              <a:t>데이터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44178"/>
            <a:ext cx="8285716" cy="43924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문자와 문자열의 입력</a:t>
            </a:r>
            <a:endParaRPr lang="en-US" altLang="ko-KR" sz="24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7242426" y="4221088"/>
            <a:ext cx="1506038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628800"/>
            <a:ext cx="7628311" cy="44644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113" y="2276872"/>
            <a:ext cx="2160240" cy="132937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516216" y="5085184"/>
            <a:ext cx="208823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409A6F"/>
                </a:solidFill>
              </a:rPr>
              <a:t>scanf</a:t>
            </a:r>
            <a:r>
              <a:rPr lang="en-US" altLang="ko-KR" sz="2000" b="1" dirty="0" smtClean="0">
                <a:solidFill>
                  <a:srgbClr val="409A6F"/>
                </a:solidFill>
              </a:rPr>
              <a:t> </a:t>
            </a:r>
            <a:r>
              <a:rPr lang="ko-KR" altLang="en-US" sz="2000" b="1" dirty="0" smtClean="0">
                <a:solidFill>
                  <a:srgbClr val="409A6F"/>
                </a:solidFill>
              </a:rPr>
              <a:t>함수</a:t>
            </a:r>
            <a:r>
              <a:rPr lang="ko-KR" altLang="en-US" sz="2000" dirty="0" smtClean="0"/>
              <a:t>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입력할 때 변수 </a:t>
            </a:r>
            <a:r>
              <a:rPr lang="ko-KR" altLang="en-US" sz="2000" dirty="0"/>
              <a:t>앞에 </a:t>
            </a:r>
            <a:r>
              <a:rPr lang="en-US" altLang="ko-KR" sz="2000" dirty="0" smtClean="0"/>
              <a:t>&amp;</a:t>
            </a:r>
            <a:r>
              <a:rPr lang="ko-KR" altLang="en-US" sz="2000" dirty="0" smtClean="0"/>
              <a:t>를 </a:t>
            </a:r>
            <a:r>
              <a:rPr lang="ko-KR" altLang="en-US" sz="2000" dirty="0"/>
              <a:t>사용한다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둘 이상의 </a:t>
            </a:r>
            <a:r>
              <a:rPr lang="ko-KR" altLang="en-US" sz="2000" b="1" dirty="0" smtClean="0">
                <a:solidFill>
                  <a:srgbClr val="409A6F"/>
                </a:solidFill>
              </a:rPr>
              <a:t>값을 </a:t>
            </a:r>
            <a:r>
              <a:rPr lang="ko-KR" altLang="en-US" sz="2000" b="1" dirty="0">
                <a:solidFill>
                  <a:srgbClr val="409A6F"/>
                </a:solidFill>
              </a:rPr>
              <a:t>입력</a:t>
            </a:r>
            <a:r>
              <a:rPr lang="ko-KR" altLang="en-US" sz="2000" dirty="0"/>
              <a:t>할 때는 </a:t>
            </a:r>
            <a:r>
              <a:rPr lang="en-US" altLang="ko-KR" sz="2000" dirty="0"/>
              <a:t>Space Bar , Tab , Enter </a:t>
            </a:r>
            <a:r>
              <a:rPr lang="ko-KR" altLang="en-US" sz="2000" dirty="0"/>
              <a:t>로 </a:t>
            </a:r>
            <a:r>
              <a:rPr lang="ko-KR" altLang="en-US" sz="2000" dirty="0" smtClean="0"/>
              <a:t>구분한다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문자열 입력</a:t>
            </a:r>
            <a:r>
              <a:rPr lang="ko-KR" altLang="en-US" sz="2000" dirty="0"/>
              <a:t>은 </a:t>
            </a:r>
            <a:r>
              <a:rPr lang="en-US" altLang="ko-KR" sz="2000" dirty="0" smtClean="0"/>
              <a:t>char </a:t>
            </a:r>
            <a:r>
              <a:rPr lang="ko-KR" altLang="en-US" sz="2000" dirty="0" smtClean="0"/>
              <a:t>배열을 </a:t>
            </a:r>
            <a:r>
              <a:rPr lang="ko-KR" altLang="en-US" sz="2000" dirty="0"/>
              <a:t>이용하며 </a:t>
            </a:r>
            <a:r>
              <a:rPr lang="en-US" altLang="ko-KR" sz="2000" dirty="0" smtClean="0"/>
              <a:t>&amp;</a:t>
            </a:r>
            <a:r>
              <a:rPr lang="ko-KR" altLang="en-US" sz="2000" dirty="0" smtClean="0"/>
              <a:t>기호를 </a:t>
            </a:r>
            <a:r>
              <a:rPr lang="ko-KR" altLang="en-US" sz="2000" dirty="0"/>
              <a:t>사용하지 </a:t>
            </a:r>
            <a:r>
              <a:rPr lang="ko-KR" altLang="en-US" sz="2000" dirty="0" smtClean="0"/>
              <a:t>않는다</a:t>
            </a:r>
            <a:r>
              <a:rPr lang="en-US" altLang="ko-KR" sz="2000" dirty="0" smtClean="0"/>
              <a:t>.</a:t>
            </a:r>
            <a:endParaRPr lang="en-US" altLang="ko-KR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242964"/>
            <a:ext cx="2641476" cy="37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0768"/>
            <a:ext cx="745016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0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03 - 1       </a:t>
            </a:r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변수 선언 방법 </a:t>
            </a:r>
            <a:r>
              <a:rPr lang="en-US" altLang="ko-KR" sz="2400" b="1" dirty="0" smtClean="0"/>
              <a:t>(2/3)</a:t>
            </a:r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51" y="1772816"/>
            <a:ext cx="7019925" cy="4219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418" y="3882603"/>
            <a:ext cx="2226998" cy="210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03 - 1       </a:t>
            </a:r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변수 선언 방법 </a:t>
            </a:r>
            <a:r>
              <a:rPr lang="en-US" altLang="ko-KR" sz="2400" b="1" dirty="0" smtClean="0"/>
              <a:t>(3/3)</a:t>
            </a:r>
          </a:p>
          <a:p>
            <a:pPr lvl="1"/>
            <a:endParaRPr lang="en-US" altLang="ko-KR" sz="2000" b="1" dirty="0"/>
          </a:p>
          <a:p>
            <a:pPr lvl="1"/>
            <a:r>
              <a:rPr lang="ko-KR" altLang="en-US" sz="2000" dirty="0" smtClean="0"/>
              <a:t>대입 연산자</a:t>
            </a:r>
            <a:r>
              <a:rPr lang="en-US" altLang="ko-KR" sz="2000" dirty="0"/>
              <a:t>(=)</a:t>
            </a:r>
            <a:r>
              <a:rPr lang="ko-KR" altLang="en-US" sz="2000" dirty="0"/>
              <a:t>는 </a:t>
            </a:r>
            <a:r>
              <a:rPr lang="ko-KR" altLang="en-US" sz="2000" dirty="0" smtClean="0"/>
              <a:t>왼쪽 </a:t>
            </a:r>
            <a:r>
              <a:rPr lang="ko-KR" altLang="en-US" sz="2000" dirty="0"/>
              <a:t>변수에 </a:t>
            </a:r>
            <a:r>
              <a:rPr lang="ko-KR" altLang="en-US" sz="2000" dirty="0" smtClean="0"/>
              <a:t>오른쪽 값 저장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/>
            <a:r>
              <a:rPr lang="ko-KR" altLang="en-US" sz="2000" dirty="0" smtClean="0"/>
              <a:t>대입 </a:t>
            </a:r>
            <a:r>
              <a:rPr lang="ko-KR" altLang="en-US" sz="2000" dirty="0"/>
              <a:t>연산자 </a:t>
            </a:r>
            <a:r>
              <a:rPr lang="ko-KR" altLang="en-US" sz="2000" dirty="0" smtClean="0"/>
              <a:t>왼쪽 변수는 </a:t>
            </a:r>
            <a:r>
              <a:rPr lang="ko-KR" altLang="en-US" sz="2000" dirty="0"/>
              <a:t>저장 </a:t>
            </a:r>
            <a:r>
              <a:rPr lang="ko-KR" altLang="en-US" sz="2000" dirty="0" smtClean="0"/>
              <a:t>공간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오른쪽은 값이다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62" y="2492896"/>
            <a:ext cx="5208086" cy="14792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797152"/>
            <a:ext cx="31051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03 - 1       </a:t>
            </a:r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정수 </a:t>
            </a:r>
            <a:r>
              <a:rPr lang="ko-KR" altLang="en-US" sz="2400" b="1" dirty="0" err="1" smtClean="0"/>
              <a:t>자료형</a:t>
            </a:r>
            <a:endParaRPr lang="en-US" altLang="ko-KR" sz="2400" b="1" dirty="0" smtClean="0"/>
          </a:p>
          <a:p>
            <a:pPr lvl="1"/>
            <a:endParaRPr lang="en-US" altLang="ko-KR" sz="2000" b="1" dirty="0"/>
          </a:p>
          <a:p>
            <a:pPr lvl="1"/>
            <a:r>
              <a:rPr lang="ko-KR" altLang="en-US" sz="2000" dirty="0" smtClean="0"/>
              <a:t>정수를 저장하는 </a:t>
            </a:r>
            <a:r>
              <a:rPr lang="ko-KR" altLang="en-US" sz="2000" dirty="0" err="1" smtClean="0"/>
              <a:t>자료형</a:t>
            </a:r>
            <a:r>
              <a:rPr lang="en-US" altLang="ko-KR" sz="2000" dirty="0" smtClean="0"/>
              <a:t>(data type)</a:t>
            </a:r>
            <a:r>
              <a:rPr lang="ko-KR" altLang="en-US" sz="2000" dirty="0" smtClean="0"/>
              <a:t>의 종류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자료형에</a:t>
            </a:r>
            <a:r>
              <a:rPr lang="ko-KR" altLang="en-US" sz="2000" dirty="0" smtClean="0"/>
              <a:t> 따라 저장할 수 있는 값의 범위 계산</a:t>
            </a: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4905375" cy="1924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76" y="5301208"/>
            <a:ext cx="3620641" cy="63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03 - 1       </a:t>
            </a:r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char</a:t>
            </a:r>
            <a:r>
              <a:rPr lang="ko-KR" altLang="en-US" sz="2400" b="1" dirty="0" smtClean="0"/>
              <a:t>형 변수</a:t>
            </a:r>
            <a:endParaRPr lang="en-US" altLang="ko-KR" sz="2400" b="1" dirty="0" smtClean="0"/>
          </a:p>
          <a:p>
            <a:pPr lvl="1"/>
            <a:endParaRPr lang="en-US" altLang="ko-KR" sz="2000" b="1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7629525" cy="2667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323576"/>
            <a:ext cx="6086475" cy="15144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516216" y="4725144"/>
            <a:ext cx="936104" cy="1112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105" y="5046384"/>
            <a:ext cx="28575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6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03 - 1       </a:t>
            </a:r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여러 가지 </a:t>
            </a:r>
            <a:r>
              <a:rPr lang="ko-KR" altLang="en-US" sz="2400" b="1" dirty="0" err="1" smtClean="0"/>
              <a:t>정수형</a:t>
            </a:r>
            <a:r>
              <a:rPr lang="ko-KR" altLang="en-US" sz="2400" b="1" dirty="0" smtClean="0"/>
              <a:t> 변수</a:t>
            </a:r>
            <a:endParaRPr lang="en-US" altLang="ko-KR" sz="2400" b="1" dirty="0" smtClean="0"/>
          </a:p>
          <a:p>
            <a:pPr lvl="1"/>
            <a:endParaRPr lang="en-US" altLang="ko-KR" sz="2000" b="1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0" name="직사각형 9"/>
          <p:cNvSpPr/>
          <p:nvPr/>
        </p:nvSpPr>
        <p:spPr>
          <a:xfrm>
            <a:off x="6516216" y="4725144"/>
            <a:ext cx="936104" cy="1112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672"/>
            <a:ext cx="6674892" cy="40759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311" y="5653056"/>
            <a:ext cx="1321009" cy="43496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616489"/>
            <a:ext cx="3124826" cy="13302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378711"/>
            <a:ext cx="2016224" cy="21052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76" y="1907704"/>
            <a:ext cx="7486064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03 - 1       </a:t>
            </a:r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unsigned</a:t>
            </a:r>
            <a:r>
              <a:rPr lang="ko-KR" altLang="en-US" sz="2400" b="1" dirty="0" smtClean="0"/>
              <a:t> 정수 </a:t>
            </a:r>
            <a:r>
              <a:rPr lang="ko-KR" altLang="en-US" sz="2400" b="1" dirty="0" err="1" smtClean="0"/>
              <a:t>자료형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(1/2)</a:t>
            </a:r>
          </a:p>
          <a:p>
            <a:pPr lvl="1"/>
            <a:endParaRPr lang="en-US" altLang="ko-KR" sz="2000" b="1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16" y="1592163"/>
            <a:ext cx="7429500" cy="4429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897338"/>
            <a:ext cx="29051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9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03 - 1       </a:t>
            </a:r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unsigned</a:t>
            </a:r>
            <a:r>
              <a:rPr lang="ko-KR" altLang="en-US" sz="2400" b="1" dirty="0" smtClean="0"/>
              <a:t> 정수 </a:t>
            </a:r>
            <a:r>
              <a:rPr lang="ko-KR" altLang="en-US" sz="2400" b="1" dirty="0" err="1" smtClean="0"/>
              <a:t>자료형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(2/2)</a:t>
            </a:r>
          </a:p>
          <a:p>
            <a:pPr marL="457200" lvl="1" indent="0">
              <a:buNone/>
            </a:pPr>
            <a:endParaRPr lang="en-US" altLang="ko-KR" sz="2000" b="1" dirty="0" smtClean="0"/>
          </a:p>
          <a:p>
            <a:pPr lvl="1"/>
            <a:r>
              <a:rPr lang="en-US" altLang="ko-KR" sz="2000" dirty="0" smtClean="0"/>
              <a:t>unsigned </a:t>
            </a:r>
            <a:r>
              <a:rPr lang="ko-KR" altLang="en-US" sz="2000" dirty="0" err="1" smtClean="0"/>
              <a:t>자료형은</a:t>
            </a:r>
            <a:r>
              <a:rPr lang="ko-KR" altLang="en-US" sz="2000" dirty="0" smtClean="0"/>
              <a:t> 항상 양수만 저장하고 </a:t>
            </a:r>
            <a:r>
              <a:rPr lang="en-US" altLang="ko-KR" sz="2000" dirty="0" smtClean="0"/>
              <a:t>%u</a:t>
            </a:r>
            <a:r>
              <a:rPr lang="ko-KR" altLang="en-US" sz="2000" dirty="0" smtClean="0"/>
              <a:t>로 출력한다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004248"/>
            <a:ext cx="7002116" cy="19450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2" y="2564904"/>
            <a:ext cx="7120064" cy="125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5807</TotalTime>
  <Words>396</Words>
  <Application>Microsoft Office PowerPoint</Application>
  <PresentationFormat>화면 슬라이드 쇼(4:3)</PresentationFormat>
  <Paragraphs>131</Paragraphs>
  <Slides>24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3장  변수와 데이터 입력</vt:lpstr>
      <vt:lpstr>  03 - 1       변수</vt:lpstr>
      <vt:lpstr>  03 - 1       변수</vt:lpstr>
      <vt:lpstr>  03 - 1       변수</vt:lpstr>
      <vt:lpstr>  03 - 1       변수</vt:lpstr>
      <vt:lpstr>  03 - 1       변수</vt:lpstr>
      <vt:lpstr>  03 - 1       변수</vt:lpstr>
      <vt:lpstr>  03 - 1       변수</vt:lpstr>
      <vt:lpstr>  03 - 1       변수</vt:lpstr>
      <vt:lpstr>  03 - 1       변수</vt:lpstr>
      <vt:lpstr>  03 - 1       변수</vt:lpstr>
      <vt:lpstr>  03 - 1       변수</vt:lpstr>
      <vt:lpstr>  03 - 1       변수</vt:lpstr>
      <vt:lpstr>  03 - 1       변수</vt:lpstr>
      <vt:lpstr>  03 - 1       변수</vt:lpstr>
      <vt:lpstr>  03 - 1       변수</vt:lpstr>
      <vt:lpstr>키워드로 끝내는 핵심 포인트</vt:lpstr>
      <vt:lpstr>표로 정리하는 핵심 포인트 (1/2)</vt:lpstr>
      <vt:lpstr>표로 정리하는 핵심 포인트 (2/2)</vt:lpstr>
      <vt:lpstr>  03 - 2       데이터 입력</vt:lpstr>
      <vt:lpstr>  03 - 2       데이터 입력</vt:lpstr>
      <vt:lpstr>  03 - 2       데이터 입력</vt:lpstr>
      <vt:lpstr>키워드로 끝내는 핵심 포인트</vt:lpstr>
      <vt:lpstr>표로 정리하는 핵심 포인트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Hanbit Media</dc:creator>
  <cp:lastModifiedBy>SHU</cp:lastModifiedBy>
  <cp:revision>132</cp:revision>
  <dcterms:created xsi:type="dcterms:W3CDTF">2019-05-31T06:49:58Z</dcterms:created>
  <dcterms:modified xsi:type="dcterms:W3CDTF">2019-07-01T04:22:06Z</dcterms:modified>
</cp:coreProperties>
</file>