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17" r:id="rId13"/>
    <p:sldId id="31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3CA5AA"/>
    <a:srgbClr val="618571"/>
    <a:srgbClr val="3A6E44"/>
    <a:srgbClr val="376740"/>
    <a:srgbClr val="488879"/>
    <a:srgbClr val="CECC84"/>
    <a:srgbClr val="BFBD5F"/>
    <a:srgbClr val="B9A829"/>
    <a:srgbClr val="31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3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18.jpg"/><Relationship Id="rId4" Type="http://schemas.openxmlformats.org/officeDocument/2006/relationships/image" Target="../media/image4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18.jpg"/><Relationship Id="rId4" Type="http://schemas.openxmlformats.org/officeDocument/2006/relationships/image" Target="../media/image4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연산자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04- 1      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논</a:t>
            </a:r>
            <a:r>
              <a:rPr lang="ko-KR" altLang="en-US" sz="2400" b="1" dirty="0"/>
              <a:t>리</a:t>
            </a:r>
            <a:r>
              <a:rPr lang="ko-KR" altLang="en-US" sz="2400" b="1" dirty="0" smtClean="0"/>
              <a:t> 연산자 </a:t>
            </a:r>
            <a:r>
              <a:rPr lang="en-US" altLang="ko-KR" sz="2400" b="1" dirty="0" smtClean="0"/>
              <a:t>: &amp;&amp;(and),  (or), !(not)</a:t>
            </a:r>
          </a:p>
          <a:p>
            <a:pPr marL="0" indent="0">
              <a:buNone/>
            </a:pP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2"/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5373216"/>
            <a:ext cx="2664296" cy="72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40869" y="3876900"/>
            <a:ext cx="1063179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7" y="1628800"/>
            <a:ext cx="6909549" cy="45365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7" y="1876078"/>
            <a:ext cx="7229375" cy="9371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336928" y="1196752"/>
            <a:ext cx="114652" cy="223478"/>
            <a:chOff x="7452320" y="1196752"/>
            <a:chExt cx="216024" cy="864096"/>
          </a:xfrm>
        </p:grpSpPr>
        <p:sp>
          <p:nvSpPr>
            <p:cNvPr id="12" name="직사각형 11"/>
            <p:cNvSpPr/>
            <p:nvPr/>
          </p:nvSpPr>
          <p:spPr>
            <a:xfrm>
              <a:off x="7452320" y="1196752"/>
              <a:ext cx="45719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20" y="1700808"/>
              <a:ext cx="45719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622625" y="1196752"/>
              <a:ext cx="45719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622625" y="1700808"/>
              <a:ext cx="45719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1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04- 1      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연산의 </a:t>
            </a:r>
            <a:r>
              <a:rPr lang="ko-KR" altLang="en-US" sz="2400" b="1" dirty="0" err="1" smtClean="0"/>
              <a:t>결괏값을</a:t>
            </a:r>
            <a:r>
              <a:rPr lang="ko-KR" altLang="en-US" sz="2400" b="1" dirty="0" smtClean="0"/>
              <a:t> 처리하는 방법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연산의 결과는 저장하거나 바로 사용하지 않으면 사라진다</a:t>
            </a:r>
            <a:r>
              <a:rPr lang="en-US" altLang="ko-KR" sz="2000" dirty="0" smtClean="0"/>
              <a:t>.</a:t>
            </a:r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2"/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5373216"/>
            <a:ext cx="2664296" cy="72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40869" y="3876900"/>
            <a:ext cx="1063179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19416"/>
            <a:ext cx="6120680" cy="38949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949334"/>
            <a:ext cx="1656184" cy="11439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01838"/>
            <a:ext cx="7229375" cy="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대입 연산자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(=)</a:t>
            </a:r>
            <a:r>
              <a:rPr lang="ko-KR" altLang="en-US" sz="2000" dirty="0"/>
              <a:t>는 오른쪽 수식의 값을 왼쪽 변수에 </a:t>
            </a:r>
            <a:r>
              <a:rPr lang="ko-KR" altLang="en-US" sz="2000" dirty="0" smtClean="0"/>
              <a:t>저장한다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두 </a:t>
            </a:r>
            <a:r>
              <a:rPr lang="ko-KR" altLang="en-US" sz="2000" dirty="0"/>
              <a:t>값이 같은지를 확인할 때는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관계 연산자</a:t>
            </a:r>
            <a:r>
              <a:rPr lang="ko-KR" altLang="en-US" sz="2000" dirty="0" smtClean="0"/>
              <a:t>인 </a:t>
            </a:r>
            <a:r>
              <a:rPr lang="en-US" altLang="ko-KR" sz="2000" dirty="0" smtClean="0"/>
              <a:t>==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409A6F"/>
                </a:solidFill>
              </a:rPr>
              <a:t>나누기 </a:t>
            </a:r>
            <a:r>
              <a:rPr lang="ko-KR" altLang="en-US" sz="2000" b="1" dirty="0">
                <a:solidFill>
                  <a:srgbClr val="409A6F"/>
                </a:solidFill>
              </a:rPr>
              <a:t>연산자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(/)</a:t>
            </a:r>
            <a:r>
              <a:rPr lang="ko-KR" altLang="en-US" sz="2000" dirty="0"/>
              <a:t>로 정수를 나누면 몫이 </a:t>
            </a:r>
            <a:r>
              <a:rPr lang="ko-KR" altLang="en-US" sz="2000" dirty="0" smtClean="0"/>
              <a:t>계산된다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나머지는 </a:t>
            </a:r>
            <a:r>
              <a:rPr lang="ko-KR" altLang="en-US" sz="2000" b="1" dirty="0">
                <a:solidFill>
                  <a:srgbClr val="409A6F"/>
                </a:solidFill>
              </a:rPr>
              <a:t>나머지 연산자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(%)</a:t>
            </a:r>
            <a:r>
              <a:rPr lang="ko-KR" altLang="en-US" sz="2000" dirty="0" smtClean="0"/>
              <a:t>로 연산한다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409A6F"/>
                </a:solidFill>
              </a:rPr>
              <a:t>증감 연산자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후위 </a:t>
            </a:r>
            <a:r>
              <a:rPr lang="ko-KR" altLang="en-US" sz="2000" dirty="0" smtClean="0"/>
              <a:t>표기는 </a:t>
            </a:r>
            <a:r>
              <a:rPr lang="ko-KR" altLang="en-US" sz="2000" dirty="0"/>
              <a:t>변수의 값을 </a:t>
            </a:r>
            <a:r>
              <a:rPr lang="ko-KR" altLang="en-US" sz="2000" dirty="0" smtClean="0"/>
              <a:t>먼저 사용하고 증가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409A6F"/>
                </a:solidFill>
              </a:rPr>
              <a:t>논리 </a:t>
            </a:r>
            <a:r>
              <a:rPr lang="ko-KR" altLang="en-US" sz="2000" b="1" dirty="0">
                <a:solidFill>
                  <a:srgbClr val="409A6F"/>
                </a:solidFill>
              </a:rPr>
              <a:t>연산</a:t>
            </a:r>
            <a:r>
              <a:rPr lang="ko-KR" altLang="en-US" sz="2000" dirty="0"/>
              <a:t>의 결과는 </a:t>
            </a:r>
            <a:r>
              <a:rPr lang="en-US" altLang="ko-KR" sz="2000" dirty="0"/>
              <a:t>1(</a:t>
            </a:r>
            <a:r>
              <a:rPr lang="ko-KR" altLang="en-US" sz="2000" dirty="0"/>
              <a:t>참</a:t>
            </a:r>
            <a:r>
              <a:rPr lang="en-US" altLang="ko-KR" sz="2000" dirty="0"/>
              <a:t>) </a:t>
            </a:r>
            <a:r>
              <a:rPr lang="ko-KR" altLang="en-US" sz="2000" dirty="0"/>
              <a:t>또는 </a:t>
            </a:r>
            <a:r>
              <a:rPr lang="en-US" altLang="ko-KR" sz="2000" dirty="0"/>
              <a:t>0(</a:t>
            </a:r>
            <a:r>
              <a:rPr lang="ko-KR" altLang="en-US" sz="2000" dirty="0"/>
              <a:t>거짓</a:t>
            </a:r>
            <a:r>
              <a:rPr lang="en-US" altLang="ko-KR" sz="2000" dirty="0"/>
              <a:t>)</a:t>
            </a:r>
            <a:r>
              <a:rPr lang="ko-KR" altLang="en-US" sz="2000" dirty="0"/>
              <a:t>이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409A6F"/>
                </a:solidFill>
              </a:rPr>
              <a:t>관계 연산</a:t>
            </a:r>
            <a:r>
              <a:rPr lang="ko-KR" altLang="en-US" sz="2000" dirty="0" smtClean="0"/>
              <a:t>의 결과도 </a:t>
            </a:r>
            <a:r>
              <a:rPr lang="en-US" altLang="ko-KR" sz="2000" dirty="0"/>
              <a:t>1(</a:t>
            </a:r>
            <a:r>
              <a:rPr lang="ko-KR" altLang="en-US" sz="2000" dirty="0"/>
              <a:t>참</a:t>
            </a:r>
            <a:r>
              <a:rPr lang="en-US" altLang="ko-KR" sz="2000" dirty="0"/>
              <a:t>) </a:t>
            </a:r>
            <a:r>
              <a:rPr lang="ko-KR" altLang="en-US" sz="2000" dirty="0"/>
              <a:t>또는 </a:t>
            </a:r>
            <a:r>
              <a:rPr lang="en-US" altLang="ko-KR" sz="2000" dirty="0"/>
              <a:t>0(</a:t>
            </a:r>
            <a:r>
              <a:rPr lang="ko-KR" altLang="en-US" sz="2000" dirty="0"/>
              <a:t>거짓</a:t>
            </a:r>
            <a:r>
              <a:rPr lang="en-US" altLang="ko-KR" sz="2000" dirty="0"/>
              <a:t>)</a:t>
            </a:r>
            <a:r>
              <a:rPr lang="ko-KR" altLang="en-US" sz="2000" dirty="0"/>
              <a:t>이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7416824" cy="26982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147760"/>
            <a:ext cx="7416824" cy="17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형 변환 연산자 </a:t>
            </a:r>
            <a:r>
              <a:rPr lang="en-US" altLang="ko-KR" sz="2400" b="1" dirty="0" smtClean="0"/>
              <a:t>(1/2)</a:t>
            </a:r>
          </a:p>
          <a:p>
            <a:endParaRPr lang="en-US" altLang="ko-KR" sz="2400" b="1" dirty="0" smtClean="0"/>
          </a:p>
          <a:p>
            <a:pPr lvl="1"/>
            <a:r>
              <a:rPr lang="ko-KR" altLang="en-US" sz="2000" dirty="0" smtClean="0"/>
              <a:t>연산할 때 </a:t>
            </a:r>
            <a:r>
              <a:rPr lang="ko-KR" altLang="en-US" sz="2000" dirty="0" err="1" smtClean="0"/>
              <a:t>피연산자의</a:t>
            </a:r>
            <a:r>
              <a:rPr lang="ko-KR" altLang="en-US" sz="2000" dirty="0" smtClean="0"/>
              <a:t> 형태가 다르면 자동으로 일치된다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 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정수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실수  </a:t>
            </a:r>
            <a:r>
              <a:rPr lang="en-US" altLang="ko-KR" sz="2000" dirty="0" smtClean="0"/>
              <a:t>=&gt;  </a:t>
            </a:r>
            <a:r>
              <a:rPr lang="ko-KR" altLang="en-US" sz="2000" dirty="0" smtClean="0"/>
              <a:t>실수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실수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형 변환 연산자는 피 연산자의 값을 원하는 형태로 변환시킨다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49080"/>
            <a:ext cx="3242169" cy="1440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64528"/>
            <a:ext cx="2952328" cy="13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형 변환 연산자 </a:t>
            </a:r>
            <a:r>
              <a:rPr lang="en-US" altLang="ko-KR" sz="2400" b="1" dirty="0" smtClean="0"/>
              <a:t>(2/2)</a:t>
            </a:r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607621"/>
            <a:ext cx="6912768" cy="39154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99" y="5411316"/>
            <a:ext cx="1305669" cy="7234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75799"/>
            <a:ext cx="2218680" cy="13586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94" y="1878732"/>
            <a:ext cx="7333554" cy="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sizeof</a:t>
            </a:r>
            <a:r>
              <a:rPr lang="ko-KR" altLang="en-US" sz="2400" b="1" dirty="0" smtClean="0"/>
              <a:t> 연산자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94" y="1878732"/>
            <a:ext cx="7333554" cy="95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89666"/>
            <a:ext cx="7524328" cy="44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복합대입</a:t>
            </a:r>
            <a:r>
              <a:rPr lang="ko-KR" altLang="en-US" sz="2400" b="1" dirty="0" smtClean="0"/>
              <a:t> 연산자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94" y="1878732"/>
            <a:ext cx="7333554" cy="950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1" y="1556792"/>
            <a:ext cx="7562052" cy="4464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2060848"/>
            <a:ext cx="337747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콤</a:t>
            </a:r>
            <a:r>
              <a:rPr lang="ko-KR" altLang="en-US" sz="2400" b="1" dirty="0"/>
              <a:t>마</a:t>
            </a:r>
            <a:r>
              <a:rPr lang="ko-KR" altLang="en-US" sz="2400" b="1" dirty="0" smtClean="0"/>
              <a:t> 연산자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93" y="1628800"/>
            <a:ext cx="3963743" cy="2160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48" y="3861048"/>
            <a:ext cx="6408713" cy="21841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869160"/>
            <a:ext cx="2483700" cy="11760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5" y="1956260"/>
            <a:ext cx="7452252" cy="966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79" y="2060848"/>
            <a:ext cx="3610929" cy="16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조</a:t>
            </a:r>
            <a:r>
              <a:rPr lang="ko-KR" altLang="en-US" sz="2400" b="1" dirty="0"/>
              <a:t>건</a:t>
            </a:r>
            <a:r>
              <a:rPr lang="ko-KR" altLang="en-US" sz="2400" b="1" dirty="0" smtClean="0"/>
              <a:t> 연산자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2" y="1631928"/>
            <a:ext cx="4029306" cy="43549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301511"/>
            <a:ext cx="3024336" cy="2944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2304256" cy="9765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36255"/>
            <a:ext cx="7452252" cy="966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704" y="2276871"/>
            <a:ext cx="3368758" cy="15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04- 1      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산술 연산자와 대입 연산자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79" y="1700808"/>
            <a:ext cx="772896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비</a:t>
            </a:r>
            <a:r>
              <a:rPr lang="ko-KR" altLang="en-US" sz="2400" b="1" dirty="0"/>
              <a:t>트</a:t>
            </a:r>
            <a:r>
              <a:rPr lang="ko-KR" altLang="en-US" sz="2400" b="1" dirty="0" smtClean="0"/>
              <a:t> 연산자 </a:t>
            </a:r>
            <a:r>
              <a:rPr lang="en-US" altLang="ko-KR" sz="2400" b="1" dirty="0" smtClean="0"/>
              <a:t>(1/4)</a:t>
            </a:r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96" y="1556792"/>
            <a:ext cx="6239281" cy="45365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34" y="3883310"/>
            <a:ext cx="2238286" cy="21570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16249"/>
            <a:ext cx="7452252" cy="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비</a:t>
            </a:r>
            <a:r>
              <a:rPr lang="ko-KR" altLang="en-US" sz="2400" b="1" dirty="0"/>
              <a:t>트</a:t>
            </a:r>
            <a:r>
              <a:rPr lang="ko-KR" altLang="en-US" sz="2400" b="1" dirty="0" smtClean="0"/>
              <a:t> 연산자 </a:t>
            </a:r>
            <a:r>
              <a:rPr lang="en-US" altLang="ko-KR" sz="2400" b="1" dirty="0" smtClean="0"/>
              <a:t>(2/4)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비트별</a:t>
            </a:r>
            <a:r>
              <a:rPr lang="ko-KR" altLang="en-US" sz="2000" dirty="0" smtClean="0"/>
              <a:t> 논리곱 연산자</a:t>
            </a:r>
            <a:r>
              <a:rPr lang="en-US" altLang="ko-KR" sz="2000" dirty="0" smtClean="0"/>
              <a:t>(&amp;)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err="1" smtClean="0"/>
              <a:t>비트별</a:t>
            </a:r>
            <a:r>
              <a:rPr lang="ko-KR" altLang="en-US" sz="2000" dirty="0" smtClean="0"/>
              <a:t> 배타적 논리합 연산자</a:t>
            </a:r>
            <a:r>
              <a:rPr lang="en-US" altLang="ko-KR" sz="2000" dirty="0" smtClean="0"/>
              <a:t>(^)</a:t>
            </a:r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6038850" cy="1162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47964"/>
            <a:ext cx="61245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비</a:t>
            </a:r>
            <a:r>
              <a:rPr lang="ko-KR" altLang="en-US" sz="2400" b="1" dirty="0"/>
              <a:t>트</a:t>
            </a:r>
            <a:r>
              <a:rPr lang="ko-KR" altLang="en-US" sz="2400" b="1" dirty="0" smtClean="0"/>
              <a:t> 연산자 </a:t>
            </a:r>
            <a:r>
              <a:rPr lang="en-US" altLang="ko-KR" sz="2400" b="1" dirty="0" smtClean="0"/>
              <a:t>(3/4)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비트별</a:t>
            </a:r>
            <a:r>
              <a:rPr lang="ko-KR" altLang="en-US" sz="2000" dirty="0" smtClean="0"/>
              <a:t> 논리합 연산자</a:t>
            </a:r>
            <a:r>
              <a:rPr lang="en-US" altLang="ko-KR" sz="2000" dirty="0" smtClean="0"/>
              <a:t>(  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err="1" smtClean="0"/>
              <a:t>비트별</a:t>
            </a:r>
            <a:r>
              <a:rPr lang="ko-KR" altLang="en-US" sz="2000" dirty="0" smtClean="0"/>
              <a:t> 부</a:t>
            </a:r>
            <a:r>
              <a:rPr lang="ko-KR" altLang="en-US" sz="2000" dirty="0"/>
              <a:t>정</a:t>
            </a:r>
            <a:r>
              <a:rPr lang="ko-KR" altLang="en-US" sz="2000" dirty="0" smtClean="0"/>
              <a:t> 연산자</a:t>
            </a:r>
            <a:r>
              <a:rPr lang="en-US" altLang="ko-KR" sz="2000" dirty="0" smtClean="0"/>
              <a:t>(~)</a:t>
            </a:r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62" y="2300858"/>
            <a:ext cx="6076950" cy="1200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18" y="4509120"/>
            <a:ext cx="615315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70" y="1772816"/>
            <a:ext cx="66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52736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비</a:t>
            </a:r>
            <a:r>
              <a:rPr lang="ko-KR" altLang="en-US" sz="2400" b="1" dirty="0"/>
              <a:t>트</a:t>
            </a:r>
            <a:r>
              <a:rPr lang="ko-KR" altLang="en-US" sz="2400" b="1" dirty="0" smtClean="0"/>
              <a:t> 연산자 </a:t>
            </a:r>
            <a:r>
              <a:rPr lang="en-US" altLang="ko-KR" sz="2400" b="1" dirty="0" smtClean="0"/>
              <a:t>(4/4)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비트별</a:t>
            </a:r>
            <a:r>
              <a:rPr lang="ko-KR" altLang="en-US" sz="2000" dirty="0" smtClean="0"/>
              <a:t> 왼쪽 이동 연산자</a:t>
            </a:r>
            <a:r>
              <a:rPr lang="en-US" altLang="ko-KR" sz="2000" dirty="0" smtClean="0"/>
              <a:t>(&lt;&lt;)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err="1" smtClean="0"/>
              <a:t>비트별</a:t>
            </a:r>
            <a:r>
              <a:rPr lang="ko-KR" altLang="en-US" sz="2000" dirty="0" smtClean="0"/>
              <a:t> 오른쪽 이동 연산자</a:t>
            </a:r>
            <a:r>
              <a:rPr lang="en-US" altLang="ko-KR" sz="2000" dirty="0" smtClean="0"/>
              <a:t>(&gt;&gt;)</a:t>
            </a:r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08" y="2095843"/>
            <a:ext cx="5785272" cy="12611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37112"/>
            <a:ext cx="5400600" cy="12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52736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연산자 우선순위와 연산 방향 </a:t>
            </a:r>
            <a:r>
              <a:rPr lang="en-US" altLang="ko-KR" sz="2400" b="1" dirty="0" smtClean="0"/>
              <a:t>(1/2)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710"/>
            <a:ext cx="5328592" cy="4452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5" y="1863664"/>
            <a:ext cx="7452252" cy="96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32" y="4365104"/>
            <a:ext cx="136032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04- 2       </a:t>
            </a:r>
            <a:r>
              <a:rPr lang="ko-KR" altLang="en-US" dirty="0" smtClean="0"/>
              <a:t>그 외 유용한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52736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연산자 우선순위와 연산 방향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 err="1" smtClean="0"/>
              <a:t>단항</a:t>
            </a:r>
            <a:r>
              <a:rPr lang="ko-KR" altLang="en-US" sz="1800" dirty="0" smtClean="0"/>
              <a:t> 연산자가 이항 연산자보다 우선순위가 높다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산술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관계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논리 연산자 순서로 우선순위가 높다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1800" dirty="0" smtClean="0"/>
              <a:t>우선 순위가 같은 경우 연산 방향</a:t>
            </a:r>
            <a:endParaRPr lang="en-US" altLang="ko-KR" sz="1800" dirty="0"/>
          </a:p>
          <a:p>
            <a:pPr lvl="1"/>
            <a:endParaRPr lang="en-US" altLang="ko-KR" sz="2000" dirty="0" smtClean="0"/>
          </a:p>
          <a:p>
            <a:endParaRPr lang="en-US" altLang="ko-KR" sz="2400" b="1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88" y="4509120"/>
            <a:ext cx="7236296" cy="11835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57" y="2600907"/>
            <a:ext cx="2286000" cy="11525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2564508"/>
            <a:ext cx="3024337" cy="11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형 변환 연산자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피연산자의</a:t>
            </a:r>
            <a:r>
              <a:rPr lang="ko-KR" altLang="en-US" sz="2000" dirty="0"/>
              <a:t> 값을 잠깐 원하는 형태로 바꾸나 변수의 형태는 바뀌지 </a:t>
            </a:r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sizeof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연산자</a:t>
            </a:r>
            <a:r>
              <a:rPr lang="ko-KR" altLang="en-US" sz="2000" dirty="0"/>
              <a:t>는 괄호와 함께 사용하지만 함수는 아니다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복합대입</a:t>
            </a:r>
            <a:r>
              <a:rPr lang="ko-KR" altLang="en-US" sz="2000" b="1" dirty="0">
                <a:solidFill>
                  <a:srgbClr val="409A6F"/>
                </a:solidFill>
              </a:rPr>
              <a:t> 연산자</a:t>
            </a:r>
            <a:r>
              <a:rPr lang="ko-KR" altLang="en-US" sz="2000" dirty="0"/>
              <a:t>의 우선순위는 대입 </a:t>
            </a:r>
            <a:r>
              <a:rPr lang="ko-KR" altLang="en-US" sz="2000" dirty="0" smtClean="0"/>
              <a:t>연산자와 같다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비트 연산자</a:t>
            </a:r>
            <a:r>
              <a:rPr lang="ko-KR" altLang="en-US" sz="2000" dirty="0"/>
              <a:t>는 비트 단위로 연산하며 비트 논리 연산자</a:t>
            </a:r>
            <a:r>
              <a:rPr lang="en-US" altLang="ko-KR" sz="2000" dirty="0" smtClean="0"/>
              <a:t>(&amp;,^,  )</a:t>
            </a:r>
            <a:r>
              <a:rPr lang="ko-KR" altLang="en-US" sz="2000" dirty="0"/>
              <a:t>와 비트 이동 연산자</a:t>
            </a:r>
            <a:r>
              <a:rPr lang="en-US" altLang="ko-KR" sz="2000" dirty="0" smtClean="0"/>
              <a:t>(&gt;&gt;, &lt;&lt;)</a:t>
            </a:r>
            <a:r>
              <a:rPr lang="ko-KR" altLang="en-US" sz="2000" dirty="0" smtClean="0"/>
              <a:t>가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67" y="4372347"/>
            <a:ext cx="66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192688" cy="47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9401"/>
            <a:ext cx="6392962" cy="22956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99892"/>
            <a:ext cx="6264696" cy="19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1361907"/>
            <a:ext cx="7164288" cy="44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04- 1      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산술 연산자와 대입 연산자 </a:t>
            </a:r>
            <a:r>
              <a:rPr lang="en-US" altLang="ko-KR" sz="2400" b="1" dirty="0" smtClean="0"/>
              <a:t>(2/2)</a:t>
            </a:r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/>
            <a:r>
              <a:rPr lang="en-US" altLang="ko-KR" sz="2000" dirty="0"/>
              <a:t> </a:t>
            </a:r>
            <a:r>
              <a:rPr lang="ko-KR" altLang="en-US" sz="2000" dirty="0" smtClean="0"/>
              <a:t>대입 연산자</a:t>
            </a:r>
            <a:endParaRPr lang="en-US" altLang="ko-KR" sz="2000" dirty="0" smtClean="0"/>
          </a:p>
          <a:p>
            <a:pPr lvl="2"/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78893"/>
            <a:ext cx="5472607" cy="24121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78893"/>
            <a:ext cx="2376264" cy="18774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67" y="4509120"/>
            <a:ext cx="4807049" cy="13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04- 1      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나누기 연산자와 나머지 연산자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정수를 </a:t>
            </a:r>
            <a:r>
              <a:rPr lang="ko-KR" altLang="en-US" sz="2000" dirty="0"/>
              <a:t>나누면 몫이 되고 실수를 나누면 소수점까지 계산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2"/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73263"/>
            <a:ext cx="7308426" cy="22322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81" y="4691188"/>
            <a:ext cx="4752528" cy="8980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83" y="4681663"/>
            <a:ext cx="2843662" cy="5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04- 1      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나누기 연산자와 나머지 연산자 </a:t>
            </a:r>
            <a:r>
              <a:rPr lang="en-US" altLang="ko-KR" sz="2400" b="1" dirty="0" smtClean="0"/>
              <a:t>(2/2)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2"/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0" y="1844824"/>
            <a:ext cx="7014170" cy="3418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4" y="4077072"/>
            <a:ext cx="2485256" cy="16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04- 1      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증감 연산자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피연산자의</a:t>
            </a:r>
            <a:r>
              <a:rPr lang="ko-KR" altLang="en-US" sz="2000" dirty="0" smtClean="0"/>
              <a:t> 값을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증가시키거나 감소시킨다</a:t>
            </a:r>
            <a:r>
              <a:rPr lang="en-US" altLang="ko-KR" sz="2000" dirty="0" smtClean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2"/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6" y="2022748"/>
            <a:ext cx="4637088" cy="40689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75" y="4867519"/>
            <a:ext cx="1832256" cy="12241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6" y="2305447"/>
            <a:ext cx="7229375" cy="937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92895"/>
            <a:ext cx="3144186" cy="12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04- 1      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증감 연산자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전위 표기와 후위 표기</a:t>
            </a:r>
            <a:endParaRPr lang="en-US" altLang="ko-KR" sz="2000" dirty="0" smtClean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2"/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6" y="2060848"/>
            <a:ext cx="5861224" cy="40327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6" y="2305447"/>
            <a:ext cx="7229375" cy="937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90" y="2492896"/>
            <a:ext cx="4072242" cy="10081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0" y="5373216"/>
            <a:ext cx="2664296" cy="72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04- 1      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관</a:t>
            </a:r>
            <a:r>
              <a:rPr lang="ko-KR" altLang="en-US" sz="2400" b="1" dirty="0"/>
              <a:t>계</a:t>
            </a:r>
            <a:r>
              <a:rPr lang="ko-KR" altLang="en-US" sz="2400" b="1" dirty="0" smtClean="0"/>
              <a:t> 연산자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크다</a:t>
            </a:r>
            <a:r>
              <a:rPr lang="en-US" altLang="ko-KR" sz="2000" dirty="0" smtClean="0"/>
              <a:t>(&gt;), </a:t>
            </a:r>
            <a:r>
              <a:rPr lang="ko-KR" altLang="en-US" sz="2000" dirty="0" smtClean="0"/>
              <a:t>크거나 같다</a:t>
            </a:r>
            <a:r>
              <a:rPr lang="en-US" altLang="ko-KR" sz="2000" dirty="0" smtClean="0"/>
              <a:t>(&gt;=), </a:t>
            </a:r>
            <a:r>
              <a:rPr lang="ko-KR" altLang="en-US" sz="2000" dirty="0" smtClean="0"/>
              <a:t>작다</a:t>
            </a:r>
            <a:r>
              <a:rPr lang="en-US" altLang="ko-KR" sz="2000" dirty="0" smtClean="0"/>
              <a:t>(&lt;)</a:t>
            </a:r>
          </a:p>
          <a:p>
            <a:pPr marL="0" indent="0">
              <a:buNone/>
            </a:pP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2"/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5373216"/>
            <a:ext cx="2664296" cy="72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21506" y="2060848"/>
            <a:ext cx="6014790" cy="3885752"/>
            <a:chOff x="1221506" y="1916832"/>
            <a:chExt cx="6014790" cy="388575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06" y="1916832"/>
              <a:ext cx="5438726" cy="258227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24" y="4553547"/>
              <a:ext cx="5797772" cy="1249037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06" y="2348880"/>
            <a:ext cx="7229375" cy="9371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40869" y="3876900"/>
            <a:ext cx="1063179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65" y="3857849"/>
            <a:ext cx="2862777" cy="8206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021732" y="3573016"/>
            <a:ext cx="72008" cy="284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04- 1      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관</a:t>
            </a:r>
            <a:r>
              <a:rPr lang="ko-KR" altLang="en-US" sz="2400" b="1" dirty="0"/>
              <a:t>계</a:t>
            </a:r>
            <a:r>
              <a:rPr lang="ko-KR" altLang="en-US" sz="2400" b="1" dirty="0" smtClean="0"/>
              <a:t> 연산자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작거나 같다</a:t>
            </a:r>
            <a:r>
              <a:rPr lang="en-US" altLang="ko-KR" sz="2000" dirty="0" smtClean="0"/>
              <a:t>(&lt;=), </a:t>
            </a:r>
            <a:r>
              <a:rPr lang="ko-KR" altLang="en-US" sz="2000" dirty="0"/>
              <a:t>같</a:t>
            </a:r>
            <a:r>
              <a:rPr lang="ko-KR" altLang="en-US" sz="2000" dirty="0" smtClean="0"/>
              <a:t>다</a:t>
            </a:r>
            <a:r>
              <a:rPr lang="en-US" altLang="ko-KR" sz="2000" dirty="0" smtClean="0"/>
              <a:t>(==), </a:t>
            </a:r>
            <a:r>
              <a:rPr lang="ko-KR" altLang="en-US" sz="2000" dirty="0" smtClean="0"/>
              <a:t>같지 않다</a:t>
            </a:r>
            <a:r>
              <a:rPr lang="en-US" altLang="ko-KR" sz="2000" dirty="0" smtClean="0"/>
              <a:t>(!=)</a:t>
            </a:r>
          </a:p>
          <a:p>
            <a:pPr marL="0" indent="0">
              <a:buNone/>
            </a:pP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2"/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5373216"/>
            <a:ext cx="2664296" cy="72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40869" y="3876900"/>
            <a:ext cx="1063179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14" y="2204864"/>
            <a:ext cx="6430233" cy="31197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62" y="4201690"/>
            <a:ext cx="1482659" cy="19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6636</TotalTime>
  <Words>619</Words>
  <Application>Microsoft Office PowerPoint</Application>
  <PresentationFormat>화면 슬라이드 쇼(4:3)</PresentationFormat>
  <Paragraphs>170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4장  연산자</vt:lpstr>
      <vt:lpstr>  04- 1       산술 연산자, 관계 연산자, 논리 연산자</vt:lpstr>
      <vt:lpstr>  04- 1       산술 연산자, 관계 연산자, 논리 연산자</vt:lpstr>
      <vt:lpstr>  04- 1       산술 연산자, 관계 연산자, 논리 연산자</vt:lpstr>
      <vt:lpstr>  04- 1       산술 연산자, 관계 연산자, 논리 연산자</vt:lpstr>
      <vt:lpstr>  04- 1       산술 연산자, 관계 연산자, 논리 연산자</vt:lpstr>
      <vt:lpstr>  04- 1       산술 연산자, 관계 연산자, 논리 연산자</vt:lpstr>
      <vt:lpstr>  04- 1       산술 연산자, 관계 연산자, 논리 연산자</vt:lpstr>
      <vt:lpstr>  04- 1       산술 연산자, 관계 연산자, 논리 연산자</vt:lpstr>
      <vt:lpstr>  04- 1       산술 연산자, 관계 연산자, 논리 연산자</vt:lpstr>
      <vt:lpstr>  04- 1       산술 연산자, 관계 연산자, 논리 연산자</vt:lpstr>
      <vt:lpstr>키워드로 끝내는 핵심 포인트</vt:lpstr>
      <vt:lpstr>표로 정리하는 핵심 포인트</vt:lpstr>
      <vt:lpstr>  04- 2       그 외 유용한 연산자</vt:lpstr>
      <vt:lpstr>  04- 2       그 외 유용한 연산자</vt:lpstr>
      <vt:lpstr>  04- 2       그 외 유용한 연산자</vt:lpstr>
      <vt:lpstr>  04- 2       그 외 유용한 연산자</vt:lpstr>
      <vt:lpstr>  04- 2       그 외 유용한 연산자</vt:lpstr>
      <vt:lpstr>  04- 2       그 외 유용한 연산자</vt:lpstr>
      <vt:lpstr>  04- 2       그 외 유용한 연산자</vt:lpstr>
      <vt:lpstr>  04- 2       그 외 유용한 연산자</vt:lpstr>
      <vt:lpstr>  04- 2       그 외 유용한 연산자</vt:lpstr>
      <vt:lpstr>  04- 2       그 외 유용한 연산자</vt:lpstr>
      <vt:lpstr>  04- 2       그 외 유용한 연산자</vt:lpstr>
      <vt:lpstr>  04- 2       그 외 유용한 연산자</vt:lpstr>
      <vt:lpstr>키워드로 끝내는 핵심 포인트</vt:lpstr>
      <vt:lpstr>표로 정리하는 핵심 포인트 (1/3)</vt:lpstr>
      <vt:lpstr>표로 정리하는 핵심 포인트 (2/3)</vt:lpstr>
      <vt:lpstr>표로 정리하는 핵심 포인트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167</cp:revision>
  <dcterms:created xsi:type="dcterms:W3CDTF">2019-05-31T06:49:58Z</dcterms:created>
  <dcterms:modified xsi:type="dcterms:W3CDTF">2019-07-01T04:22:17Z</dcterms:modified>
</cp:coreProperties>
</file>