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18" r:id="rId3"/>
    <p:sldId id="366" r:id="rId4"/>
    <p:sldId id="377" r:id="rId5"/>
    <p:sldId id="378" r:id="rId6"/>
    <p:sldId id="379" r:id="rId7"/>
    <p:sldId id="380" r:id="rId8"/>
    <p:sldId id="381" r:id="rId9"/>
    <p:sldId id="382" r:id="rId10"/>
    <p:sldId id="383" r:id="rId11"/>
    <p:sldId id="317" r:id="rId12"/>
    <p:sldId id="336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9A6F"/>
    <a:srgbClr val="618571"/>
    <a:srgbClr val="F0F5FA"/>
    <a:srgbClr val="3CA5AA"/>
    <a:srgbClr val="3A6E44"/>
    <a:srgbClr val="376740"/>
    <a:srgbClr val="488879"/>
    <a:srgbClr val="CECC84"/>
    <a:srgbClr val="BFBD5F"/>
    <a:srgbClr val="B9A8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6" autoAdjust="0"/>
    <p:restoredTop sz="94660"/>
  </p:normalViewPr>
  <p:slideViewPr>
    <p:cSldViewPr>
      <p:cViewPr>
        <p:scale>
          <a:sx n="100" d="100"/>
          <a:sy n="100" d="100"/>
        </p:scale>
        <p:origin x="-1110" y="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4D749-4A0E-4EC0-8C35-6D3DCDE23070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285F9-B92A-4342-AE84-DE45F0AF2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78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285F9-B92A-4342-AE84-DE45F0AF26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68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D:\Dropbox\0.원고\00.진행 도서\00. 프로젝트 C\혼자 공부하는 C\ppt디자인용\09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1504"/>
            <a:ext cx="8636000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24744"/>
            <a:ext cx="6896540" cy="55172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620688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01-1. </a:t>
            </a:r>
            <a:r>
              <a:rPr lang="ko-KR" altLang="en-US" dirty="0" err="1" smtClean="0"/>
              <a:t>절제목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83568" y="2996952"/>
            <a:ext cx="3960440" cy="117444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혼자 공부하는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r>
              <a:rPr lang="ko-KR" altLang="en-US" dirty="0" smtClean="0"/>
              <a:t>서현우 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6986-6ED4-406B-9031-A54FC959ECF7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984974"/>
            <a:ext cx="1152128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619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2656"/>
            <a:ext cx="8279892" cy="6480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332656"/>
            <a:ext cx="8219256" cy="576064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6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/>
              <a:t>  01 - 1     </a:t>
            </a:r>
            <a:r>
              <a:rPr lang="ko-KR" altLang="en-US" dirty="0" smtClean="0"/>
              <a:t>프로그램과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20" y="1196752"/>
            <a:ext cx="8285716" cy="439248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5" y="6134466"/>
            <a:ext cx="8279892" cy="11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523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ropbox\0.원고\00.진행 도서\00. 프로젝트 C\혼자 공부하는 C\ppt\마무리박스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7989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0" hasCustomPrompt="1"/>
          </p:nvPr>
        </p:nvSpPr>
        <p:spPr>
          <a:xfrm>
            <a:off x="827584" y="1340768"/>
            <a:ext cx="7848872" cy="475252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 baseline="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en-US" altLang="ko-KR" noProof="0" dirty="0" smtClean="0"/>
              <a:t> </a:t>
            </a:r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64087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6185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158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ropbox\0.원고\00.진행 도서\00. 프로젝트 C\혼자 공부하는 C\ppt\마무리박스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7989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0" hasCustomPrompt="1"/>
          </p:nvPr>
        </p:nvSpPr>
        <p:spPr>
          <a:xfrm>
            <a:off x="827584" y="1340768"/>
            <a:ext cx="7848872" cy="475252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en-US" altLang="ko-KR" noProof="0" dirty="0" smtClean="0"/>
              <a:t> </a:t>
            </a:r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64087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6185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438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D6986-6ED4-406B-9031-A54FC959ECF7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2EA68-720B-41E0-8F8A-5C601A39078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57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g"/><Relationship Id="rId3" Type="http://schemas.openxmlformats.org/officeDocument/2006/relationships/image" Target="../media/image11.jpg"/><Relationship Id="rId7" Type="http://schemas.openxmlformats.org/officeDocument/2006/relationships/image" Target="../media/image42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g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jpg"/><Relationship Id="rId4" Type="http://schemas.openxmlformats.org/officeDocument/2006/relationships/image" Target="../media/image4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g"/><Relationship Id="rId4" Type="http://schemas.openxmlformats.org/officeDocument/2006/relationships/image" Target="../media/image5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jpg"/><Relationship Id="rId4" Type="http://schemas.openxmlformats.org/officeDocument/2006/relationships/image" Target="../media/image5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jpg"/><Relationship Id="rId4" Type="http://schemas.openxmlformats.org/officeDocument/2006/relationships/image" Target="../media/image1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7" Type="http://schemas.openxmlformats.org/officeDocument/2006/relationships/image" Target="../media/image68.jp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jpg"/><Relationship Id="rId5" Type="http://schemas.openxmlformats.org/officeDocument/2006/relationships/image" Target="../media/image66.jpg"/><Relationship Id="rId4" Type="http://schemas.openxmlformats.org/officeDocument/2006/relationships/image" Target="../media/image6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7" Type="http://schemas.openxmlformats.org/officeDocument/2006/relationships/image" Target="../media/image73.jpg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jpg"/><Relationship Id="rId5" Type="http://schemas.openxmlformats.org/officeDocument/2006/relationships/image" Target="../media/image11.jpg"/><Relationship Id="rId4" Type="http://schemas.openxmlformats.org/officeDocument/2006/relationships/image" Target="../media/image7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76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11.jpg"/><Relationship Id="rId4" Type="http://schemas.openxmlformats.org/officeDocument/2006/relationships/image" Target="../media/image2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image" Target="../media/image26.jpeg"/><Relationship Id="rId7" Type="http://schemas.openxmlformats.org/officeDocument/2006/relationships/image" Target="../media/image2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5.jpg"/><Relationship Id="rId10" Type="http://schemas.openxmlformats.org/officeDocument/2006/relationships/image" Target="../media/image32.jpg"/><Relationship Id="rId4" Type="http://schemas.openxmlformats.org/officeDocument/2006/relationships/image" Target="../media/image27.jpg"/><Relationship Id="rId9" Type="http://schemas.openxmlformats.org/officeDocument/2006/relationships/image" Target="../media/image3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3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02624" cy="1470025"/>
          </a:xfrm>
        </p:spPr>
        <p:txBody>
          <a:bodyPr/>
          <a:lstStyle/>
          <a:p>
            <a:r>
              <a:rPr lang="en-US" altLang="ko-KR" dirty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r>
              <a:rPr lang="ko-KR" altLang="en-US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  <a:r>
              <a:rPr lang="en-US" altLang="ko-KR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포인</a:t>
            </a:r>
            <a:r>
              <a:rPr lang="ko-KR" altLang="en-US" dirty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터</a:t>
            </a:r>
            <a:endParaRPr lang="ko-KR" altLang="en-US" dirty="0">
              <a:solidFill>
                <a:srgbClr val="3A6E44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047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09- 1       </a:t>
            </a:r>
            <a:r>
              <a:rPr lang="ko-KR" altLang="en-US" dirty="0"/>
              <a:t>포인터의 기본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const</a:t>
            </a:r>
            <a:r>
              <a:rPr lang="ko-KR" altLang="en-US" sz="2400" b="1" dirty="0" smtClean="0"/>
              <a:t>를 사용한 포인터</a:t>
            </a:r>
            <a:endParaRPr lang="en-US" altLang="ko-KR" sz="24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24" name="직사각형 23"/>
          <p:cNvSpPr/>
          <p:nvPr/>
        </p:nvSpPr>
        <p:spPr>
          <a:xfrm>
            <a:off x="4401763" y="1994896"/>
            <a:ext cx="1008112" cy="535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47891"/>
            <a:ext cx="5991894" cy="441576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46" y="1922811"/>
            <a:ext cx="7706952" cy="999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585" y="2059741"/>
            <a:ext cx="2167905" cy="119171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896719" y="2072662"/>
            <a:ext cx="504056" cy="1183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3298139" y="2181418"/>
            <a:ext cx="1454925" cy="326497"/>
            <a:chOff x="2555776" y="5371139"/>
            <a:chExt cx="1740675" cy="42862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776" y="5371139"/>
              <a:ext cx="1171575" cy="42862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4951" y="5394951"/>
              <a:ext cx="571500" cy="381000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>
            <a:off x="3346455" y="2617880"/>
            <a:ext cx="2770934" cy="266700"/>
            <a:chOff x="4860948" y="5488086"/>
            <a:chExt cx="3239443" cy="285750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0948" y="5488086"/>
              <a:ext cx="1571625" cy="28575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5416" y="5545236"/>
              <a:ext cx="1704975" cy="209550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4792497" y="2125831"/>
            <a:ext cx="743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j-lt"/>
                <a:ea typeface="HY헤드라인M"/>
              </a:rPr>
              <a:t>(×)</a:t>
            </a:r>
            <a:endParaRPr lang="ko-KR" altLang="en-US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864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827584" y="1484784"/>
            <a:ext cx="7848872" cy="460851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409A6F"/>
                </a:solidFill>
              </a:rPr>
              <a:t>포인터</a:t>
            </a:r>
            <a:r>
              <a:rPr lang="ko-KR" altLang="en-US" sz="2000" dirty="0"/>
              <a:t>는 메모리를 사용하는 또 다른 방법이다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409A6F"/>
                </a:solidFill>
              </a:rPr>
              <a:t>주소 연산자 </a:t>
            </a:r>
            <a:r>
              <a:rPr lang="en-US" altLang="ko-KR" sz="2000" b="1" dirty="0">
                <a:solidFill>
                  <a:srgbClr val="409A6F"/>
                </a:solidFill>
              </a:rPr>
              <a:t>&amp;</a:t>
            </a:r>
            <a:r>
              <a:rPr lang="ko-KR" altLang="en-US" sz="2000" dirty="0"/>
              <a:t>로 변수가 할당된 메모리의 위치를 확인한다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pPr>
              <a:lnSpc>
                <a:spcPct val="200000"/>
              </a:lnSpc>
            </a:pPr>
            <a:r>
              <a:rPr lang="ko-KR" altLang="en-US" sz="2000" dirty="0"/>
              <a:t>포인터로 가리키는 변수를 사용할 때 </a:t>
            </a:r>
            <a:r>
              <a:rPr lang="ko-KR" altLang="en-US" sz="2000" b="1" dirty="0">
                <a:solidFill>
                  <a:srgbClr val="409A6F"/>
                </a:solidFill>
              </a:rPr>
              <a:t>간접 참조 연산자 *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쓴다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끝내는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316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</a:t>
            </a:r>
            <a:r>
              <a:rPr lang="ko-KR" altLang="en-US" dirty="0"/>
              <a:t>로</a:t>
            </a:r>
            <a:r>
              <a:rPr lang="ko-KR" altLang="en-US" dirty="0" smtClean="0"/>
              <a:t> 정리하는 핵심 포인트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7" y="1412776"/>
            <a:ext cx="7435579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6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09- 2       </a:t>
            </a:r>
            <a:r>
              <a:rPr lang="ko-KR" altLang="en-US" dirty="0" smtClean="0"/>
              <a:t>포인터의 완전 정복을 위한 포인터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주소와 포인터의 차이</a:t>
            </a:r>
            <a:endParaRPr lang="en-US" altLang="ko-KR" sz="2400" b="1" dirty="0" smtClean="0"/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주소</a:t>
            </a:r>
            <a:r>
              <a:rPr lang="ko-KR" altLang="en-US" sz="2000" dirty="0" smtClean="0"/>
              <a:t>는 상수고 포인터는 변수라서 포인터의 값은 바뀔 수 있다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200000"/>
              </a:lnSpc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두 개 이상의 포인터가 하나의 변수를 가리킬 수 있다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191340"/>
            <a:ext cx="1152128" cy="12636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239136"/>
            <a:ext cx="3965743" cy="11680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850" y="4365104"/>
            <a:ext cx="1675656" cy="11214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98" y="4365104"/>
            <a:ext cx="3841106" cy="112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8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09- 2       </a:t>
            </a:r>
            <a:r>
              <a:rPr lang="ko-KR" altLang="en-US" dirty="0" smtClean="0"/>
              <a:t>포인터의 완전 정복을 위한 포인터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주소와 포인터의 크기 </a:t>
            </a:r>
            <a:r>
              <a:rPr lang="en-US" altLang="ko-KR" sz="2400" b="1" dirty="0" smtClean="0"/>
              <a:t>(1/2)</a:t>
            </a:r>
            <a:endParaRPr lang="en-US" altLang="ko-KR" sz="2400" b="1" dirty="0" smtClean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00808"/>
            <a:ext cx="3852241" cy="42484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348880"/>
            <a:ext cx="4824536" cy="231358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28" y="2060848"/>
            <a:ext cx="7482662" cy="9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4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09- 2       </a:t>
            </a:r>
            <a:r>
              <a:rPr lang="ko-KR" altLang="en-US" dirty="0" smtClean="0"/>
              <a:t>포인터의 완전 정복을 위한 포인터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주소와 포인터의 크기 </a:t>
            </a:r>
            <a:r>
              <a:rPr lang="en-US" altLang="ko-KR" sz="2400" b="1" dirty="0" smtClean="0"/>
              <a:t>(2/2)</a:t>
            </a:r>
            <a:endParaRPr lang="en-US" altLang="ko-KR" sz="2400" b="1" dirty="0" smtClean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68" y="1628800"/>
            <a:ext cx="8215656" cy="10649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18" y="1916832"/>
            <a:ext cx="5148570" cy="7920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68" y="2727970"/>
            <a:ext cx="6172514" cy="30243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7" y="1742936"/>
            <a:ext cx="2980851" cy="219011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283968" y="5229200"/>
            <a:ext cx="25922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57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09- 2       </a:t>
            </a:r>
            <a:r>
              <a:rPr lang="ko-KR" altLang="en-US" dirty="0" smtClean="0"/>
              <a:t>포인터의 완전 정복을 위한 포인터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포인터의 대입 규칙 </a:t>
            </a:r>
            <a:r>
              <a:rPr lang="en-US" altLang="ko-KR" sz="2400" b="1" dirty="0" smtClean="0"/>
              <a:t>(1/2)</a:t>
            </a:r>
            <a:endParaRPr lang="en-US" altLang="ko-KR" sz="2400" b="1" dirty="0" smtClean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51" y="1556791"/>
            <a:ext cx="6924601" cy="446620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04" y="1945407"/>
            <a:ext cx="7717736" cy="10004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51720" y="5805264"/>
            <a:ext cx="597666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607" y="5415398"/>
            <a:ext cx="5289029" cy="6076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5" y="2029545"/>
            <a:ext cx="3672409" cy="132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2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09- 2       </a:t>
            </a:r>
            <a:r>
              <a:rPr lang="ko-KR" altLang="en-US" dirty="0" smtClean="0"/>
              <a:t>포인터의 완전 정복을 위한 포인터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포인터의 대입 규칙 </a:t>
            </a:r>
            <a:r>
              <a:rPr lang="en-US" altLang="ko-KR" sz="2400" b="1" dirty="0" smtClean="0"/>
              <a:t>(2/2)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형 변환을 사용한 포인터의 대입은 언제나 가능하다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6" name="직사각형 5"/>
          <p:cNvSpPr/>
          <p:nvPr/>
        </p:nvSpPr>
        <p:spPr>
          <a:xfrm>
            <a:off x="2051720" y="5805264"/>
            <a:ext cx="597666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259632" y="2276872"/>
            <a:ext cx="6408712" cy="1728192"/>
            <a:chOff x="683568" y="2636912"/>
            <a:chExt cx="8174335" cy="204636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2636912"/>
              <a:ext cx="2905125" cy="199072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053" y="2673499"/>
              <a:ext cx="5276850" cy="2009775"/>
            </a:xfrm>
            <a:prstGeom prst="rect">
              <a:avLst/>
            </a:prstGeom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097025"/>
            <a:ext cx="5608575" cy="185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5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09- 2       </a:t>
            </a:r>
            <a:r>
              <a:rPr lang="ko-KR" altLang="en-US" dirty="0" smtClean="0"/>
              <a:t>포인터의 완전 정복을 위한 포인터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포인터를 사용하는 이유 </a:t>
            </a:r>
            <a:r>
              <a:rPr lang="en-US" altLang="ko-KR" sz="2400" b="1" dirty="0" smtClean="0"/>
              <a:t>(1/2)</a:t>
            </a: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6" name="직사각형 5"/>
          <p:cNvSpPr/>
          <p:nvPr/>
        </p:nvSpPr>
        <p:spPr>
          <a:xfrm>
            <a:off x="2051720" y="5805264"/>
            <a:ext cx="597666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03" y="1628800"/>
            <a:ext cx="4163133" cy="43204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073255"/>
            <a:ext cx="2736303" cy="223576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35882"/>
            <a:ext cx="7717736" cy="10004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644008" y="4365104"/>
            <a:ext cx="936104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499992" y="2040046"/>
            <a:ext cx="0" cy="23250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212907"/>
            <a:ext cx="3109224" cy="191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5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09- 2       </a:t>
            </a:r>
            <a:r>
              <a:rPr lang="ko-KR" altLang="en-US" dirty="0" smtClean="0"/>
              <a:t>포인터의 완전 정복을 위한 포인터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포인터를 사용하는 이유 </a:t>
            </a:r>
            <a:r>
              <a:rPr lang="en-US" altLang="ko-KR" sz="2400" b="1" dirty="0" smtClean="0"/>
              <a:t>(2/2)</a:t>
            </a: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11" name="직사각형 10"/>
          <p:cNvSpPr/>
          <p:nvPr/>
        </p:nvSpPr>
        <p:spPr>
          <a:xfrm>
            <a:off x="4840201" y="4469049"/>
            <a:ext cx="936104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971600" y="1619276"/>
            <a:ext cx="5904656" cy="1181270"/>
            <a:chOff x="971600" y="1619275"/>
            <a:chExt cx="8046318" cy="16097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1628800"/>
              <a:ext cx="1819275" cy="160020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768" y="1619275"/>
              <a:ext cx="6534150" cy="1609725"/>
            </a:xfrm>
            <a:prstGeom prst="rect">
              <a:avLst/>
            </a:prstGeom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655" y="2904491"/>
            <a:ext cx="3962785" cy="156455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814" y="4469048"/>
            <a:ext cx="3919626" cy="162424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93" y="2811213"/>
            <a:ext cx="1068048" cy="50828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87" y="3453437"/>
            <a:ext cx="3332474" cy="203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8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09- 1       </a:t>
            </a:r>
            <a:r>
              <a:rPr lang="ko-KR" altLang="en-US" dirty="0" smtClean="0"/>
              <a:t>포인터의 기본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메모리의 주소</a:t>
            </a:r>
            <a:endParaRPr lang="en-US" altLang="ko-KR" sz="2400" b="1" dirty="0" smtClean="0"/>
          </a:p>
          <a:p>
            <a:pPr lvl="1">
              <a:lnSpc>
                <a:spcPct val="200000"/>
              </a:lnSpc>
            </a:pPr>
            <a:r>
              <a:rPr lang="ko-KR" altLang="en-US" sz="1800" dirty="0" smtClean="0"/>
              <a:t>주소</a:t>
            </a:r>
            <a:r>
              <a:rPr lang="en-US" altLang="ko-KR" sz="1800" dirty="0" smtClean="0"/>
              <a:t>(address) </a:t>
            </a:r>
            <a:r>
              <a:rPr lang="ko-KR" altLang="en-US" sz="1800" dirty="0" smtClean="0"/>
              <a:t>는 변수가 할당된 메모리의 시작 주소다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200000"/>
              </a:lnSpc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r>
              <a:rPr lang="ko-KR" altLang="en-US" sz="1800" dirty="0" smtClean="0"/>
              <a:t>변수의 공간</a:t>
            </a:r>
            <a:r>
              <a:rPr lang="en-US" altLang="ko-KR" sz="1800" dirty="0" smtClean="0"/>
              <a:t>(l-value)</a:t>
            </a:r>
            <a:r>
              <a:rPr lang="ko-KR" altLang="en-US" sz="1800" dirty="0" smtClean="0"/>
              <a:t>이나 값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r-value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은 이름으로 사용한다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200000"/>
              </a:lnSpc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r>
              <a:rPr lang="ko-KR" altLang="en-US" sz="1800" dirty="0" smtClean="0"/>
              <a:t>주소를 알면 주소로도 변수의 공간이나 값을 사용할 수 있다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230" y="2420888"/>
            <a:ext cx="1152128" cy="5305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1" y="2276872"/>
            <a:ext cx="5334143" cy="1057920"/>
          </a:xfrm>
          <a:prstGeom prst="rect">
            <a:avLst/>
          </a:prstGeom>
        </p:spPr>
      </p:pic>
      <p:sp>
        <p:nvSpPr>
          <p:cNvPr id="10" name="폭발 1 9"/>
          <p:cNvSpPr/>
          <p:nvPr/>
        </p:nvSpPr>
        <p:spPr>
          <a:xfrm>
            <a:off x="5551537" y="2204864"/>
            <a:ext cx="504056" cy="481316"/>
          </a:xfrm>
          <a:prstGeom prst="irregularSeal1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230" y="4077072"/>
            <a:ext cx="3697982" cy="119306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571" y="4589885"/>
            <a:ext cx="2677015" cy="59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2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09- 2       </a:t>
            </a:r>
            <a:r>
              <a:rPr lang="ko-KR" altLang="en-US" dirty="0" smtClean="0"/>
              <a:t>포인터의 완전 정복을 위한 포인터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/>
              <a:t>포인터 없이 두 변수의 값을 바꾸는 </a:t>
            </a:r>
            <a:r>
              <a:rPr lang="ko-KR" altLang="en-US" sz="2400" b="1" dirty="0" smtClean="0"/>
              <a:t>함수는</a:t>
            </a:r>
            <a:r>
              <a:rPr lang="en-US" altLang="ko-KR" sz="2400" b="1" dirty="0" smtClean="0"/>
              <a:t>? (1/2)</a:t>
            </a:r>
            <a:endParaRPr lang="en-US" altLang="ko-KR" sz="2000" b="1" dirty="0" smtClean="0"/>
          </a:p>
          <a:p>
            <a:pPr lvl="1">
              <a:lnSpc>
                <a:spcPct val="200000"/>
              </a:lnSpc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183093"/>
            <a:ext cx="1800200" cy="2373969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4860032" y="2099051"/>
            <a:ext cx="0" cy="25420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899593" y="1628801"/>
            <a:ext cx="3636756" cy="4392488"/>
            <a:chOff x="899592" y="1628800"/>
            <a:chExt cx="3771503" cy="454566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2" y="1628800"/>
              <a:ext cx="3771503" cy="134402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716" y="3000633"/>
              <a:ext cx="3382632" cy="3173828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3707904" y="2492896"/>
              <a:ext cx="963191" cy="2232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25" y="1935882"/>
            <a:ext cx="7717736" cy="100042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4825702" y="4725144"/>
            <a:ext cx="3509056" cy="1388436"/>
            <a:chOff x="4536349" y="4725144"/>
            <a:chExt cx="3509056" cy="1388436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6711" y="4904122"/>
              <a:ext cx="208694" cy="1201403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6349" y="4725144"/>
              <a:ext cx="3299644" cy="13884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365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09- 2       </a:t>
            </a:r>
            <a:r>
              <a:rPr lang="ko-KR" altLang="en-US" dirty="0" smtClean="0"/>
              <a:t>포인터의 완전 정복을 위한 포인터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/>
              <a:t>포인터 없이 두 변수의 값을 바꾸는 </a:t>
            </a:r>
            <a:r>
              <a:rPr lang="ko-KR" altLang="en-US" sz="2400" b="1" dirty="0" smtClean="0"/>
              <a:t>함수는</a:t>
            </a:r>
            <a:r>
              <a:rPr lang="en-US" altLang="ko-KR" sz="2400" b="1" dirty="0" smtClean="0"/>
              <a:t>? (2/2)</a:t>
            </a:r>
            <a:endParaRPr lang="en-US" altLang="ko-KR" sz="2000" b="1" dirty="0" smtClean="0"/>
          </a:p>
          <a:p>
            <a:pPr lvl="1">
              <a:lnSpc>
                <a:spcPct val="200000"/>
              </a:lnSpc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60" y="1594892"/>
            <a:ext cx="3981772" cy="45135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097038"/>
            <a:ext cx="2457913" cy="230516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491" y="5157192"/>
            <a:ext cx="1931504" cy="83083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17" y="1916832"/>
            <a:ext cx="7717736" cy="100042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4932040" y="2097038"/>
            <a:ext cx="0" cy="24120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957836" y="2564904"/>
            <a:ext cx="936104" cy="20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572000" y="4653136"/>
            <a:ext cx="288032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43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827584" y="1484784"/>
            <a:ext cx="7848872" cy="460851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409A6F"/>
                </a:solidFill>
              </a:rPr>
              <a:t>주소</a:t>
            </a:r>
            <a:r>
              <a:rPr lang="ko-KR" altLang="en-US" sz="2000" dirty="0"/>
              <a:t>와 </a:t>
            </a:r>
            <a:r>
              <a:rPr lang="ko-KR" altLang="en-US" sz="2000" b="1" dirty="0">
                <a:solidFill>
                  <a:srgbClr val="409A6F"/>
                </a:solidFill>
              </a:rPr>
              <a:t>포인터</a:t>
            </a:r>
            <a:r>
              <a:rPr lang="ko-KR" altLang="en-US" sz="2000" dirty="0"/>
              <a:t>는 상수와 변수의 차이가 있다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409A6F"/>
                </a:solidFill>
              </a:rPr>
              <a:t>포인터의 크기</a:t>
            </a:r>
            <a:r>
              <a:rPr lang="ko-KR" altLang="en-US" sz="2000" dirty="0"/>
              <a:t>는 주소의 크기와 같다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409A6F"/>
                </a:solidFill>
              </a:rPr>
              <a:t>포인터</a:t>
            </a:r>
            <a:r>
              <a:rPr lang="ko-KR" altLang="en-US" sz="2000" dirty="0"/>
              <a:t>에 주소를 저장할 때는 가리키는 </a:t>
            </a:r>
            <a:r>
              <a:rPr lang="ko-KR" altLang="en-US" sz="2000" b="1" dirty="0" err="1">
                <a:solidFill>
                  <a:srgbClr val="409A6F"/>
                </a:solidFill>
              </a:rPr>
              <a:t>자료형</a:t>
            </a:r>
            <a:r>
              <a:rPr lang="ko-KR" altLang="en-US" sz="2000" dirty="0" err="1"/>
              <a:t>이</a:t>
            </a:r>
            <a:r>
              <a:rPr lang="ko-KR" altLang="en-US" sz="2000" dirty="0"/>
              <a:t> 같아야 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409A6F"/>
                </a:solidFill>
              </a:rPr>
              <a:t>포인터의 주요 기능 </a:t>
            </a:r>
            <a:r>
              <a:rPr lang="ko-KR" altLang="en-US" sz="2000" dirty="0"/>
              <a:t>중 하나는 함수 간에 효과적으로 데이터를 공유하는 </a:t>
            </a:r>
            <a:r>
              <a:rPr lang="ko-KR" altLang="en-US" sz="2000" dirty="0" smtClean="0"/>
              <a:t>것이다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끝내는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70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</a:t>
            </a:r>
            <a:r>
              <a:rPr lang="ko-KR" altLang="en-US" dirty="0"/>
              <a:t>로</a:t>
            </a:r>
            <a:r>
              <a:rPr lang="ko-KR" altLang="en-US" dirty="0" smtClean="0"/>
              <a:t> 정리하는 핵심 </a:t>
            </a:r>
            <a:r>
              <a:rPr lang="ko-KR" altLang="en-US" dirty="0" smtClean="0"/>
              <a:t>포인트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15" y="1412776"/>
            <a:ext cx="7258224" cy="313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18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</a:t>
            </a:r>
            <a:r>
              <a:rPr lang="ko-KR" altLang="en-US" dirty="0"/>
              <a:t>로</a:t>
            </a:r>
            <a:r>
              <a:rPr lang="ko-KR" altLang="en-US" dirty="0" smtClean="0"/>
              <a:t> 정리하는 핵심 </a:t>
            </a:r>
            <a:r>
              <a:rPr lang="ko-KR" altLang="en-US" dirty="0" smtClean="0"/>
              <a:t>포인트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84" y="1340768"/>
            <a:ext cx="7482070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5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09- 1       </a:t>
            </a:r>
            <a:r>
              <a:rPr lang="ko-KR" altLang="en-US" dirty="0"/>
              <a:t>포인터의 기본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주소 연산자 </a:t>
            </a:r>
            <a:r>
              <a:rPr lang="en-US" altLang="ko-KR" sz="2400" b="1" dirty="0" smtClean="0"/>
              <a:t>: &amp; (1/2)</a:t>
            </a:r>
          </a:p>
          <a:p>
            <a:pPr marL="457200" lvl="1" indent="0">
              <a:lnSpc>
                <a:spcPct val="200000"/>
              </a:lnSpc>
              <a:buNone/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92" y="1891845"/>
            <a:ext cx="7482662" cy="969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41376"/>
            <a:ext cx="7956376" cy="439292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797152"/>
            <a:ext cx="3672408" cy="130161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532440" y="1772816"/>
            <a:ext cx="25152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259646"/>
            <a:ext cx="3352813" cy="77932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369" y="2138473"/>
            <a:ext cx="1243422" cy="177129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316" y="2603004"/>
            <a:ext cx="2619124" cy="83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3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09- 1       </a:t>
            </a:r>
            <a:r>
              <a:rPr lang="ko-KR" altLang="en-US" dirty="0"/>
              <a:t>포인터의 기본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주소 연산자 </a:t>
            </a:r>
            <a:r>
              <a:rPr lang="en-US" altLang="ko-KR" sz="2400" b="1" dirty="0" smtClean="0"/>
              <a:t>: &amp; (2/2)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출력 결과로 변수가 할당된 메모리 상태를 확인할 수 있다</a:t>
            </a:r>
            <a:r>
              <a:rPr lang="en-US" altLang="ko-KR" sz="2000" dirty="0" smtClean="0"/>
              <a:t>.</a:t>
            </a:r>
          </a:p>
          <a:p>
            <a:pPr marL="457200" lvl="1" indent="0">
              <a:lnSpc>
                <a:spcPct val="200000"/>
              </a:lnSpc>
              <a:buNone/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12" name="직사각형 11"/>
          <p:cNvSpPr/>
          <p:nvPr/>
        </p:nvSpPr>
        <p:spPr>
          <a:xfrm>
            <a:off x="8532440" y="1772816"/>
            <a:ext cx="25152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0" y="3650493"/>
            <a:ext cx="7210713" cy="187220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1" y="2348880"/>
            <a:ext cx="3672408" cy="130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9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09- 1       </a:t>
            </a:r>
            <a:r>
              <a:rPr lang="ko-KR" altLang="en-US" dirty="0"/>
              <a:t>포인터의 기본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포인터와 </a:t>
            </a:r>
            <a:r>
              <a:rPr lang="ko-KR" altLang="en-US" sz="2400" b="1" dirty="0"/>
              <a:t>간접 참조 연산자 </a:t>
            </a:r>
            <a:r>
              <a:rPr lang="en-US" altLang="ko-KR" sz="2400" b="1" dirty="0" smtClean="0"/>
              <a:t>:    (1/3) </a:t>
            </a:r>
          </a:p>
          <a:p>
            <a:pPr marL="457200" lvl="1" indent="0">
              <a:lnSpc>
                <a:spcPct val="200000"/>
              </a:lnSpc>
              <a:buNone/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089" y="1196752"/>
            <a:ext cx="180975" cy="219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85" y="1599828"/>
            <a:ext cx="6984776" cy="44193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037" y="5219098"/>
            <a:ext cx="3008451" cy="94620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85" y="1882924"/>
            <a:ext cx="7482662" cy="9699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724128" y="2636912"/>
            <a:ext cx="231909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082" y="2296519"/>
            <a:ext cx="2560117" cy="132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98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09- 1       </a:t>
            </a:r>
            <a:r>
              <a:rPr lang="ko-KR" altLang="en-US" dirty="0"/>
              <a:t>포인터의 기본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포인터와 </a:t>
            </a:r>
            <a:r>
              <a:rPr lang="ko-KR" altLang="en-US" sz="2400" b="1" dirty="0"/>
              <a:t>간접 참조 연산자 </a:t>
            </a:r>
            <a:r>
              <a:rPr lang="en-US" altLang="ko-KR" sz="2400" b="1" dirty="0" smtClean="0"/>
              <a:t>:    (2/3)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포인터는 변수의 시작 주소를 저장한다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200000"/>
              </a:lnSpc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포인터가 변수를 </a:t>
            </a:r>
            <a:r>
              <a:rPr lang="en-US" altLang="ko-KR" sz="2000" dirty="0" smtClean="0"/>
              <a:t>‘</a:t>
            </a:r>
            <a:r>
              <a:rPr lang="ko-KR" altLang="en-US" sz="2000" b="1" dirty="0" smtClean="0"/>
              <a:t>가리킨다</a:t>
            </a:r>
            <a:r>
              <a:rPr lang="en-US" altLang="ko-KR" sz="2000" dirty="0" smtClean="0"/>
              <a:t>’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말하고 화살표로 표현한다</a:t>
            </a:r>
            <a:r>
              <a:rPr lang="en-US" altLang="ko-KR" sz="2000" dirty="0" smtClean="0"/>
              <a:t>.</a:t>
            </a:r>
          </a:p>
          <a:p>
            <a:pPr marL="457200" lvl="1" indent="0">
              <a:lnSpc>
                <a:spcPct val="200000"/>
              </a:lnSpc>
              <a:buNone/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089" y="1196752"/>
            <a:ext cx="180975" cy="2190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212202"/>
            <a:ext cx="5750920" cy="136081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29" y="2737495"/>
            <a:ext cx="1080121" cy="3678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102" y="4860081"/>
            <a:ext cx="5594970" cy="57838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207" y="4860081"/>
            <a:ext cx="313259" cy="58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1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09- 1       </a:t>
            </a:r>
            <a:r>
              <a:rPr lang="ko-KR" altLang="en-US" dirty="0"/>
              <a:t>포인터의 기본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포인터와 </a:t>
            </a:r>
            <a:r>
              <a:rPr lang="ko-KR" altLang="en-US" sz="2400" b="1" dirty="0"/>
              <a:t>간접 참조 연산자 </a:t>
            </a:r>
            <a:r>
              <a:rPr lang="en-US" altLang="ko-KR" sz="2400" b="1" dirty="0" smtClean="0"/>
              <a:t>:    (3/3)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포인터로 가리키는 변수를 사용할 때는    연산자를 쓴다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200000"/>
              </a:lnSpc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en-US" altLang="ko-KR" sz="2000" dirty="0" err="1"/>
              <a:t>s</a:t>
            </a:r>
            <a:r>
              <a:rPr lang="en-US" altLang="ko-KR" sz="2000" dirty="0" err="1" smtClean="0"/>
              <a:t>canf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함수로 입력할 때는 포인터만 쓸 수 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457200" lvl="1" indent="0">
              <a:lnSpc>
                <a:spcPct val="200000"/>
              </a:lnSpc>
              <a:buNone/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089" y="1196752"/>
            <a:ext cx="180975" cy="2190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200" y="1831337"/>
            <a:ext cx="144016" cy="1743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130" y="2306027"/>
            <a:ext cx="1795577" cy="14830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565" y="2708921"/>
            <a:ext cx="237886" cy="444353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3510624" y="2500449"/>
            <a:ext cx="4965421" cy="978642"/>
            <a:chOff x="3510624" y="2356432"/>
            <a:chExt cx="4965421" cy="978642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0624" y="2852936"/>
              <a:ext cx="4963183" cy="482138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0625" y="2356432"/>
              <a:ext cx="1546952" cy="544154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7577" y="2358405"/>
              <a:ext cx="3123233" cy="525617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8532" y="2358777"/>
              <a:ext cx="297513" cy="513210"/>
            </a:xfrm>
            <a:prstGeom prst="rect">
              <a:avLst/>
            </a:prstGeom>
          </p:spPr>
        </p:pic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448346"/>
            <a:ext cx="5874942" cy="150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5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09- 1       </a:t>
            </a:r>
            <a:r>
              <a:rPr lang="ko-KR" altLang="en-US" dirty="0"/>
              <a:t>포인터의 기본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/>
              <a:t>여러 가지 포인터 </a:t>
            </a:r>
            <a:r>
              <a:rPr lang="ko-KR" altLang="en-US" sz="2400" b="1" dirty="0" err="1" smtClean="0"/>
              <a:t>사용해보기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(1/2)</a:t>
            </a:r>
          </a:p>
          <a:p>
            <a:pPr marL="457200" lvl="1" indent="0">
              <a:lnSpc>
                <a:spcPct val="200000"/>
              </a:lnSpc>
              <a:buNone/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0"/>
            <a:ext cx="4996894" cy="43924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173238"/>
            <a:ext cx="4782979" cy="26642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837534"/>
            <a:ext cx="2952878" cy="1280929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3967361" y="2040046"/>
            <a:ext cx="0" cy="29011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79919"/>
            <a:ext cx="8136904" cy="10547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596336" y="2173238"/>
            <a:ext cx="1368152" cy="535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427984" y="5184261"/>
            <a:ext cx="1008112" cy="535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54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09- 1       </a:t>
            </a:r>
            <a:r>
              <a:rPr lang="ko-KR" altLang="en-US" dirty="0"/>
              <a:t>포인터의 기본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/>
              <a:t>여러 가지 포인터 </a:t>
            </a:r>
            <a:r>
              <a:rPr lang="ko-KR" altLang="en-US" sz="2400" b="1" dirty="0" err="1" smtClean="0"/>
              <a:t>사용해보기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(2/2)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가리키는 </a:t>
            </a:r>
            <a:r>
              <a:rPr lang="ko-KR" altLang="en-US" sz="2000" dirty="0" err="1" smtClean="0"/>
              <a:t>자료형에</a:t>
            </a:r>
            <a:r>
              <a:rPr lang="ko-KR" altLang="en-US" sz="2000" dirty="0" smtClean="0"/>
              <a:t> 맞게 포인터를 선언한다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가리키는 </a:t>
            </a:r>
            <a:r>
              <a:rPr lang="ko-KR" altLang="en-US" sz="2000" dirty="0" err="1" smtClean="0"/>
              <a:t>자료형과</a:t>
            </a:r>
            <a:r>
              <a:rPr lang="ko-KR" altLang="en-US" sz="2000" dirty="0" smtClean="0"/>
              <a:t> 상관없이 항상 </a:t>
            </a:r>
            <a:r>
              <a:rPr lang="ko-KR" altLang="en-US" sz="2000" dirty="0" err="1" smtClean="0"/>
              <a:t>첫번째</a:t>
            </a:r>
            <a:r>
              <a:rPr lang="ko-KR" altLang="en-US" sz="2000" dirty="0" smtClean="0"/>
              <a:t> 주소만 저장한다</a:t>
            </a:r>
            <a:r>
              <a:rPr lang="en-US" altLang="ko-KR" sz="2000" dirty="0" smtClean="0"/>
              <a:t>.</a:t>
            </a:r>
          </a:p>
          <a:p>
            <a:pPr marL="457200" lvl="1" indent="0">
              <a:lnSpc>
                <a:spcPct val="200000"/>
              </a:lnSpc>
              <a:buNone/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10" name="직사각형 9"/>
          <p:cNvSpPr/>
          <p:nvPr/>
        </p:nvSpPr>
        <p:spPr>
          <a:xfrm>
            <a:off x="7596336" y="2173238"/>
            <a:ext cx="1368152" cy="535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427984" y="5184261"/>
            <a:ext cx="1008112" cy="535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060848"/>
            <a:ext cx="3888432" cy="10674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1" y="3789040"/>
            <a:ext cx="4586811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7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10973</TotalTime>
  <Words>485</Words>
  <Application>Microsoft Office PowerPoint</Application>
  <PresentationFormat>화면 슬라이드 쇼(4:3)</PresentationFormat>
  <Paragraphs>147</Paragraphs>
  <Slides>24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9장  포인터</vt:lpstr>
      <vt:lpstr>  09- 1       포인터의 기본 개념</vt:lpstr>
      <vt:lpstr>  09- 1       포인터의 기본 개념</vt:lpstr>
      <vt:lpstr>  09- 1       포인터의 기본 개념</vt:lpstr>
      <vt:lpstr>  09- 1       포인터의 기본 개념</vt:lpstr>
      <vt:lpstr>  09- 1       포인터의 기본 개념</vt:lpstr>
      <vt:lpstr>  09- 1       포인터의 기본 개념</vt:lpstr>
      <vt:lpstr>  09- 1       포인터의 기본 개념</vt:lpstr>
      <vt:lpstr>  09- 1       포인터의 기본 개념</vt:lpstr>
      <vt:lpstr>  09- 1       포인터의 기본 개념</vt:lpstr>
      <vt:lpstr>키워드로 끝내는 핵심 포인트</vt:lpstr>
      <vt:lpstr>표로 정리하는 핵심 포인트</vt:lpstr>
      <vt:lpstr>  09- 2       포인터의 완전 정복을 위한 포인터 이해하기</vt:lpstr>
      <vt:lpstr>  09- 2       포인터의 완전 정복을 위한 포인터 이해하기</vt:lpstr>
      <vt:lpstr>  09- 2       포인터의 완전 정복을 위한 포인터 이해하기</vt:lpstr>
      <vt:lpstr>  09- 2       포인터의 완전 정복을 위한 포인터 이해하기</vt:lpstr>
      <vt:lpstr>  09- 2       포인터의 완전 정복을 위한 포인터 이해하기</vt:lpstr>
      <vt:lpstr>  09- 2       포인터의 완전 정복을 위한 포인터 이해하기</vt:lpstr>
      <vt:lpstr>  09- 2       포인터의 완전 정복을 위한 포인터 이해하기</vt:lpstr>
      <vt:lpstr>  09- 2       포인터의 완전 정복을 위한 포인터 이해하기</vt:lpstr>
      <vt:lpstr>  09- 2       포인터의 완전 정복을 위한 포인터 이해하기</vt:lpstr>
      <vt:lpstr>키워드로 끝내는 핵심 포인트</vt:lpstr>
      <vt:lpstr>표로 정리하는 핵심 포인트 (1/2)</vt:lpstr>
      <vt:lpstr>표로 정리하는 핵심 포인트 (2/2)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Hanbit Media</dc:creator>
  <cp:lastModifiedBy>SHU</cp:lastModifiedBy>
  <cp:revision>282</cp:revision>
  <dcterms:created xsi:type="dcterms:W3CDTF">2019-05-31T06:49:58Z</dcterms:created>
  <dcterms:modified xsi:type="dcterms:W3CDTF">2019-07-05T03:37:37Z</dcterms:modified>
</cp:coreProperties>
</file>