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34188" cy="99790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70" d="100"/>
          <a:sy n="70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71125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EE268-B361-4340-B5DA-31C0459F6FE0}" type="datetimeFigureOut">
              <a:rPr lang="ko-KR" altLang="en-US" smtClean="0"/>
              <a:pPr/>
              <a:t>2015-03-05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71125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21B3A-F43D-4AC4-85D7-2DCC8EE8E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693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BB39-F0D2-4BF5-9F5B-B795C51A7E0B}" type="datetimeFigureOut">
              <a:rPr lang="ko-KR" altLang="en-US" smtClean="0"/>
              <a:pPr/>
              <a:t>2015-03-05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A43F-CFF9-4EA5-BF68-9422790A5D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BB39-F0D2-4BF5-9F5B-B795C51A7E0B}" type="datetimeFigureOut">
              <a:rPr lang="ko-KR" altLang="en-US" smtClean="0"/>
              <a:pPr/>
              <a:t>2015-03-05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A43F-CFF9-4EA5-BF68-9422790A5D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BB39-F0D2-4BF5-9F5B-B795C51A7E0B}" type="datetimeFigureOut">
              <a:rPr lang="ko-KR" altLang="en-US" smtClean="0"/>
              <a:pPr/>
              <a:t>2015-03-05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A43F-CFF9-4EA5-BF68-9422790A5D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BB39-F0D2-4BF5-9F5B-B795C51A7E0B}" type="datetimeFigureOut">
              <a:rPr lang="ko-KR" altLang="en-US" smtClean="0"/>
              <a:pPr/>
              <a:t>2015-03-05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A43F-CFF9-4EA5-BF68-9422790A5D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BB39-F0D2-4BF5-9F5B-B795C51A7E0B}" type="datetimeFigureOut">
              <a:rPr lang="ko-KR" altLang="en-US" smtClean="0"/>
              <a:pPr/>
              <a:t>2015-03-05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A43F-CFF9-4EA5-BF68-9422790A5D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BB39-F0D2-4BF5-9F5B-B795C51A7E0B}" type="datetimeFigureOut">
              <a:rPr lang="ko-KR" altLang="en-US" smtClean="0"/>
              <a:pPr/>
              <a:t>2015-03-05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A43F-CFF9-4EA5-BF68-9422790A5D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BB39-F0D2-4BF5-9F5B-B795C51A7E0B}" type="datetimeFigureOut">
              <a:rPr lang="ko-KR" altLang="en-US" smtClean="0"/>
              <a:pPr/>
              <a:t>2015-03-05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A43F-CFF9-4EA5-BF68-9422790A5D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BB39-F0D2-4BF5-9F5B-B795C51A7E0B}" type="datetimeFigureOut">
              <a:rPr lang="ko-KR" altLang="en-US" smtClean="0"/>
              <a:pPr/>
              <a:t>2015-03-05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A43F-CFF9-4EA5-BF68-9422790A5D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BB39-F0D2-4BF5-9F5B-B795C51A7E0B}" type="datetimeFigureOut">
              <a:rPr lang="ko-KR" altLang="en-US" smtClean="0"/>
              <a:pPr/>
              <a:t>2015-03-05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A43F-CFF9-4EA5-BF68-9422790A5D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BB39-F0D2-4BF5-9F5B-B795C51A7E0B}" type="datetimeFigureOut">
              <a:rPr lang="ko-KR" altLang="en-US" smtClean="0"/>
              <a:pPr/>
              <a:t>2015-03-05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A43F-CFF9-4EA5-BF68-9422790A5D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BB39-F0D2-4BF5-9F5B-B795C51A7E0B}" type="datetimeFigureOut">
              <a:rPr lang="ko-KR" altLang="en-US" smtClean="0"/>
              <a:pPr/>
              <a:t>2015-03-05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A43F-CFF9-4EA5-BF68-9422790A5D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BB39-F0D2-4BF5-9F5B-B795C51A7E0B}" type="datetimeFigureOut">
              <a:rPr lang="ko-KR" altLang="en-US" smtClean="0"/>
              <a:pPr/>
              <a:t>2015-03-05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AA43F-CFF9-4EA5-BF68-9422790A5D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971550" y="194696"/>
            <a:ext cx="70743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다음과 같은 코드 수행 후 출력 결과는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? </a:t>
            </a:r>
            <a:endParaRPr kumimoji="1" lang="en-US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printf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(“%d, %o, %x”, 0x10, 10, 010);(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106202" y="1988820"/>
            <a:ext cx="680506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할당되는 메모리의 크기가 다른 것은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? </a:t>
            </a:r>
            <a:endParaRPr kumimoji="1" lang="en-US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   ① char **a      ② double *a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000" dirty="0">
                <a:latin typeface="+mj-lt"/>
                <a:ea typeface="맑은 고딕" charset="-127"/>
                <a:cs typeface="Times New Roman" pitchFamily="18" charset="0"/>
              </a:rPr>
              <a:t> </a:t>
            </a:r>
            <a:r>
              <a:rPr kumimoji="1" lang="en-US" altLang="ko-KR" sz="3000" dirty="0" smtClean="0">
                <a:latin typeface="+mj-lt"/>
                <a:ea typeface="맑은 고딕" charset="-127"/>
                <a:cs typeface="Times New Roman" pitchFamily="18" charset="0"/>
              </a:rPr>
              <a:t>  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③ char (*a)[8]     ④ char a[8]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7790" y="4149090"/>
            <a:ext cx="889254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다음과 같이 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1</a:t>
            </a:r>
            <a:r>
              <a:rPr kumimoji="1" lang="ko-KR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바이트의 </a:t>
            </a:r>
            <a:r>
              <a:rPr kumimoji="1" lang="ko-KR" alt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비트열로</a:t>
            </a:r>
            <a:r>
              <a:rPr kumimoji="1" lang="ko-KR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 저장된 정수 값이      있을 때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,</a:t>
            </a:r>
            <a:r>
              <a:rPr kumimoji="1" lang="ko-KR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 </a:t>
            </a:r>
            <a:r>
              <a:rPr kumimoji="1" lang="ko-KR" altLang="en-US" sz="3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부호 </a:t>
            </a:r>
            <a:r>
              <a:rPr kumimoji="1" lang="ko-KR" altLang="en-US" sz="30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비트를</a:t>
            </a:r>
            <a:r>
              <a:rPr kumimoji="1" lang="ko-KR" altLang="en-US" sz="3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 고려한</a:t>
            </a:r>
            <a:r>
              <a:rPr kumimoji="1" lang="ko-KR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 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10</a:t>
            </a:r>
            <a:r>
              <a:rPr kumimoji="1" lang="ko-KR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진수 </a:t>
            </a:r>
            <a:r>
              <a:rPr kumimoji="1" lang="ko-KR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값을 적으시오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11111011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" pitchFamily="18" charset="-127"/>
              <a:ea typeface="맑은 고딕" charset="-127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273540" y="647398"/>
            <a:ext cx="889254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다음과 같이 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1</a:t>
            </a:r>
            <a:r>
              <a:rPr kumimoji="1" lang="ko-KR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바이트의 </a:t>
            </a:r>
            <a:r>
              <a:rPr kumimoji="1" lang="ko-KR" alt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비트열로</a:t>
            </a:r>
            <a:r>
              <a:rPr kumimoji="1" lang="ko-KR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 저장된 정수 값이      있을 때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,</a:t>
            </a:r>
            <a:r>
              <a:rPr kumimoji="1" lang="ko-KR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 </a:t>
            </a:r>
            <a:r>
              <a:rPr kumimoji="1" lang="ko-KR" altLang="en-US" sz="3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부호 </a:t>
            </a:r>
            <a:r>
              <a:rPr kumimoji="1" lang="ko-KR" altLang="en-US" sz="30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비트를</a:t>
            </a:r>
            <a:r>
              <a:rPr kumimoji="1" lang="ko-KR" altLang="en-US" sz="3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 고려한</a:t>
            </a:r>
            <a:r>
              <a:rPr kumimoji="1" lang="ko-KR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 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10</a:t>
            </a:r>
            <a:r>
              <a:rPr kumimoji="1" lang="ko-KR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진수 </a:t>
            </a:r>
            <a:r>
              <a:rPr kumimoji="1" lang="ko-KR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값을 적으시오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맑은 고딕" charset="-127"/>
                <a:cs typeface="Times New Roman" pitchFamily="18" charset="0"/>
              </a:rPr>
              <a:t>11111011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51460" y="3859887"/>
            <a:ext cx="800251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이차원 배열이 다음과 같이 선언되었을 경우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,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다음 중 값이 다른 것은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? </a:t>
            </a:r>
            <a:endParaRPr kumimoji="1" lang="en-US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   </a:t>
            </a:r>
            <a:r>
              <a:rPr kumimoji="1" lang="en-US" altLang="ko-K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int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 a[2][3]={0,};</a:t>
            </a:r>
            <a:endParaRPr kumimoji="1" lang="en-US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① a[0]      ② *a      ③ a      ④ *a[0]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457732" y="188595"/>
            <a:ext cx="538160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다음 프로그램의 실행결과는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? </a:t>
            </a:r>
            <a:endParaRPr kumimoji="1" lang="en-US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int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 a[10]={10, 20, 30, 40, 50};</a:t>
            </a:r>
            <a:endParaRPr kumimoji="1" lang="en-US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int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 *</a:t>
            </a:r>
            <a:r>
              <a:rPr kumimoji="1" lang="en-US" altLang="ko-K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ptr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=a+4;</a:t>
            </a:r>
            <a:endParaRPr kumimoji="1" lang="en-US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printf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("%d\n", *++ptr+2);</a:t>
            </a: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556279" y="5448807"/>
            <a:ext cx="735467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문자열 상수</a:t>
            </a:r>
            <a:r>
              <a:rPr kumimoji="1" lang="ko-KR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“</a:t>
            </a:r>
            <a:r>
              <a:rPr kumimoji="1" lang="en-US" altLang="ko-K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korea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”</a:t>
            </a:r>
            <a:r>
              <a:rPr kumimoji="1" lang="ko-KR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가 </a:t>
            </a:r>
            <a:r>
              <a:rPr kumimoji="1" lang="ko-KR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저장되는 크기는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? </a:t>
            </a:r>
            <a:endParaRPr kumimoji="1" lang="en-US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505" y="3328480"/>
            <a:ext cx="653416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mat[1][2]</a:t>
            </a:r>
            <a:r>
              <a:rPr kumimoji="1" lang="ko-KR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의 초기값은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?  </a:t>
            </a:r>
            <a:endParaRPr kumimoji="1" lang="en-US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int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 mat[][3] = {{0,1,2}, {3,4,5}, {6,7,8}};</a:t>
            </a:r>
            <a:endParaRPr kumimoji="1" lang="en-US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611505" y="188595"/>
            <a:ext cx="573907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5400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3000" dirty="0" smtClean="0">
                <a:latin typeface="+mj-lt"/>
              </a:rPr>
              <a:t>다음코드의 </a:t>
            </a:r>
            <a:r>
              <a:rPr lang="ko-KR" altLang="ko-KR" sz="3000" dirty="0" smtClean="0">
                <a:latin typeface="+mj-lt"/>
              </a:rPr>
              <a:t>출력 결과</a:t>
            </a:r>
            <a:r>
              <a:rPr lang="ko-KR" altLang="en-US" sz="3000" dirty="0" smtClean="0">
                <a:latin typeface="+mj-lt"/>
              </a:rPr>
              <a:t>는</a:t>
            </a:r>
            <a:r>
              <a:rPr lang="en-US" altLang="ko-KR" sz="3000" dirty="0" smtClean="0">
                <a:latin typeface="+mj-lt"/>
              </a:rPr>
              <a:t>?</a:t>
            </a:r>
            <a:endParaRPr kumimoji="1" lang="en-US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맑은 고딕" charset="-127"/>
              <a:cs typeface="Times New Roman" pitchFamily="18" charset="0"/>
            </a:endParaRPr>
          </a:p>
          <a:p>
            <a:pPr marL="0" marR="0" lvl="0" indent="2540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char c[] = "computer", *s = c; </a:t>
            </a:r>
            <a:endParaRPr kumimoji="1" lang="en-US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printf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("%s\n", s++ );	</a:t>
            </a:r>
            <a:endParaRPr kumimoji="1" lang="en-US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printf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("%s\n", s++ ); </a:t>
            </a:r>
            <a:endParaRPr kumimoji="1" lang="en-US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printf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("%s\n", s );</a:t>
            </a: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3000" dirty="0" smtClean="0">
              <a:latin typeface="+mj-lt"/>
              <a:ea typeface="맑은 고딕" charset="-127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90669" y="3376413"/>
            <a:ext cx="628569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arr</a:t>
            </a:r>
            <a:r>
              <a:rPr kumimoji="1" lang="ko-KR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을 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double</a:t>
            </a:r>
            <a:r>
              <a:rPr kumimoji="1" lang="ko-KR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형 배열이라 선언하면 </a:t>
            </a:r>
            <a:endParaRPr kumimoji="1" lang="en-US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arr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[</a:t>
            </a:r>
            <a:r>
              <a:rPr kumimoji="1" lang="en-US" altLang="ko-K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i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]</a:t>
            </a:r>
            <a:r>
              <a:rPr kumimoji="1" lang="ko-KR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와 같은 의미를 갖는 식은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? </a:t>
            </a:r>
            <a:endParaRPr kumimoji="1" lang="en-US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① *(</a:t>
            </a:r>
            <a:r>
              <a:rPr kumimoji="1" lang="en-US" altLang="ko-K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arr+i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)	       ② *(arr+8+i)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③ </a:t>
            </a:r>
            <a:r>
              <a:rPr kumimoji="1" lang="en-US" altLang="ko-K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arr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 + *</a:t>
            </a:r>
            <a:r>
              <a:rPr kumimoji="1" lang="en-US" altLang="ko-K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i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	       ④ *</a:t>
            </a:r>
            <a:r>
              <a:rPr kumimoji="1" lang="en-US" altLang="ko-K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arr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 + </a:t>
            </a:r>
            <a:r>
              <a:rPr kumimoji="1" lang="en-US" altLang="ko-K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i</a:t>
            </a:r>
            <a:endParaRPr kumimoji="1" lang="en-US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421141" y="188595"/>
            <a:ext cx="6847452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ary</a:t>
            </a:r>
            <a:r>
              <a:rPr kumimoji="1" lang="ko-KR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에 대하여 수행할 수 없는 연산은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?  </a:t>
            </a:r>
            <a:endParaRPr kumimoji="1" lang="en-US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int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  </a:t>
            </a:r>
            <a:r>
              <a:rPr kumimoji="1" lang="en-US" altLang="ko-K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ary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[5]= { 10,20,30,40,50 }, n;</a:t>
            </a:r>
            <a:endParaRPr kumimoji="1" lang="en-US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① n = &amp;</a:t>
            </a:r>
            <a:r>
              <a:rPr kumimoji="1" lang="en-US" altLang="ko-K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ary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[4] – &amp;</a:t>
            </a:r>
            <a:r>
              <a:rPr kumimoji="1" lang="en-US" altLang="ko-K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ary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[2];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② n = &amp;</a:t>
            </a:r>
            <a:r>
              <a:rPr kumimoji="1" lang="en-US" altLang="ko-K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ary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[2] * 3;  </a:t>
            </a:r>
            <a:endParaRPr kumimoji="1" lang="en-US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③ n = </a:t>
            </a:r>
            <a:r>
              <a:rPr kumimoji="1" lang="en-US" altLang="ko-K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ary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[1] * 5;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④ n = *(&amp;</a:t>
            </a:r>
            <a:r>
              <a:rPr kumimoji="1" lang="en-US" altLang="ko-K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ary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Times New Roman" pitchFamily="18" charset="0"/>
              </a:rPr>
              <a:t>[3] + 1);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4000" dirty="0" smtClean="0">
              <a:latin typeface="+mj-lt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1141" y="3708023"/>
            <a:ext cx="795923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3000" dirty="0" smtClean="0">
                <a:latin typeface="+mj-lt"/>
                <a:ea typeface="맑은 고딕" charset="-127"/>
                <a:cs typeface="Times New Roman" pitchFamily="18" charset="0"/>
              </a:rPr>
              <a:t>다음 중 </a:t>
            </a:r>
            <a:r>
              <a:rPr kumimoji="1" lang="ko-KR" altLang="en-US" sz="3000" dirty="0" smtClean="0">
                <a:latin typeface="+mj-lt"/>
                <a:ea typeface="맑은 고딕" charset="-127"/>
                <a:cs typeface="Times New Roman" pitchFamily="18" charset="0"/>
              </a:rPr>
              <a:t>문법적으로 에러가 발생하는 문장은</a:t>
            </a:r>
            <a:r>
              <a:rPr kumimoji="1" lang="en-US" altLang="ko-KR" sz="3000" dirty="0" smtClean="0">
                <a:latin typeface="+mj-lt"/>
                <a:ea typeface="맑은 고딕" charset="-127"/>
                <a:cs typeface="Times New Roman" pitchFamily="18" charset="0"/>
              </a:rPr>
              <a:t>?</a:t>
            </a:r>
            <a:endParaRPr kumimoji="1" lang="en-US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맑은 고딕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int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 </a:t>
            </a:r>
            <a:r>
              <a:rPr kumimoji="1" lang="en-US" altLang="ko-K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ary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[5]={2, 4, 6, 8, 10};</a:t>
            </a:r>
            <a:endParaRPr kumimoji="1" lang="en-US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int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 *p=</a:t>
            </a:r>
            <a:r>
              <a:rPr kumimoji="1" lang="en-US" altLang="ko-K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ary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;</a:t>
            </a:r>
            <a:endParaRPr kumimoji="1" lang="en-US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862388" algn="l"/>
              </a:tabLst>
            </a:pP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① </a:t>
            </a:r>
            <a:r>
              <a:rPr kumimoji="1" lang="en-US" altLang="ko-K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ary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[2]=</a:t>
            </a:r>
            <a:r>
              <a:rPr kumimoji="1" lang="en-US" altLang="ko-K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ary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[2]+10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;  	② 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*(ary+2)=*p;     </a:t>
            </a:r>
            <a:endParaRPr kumimoji="1" lang="en-US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862388" algn="l"/>
              </a:tabLst>
            </a:pP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③ </a:t>
            </a:r>
            <a:r>
              <a:rPr kumimoji="1" lang="en-US" altLang="ko-K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ary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=p+3;     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        	④ 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p=ary+3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;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5000" y="566678"/>
            <a:ext cx="800251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이차원 배열을 매개변수로 넘기는 함수이다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.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(</a:t>
            </a:r>
            <a:r>
              <a:rPr kumimoji="1" lang="ko-KR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가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)</a:t>
            </a:r>
            <a:r>
              <a:rPr kumimoji="1" lang="ko-KR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에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 </a:t>
            </a:r>
            <a:r>
              <a:rPr kumimoji="1" lang="ko-KR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적합하지 않은 표현은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?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void </a:t>
            </a:r>
            <a:r>
              <a:rPr kumimoji="1" lang="en-US" altLang="ko-K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MyPrint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(</a:t>
            </a:r>
            <a:r>
              <a:rPr kumimoji="1" lang="en-US" altLang="ko-KR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____</a:t>
            </a:r>
            <a:r>
              <a:rPr kumimoji="1" lang="ko-KR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가</a:t>
            </a:r>
            <a:r>
              <a:rPr kumimoji="1" lang="en-US" altLang="ko-KR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____</a:t>
            </a:r>
            <a:r>
              <a:rPr kumimoji="1" lang="en-US" altLang="ko-K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맑은 고딕" charset="-127"/>
                <a:cs typeface="Times New Roman" pitchFamily="18" charset="0"/>
              </a:rPr>
              <a:t>)</a:t>
            </a:r>
          </a:p>
          <a:p>
            <a:pPr latinLnBrk="0"/>
            <a:r>
              <a:rPr lang="ko-KR" altLang="ko-KR" sz="3000" dirty="0">
                <a:latin typeface="+mj-lt"/>
              </a:rPr>
              <a:t>①</a:t>
            </a:r>
            <a:r>
              <a:rPr lang="en-US" altLang="ko-KR" sz="3000" dirty="0">
                <a:latin typeface="+mj-lt"/>
              </a:rPr>
              <a:t> </a:t>
            </a:r>
            <a:r>
              <a:rPr lang="en-US" altLang="ko-KR" sz="3000" dirty="0" err="1">
                <a:latin typeface="+mj-lt"/>
              </a:rPr>
              <a:t>int</a:t>
            </a:r>
            <a:r>
              <a:rPr lang="en-US" altLang="ko-KR" sz="3000" dirty="0">
                <a:latin typeface="+mj-lt"/>
              </a:rPr>
              <a:t> *array[3] </a:t>
            </a:r>
            <a:r>
              <a:rPr lang="ko-KR" altLang="ko-KR" sz="3000" dirty="0">
                <a:latin typeface="+mj-lt"/>
              </a:rPr>
              <a:t>②</a:t>
            </a:r>
            <a:r>
              <a:rPr lang="en-US" altLang="ko-KR" sz="3000" dirty="0">
                <a:latin typeface="+mj-lt"/>
              </a:rPr>
              <a:t> </a:t>
            </a:r>
            <a:r>
              <a:rPr lang="en-US" altLang="ko-KR" sz="3000" dirty="0" err="1">
                <a:latin typeface="+mj-lt"/>
              </a:rPr>
              <a:t>int</a:t>
            </a:r>
            <a:r>
              <a:rPr lang="en-US" altLang="ko-KR" sz="3000" dirty="0">
                <a:latin typeface="+mj-lt"/>
              </a:rPr>
              <a:t> array[2][3] </a:t>
            </a:r>
            <a:endParaRPr lang="ko-KR" altLang="ko-KR" sz="3000" dirty="0">
              <a:latin typeface="+mj-lt"/>
            </a:endParaRPr>
          </a:p>
          <a:p>
            <a:pPr latinLnBrk="0"/>
            <a:r>
              <a:rPr lang="ko-KR" altLang="ko-KR" sz="3000" dirty="0">
                <a:latin typeface="+mj-lt"/>
              </a:rPr>
              <a:t>③</a:t>
            </a:r>
            <a:r>
              <a:rPr lang="en-US" altLang="ko-KR" sz="3000" dirty="0">
                <a:latin typeface="+mj-lt"/>
              </a:rPr>
              <a:t> </a:t>
            </a:r>
            <a:r>
              <a:rPr lang="en-US" altLang="ko-KR" sz="3000" dirty="0" err="1">
                <a:latin typeface="+mj-lt"/>
              </a:rPr>
              <a:t>int</a:t>
            </a:r>
            <a:r>
              <a:rPr lang="en-US" altLang="ko-KR" sz="3000" dirty="0">
                <a:latin typeface="+mj-lt"/>
              </a:rPr>
              <a:t> array[][3] </a:t>
            </a:r>
            <a:r>
              <a:rPr lang="ko-KR" altLang="ko-KR" sz="3000" dirty="0">
                <a:latin typeface="+mj-lt"/>
              </a:rPr>
              <a:t>④</a:t>
            </a:r>
            <a:r>
              <a:rPr lang="en-US" altLang="ko-KR" sz="3000" dirty="0">
                <a:latin typeface="+mj-lt"/>
              </a:rPr>
              <a:t> </a:t>
            </a:r>
            <a:r>
              <a:rPr lang="en-US" altLang="ko-KR" sz="3000" dirty="0" err="1">
                <a:latin typeface="+mj-lt"/>
              </a:rPr>
              <a:t>int</a:t>
            </a:r>
            <a:r>
              <a:rPr lang="en-US" altLang="ko-KR" sz="3000" dirty="0">
                <a:latin typeface="+mj-lt"/>
              </a:rPr>
              <a:t> (*array)[3] </a:t>
            </a:r>
            <a:endParaRPr lang="ko-KR" altLang="ko-KR" sz="3000" dirty="0">
              <a:latin typeface="+mj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5051</TotalTime>
  <Words>350</Words>
  <Application>Microsoft Office PowerPoint</Application>
  <PresentationFormat>화면 슬라이드 쇼(4:3)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lgcns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73754</dc:creator>
  <cp:lastModifiedBy>JulieYoon</cp:lastModifiedBy>
  <cp:revision>30</cp:revision>
  <dcterms:created xsi:type="dcterms:W3CDTF">2014-02-28T08:17:24Z</dcterms:created>
  <dcterms:modified xsi:type="dcterms:W3CDTF">2015-03-05T14:08:19Z</dcterms:modified>
</cp:coreProperties>
</file>