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8"/>
  </p:notesMasterIdLst>
  <p:sldIdLst>
    <p:sldId id="256" r:id="rId2"/>
    <p:sldId id="258" r:id="rId3"/>
    <p:sldId id="281" r:id="rId4"/>
    <p:sldId id="282" r:id="rId5"/>
    <p:sldId id="257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4" r:id="rId17"/>
    <p:sldId id="295" r:id="rId18"/>
    <p:sldId id="296" r:id="rId19"/>
    <p:sldId id="297" r:id="rId20"/>
    <p:sldId id="303" r:id="rId21"/>
    <p:sldId id="298" r:id="rId22"/>
    <p:sldId id="299" r:id="rId23"/>
    <p:sldId id="300" r:id="rId24"/>
    <p:sldId id="301" r:id="rId25"/>
    <p:sldId id="304" r:id="rId26"/>
    <p:sldId id="28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7D00"/>
    <a:srgbClr val="009900"/>
    <a:srgbClr val="003300"/>
    <a:srgbClr val="668A00"/>
    <a:srgbClr val="987206"/>
    <a:srgbClr val="009999"/>
    <a:srgbClr val="00CC99"/>
    <a:srgbClr val="CC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85" autoAdjust="0"/>
  </p:normalViewPr>
  <p:slideViewPr>
    <p:cSldViewPr>
      <p:cViewPr varScale="1">
        <p:scale>
          <a:sx n="97" d="100"/>
          <a:sy n="97" d="100"/>
        </p:scale>
        <p:origin x="-19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2023-07-02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3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900" dirty="0" err="1" smtClean="0">
                <a:latin typeface="Consolas" pitchFamily="49" charset="0"/>
              </a:rPr>
              <a:t>int</a:t>
            </a:r>
            <a:r>
              <a:rPr lang="en-US" altLang="ko-KR" sz="900" dirty="0" smtClean="0">
                <a:latin typeface="Consolas" pitchFamily="49" charset="0"/>
              </a:rPr>
              <a:t> main()</a:t>
            </a:r>
          </a:p>
          <a:p>
            <a:r>
              <a:rPr lang="en-US" altLang="ko-KR" sz="900" dirty="0" smtClean="0">
                <a:latin typeface="Consolas" pitchFamily="49" charset="0"/>
              </a:rPr>
              <a:t>{</a:t>
            </a:r>
          </a:p>
          <a:p>
            <a:endParaRPr lang="en-US" altLang="ko-KR" sz="900" dirty="0" smtClean="0">
              <a:latin typeface="Consolas" pitchFamily="49" charset="0"/>
            </a:endParaRPr>
          </a:p>
          <a:p>
            <a:r>
              <a:rPr lang="en-US" altLang="ko-KR" sz="900" dirty="0" smtClean="0">
                <a:latin typeface="Consolas" pitchFamily="49" charset="0"/>
              </a:rPr>
              <a:t>	{</a:t>
            </a:r>
          </a:p>
          <a:p>
            <a:r>
              <a:rPr lang="en-US" altLang="ko-KR" sz="900" dirty="0" smtClean="0">
                <a:latin typeface="Consolas" pitchFamily="49" charset="0"/>
              </a:rPr>
              <a:t>		using namespace  </a:t>
            </a:r>
            <a:r>
              <a:rPr lang="en-US" altLang="ko-KR" sz="900" dirty="0" err="1" smtClean="0">
                <a:latin typeface="Consolas" pitchFamily="49" charset="0"/>
              </a:rPr>
              <a:t>std</a:t>
            </a:r>
            <a:r>
              <a:rPr lang="en-US" altLang="ko-KR" sz="900" dirty="0" smtClean="0">
                <a:latin typeface="Consolas" pitchFamily="49" charset="0"/>
              </a:rPr>
              <a:t>;</a:t>
            </a:r>
          </a:p>
          <a:p>
            <a:r>
              <a:rPr lang="en-US" altLang="ko-KR" sz="900" dirty="0" smtClean="0">
                <a:latin typeface="Consolas" pitchFamily="49" charset="0"/>
              </a:rPr>
              <a:t>		</a:t>
            </a:r>
            <a:r>
              <a:rPr lang="en-US" altLang="ko-KR" sz="900" dirty="0" err="1" smtClean="0">
                <a:latin typeface="Consolas" pitchFamily="49" charset="0"/>
              </a:rPr>
              <a:t>cout</a:t>
            </a:r>
            <a:r>
              <a:rPr lang="en-US" altLang="ko-KR" sz="900" dirty="0" smtClean="0">
                <a:latin typeface="Consolas" pitchFamily="49" charset="0"/>
              </a:rPr>
              <a:t> &lt;&lt; "hello world" &lt;&lt; </a:t>
            </a:r>
            <a:r>
              <a:rPr lang="en-US" altLang="ko-KR" sz="900" dirty="0" err="1" smtClean="0">
                <a:latin typeface="Consolas" pitchFamily="49" charset="0"/>
              </a:rPr>
              <a:t>endl</a:t>
            </a:r>
            <a:r>
              <a:rPr lang="en-US" altLang="ko-KR" sz="900" dirty="0" smtClean="0">
                <a:latin typeface="Consolas" pitchFamily="49" charset="0"/>
              </a:rPr>
              <a:t> ;</a:t>
            </a:r>
          </a:p>
          <a:p>
            <a:r>
              <a:rPr lang="en-US" altLang="ko-KR" sz="900" dirty="0" smtClean="0">
                <a:latin typeface="Consolas" pitchFamily="49" charset="0"/>
              </a:rPr>
              <a:t>	}</a:t>
            </a:r>
          </a:p>
          <a:p>
            <a:r>
              <a:rPr lang="en-US" altLang="ko-KR" sz="900" dirty="0" smtClean="0">
                <a:latin typeface="Consolas" pitchFamily="49" charset="0"/>
              </a:rPr>
              <a:t>	</a:t>
            </a:r>
            <a:r>
              <a:rPr lang="en-US" altLang="ko-KR" sz="900" dirty="0" err="1" smtClean="0">
                <a:latin typeface="Consolas" pitchFamily="49" charset="0"/>
              </a:rPr>
              <a:t>std</a:t>
            </a:r>
            <a:r>
              <a:rPr lang="en-US" altLang="ko-KR" sz="900" dirty="0" smtClean="0">
                <a:latin typeface="Consolas" pitchFamily="49" charset="0"/>
              </a:rPr>
              <a:t>::</a:t>
            </a:r>
            <a:r>
              <a:rPr lang="en-US" altLang="ko-KR" sz="900" dirty="0" err="1" smtClean="0">
                <a:latin typeface="Consolas" pitchFamily="49" charset="0"/>
              </a:rPr>
              <a:t>cout</a:t>
            </a:r>
            <a:r>
              <a:rPr lang="en-US" altLang="ko-KR" sz="900" dirty="0" smtClean="0">
                <a:latin typeface="Consolas" pitchFamily="49" charset="0"/>
              </a:rPr>
              <a:t> &lt;&lt; "hello world" &lt;&lt; </a:t>
            </a:r>
            <a:r>
              <a:rPr lang="en-US" altLang="ko-KR" sz="900" dirty="0" err="1" smtClean="0">
                <a:latin typeface="Consolas" pitchFamily="49" charset="0"/>
              </a:rPr>
              <a:t>std</a:t>
            </a:r>
            <a:r>
              <a:rPr lang="en-US" altLang="ko-KR" sz="900" dirty="0" smtClean="0">
                <a:latin typeface="Consolas" pitchFamily="49" charset="0"/>
              </a:rPr>
              <a:t>::</a:t>
            </a:r>
            <a:r>
              <a:rPr lang="en-US" altLang="ko-KR" sz="900" dirty="0" err="1" smtClean="0">
                <a:latin typeface="Consolas" pitchFamily="49" charset="0"/>
              </a:rPr>
              <a:t>endl</a:t>
            </a:r>
            <a:r>
              <a:rPr lang="en-US" altLang="ko-KR" sz="900" dirty="0" smtClean="0">
                <a:latin typeface="Consolas" pitchFamily="49" charset="0"/>
              </a:rPr>
              <a:t> ;</a:t>
            </a:r>
          </a:p>
          <a:p>
            <a:r>
              <a:rPr lang="en-US" altLang="ko-KR" sz="900" dirty="0" smtClean="0">
                <a:latin typeface="Consolas" pitchFamily="49" charset="0"/>
              </a:rPr>
              <a:t>	</a:t>
            </a:r>
          </a:p>
          <a:p>
            <a:r>
              <a:rPr lang="en-US" altLang="ko-KR" sz="900" dirty="0" smtClean="0">
                <a:latin typeface="Consolas" pitchFamily="49" charset="0"/>
              </a:rPr>
              <a:t>	return 0;</a:t>
            </a:r>
          </a:p>
          <a:p>
            <a:r>
              <a:rPr lang="en-US" altLang="ko-KR" sz="900" dirty="0" smtClean="0">
                <a:latin typeface="Consolas" pitchFamily="49" charset="0"/>
              </a:rPr>
              <a:t>	</a:t>
            </a:r>
          </a:p>
          <a:p>
            <a:r>
              <a:rPr lang="en-US" altLang="ko-KR" sz="900" dirty="0" smtClean="0">
                <a:latin typeface="Consolas" pitchFamily="49" charset="0"/>
              </a:rPr>
              <a:t>}</a:t>
            </a:r>
            <a:endParaRPr lang="ko-KR" altLang="en-US" sz="900" dirty="0">
              <a:latin typeface="Consolas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Syntax</a:t>
            </a:r>
          </a:p>
          <a:p>
            <a:r>
              <a:rPr lang="en-US" altLang="ko-KR" dirty="0" smtClean="0"/>
              <a:t>namespace </a:t>
            </a:r>
            <a:r>
              <a:rPr lang="en-US" altLang="ko-KR" dirty="0" err="1" smtClean="0"/>
              <a:t>alias_name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ns_name</a:t>
            </a:r>
            <a:r>
              <a:rPr lang="en-US" altLang="ko-KR" dirty="0" smtClean="0"/>
              <a:t>;		(1)	</a:t>
            </a:r>
          </a:p>
          <a:p>
            <a:r>
              <a:rPr lang="en-US" altLang="ko-KR" dirty="0" smtClean="0"/>
              <a:t>namespace </a:t>
            </a:r>
            <a:r>
              <a:rPr lang="en-US" altLang="ko-KR" dirty="0" err="1" smtClean="0"/>
              <a:t>alias_name</a:t>
            </a:r>
            <a:r>
              <a:rPr lang="en-US" altLang="ko-KR" dirty="0" smtClean="0"/>
              <a:t> = ::</a:t>
            </a:r>
            <a:r>
              <a:rPr lang="en-US" altLang="ko-KR" dirty="0" err="1" smtClean="0"/>
              <a:t>ns_name</a:t>
            </a:r>
            <a:r>
              <a:rPr lang="en-US" altLang="ko-KR" dirty="0" smtClean="0"/>
              <a:t>;		(2)	</a:t>
            </a:r>
          </a:p>
          <a:p>
            <a:r>
              <a:rPr lang="en-US" altLang="ko-KR" dirty="0" smtClean="0"/>
              <a:t>namespace </a:t>
            </a:r>
            <a:r>
              <a:rPr lang="en-US" altLang="ko-KR" dirty="0" err="1" smtClean="0"/>
              <a:t>alias_name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nested_name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ns_name</a:t>
            </a:r>
            <a:r>
              <a:rPr lang="en-US" altLang="ko-KR" dirty="0" smtClean="0"/>
              <a:t>;	(3)	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0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2023-07-02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C++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01. C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언어 기반의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C++ 1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C++ </a:t>
            </a:r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01-3.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매개변수의 디폴트 값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매개변수에 설정하는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‘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디폴트 값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’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의미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714488"/>
            <a:ext cx="38004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929066"/>
            <a:ext cx="36004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57620" y="1571612"/>
            <a:ext cx="4857784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인자를 전달하지 않으면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이 전달된 것으로 간주한다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여기서의 디폴트 값은 </a:t>
            </a:r>
            <a:r>
              <a:rPr lang="en-US" altLang="ko-KR" sz="1300" dirty="0" smtClean="0">
                <a:solidFill>
                  <a:schemeClr val="accent3">
                    <a:lumMod val="50000"/>
                  </a:schemeClr>
                </a:solidFill>
              </a:rPr>
              <a:t>7!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따라서 이 함수를 대상으로 하는 다음 두 함수의 호출은 그 결과가 같다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accent2">
                    <a:lumMod val="50000"/>
                  </a:schemeClr>
                </a:solidFill>
              </a:rPr>
              <a:t>   MyFuncOne( );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accent2">
                    <a:lumMod val="50000"/>
                  </a:schemeClr>
                </a:solidFill>
              </a:rPr>
              <a:t>   MyFuncOne(7);</a:t>
            </a:r>
            <a:endParaRPr lang="ko-KR" altLang="en-US" sz="13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0034" y="1643050"/>
            <a:ext cx="3286148" cy="1214446"/>
          </a:xfrm>
          <a:prstGeom prst="roundRect">
            <a:avLst>
              <a:gd name="adj" fmla="val 3270"/>
            </a:avLst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0034" y="3857628"/>
            <a:ext cx="3286148" cy="1214446"/>
          </a:xfrm>
          <a:prstGeom prst="roundRect">
            <a:avLst>
              <a:gd name="adj" fmla="val 3270"/>
            </a:avLst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29058" y="3857628"/>
            <a:ext cx="4857784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인자를 전달하지 않으면 각각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와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7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이 전달된 것으로 간주한다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. 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따라서 이 함수를 대상으로 하는 다음 두 함수의 호출은 그 결과가 같다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accent2">
                    <a:lumMod val="50000"/>
                  </a:schemeClr>
                </a:solidFill>
              </a:rPr>
              <a:t>   MyFuncTwo( );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accent2">
                    <a:lumMod val="50000"/>
                  </a:schemeClr>
                </a:solidFill>
              </a:rPr>
              <a:t>   MyFuncTwo(5, 7);</a:t>
            </a:r>
            <a:endParaRPr lang="ko-KR" altLang="en-US" sz="13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디폴트 값은 함수의 선언에만 위치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781185"/>
            <a:ext cx="35528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43372" y="2928934"/>
            <a:ext cx="485778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함수의 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선언을 별도로 둘 때에는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디폴트 값의 선언을 함수의 선언부에 위치시켜야 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. 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그 이유는 컴파일러의 컴파일 특성에서 찾을 수 있다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컴파일러는 함수의 디폴트 값의 지정여부를 알아야 함수의 호출문장을 적절히 컴파일 할 수 있다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4592" y="1995499"/>
            <a:ext cx="2786082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3635896" y="2138375"/>
            <a:ext cx="1296144" cy="790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부분적 디폴트 값 설정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171908"/>
            <a:ext cx="56197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714884"/>
            <a:ext cx="5715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785786" y="3113722"/>
            <a:ext cx="5715040" cy="928694"/>
          </a:xfrm>
          <a:prstGeom prst="roundRect">
            <a:avLst>
              <a:gd name="adj" fmla="val 327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85786" y="4643446"/>
            <a:ext cx="5715040" cy="714380"/>
          </a:xfrm>
          <a:prstGeom prst="roundRect">
            <a:avLst>
              <a:gd name="adj" fmla="val 327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5786" y="4036717"/>
            <a:ext cx="685804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전달되는 인자가 왼쪽에서부터 채워지므로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디폴트 값은 오른쪽에서부터 채워져야 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786" y="5308271"/>
            <a:ext cx="72152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전달되는 인자가 왼쪽에서부터 채워지므로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오른쪽이 빈 상태로 왼쪽의 매개변수에만 일부 채워진 디폴트 값은 의미를 갖지 못한다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따라서 컴파일 에러를 일으킨다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1571612"/>
            <a:ext cx="49625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" y="1928802"/>
            <a:ext cx="40005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500034" y="1500174"/>
            <a:ext cx="5072098" cy="1143008"/>
          </a:xfrm>
          <a:prstGeom prst="roundRect">
            <a:avLst>
              <a:gd name="adj" fmla="val 3270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43570" y="1428736"/>
            <a:ext cx="314327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매개변수의 일부에만 디폴트 값을 지정하고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채워지지 않은 매개변수에만 인자를 전달하는 것이 가능하다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en-US" sz="13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01-4.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인라인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(inline)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함수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매크로 함수의 장점과 함수의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inline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선언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55225"/>
            <a:ext cx="33909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2064" y="1285860"/>
            <a:ext cx="34861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500034" y="1285860"/>
            <a:ext cx="3571900" cy="1643074"/>
          </a:xfrm>
          <a:prstGeom prst="roundRect">
            <a:avLst>
              <a:gd name="adj" fmla="val 327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57752" y="1285860"/>
            <a:ext cx="3571900" cy="1357322"/>
          </a:xfrm>
          <a:prstGeom prst="roundRect">
            <a:avLst>
              <a:gd name="adj" fmla="val 327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줄무늬가 있는 오른쪽 화살표 8"/>
          <p:cNvSpPr/>
          <p:nvPr/>
        </p:nvSpPr>
        <p:spPr>
          <a:xfrm>
            <a:off x="4214810" y="1571612"/>
            <a:ext cx="500066" cy="42862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71934" y="1928802"/>
            <a:ext cx="9286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선행처리 결과</a:t>
            </a:r>
            <a:endParaRPr lang="ko-KR" altLang="en-US" sz="13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2879379"/>
            <a:ext cx="757242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C00000"/>
                </a:solidFill>
              </a:rPr>
              <a:t>장</a:t>
            </a:r>
            <a:r>
              <a:rPr lang="ko-KR" altLang="en-US" sz="1300" b="1" dirty="0" smtClean="0">
                <a:solidFill>
                  <a:srgbClr val="C00000"/>
                </a:solidFill>
              </a:rPr>
              <a:t>점</a:t>
            </a:r>
            <a:r>
              <a:rPr lang="en-US" altLang="ko-KR" sz="1300" b="1" dirty="0" smtClean="0">
                <a:solidFill>
                  <a:srgbClr val="C00000"/>
                </a:solidFill>
              </a:rPr>
              <a:t>.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함수가 인라인화 되어 성능의 향상으로 이어질 수 있다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00000"/>
                </a:solidFill>
              </a:rPr>
              <a:t>단점</a:t>
            </a:r>
            <a:r>
              <a:rPr lang="en-US" altLang="ko-KR" sz="1300" b="1" dirty="0" smtClean="0">
                <a:solidFill>
                  <a:srgbClr val="C00000"/>
                </a:solidFill>
              </a:rPr>
              <a:t>.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함수의 정의 방식이 일반함수에 비해서 복잡하다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따라서 복잡한 함수의 정의에는 한계가 있다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628" y="5640702"/>
            <a:ext cx="3571900" cy="64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accent2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매크로 함수의 정점은 취하고 단점은 보완한 것이 </a:t>
            </a:r>
            <a:r>
              <a:rPr lang="en-US" altLang="ko-KR" sz="1300" dirty="0" smtClean="0">
                <a:solidFill>
                  <a:schemeClr val="accent2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C++</a:t>
            </a:r>
            <a:r>
              <a:rPr lang="ko-KR" altLang="en-US" sz="1300" dirty="0" smtClean="0">
                <a:solidFill>
                  <a:schemeClr val="accent2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의 인라인 함수이다</a:t>
            </a:r>
            <a:r>
              <a:rPr lang="en-US" altLang="ko-KR" sz="1300" dirty="0" smtClean="0">
                <a:solidFill>
                  <a:schemeClr val="accent2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.</a:t>
            </a:r>
            <a:endParaRPr lang="ko-KR" altLang="en-US" sz="1300" dirty="0">
              <a:solidFill>
                <a:schemeClr val="accent2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3929066"/>
            <a:ext cx="33718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9058" y="5733446"/>
            <a:ext cx="762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571472" y="3929066"/>
            <a:ext cx="571504" cy="2857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86182" y="5344574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9058" y="3857628"/>
            <a:ext cx="471490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</a:rPr>
              <a:t>키워드 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inline 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선언은 컴파일러에 의해서 처리된다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. 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따라서 컴파일러가 함수의 인라인화를 결정한다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. </a:t>
            </a:r>
          </a:p>
          <a:p>
            <a:pPr>
              <a:lnSpc>
                <a:spcPts val="1200"/>
              </a:lnSpc>
            </a:pPr>
            <a:endParaRPr lang="en-US" altLang="ko-KR" sz="1300" b="1" dirty="0" smtClean="0">
              <a:solidFill>
                <a:srgbClr val="CC66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</a:rPr>
              <a:t>inline 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선언이 되어도 인라인처리 되지 않을 수 있고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, inline 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선언이 없어도 인라인처리 될 수 있다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. 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 ( 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명시적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묵시적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 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inline )</a:t>
            </a:r>
            <a:endParaRPr lang="ko-KR" altLang="en-US" sz="1300" b="1" dirty="0">
              <a:solidFill>
                <a:srgbClr val="CC6600"/>
              </a:solidFill>
            </a:endParaRPr>
          </a:p>
        </p:txBody>
      </p:sp>
      <p:sp>
        <p:nvSpPr>
          <p:cNvPr id="3" name="웃는 얼굴 2"/>
          <p:cNvSpPr/>
          <p:nvPr/>
        </p:nvSpPr>
        <p:spPr>
          <a:xfrm>
            <a:off x="8001024" y="3225627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7710712" y="2784918"/>
            <a:ext cx="1152128" cy="288032"/>
          </a:xfrm>
          <a:prstGeom prst="wedgeRectCallout">
            <a:avLst>
              <a:gd name="adj1" fmla="val -26074"/>
              <a:gd name="adj2" fmla="val 1014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연산자우선순위에의한버그발생위험</a:t>
            </a:r>
            <a:endParaRPr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인라인 함수에는 없는 매크로 함수만의 장점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4" y="2825814"/>
            <a:ext cx="4533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603294"/>
            <a:ext cx="25527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642910" y="1500174"/>
            <a:ext cx="4357718" cy="571504"/>
          </a:xfrm>
          <a:prstGeom prst="roundRect">
            <a:avLst>
              <a:gd name="adj" fmla="val 327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42910" y="2786058"/>
            <a:ext cx="4357718" cy="714380"/>
          </a:xfrm>
          <a:prstGeom prst="roundRect">
            <a:avLst>
              <a:gd name="adj" fmla="val 327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줄무늬가 있는 오른쪽 화살표 8"/>
          <p:cNvSpPr/>
          <p:nvPr/>
        </p:nvSpPr>
        <p:spPr>
          <a:xfrm rot="5400000">
            <a:off x="2071670" y="2214554"/>
            <a:ext cx="500066" cy="42862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71736" y="2214554"/>
            <a:ext cx="321471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매크로 함수는 자료형에 독립적이다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14348" y="3500438"/>
            <a:ext cx="607223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</a:rPr>
              <a:t>inline 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선언된 함수를 위의 형태로 호출하려면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, 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각 자료형 별로 함수가 오버로딩 되어야 한다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. 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즉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, 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매크로 함수와 달리 자료형에 독립적이지 못하다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.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037" y="4619642"/>
            <a:ext cx="19335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642910" y="4500570"/>
            <a:ext cx="2286016" cy="1428760"/>
          </a:xfrm>
          <a:prstGeom prst="roundRect">
            <a:avLst>
              <a:gd name="adj" fmla="val 327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00364" y="5236833"/>
            <a:ext cx="435771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inline 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함수를 자료형에 독립적으로 선언하는 방법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! 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이는 이후에 템플릿을 통해서 학습하게 된다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en-US" sz="13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사각형 설명선 2"/>
          <p:cNvSpPr/>
          <p:nvPr/>
        </p:nvSpPr>
        <p:spPr>
          <a:xfrm>
            <a:off x="4932040" y="4192935"/>
            <a:ext cx="3312368" cy="820241"/>
          </a:xfrm>
          <a:prstGeom prst="wedgeRectCallout">
            <a:avLst>
              <a:gd name="adj1" fmla="val -22916"/>
              <a:gd name="adj2" fmla="val -868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몇 개를 만들어야 하는가</a:t>
            </a:r>
            <a:r>
              <a:rPr lang="en-US" altLang="ko-KR" dirty="0"/>
              <a:t>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01-5.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이름공간에 대한 소개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이름공간의 기본원리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1357298"/>
            <a:ext cx="44291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4071934" y="1643050"/>
            <a:ext cx="4286280" cy="1285884"/>
          </a:xfrm>
          <a:prstGeom prst="roundRect">
            <a:avLst>
              <a:gd name="adj" fmla="val 2998"/>
            </a:avLst>
          </a:prstGeom>
          <a:noFill/>
          <a:ln w="22225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71934" y="3267694"/>
            <a:ext cx="4286280" cy="1285884"/>
          </a:xfrm>
          <a:prstGeom prst="roundRect">
            <a:avLst>
              <a:gd name="adj" fmla="val 2998"/>
            </a:avLst>
          </a:prstGeom>
          <a:noFill/>
          <a:ln w="22225">
            <a:solidFill>
              <a:srgbClr val="CC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29322" y="1607825"/>
            <a:ext cx="264320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BestComImpl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이라는 이름의 공간</a:t>
            </a:r>
            <a:endParaRPr lang="ko-KR" altLang="en-US" sz="12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9322" y="3214686"/>
            <a:ext cx="264320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ProgComImpl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이라는 이름의 공간</a:t>
            </a:r>
            <a:endParaRPr lang="ko-KR" altLang="en-US" sz="12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24" y="1785926"/>
            <a:ext cx="264320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</a:rPr>
              <a:t>존재하는 이름공간이 다르면 동일한 이름의 함수 및 변수를 선언하는 것이 가능하다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endParaRPr lang="ko-KR" altLang="en-US" sz="13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28992" y="2071678"/>
            <a:ext cx="928694" cy="158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6200000" flipH="1">
            <a:off x="3178959" y="2393149"/>
            <a:ext cx="1428760" cy="92869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357554" y="5143512"/>
            <a:ext cx="1000132" cy="158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85852" y="4929198"/>
            <a:ext cx="2214578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이름공간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BestComImpl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에 정의된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SimpleFunc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의 호출</a:t>
            </a:r>
            <a:endParaRPr lang="ko-KR" altLang="en-US" sz="13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357554" y="5357826"/>
            <a:ext cx="1000132" cy="42862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5852" y="5632687"/>
            <a:ext cx="22145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이름공간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ProgComImpl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에 정의된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SimpleFunc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의 호출</a:t>
            </a:r>
            <a:endParaRPr lang="ko-KR" altLang="en-US" sz="13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158" y="3500438"/>
            <a:ext cx="350046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accent2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프로젝트의 진행에 있어서 발생할 수 있는 이름의 충돌을 막을 목적으로 존재하는 것이 이름공간이다</a:t>
            </a:r>
            <a:r>
              <a:rPr lang="en-US" altLang="ko-KR" sz="1300" dirty="0" smtClean="0">
                <a:solidFill>
                  <a:schemeClr val="accent2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.</a:t>
            </a:r>
            <a:endParaRPr lang="ko-KR" altLang="en-US" sz="1300" dirty="0">
              <a:solidFill>
                <a:schemeClr val="accent2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73128" y="5027140"/>
            <a:ext cx="142876" cy="42862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43504" y="4643446"/>
            <a:ext cx="171451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</a:rPr>
              <a:t>범위 지정 연산자</a:t>
            </a:r>
            <a:endParaRPr lang="ko-KR" altLang="en-US" sz="1300" b="1" dirty="0">
              <a:solidFill>
                <a:srgbClr val="CC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이름공간 기반의 함수 선언과 정의의 분리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285860"/>
            <a:ext cx="39528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86380" y="2022123"/>
            <a:ext cx="32861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이름공간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BestComImpl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에 위치하는 함수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SimpleFunc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의 선언과 정의의 분리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endParaRPr lang="ko-KR" altLang="en-US" sz="13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2857488" y="1857364"/>
            <a:ext cx="2357454" cy="35719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>
            <a:off x="3286116" y="2500306"/>
            <a:ext cx="2071702" cy="178595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0800000">
            <a:off x="2857488" y="2714620"/>
            <a:ext cx="2286016" cy="100013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 flipV="1">
            <a:off x="3428992" y="3786190"/>
            <a:ext cx="1785950" cy="164307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86380" y="3500438"/>
            <a:ext cx="32861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이름공간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ProgComImpl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에 위치하는 함수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SimpleFunc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의 선언과 정의의 분리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endParaRPr lang="ko-KR" altLang="en-US" sz="13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01-1. printf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와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scanf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대신하는 입출력 방식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동일한 이름공간 내에서의 함수호출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428736"/>
            <a:ext cx="24193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071802" y="2071678"/>
            <a:ext cx="32861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선언된 이름공간의 이름이 동일하다면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 둘은 동일한 이름공간으로 간주한다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즉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SimpleFunc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와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PrettyFunc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는 동일한 이름공간안에 존재하는 상황이다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sz="13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00438"/>
            <a:ext cx="42672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000628" y="4071942"/>
            <a:ext cx="35719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이름공간을 명시하지 않고 함수를 호출하면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함수의 호출문이 존재하는 함수와 동일한 이름공간 안에서 호출할 함수를 찾게 된다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따라서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SimpleFunc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 내에서는 이름공간을 명시하지 않은 상태에서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PrettyFunc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함수를 직접호출 할 수 있다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3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이름공간의 중첩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643050"/>
            <a:ext cx="22002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857224" y="1500174"/>
            <a:ext cx="2928958" cy="3429024"/>
          </a:xfrm>
          <a:prstGeom prst="roundRect">
            <a:avLst>
              <a:gd name="adj" fmla="val 2998"/>
            </a:avLst>
          </a:prstGeom>
          <a:noFill/>
          <a:ln w="2222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75720" y="2428868"/>
            <a:ext cx="1785950" cy="1000132"/>
          </a:xfrm>
          <a:prstGeom prst="roundRect">
            <a:avLst>
              <a:gd name="adj" fmla="val 2998"/>
            </a:avLst>
          </a:prstGeom>
          <a:noFill/>
          <a:ln w="222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375720" y="3585128"/>
            <a:ext cx="1785950" cy="1000132"/>
          </a:xfrm>
          <a:prstGeom prst="roundRect">
            <a:avLst>
              <a:gd name="adj" fmla="val 2998"/>
            </a:avLst>
          </a:prstGeom>
          <a:noFill/>
          <a:ln w="222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57422" y="1107759"/>
            <a:ext cx="1500198" cy="353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이름공간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Parent</a:t>
            </a:r>
            <a:endParaRPr lang="ko-KR" altLang="en-US" sz="13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14678" y="2379313"/>
            <a:ext cx="1500198" cy="6538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이름공간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Parent::SubOne</a:t>
            </a:r>
            <a:endParaRPr lang="ko-KR" altLang="en-US" sz="13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4678" y="3593759"/>
            <a:ext cx="1500198" cy="6538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이름공간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Parent::SubTwo</a:t>
            </a:r>
            <a:endParaRPr lang="ko-KR" altLang="en-US" sz="13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3438" y="3357562"/>
            <a:ext cx="2348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CC6600"/>
                </a:solidFill>
                <a:latin typeface="+mn-ea"/>
              </a:rPr>
              <a:t>Parent::SubOne::num</a:t>
            </a:r>
            <a:endParaRPr lang="ko-KR" altLang="en-US" dirty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1571612"/>
            <a:ext cx="141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CC6600"/>
                </a:solidFill>
                <a:latin typeface="+mn-ea"/>
              </a:rPr>
              <a:t>Parent::num</a:t>
            </a:r>
            <a:endParaRPr lang="ko-KR" altLang="en-US" dirty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69803" y="4929198"/>
            <a:ext cx="2331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CC6600"/>
                </a:solidFill>
                <a:latin typeface="+mn-ea"/>
              </a:rPr>
              <a:t>Parent::SubTwo::num</a:t>
            </a:r>
            <a:endParaRPr lang="ko-KR" altLang="en-US" dirty="0">
              <a:solidFill>
                <a:srgbClr val="CC6600"/>
              </a:solidFill>
              <a:latin typeface="+mn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10800000" flipV="1">
            <a:off x="2428860" y="1785926"/>
            <a:ext cx="2143140" cy="500066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0800000">
            <a:off x="2643174" y="3143248"/>
            <a:ext cx="2000264" cy="35719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16200000" flipV="1">
            <a:off x="3011616" y="3846376"/>
            <a:ext cx="785818" cy="1522702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7224" y="5589240"/>
            <a:ext cx="753120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이름공간은 중첩이 가능하다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따라서 계층적 구조를 갖게끔 이름공간을 구성할 수 있다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3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사각형 설명선 2"/>
          <p:cNvSpPr/>
          <p:nvPr/>
        </p:nvSpPr>
        <p:spPr>
          <a:xfrm>
            <a:off x="6732240" y="2035958"/>
            <a:ext cx="1800200" cy="816977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안에서는 밖이 보이나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밖에서는 안이 안보임</a:t>
            </a:r>
            <a:endParaRPr lang="ko-KR" altLang="en-US" sz="1000" dirty="0"/>
          </a:p>
        </p:txBody>
      </p:sp>
      <p:sp>
        <p:nvSpPr>
          <p:cNvPr id="4" name="웃는 얼굴 3"/>
          <p:cNvSpPr/>
          <p:nvPr/>
        </p:nvSpPr>
        <p:spPr>
          <a:xfrm>
            <a:off x="7093420" y="3071810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std::cout, std::cin, std::endl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143116"/>
            <a:ext cx="11049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193855"/>
            <a:ext cx="20383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9323" y="2143116"/>
            <a:ext cx="1500198" cy="138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42910" y="4220182"/>
            <a:ext cx="79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&lt;iostream&gt;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에 선언되어 있는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cout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,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cin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그리고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endl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은 이름공간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std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안에 선언되어 있다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이렇듯 이름충돌을 막기 위해서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, C++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표준에서 제공하는 다양한 요소들은 이름공간 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std 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안에 선언되어 있다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.</a:t>
            </a:r>
            <a:endParaRPr lang="ko-KR" altLang="en-US" sz="1200" b="1" dirty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48" y="2071678"/>
            <a:ext cx="4071966" cy="1214446"/>
          </a:xfrm>
          <a:prstGeom prst="roundRect">
            <a:avLst>
              <a:gd name="adj" fmla="val 2998"/>
            </a:avLst>
          </a:prstGeom>
          <a:noFill/>
          <a:ln w="2222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57356" y="2285992"/>
            <a:ext cx="642942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857356" y="2641594"/>
            <a:ext cx="642942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857356" y="2995194"/>
            <a:ext cx="642942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5786446" y="2071678"/>
            <a:ext cx="1857388" cy="1571636"/>
          </a:xfrm>
          <a:prstGeom prst="roundRect">
            <a:avLst>
              <a:gd name="adj" fmla="val 2998"/>
            </a:avLst>
          </a:prstGeom>
          <a:noFill/>
          <a:ln w="2222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5072066" y="2428868"/>
            <a:ext cx="428628" cy="35719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using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을 이용한 이름공간의 명시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571612"/>
            <a:ext cx="31718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1571612"/>
            <a:ext cx="31813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428596" y="1857364"/>
            <a:ext cx="3000396" cy="642942"/>
          </a:xfrm>
          <a:prstGeom prst="roundRect">
            <a:avLst>
              <a:gd name="adj" fmla="val 2998"/>
            </a:avLst>
          </a:prstGeom>
          <a:noFill/>
          <a:ln w="2222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611756" y="1858104"/>
            <a:ext cx="2791260" cy="312256"/>
          </a:xfrm>
          <a:prstGeom prst="roundRect">
            <a:avLst>
              <a:gd name="adj" fmla="val 2998"/>
            </a:avLst>
          </a:prstGeom>
          <a:noFill/>
          <a:ln w="2222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0034" y="4500570"/>
            <a:ext cx="357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이후부터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cin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,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cout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,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endl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은</a:t>
            </a:r>
            <a:endParaRPr lang="en-US" altLang="ko-KR" sz="1200" b="1" dirty="0" smtClean="0">
              <a:solidFill>
                <a:srgbClr val="CC66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std::cin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,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std::cout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,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std::endl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을 의미한다는 선언</a:t>
            </a:r>
            <a:endParaRPr lang="ko-KR" altLang="en-US" sz="1200" b="1" dirty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43438" y="4214818"/>
            <a:ext cx="357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이름공간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std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에 선언된 것은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std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라는 이름공간의 선언없이 접근하겠다는 선언</a:t>
            </a:r>
            <a:endParaRPr lang="ko-KR" altLang="en-US" sz="1200" b="1" dirty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0166" y="5500702"/>
            <a:ext cx="58579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너무 빈번한 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using namespace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의 선언은 이름의 충돌을 막기위한 이름공간의 선언을 의미 없게 만든다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따라서 제한적으로 사용할 필요가 있다</a:t>
            </a:r>
            <a:r>
              <a:rPr lang="en-US" altLang="ko-KR" sz="13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sz="13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웃는 얼굴 2"/>
          <p:cNvSpPr/>
          <p:nvPr/>
        </p:nvSpPr>
        <p:spPr>
          <a:xfrm>
            <a:off x="7020272" y="4941168"/>
            <a:ext cx="288032" cy="2880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7524328" y="4861149"/>
            <a:ext cx="1224136" cy="802379"/>
          </a:xfrm>
          <a:prstGeom prst="wedgeRectCallout">
            <a:avLst>
              <a:gd name="adj1" fmla="val -61360"/>
              <a:gd name="adj2" fmla="val -245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unusing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은 없다</a:t>
            </a:r>
            <a:endParaRPr lang="ko-KR" altLang="en-US" sz="1000" dirty="0"/>
          </a:p>
        </p:txBody>
      </p:sp>
      <p:sp>
        <p:nvSpPr>
          <p:cNvPr id="5" name="아래쪽 화살표 4"/>
          <p:cNvSpPr/>
          <p:nvPr/>
        </p:nvSpPr>
        <p:spPr>
          <a:xfrm>
            <a:off x="8625917" y="6193199"/>
            <a:ext cx="245094" cy="246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별칭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namespace alias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 지정과 전역변수 접근 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643050"/>
            <a:ext cx="19907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642910" y="1500174"/>
            <a:ext cx="2428892" cy="2786082"/>
          </a:xfrm>
          <a:prstGeom prst="roundRect">
            <a:avLst>
              <a:gd name="adj" fmla="val 2998"/>
            </a:avLst>
          </a:prstGeom>
          <a:noFill/>
          <a:ln w="2222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1428736"/>
            <a:ext cx="2686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14678" y="2285992"/>
            <a:ext cx="1304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571868" y="1643050"/>
            <a:ext cx="3929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AAA::BBB::CCC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에 대해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ABC</a:t>
            </a: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라는 이름의 별칭 선언 후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, </a:t>
            </a:r>
            <a:endParaRPr lang="ko-KR" altLang="en-US" sz="1200" b="1" dirty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71868" y="2984399"/>
            <a:ext cx="4791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위와 같이 하나의 별칭으로 이름공간의 선언을 대신할 수 있다</a:t>
            </a:r>
            <a:r>
              <a:rPr lang="en-US" altLang="ko-KR" sz="1200" b="1" dirty="0" smtClean="0">
                <a:solidFill>
                  <a:srgbClr val="CC6600"/>
                </a:solidFill>
                <a:latin typeface="+mn-ea"/>
              </a:rPr>
              <a:t>.</a:t>
            </a:r>
            <a:endParaRPr lang="ko-KR" altLang="en-US" sz="1200" b="1" dirty="0">
              <a:solidFill>
                <a:srgbClr val="CC6600"/>
              </a:solidFill>
              <a:latin typeface="+mn-ea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9124" y="4214818"/>
            <a:ext cx="39338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4286248" y="4143380"/>
            <a:ext cx="4071966" cy="2143140"/>
          </a:xfrm>
          <a:prstGeom prst="roundRect">
            <a:avLst>
              <a:gd name="adj" fmla="val 2998"/>
            </a:avLst>
          </a:prstGeom>
          <a:noFill/>
          <a:ln w="2222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4262" y="4868701"/>
            <a:ext cx="25389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범위지정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(scope)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 연산자는 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/>
            </a:r>
            <a:br>
              <a:rPr lang="en-US" altLang="ko-KR" sz="1300" b="1" dirty="0" smtClean="0">
                <a:solidFill>
                  <a:srgbClr val="CC6600"/>
                </a:solidFill>
                <a:latin typeface="+mn-ea"/>
              </a:rPr>
            </a:b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전역변수의 접근에도 사용 가능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  <a:endParaRPr lang="ko-KR" altLang="en-US" sz="1300" b="1" dirty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8604448" y="5940271"/>
            <a:ext cx="288032" cy="274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U자형 화살표 25"/>
          <p:cNvSpPr/>
          <p:nvPr/>
        </p:nvSpPr>
        <p:spPr>
          <a:xfrm rot="16200000">
            <a:off x="2982430" y="4279745"/>
            <a:ext cx="1891248" cy="1426747"/>
          </a:xfrm>
          <a:prstGeom prst="uturnArrow">
            <a:avLst>
              <a:gd name="adj1" fmla="val 7189"/>
              <a:gd name="adj2" fmla="val 25000"/>
              <a:gd name="adj3" fmla="val 12888"/>
              <a:gd name="adj4" fmla="val 43750"/>
              <a:gd name="adj5" fmla="val 81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558" y="605001"/>
            <a:ext cx="6777817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itchFamily="49" charset="0"/>
              </a:rPr>
              <a:t>#include &lt;</a:t>
            </a:r>
            <a:r>
              <a:rPr lang="en-US" altLang="ko-KR" sz="1200" dirty="0" err="1">
                <a:latin typeface="Consolas" pitchFamily="49" charset="0"/>
              </a:rPr>
              <a:t>iostream</a:t>
            </a:r>
            <a:r>
              <a:rPr lang="en-US" altLang="ko-KR" sz="1200" dirty="0">
                <a:latin typeface="Consolas" pitchFamily="49" charset="0"/>
              </a:rPr>
              <a:t>&gt;</a:t>
            </a:r>
          </a:p>
          <a:p>
            <a:endParaRPr lang="en-US" altLang="ko-KR" sz="1200" dirty="0">
              <a:latin typeface="Consolas" pitchFamily="49" charset="0"/>
            </a:endParaRPr>
          </a:p>
          <a:p>
            <a:r>
              <a:rPr lang="en-US" altLang="ko-KR" sz="1200" dirty="0" err="1">
                <a:latin typeface="Consolas" pitchFamily="49" charset="0"/>
              </a:rPr>
              <a:t>int</a:t>
            </a:r>
            <a:r>
              <a:rPr lang="en-US" altLang="ko-KR" sz="1200" dirty="0">
                <a:latin typeface="Consolas" pitchFamily="49" charset="0"/>
              </a:rPr>
              <a:t> v = 1;</a:t>
            </a:r>
          </a:p>
          <a:p>
            <a:endParaRPr lang="en-US" altLang="ko-KR" sz="1200" dirty="0">
              <a:latin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</a:rPr>
              <a:t>namespace AAA</a:t>
            </a:r>
          </a:p>
          <a:p>
            <a:r>
              <a:rPr lang="en-US" altLang="ko-KR" sz="1200" dirty="0">
                <a:latin typeface="Consolas" pitchFamily="49" charset="0"/>
              </a:rPr>
              <a:t>{</a:t>
            </a:r>
          </a:p>
          <a:p>
            <a:r>
              <a:rPr lang="en-US" altLang="ko-KR" sz="1200" dirty="0">
                <a:latin typeface="Consolas" pitchFamily="49" charset="0"/>
              </a:rPr>
              <a:t>	</a:t>
            </a:r>
          </a:p>
          <a:p>
            <a:r>
              <a:rPr lang="en-US" altLang="ko-KR" sz="1200" dirty="0">
                <a:latin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</a:rPr>
              <a:t>int</a:t>
            </a:r>
            <a:r>
              <a:rPr lang="en-US" altLang="ko-KR" sz="1200" dirty="0">
                <a:latin typeface="Consolas" pitchFamily="49" charset="0"/>
              </a:rPr>
              <a:t> v = 11;</a:t>
            </a:r>
          </a:p>
          <a:p>
            <a:r>
              <a:rPr lang="en-US" altLang="ko-KR" sz="1200" dirty="0">
                <a:latin typeface="Consolas" pitchFamily="49" charset="0"/>
              </a:rPr>
              <a:t>	namespace BBB</a:t>
            </a:r>
          </a:p>
          <a:p>
            <a:r>
              <a:rPr lang="en-US" altLang="ko-KR" sz="1200" dirty="0">
                <a:latin typeface="Consolas" pitchFamily="49" charset="0"/>
              </a:rPr>
              <a:t>	{</a:t>
            </a:r>
          </a:p>
          <a:p>
            <a:r>
              <a:rPr lang="en-US" altLang="ko-KR" sz="1200" dirty="0">
                <a:latin typeface="Consolas" pitchFamily="49" charset="0"/>
              </a:rPr>
              <a:t>	</a:t>
            </a:r>
            <a:r>
              <a:rPr lang="en-US" altLang="ko-KR" sz="1200" dirty="0" smtClean="0">
                <a:latin typeface="Consolas" pitchFamily="49" charset="0"/>
              </a:rPr>
              <a:t>  </a:t>
            </a:r>
            <a:r>
              <a:rPr lang="en-US" altLang="ko-KR" sz="1200" dirty="0" err="1" smtClean="0">
                <a:latin typeface="Consolas" pitchFamily="49" charset="0"/>
              </a:rPr>
              <a:t>int</a:t>
            </a:r>
            <a:r>
              <a:rPr lang="en-US" altLang="ko-KR" sz="1200" dirty="0" smtClean="0">
                <a:latin typeface="Consolas" pitchFamily="49" charset="0"/>
              </a:rPr>
              <a:t> </a:t>
            </a:r>
            <a:r>
              <a:rPr lang="en-US" altLang="ko-KR" sz="1200" dirty="0">
                <a:latin typeface="Consolas" pitchFamily="49" charset="0"/>
              </a:rPr>
              <a:t>v = 111;</a:t>
            </a:r>
          </a:p>
          <a:p>
            <a:r>
              <a:rPr lang="en-US" altLang="ko-KR" sz="1200" dirty="0">
                <a:latin typeface="Consolas" pitchFamily="49" charset="0"/>
              </a:rPr>
              <a:t>	</a:t>
            </a:r>
          </a:p>
          <a:p>
            <a:r>
              <a:rPr lang="en-US" altLang="ko-KR" sz="1200" dirty="0">
                <a:latin typeface="Consolas" pitchFamily="49" charset="0"/>
              </a:rPr>
              <a:t>	</a:t>
            </a:r>
            <a:r>
              <a:rPr lang="en-US" altLang="ko-KR" sz="1200" dirty="0" smtClean="0">
                <a:latin typeface="Consolas" pitchFamily="49" charset="0"/>
              </a:rPr>
              <a:t>  void </a:t>
            </a:r>
            <a:r>
              <a:rPr lang="en-US" altLang="ko-KR" sz="1200" dirty="0" err="1">
                <a:latin typeface="Consolas" pitchFamily="49" charset="0"/>
              </a:rPr>
              <a:t>printv</a:t>
            </a:r>
            <a:r>
              <a:rPr lang="en-US" altLang="ko-KR" sz="1200" dirty="0">
                <a:latin typeface="Consolas" pitchFamily="49" charset="0"/>
              </a:rPr>
              <a:t>(void)</a:t>
            </a:r>
          </a:p>
          <a:p>
            <a:r>
              <a:rPr lang="en-US" altLang="ko-KR" sz="1200" dirty="0">
                <a:latin typeface="Consolas" pitchFamily="49" charset="0"/>
              </a:rPr>
              <a:t>	</a:t>
            </a:r>
            <a:r>
              <a:rPr lang="en-US" altLang="ko-KR" sz="1200" dirty="0" smtClean="0">
                <a:latin typeface="Consolas" pitchFamily="49" charset="0"/>
              </a:rPr>
              <a:t>  {</a:t>
            </a:r>
            <a:endParaRPr lang="en-US" altLang="ko-KR" sz="1200" dirty="0">
              <a:latin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</a:rPr>
              <a:t>		</a:t>
            </a:r>
            <a:r>
              <a:rPr lang="en-US" altLang="ko-KR" sz="1200" dirty="0" err="1">
                <a:latin typeface="Consolas" pitchFamily="49" charset="0"/>
              </a:rPr>
              <a:t>std</a:t>
            </a:r>
            <a:r>
              <a:rPr lang="en-US" altLang="ko-KR" sz="1200" dirty="0">
                <a:latin typeface="Consolas" pitchFamily="49" charset="0"/>
              </a:rPr>
              <a:t>::</a:t>
            </a:r>
            <a:r>
              <a:rPr lang="en-US" altLang="ko-KR" sz="1200" dirty="0" err="1">
                <a:latin typeface="Consolas" pitchFamily="49" charset="0"/>
              </a:rPr>
              <a:t>cout</a:t>
            </a:r>
            <a:r>
              <a:rPr lang="en-US" altLang="ko-KR" sz="1200" dirty="0">
                <a:latin typeface="Consolas" pitchFamily="49" charset="0"/>
              </a:rPr>
              <a:t> &lt;&lt; "  v is : " &lt;&lt;   v &lt;&lt; </a:t>
            </a:r>
            <a:r>
              <a:rPr lang="en-US" altLang="ko-KR" sz="1200" dirty="0" err="1">
                <a:latin typeface="Consolas" pitchFamily="49" charset="0"/>
              </a:rPr>
              <a:t>std</a:t>
            </a:r>
            <a:r>
              <a:rPr lang="en-US" altLang="ko-KR" sz="1200" dirty="0">
                <a:latin typeface="Consolas" pitchFamily="49" charset="0"/>
              </a:rPr>
              <a:t>::</a:t>
            </a:r>
            <a:r>
              <a:rPr lang="en-US" altLang="ko-KR" sz="1200" dirty="0" err="1">
                <a:latin typeface="Consolas" pitchFamily="49" charset="0"/>
              </a:rPr>
              <a:t>endl</a:t>
            </a:r>
            <a:r>
              <a:rPr lang="en-US" altLang="ko-KR" sz="1200" dirty="0">
                <a:latin typeface="Consolas" pitchFamily="49" charset="0"/>
              </a:rPr>
              <a:t>;</a:t>
            </a:r>
          </a:p>
          <a:p>
            <a:r>
              <a:rPr lang="en-US" altLang="ko-KR" sz="1200" dirty="0">
                <a:latin typeface="Consolas" pitchFamily="49" charset="0"/>
              </a:rPr>
              <a:t>		</a:t>
            </a:r>
            <a:r>
              <a:rPr lang="en-US" altLang="ko-KR" sz="1200" dirty="0" err="1">
                <a:latin typeface="Consolas" pitchFamily="49" charset="0"/>
              </a:rPr>
              <a:t>std</a:t>
            </a:r>
            <a:r>
              <a:rPr lang="en-US" altLang="ko-KR" sz="1200" dirty="0">
                <a:latin typeface="Consolas" pitchFamily="49" charset="0"/>
              </a:rPr>
              <a:t>::</a:t>
            </a:r>
            <a:r>
              <a:rPr lang="en-US" altLang="ko-KR" sz="1200" dirty="0" err="1">
                <a:latin typeface="Consolas" pitchFamily="49" charset="0"/>
              </a:rPr>
              <a:t>cout</a:t>
            </a:r>
            <a:r>
              <a:rPr lang="en-US" altLang="ko-KR" sz="1200" dirty="0">
                <a:latin typeface="Consolas" pitchFamily="49" charset="0"/>
              </a:rPr>
              <a:t> &lt;&lt; "::v is : " &lt;&lt; ::v &lt;&lt; </a:t>
            </a:r>
            <a:r>
              <a:rPr lang="en-US" altLang="ko-KR" sz="1200" dirty="0" err="1">
                <a:latin typeface="Consolas" pitchFamily="49" charset="0"/>
              </a:rPr>
              <a:t>std</a:t>
            </a:r>
            <a:r>
              <a:rPr lang="en-US" altLang="ko-KR" sz="1200" dirty="0">
                <a:latin typeface="Consolas" pitchFamily="49" charset="0"/>
              </a:rPr>
              <a:t>::</a:t>
            </a:r>
            <a:r>
              <a:rPr lang="en-US" altLang="ko-KR" sz="1200" dirty="0" err="1">
                <a:latin typeface="Consolas" pitchFamily="49" charset="0"/>
              </a:rPr>
              <a:t>endl</a:t>
            </a:r>
            <a:r>
              <a:rPr lang="en-US" altLang="ko-KR" sz="1200" dirty="0" smtClean="0">
                <a:latin typeface="Consolas" pitchFamily="49" charset="0"/>
              </a:rPr>
              <a:t>;</a:t>
            </a:r>
            <a:endParaRPr lang="en-US" altLang="ko-KR" sz="1200" dirty="0">
              <a:latin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</a:rPr>
              <a:t>	</a:t>
            </a:r>
            <a:r>
              <a:rPr lang="en-US" altLang="ko-KR" sz="1200" dirty="0" smtClean="0">
                <a:latin typeface="Consolas" pitchFamily="49" charset="0"/>
              </a:rPr>
              <a:t>  }</a:t>
            </a:r>
            <a:endParaRPr lang="en-US" altLang="ko-KR" sz="1200" dirty="0">
              <a:latin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</a:rPr>
              <a:t>	</a:t>
            </a:r>
          </a:p>
          <a:p>
            <a:r>
              <a:rPr lang="en-US" altLang="ko-KR" sz="1200" dirty="0">
                <a:latin typeface="Consolas" pitchFamily="49" charset="0"/>
              </a:rPr>
              <a:t>	}</a:t>
            </a:r>
          </a:p>
          <a:p>
            <a:endParaRPr lang="en-US" altLang="ko-KR" sz="1200" dirty="0">
              <a:latin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</a:rPr>
              <a:t>}</a:t>
            </a:r>
          </a:p>
          <a:p>
            <a:endParaRPr lang="en-US" altLang="ko-KR" sz="1200" dirty="0">
              <a:latin typeface="Consolas" pitchFamily="49" charset="0"/>
            </a:endParaRPr>
          </a:p>
          <a:p>
            <a:endParaRPr lang="en-US" altLang="ko-KR" sz="1200" dirty="0">
              <a:latin typeface="Consolas" pitchFamily="49" charset="0"/>
            </a:endParaRPr>
          </a:p>
          <a:p>
            <a:r>
              <a:rPr lang="en-US" altLang="ko-KR" sz="1200" dirty="0" err="1">
                <a:latin typeface="Consolas" pitchFamily="49" charset="0"/>
              </a:rPr>
              <a:t>int</a:t>
            </a:r>
            <a:r>
              <a:rPr lang="en-US" altLang="ko-KR" sz="1200" dirty="0">
                <a:latin typeface="Consolas" pitchFamily="49" charset="0"/>
              </a:rPr>
              <a:t> main(void)</a:t>
            </a:r>
          </a:p>
          <a:p>
            <a:r>
              <a:rPr lang="en-US" altLang="ko-KR" sz="1200" dirty="0">
                <a:latin typeface="Consolas" pitchFamily="49" charset="0"/>
              </a:rPr>
              <a:t>{</a:t>
            </a:r>
          </a:p>
          <a:p>
            <a:endParaRPr lang="en-US" altLang="ko-KR" sz="1200" dirty="0">
              <a:latin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</a:rPr>
              <a:t>	AAA::BBB::</a:t>
            </a:r>
            <a:r>
              <a:rPr lang="en-US" altLang="ko-KR" sz="1200" dirty="0" err="1">
                <a:latin typeface="Consolas" pitchFamily="49" charset="0"/>
              </a:rPr>
              <a:t>printv</a:t>
            </a:r>
            <a:r>
              <a:rPr lang="en-US" altLang="ko-KR" sz="1200" dirty="0">
                <a:latin typeface="Consolas" pitchFamily="49" charset="0"/>
              </a:rPr>
              <a:t>();</a:t>
            </a:r>
          </a:p>
          <a:p>
            <a:endParaRPr lang="en-US" altLang="ko-KR" sz="1200" dirty="0">
              <a:latin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</a:rPr>
              <a:t>	return 0;</a:t>
            </a:r>
          </a:p>
          <a:p>
            <a:r>
              <a:rPr lang="en-US" altLang="ko-KR" sz="1200" dirty="0">
                <a:latin typeface="Consolas" pitchFamily="49" charset="0"/>
              </a:rPr>
              <a:t>}</a:t>
            </a:r>
            <a:endParaRPr lang="ko-KR" altLang="en-US" sz="1200" dirty="0"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216" y="5483263"/>
            <a:ext cx="207399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altLang="ko-KR" sz="1200" dirty="0">
                <a:latin typeface="Consolas" pitchFamily="49" charset="0"/>
              </a:rPr>
              <a:t> </a:t>
            </a:r>
            <a:r>
              <a:rPr lang="nl-NL" altLang="ko-KR" sz="1200" dirty="0" smtClean="0">
                <a:latin typeface="Consolas" pitchFamily="49" charset="0"/>
              </a:rPr>
              <a:t> v </a:t>
            </a:r>
            <a:r>
              <a:rPr lang="nl-NL" altLang="ko-KR" sz="1200" dirty="0">
                <a:latin typeface="Consolas" pitchFamily="49" charset="0"/>
              </a:rPr>
              <a:t>is : 111</a:t>
            </a:r>
          </a:p>
          <a:p>
            <a:r>
              <a:rPr lang="nl-NL" altLang="ko-KR" sz="1200" dirty="0">
                <a:latin typeface="Consolas" pitchFamily="49" charset="0"/>
              </a:rPr>
              <a:t>::v is : 1</a:t>
            </a:r>
            <a:endParaRPr lang="ko-KR" altLang="en-US" sz="12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78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01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214687"/>
            <a:ext cx="4122379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C++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버전의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Hello World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출력 프로그램 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4945797"/>
            <a:ext cx="13144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642910" y="1500174"/>
            <a:ext cx="8143932" cy="1571636"/>
          </a:xfrm>
          <a:prstGeom prst="roundRect">
            <a:avLst>
              <a:gd name="adj" fmla="val 1826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57224" y="1214422"/>
            <a:ext cx="4143404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557242" y="1214422"/>
            <a:ext cx="8229600" cy="2000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ts val="29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ts val="29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헤더파일의 선언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872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&lt;iostream&gt;</a:t>
            </a:r>
          </a:p>
          <a:p>
            <a:pPr marL="548640" marR="0" lvl="1" indent="-274320" algn="l" defTabSz="914400" rtl="0" eaLnBrk="1" fontAlgn="auto" latinLnBrk="1" hangingPunct="1">
              <a:lnSpc>
                <a:spcPts val="29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출력의 기본구성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872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std::cout&lt;&lt;‘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872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출력대상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872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1’&lt;&lt;‘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872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출력대상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872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2’&lt;&lt;‘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872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출력대상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872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3’;</a:t>
            </a:r>
          </a:p>
          <a:p>
            <a:pPr marL="548640" marR="0" lvl="1" indent="-274320" algn="l" defTabSz="914400" rtl="0" eaLnBrk="1" fontAlgn="auto" latinLnBrk="1" hangingPunct="1">
              <a:lnSpc>
                <a:spcPts val="29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개행의 진행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872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std::endl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872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을 출력하면 개행이 이뤄진다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872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642910" y="1214422"/>
            <a:ext cx="4500594" cy="50006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ts val="29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예제를 통해서 확인할 사실 몇 가지</a:t>
            </a:r>
            <a:endParaRPr kumimoji="0" lang="en-US" altLang="ko-KR" sz="190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14942" y="4572008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57752" y="3450883"/>
            <a:ext cx="378621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</a:rPr>
              <a:t>언어에서는 출력의 대상에 따라 서식지정을 달리했지만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300" dirty="0" smtClean="0">
                <a:solidFill>
                  <a:schemeClr val="bg2">
                    <a:lumMod val="25000"/>
                  </a:schemeClr>
                </a:solidFill>
              </a:rPr>
              <a:t>C++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</a:rPr>
              <a:t>에서는 그러한 과정이 불필요하다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웃는 얼굴 1"/>
          <p:cNvSpPr/>
          <p:nvPr/>
        </p:nvSpPr>
        <p:spPr>
          <a:xfrm>
            <a:off x="5323654" y="1714488"/>
            <a:ext cx="288032" cy="2880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 설명선 2"/>
          <p:cNvSpPr/>
          <p:nvPr/>
        </p:nvSpPr>
        <p:spPr>
          <a:xfrm>
            <a:off x="5868144" y="1556792"/>
            <a:ext cx="720080" cy="360040"/>
          </a:xfrm>
          <a:prstGeom prst="wedgeRectCallout">
            <a:avLst>
              <a:gd name="adj1" fmla="val -69950"/>
              <a:gd name="adj2" fmla="val 241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No .h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scanf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를 대신하는 데이터의 입력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2910" y="1428736"/>
            <a:ext cx="8143932" cy="1214446"/>
          </a:xfrm>
          <a:prstGeom prst="roundRect">
            <a:avLst>
              <a:gd name="adj" fmla="val 1826"/>
            </a:avLst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557242" y="1214422"/>
            <a:ext cx="8229600" cy="2000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ts val="29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ts val="26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입력의 기본구성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872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std::cin&gt;&gt;’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872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변수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872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</a:p>
          <a:p>
            <a:pPr marL="548640" marR="0" lvl="1" indent="-274320" algn="l" defTabSz="914400" rtl="0" eaLnBrk="1" fontAlgn="auto" latinLnBrk="1" hangingPunct="1">
              <a:lnSpc>
                <a:spcPts val="26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sz="1600" dirty="0" smtClean="0"/>
              <a:t>변수의 선언위치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872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함수의 중간 부분에서도 변수의 선언이 가능하다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8720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143248"/>
            <a:ext cx="41624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5532384"/>
            <a:ext cx="17621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857224" y="1200742"/>
            <a:ext cx="4143404" cy="42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642910" y="1200742"/>
            <a:ext cx="4500594" cy="50006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ts val="29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예제를 통해서 확인할 사실 몇 가지</a:t>
            </a:r>
            <a:endParaRPr kumimoji="0" lang="en-US" altLang="ko-KR" sz="190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752" y="3450883"/>
            <a:ext cx="378621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</a:rPr>
              <a:t>출력에서와 마찬가지로 입력에서도 별도의 서식지정이 불필요하다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6182" y="4286256"/>
            <a:ext cx="250033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rgbClr val="CC6600"/>
                </a:solidFill>
              </a:rPr>
              <a:t>C++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에서는 변수의 선언위치에 제한을 두지 않는다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.</a:t>
            </a:r>
            <a:endParaRPr lang="ko-KR" altLang="en-US" sz="1300" b="1" dirty="0">
              <a:solidFill>
                <a:srgbClr val="CC66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71538" y="4669950"/>
            <a:ext cx="785818" cy="21431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71538" y="5357826"/>
            <a:ext cx="1785950" cy="21431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rot="10800000" flipV="1">
            <a:off x="1928794" y="4572008"/>
            <a:ext cx="1785950" cy="21431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1"/>
          </p:cNvCxnSpPr>
          <p:nvPr/>
        </p:nvCxnSpPr>
        <p:spPr>
          <a:xfrm rot="10800000" flipV="1">
            <a:off x="2928926" y="4632505"/>
            <a:ext cx="857256" cy="72532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580206" y="5175194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" name="웃는 얼굴 1"/>
          <p:cNvSpPr/>
          <p:nvPr/>
        </p:nvSpPr>
        <p:spPr>
          <a:xfrm>
            <a:off x="8086989" y="2057135"/>
            <a:ext cx="314838" cy="31483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C++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의 지역변수 선언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43"/>
            <a:ext cx="46958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857224" y="2910535"/>
            <a:ext cx="1714512" cy="21431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43174" y="2857527"/>
            <a:ext cx="27146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</a:rPr>
              <a:t>이렇듯 연이은 데이터의 입력을 </a:t>
            </a:r>
            <a:endParaRPr lang="en-US" altLang="ko-KR" sz="1300" b="1" dirty="0" smtClean="0">
              <a:solidFill>
                <a:srgbClr val="CC66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</a:rPr>
              <a:t>명령할 수 있다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.</a:t>
            </a:r>
            <a:endParaRPr lang="ko-KR" altLang="en-US" sz="1300" b="1" dirty="0">
              <a:solidFill>
                <a:srgbClr val="CC66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2976" y="4572039"/>
            <a:ext cx="2428892" cy="57150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71868" y="4500601"/>
            <a:ext cx="250033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</a:rPr>
              <a:t>for</a:t>
            </a:r>
            <a:r>
              <a:rPr lang="ko-KR" altLang="en-US" sz="1300" b="1" dirty="0" smtClean="0">
                <a:solidFill>
                  <a:srgbClr val="CC6600"/>
                </a:solidFill>
              </a:rPr>
              <a:t>문 안에서도 변수의 선언이 가능하다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. </a:t>
            </a:r>
            <a:endParaRPr lang="ko-KR" altLang="en-US" sz="1300" b="1" dirty="0">
              <a:solidFill>
                <a:srgbClr val="CC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4942" y="2214554"/>
            <a:ext cx="3786214" cy="95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</a:rPr>
              <a:t>std::cin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</a:rPr>
              <a:t>을 통해서 입력되는 데이터의 구분은</a:t>
            </a:r>
            <a:endParaRPr lang="en-US" altLang="ko-KR" sz="13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</a:rPr>
              <a:t>스페이스 바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</a:rPr>
              <a:t>엔터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300" b="1" dirty="0" smtClean="0">
                <a:solidFill>
                  <a:schemeClr val="bg2">
                    <a:lumMod val="25000"/>
                  </a:schemeClr>
                </a:solidFill>
              </a:rPr>
              <a:t>탭과 같은 공백을 통해서 이뤄진다</a:t>
            </a:r>
            <a:r>
              <a:rPr lang="en-US" altLang="ko-KR" sz="13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5474198"/>
            <a:ext cx="2066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6286512" y="5098578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배열 기반의 문자열 입출력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428736"/>
            <a:ext cx="52673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572008"/>
            <a:ext cx="3429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3831116" y="5196520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43372" y="2150669"/>
            <a:ext cx="264320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</a:rPr>
              <a:t>문자열의 입력방식도 다른 데이터의 입력방식과 큰 차이가 나지 않는다</a:t>
            </a:r>
            <a:r>
              <a:rPr lang="en-US" altLang="ko-KR" sz="1300" b="1" dirty="0" smtClean="0">
                <a:solidFill>
                  <a:srgbClr val="CC6600"/>
                </a:solidFill>
              </a:rPr>
              <a:t>. </a:t>
            </a:r>
            <a:endParaRPr lang="ko-KR" altLang="en-US" sz="1300" b="1" dirty="0">
              <a:solidFill>
                <a:srgbClr val="CC66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7224" y="2188050"/>
            <a:ext cx="1214446" cy="24081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57224" y="2844244"/>
            <a:ext cx="1285884" cy="25407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rot="10800000">
            <a:off x="2143108" y="2285992"/>
            <a:ext cx="2000264" cy="7143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10800000" flipV="1">
            <a:off x="2285984" y="2500306"/>
            <a:ext cx="1857388" cy="428616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01-2.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함수 오버로딩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(Function Overloading)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 오버로딩의 이해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9079" y="1643050"/>
            <a:ext cx="48863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643050"/>
            <a:ext cx="23145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500034" y="1643050"/>
            <a:ext cx="2357454" cy="1285884"/>
          </a:xfrm>
          <a:prstGeom prst="roundRect">
            <a:avLst>
              <a:gd name="adj" fmla="val 3270"/>
            </a:avLst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034" y="3045306"/>
            <a:ext cx="2357454" cy="1071570"/>
          </a:xfrm>
          <a:prstGeom prst="roundRect">
            <a:avLst>
              <a:gd name="adj" fmla="val 3270"/>
            </a:avLst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2285984" y="1785926"/>
            <a:ext cx="2000264" cy="57150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 flipV="1">
            <a:off x="2643174" y="2571744"/>
            <a:ext cx="1643074" cy="642942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3714744" y="1643050"/>
            <a:ext cx="5000660" cy="1643074"/>
          </a:xfrm>
          <a:prstGeom prst="roundRect">
            <a:avLst>
              <a:gd name="adj" fmla="val 3270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8596" y="4367435"/>
            <a:ext cx="8215370" cy="95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C++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은 함수호출 시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‘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함수의 이름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’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과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‘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전달되는 인자의 정보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’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를 동시에 참조하여 호출할 함수를 결정한다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따라서 이렇듯 매개변수의 선언이 다르다면 동일한 이름의 함수도 정의 가능하다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그리고 이러한 형태의 함수정의를 가리켜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‘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함수 오버로딩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(Function Overloading)’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이라 한다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21350"/>
            <a:ext cx="867408" cy="124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325" y="5321350"/>
            <a:ext cx="867408" cy="124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 오버로딩의 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857364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000372"/>
            <a:ext cx="32385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65" y="4143380"/>
            <a:ext cx="2657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57620" y="1785926"/>
            <a:ext cx="250033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매개변수의 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자료형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이 다르므로 함수 오버로딩 성립</a:t>
            </a:r>
            <a:endParaRPr lang="ko-KR" altLang="en-US" sz="13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0034" y="1785926"/>
            <a:ext cx="3286148" cy="714380"/>
          </a:xfrm>
          <a:prstGeom prst="roundRect">
            <a:avLst>
              <a:gd name="adj" fmla="val 3270"/>
            </a:avLst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034" y="3000372"/>
            <a:ext cx="3286148" cy="714380"/>
          </a:xfrm>
          <a:prstGeom prst="roundRect">
            <a:avLst>
              <a:gd name="adj" fmla="val 3270"/>
            </a:avLst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034" y="4143380"/>
            <a:ext cx="3286148" cy="714380"/>
          </a:xfrm>
          <a:prstGeom prst="roundRect">
            <a:avLst>
              <a:gd name="adj" fmla="val 3270"/>
            </a:avLst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57620" y="3000372"/>
            <a:ext cx="250033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매개변수의 </a:t>
            </a:r>
            <a:r>
              <a:rPr lang="ko-KR" altLang="en-US" sz="1300" b="1" dirty="0" err="1" smtClean="0">
                <a:solidFill>
                  <a:srgbClr val="FF0000"/>
                </a:solidFill>
              </a:rPr>
              <a:t>갯수</a:t>
            </a:r>
            <a:r>
              <a:rPr lang="ko-KR" altLang="en-US" sz="1300" b="1" dirty="0" err="1" smtClean="0">
                <a:solidFill>
                  <a:schemeClr val="accent2">
                    <a:lumMod val="50000"/>
                  </a:schemeClr>
                </a:solidFill>
              </a:rPr>
              <a:t>가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다르므로 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함수 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오버로딩 성립</a:t>
            </a:r>
            <a:endParaRPr lang="ko-KR" altLang="en-US" sz="13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7620" y="4165263"/>
            <a:ext cx="250033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FF0000"/>
                </a:solidFill>
              </a:rPr>
              <a:t>반환형</a:t>
            </a:r>
            <a:r>
              <a:rPr lang="ko-KR" altLang="en-US" sz="1300" b="1" dirty="0" smtClean="0">
                <a:solidFill>
                  <a:schemeClr val="accent2">
                    <a:lumMod val="50000"/>
                  </a:schemeClr>
                </a:solidFill>
              </a:rPr>
              <a:t>의 차이는 함수 오버로딩의 조건을 만족시키지 않는다</a:t>
            </a:r>
            <a:r>
              <a:rPr lang="en-US" altLang="ko-KR" sz="13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en-US" sz="13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곱셈 기호 2"/>
          <p:cNvSpPr/>
          <p:nvPr/>
        </p:nvSpPr>
        <p:spPr>
          <a:xfrm>
            <a:off x="6556819" y="3960510"/>
            <a:ext cx="1080120" cy="10801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도넛 3"/>
          <p:cNvSpPr/>
          <p:nvPr/>
        </p:nvSpPr>
        <p:spPr>
          <a:xfrm>
            <a:off x="6732240" y="1749582"/>
            <a:ext cx="729278" cy="7292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도넛 14"/>
          <p:cNvSpPr/>
          <p:nvPr/>
        </p:nvSpPr>
        <p:spPr>
          <a:xfrm>
            <a:off x="6732240" y="2964028"/>
            <a:ext cx="729278" cy="7292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1028</TotalTime>
  <Words>1075</Words>
  <Application>Microsoft Office PowerPoint</Application>
  <PresentationFormat>화면 슬라이드 쇼(4:3)</PresentationFormat>
  <Paragraphs>216</Paragraphs>
  <Slides>26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원본</vt:lpstr>
      <vt:lpstr>윤성우 저 열혈강의 C++ 프로그래밍 개정판</vt:lpstr>
      <vt:lpstr>Chapter 01-1. printf와 scanf를 대신하는 입출력 방식</vt:lpstr>
      <vt:lpstr>C++ 버전의 Hello World 출력 프로그램 </vt:lpstr>
      <vt:lpstr>scanf를 대신하는 데이터의 입력</vt:lpstr>
      <vt:lpstr>C++의 지역변수 선언</vt:lpstr>
      <vt:lpstr>배열 기반의 문자열 입출력</vt:lpstr>
      <vt:lpstr>Chapter 01-2. 함수 오버로딩 (Function Overloading)</vt:lpstr>
      <vt:lpstr>함수 오버로딩의 이해</vt:lpstr>
      <vt:lpstr>함수 오버로딩의 예</vt:lpstr>
      <vt:lpstr>Chapter 01-3. 매개변수의 디폴트 값</vt:lpstr>
      <vt:lpstr>매개변수에 설정하는 ‘디폴트 값’의 의미</vt:lpstr>
      <vt:lpstr>디폴트 값은 함수의 선언에만 위치</vt:lpstr>
      <vt:lpstr>부분적 디폴트 값 설정</vt:lpstr>
      <vt:lpstr>Chapter 01-4. 인라인(inline) 함수</vt:lpstr>
      <vt:lpstr>매크로 함수의 장점과 함수의 inline 선언</vt:lpstr>
      <vt:lpstr>인라인 함수에는 없는 매크로 함수만의 장점</vt:lpstr>
      <vt:lpstr>Chapter 01-5. 이름공간에 대한 소개</vt:lpstr>
      <vt:lpstr>이름공간의 기본원리</vt:lpstr>
      <vt:lpstr>이름공간 기반의 함수 선언과 정의의 분리</vt:lpstr>
      <vt:lpstr>동일한 이름공간 내에서의 함수호출</vt:lpstr>
      <vt:lpstr>이름공간의 중첩</vt:lpstr>
      <vt:lpstr>std::cout, std::cin, std::endl</vt:lpstr>
      <vt:lpstr>using을 이용한 이름공간의 명시</vt:lpstr>
      <vt:lpstr>별칭(namespace alias) 지정과 전역변수 접근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hancom</cp:lastModifiedBy>
  <cp:revision>221</cp:revision>
  <dcterms:created xsi:type="dcterms:W3CDTF">2009-11-30T05:34:12Z</dcterms:created>
  <dcterms:modified xsi:type="dcterms:W3CDTF">2023-07-02T01:49:38Z</dcterms:modified>
</cp:coreProperties>
</file>