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58" r:id="rId3"/>
    <p:sldId id="281" r:id="rId4"/>
    <p:sldId id="304" r:id="rId5"/>
    <p:sldId id="305" r:id="rId6"/>
    <p:sldId id="306" r:id="rId7"/>
    <p:sldId id="282" r:id="rId8"/>
    <p:sldId id="307" r:id="rId9"/>
    <p:sldId id="284" r:id="rId10"/>
    <p:sldId id="285" r:id="rId11"/>
    <p:sldId id="286" r:id="rId12"/>
    <p:sldId id="308" r:id="rId13"/>
    <p:sldId id="309" r:id="rId14"/>
    <p:sldId id="287" r:id="rId15"/>
    <p:sldId id="288" r:id="rId16"/>
    <p:sldId id="310" r:id="rId17"/>
    <p:sldId id="289" r:id="rId18"/>
    <p:sldId id="290" r:id="rId19"/>
    <p:sldId id="311" r:id="rId20"/>
    <p:sldId id="318" r:id="rId21"/>
    <p:sldId id="319" r:id="rId22"/>
    <p:sldId id="312" r:id="rId23"/>
    <p:sldId id="313" r:id="rId24"/>
    <p:sldId id="314" r:id="rId25"/>
    <p:sldId id="291" r:id="rId26"/>
    <p:sldId id="315" r:id="rId27"/>
    <p:sldId id="317" r:id="rId28"/>
    <p:sldId id="295" r:id="rId29"/>
    <p:sldId id="296" r:id="rId30"/>
    <p:sldId id="28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00"/>
    <a:srgbClr val="FA7D00"/>
    <a:srgbClr val="0099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3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warning: reference to local variable '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' returned [-</a:t>
            </a:r>
            <a:r>
              <a:rPr lang="en-US" altLang="ko-KR" dirty="0" err="1" smtClean="0"/>
              <a:t>Wreturn</a:t>
            </a:r>
            <a:r>
              <a:rPr lang="en-US" altLang="ko-KR" dirty="0" smtClean="0"/>
              <a:t>-local-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9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02. C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 기반의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C++ 2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참조자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(Reference)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571612"/>
            <a:ext cx="20764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766879"/>
            <a:ext cx="18002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줄무늬가 있는 오른쪽 화살표 15"/>
          <p:cNvSpPr/>
          <p:nvPr/>
        </p:nvSpPr>
        <p:spPr>
          <a:xfrm>
            <a:off x="2571736" y="1857364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72132" y="2357430"/>
            <a:ext cx="3143272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변수의 선언으로 인해서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num1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이라는 이름으로 메모리 공간이 할당된다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2910" y="1500174"/>
            <a:ext cx="4857784" cy="150019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571876"/>
            <a:ext cx="1828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줄무늬가 있는 오른쪽 화살표 19"/>
          <p:cNvSpPr/>
          <p:nvPr/>
        </p:nvSpPr>
        <p:spPr>
          <a:xfrm>
            <a:off x="2571736" y="3571876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2910" y="3214686"/>
            <a:ext cx="4857784" cy="150019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3357562"/>
            <a:ext cx="2000264" cy="126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572132" y="3714752"/>
            <a:ext cx="314327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참조자의 선언으로 인해서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num1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메모리 공간에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num2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라는 이름이 추가로 붙게 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5786" y="5072074"/>
            <a:ext cx="66437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참조자는 기존에 선언된 변수에 붙이는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별칭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그리고 이렇게 참조자가 만들어지면 이는 변수의 이름과 사실상 차이가 없다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참조자 관련 예제와 참조자의 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3171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9" y="3211731"/>
            <a:ext cx="1857388" cy="97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902686" y="292893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0100" y="2214554"/>
            <a:ext cx="1357322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86182" y="1714488"/>
            <a:ext cx="3071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</a:rPr>
              <a:t>num2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는 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num1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의 참조자이다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따라서 이후부터는 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num1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으로 하는 모든 연산은 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num2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로 하는것과 동일한 결과를 보인다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2428860" y="2071678"/>
            <a:ext cx="1357322" cy="21431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4572008"/>
            <a:ext cx="2286016" cy="122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줄무늬가 있는 오른쪽 화살표 24"/>
          <p:cNvSpPr/>
          <p:nvPr/>
        </p:nvSpPr>
        <p:spPr>
          <a:xfrm>
            <a:off x="2428860" y="4929198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2910" y="4500570"/>
            <a:ext cx="4857784" cy="142876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72132" y="4857760"/>
            <a:ext cx="314327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참조자의 수에는 제한이 없으며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참조자를 대상으로 참조자를 선언하는 것도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4643446"/>
            <a:ext cx="14859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사각형 설명선 2"/>
          <p:cNvSpPr/>
          <p:nvPr/>
        </p:nvSpPr>
        <p:spPr>
          <a:xfrm>
            <a:off x="6858016" y="1428736"/>
            <a:ext cx="1962456" cy="107157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$ </a:t>
            </a:r>
            <a:r>
              <a:rPr lang="en-US" altLang="ko-KR" sz="12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ln</a:t>
            </a: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num1 num2</a:t>
            </a:r>
            <a:endParaRPr lang="ko-KR" altLang="en-US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웃는 얼굴 3"/>
          <p:cNvSpPr/>
          <p:nvPr/>
        </p:nvSpPr>
        <p:spPr>
          <a:xfrm>
            <a:off x="7307772" y="2719118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참조자의 선언 가능 범위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1472" y="1285860"/>
            <a:ext cx="5000660" cy="228601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15008" y="1285860"/>
            <a:ext cx="2500330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불가능한 참조자의 선언의 예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357298"/>
            <a:ext cx="22574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500166" y="1643050"/>
            <a:ext cx="350046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상수 대상으로의 참조자 선언은 불가능하다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0166" y="2357471"/>
            <a:ext cx="392909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참조자는 생성과 동시에 누군가를 참조해야 한다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0166" y="3108023"/>
            <a:ext cx="392909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포인터처럼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NULL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로 초기화하는 것도 불가능하다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5008" y="1928802"/>
            <a:ext cx="32861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정리하면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참조자는 선언과 동시에 누군가를 참조해야 하는데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 참조의 대상은 기본적으로 변수가 되어야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그리고 참조자는 참조의 대상을 변경할 수 없다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714752"/>
            <a:ext cx="2251679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5500702"/>
            <a:ext cx="409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3214678" y="585789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8662" y="4357694"/>
            <a:ext cx="1571636" cy="71438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14744" y="3857628"/>
            <a:ext cx="3071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</a:rPr>
              <a:t>변수의 성향을 지니는 대상이라면 참조자의 선언이 가능하다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</a:rPr>
              <a:t>배열의 요소 역시 변수의 성향을 지니기 때문에 참조자의 선언이 가능하다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rot="10800000" flipV="1">
            <a:off x="2571736" y="4214818"/>
            <a:ext cx="1143008" cy="28575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 2"/>
          <p:cNvSpPr/>
          <p:nvPr/>
        </p:nvSpPr>
        <p:spPr>
          <a:xfrm>
            <a:off x="3103460" y="908720"/>
            <a:ext cx="2592288" cy="612648"/>
          </a:xfrm>
          <a:prstGeom prst="wedgeRoundRectCallout">
            <a:avLst>
              <a:gd name="adj1" fmla="val -10613"/>
              <a:gd name="adj2" fmla="val 722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그러나</a:t>
            </a:r>
            <a:r>
              <a:rPr lang="en-US" altLang="ko-KR" sz="1400" dirty="0" smtClean="0"/>
              <a:t>, 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&amp;ref = </a:t>
            </a:r>
            <a:r>
              <a:rPr lang="en-US" altLang="ko-KR" sz="1400" dirty="0" smtClean="0"/>
              <a:t>20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포인터 변수 대상의 참조자 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28003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4071942"/>
            <a:ext cx="819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143240" y="371475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7224" y="3018802"/>
            <a:ext cx="1928826" cy="5000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9058" y="2357430"/>
            <a:ext cx="30718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</a:rPr>
              <a:t>ptr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과 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dptr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역시 변수이다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다만 주소 값을 저장하는 포인터 변수일 뿐이다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따라서 이렇듯 참조자의 선언이 가능하다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2786050" y="2714620"/>
            <a:ext cx="1143008" cy="28575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 설명선 2"/>
          <p:cNvSpPr/>
          <p:nvPr/>
        </p:nvSpPr>
        <p:spPr>
          <a:xfrm>
            <a:off x="5464975" y="3518868"/>
            <a:ext cx="2160240" cy="1079120"/>
          </a:xfrm>
          <a:prstGeom prst="wedgeRectCallout">
            <a:avLst>
              <a:gd name="adj1" fmla="val -85009"/>
              <a:gd name="adj2" fmla="val -359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*&amp;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pref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ptr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; 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웃는 얼굴 3"/>
          <p:cNvSpPr/>
          <p:nvPr/>
        </p:nvSpPr>
        <p:spPr>
          <a:xfrm>
            <a:off x="5004048" y="3984924"/>
            <a:ext cx="316911" cy="31691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참조자와 함수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Call-by-value &amp; Call-by-reference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58" y="1571612"/>
            <a:ext cx="3162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5" y="4014802"/>
            <a:ext cx="34385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714348" y="1428736"/>
            <a:ext cx="3786214" cy="185738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3786190"/>
            <a:ext cx="3786214" cy="185738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43438" y="2293545"/>
            <a:ext cx="364333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값을 전달하면서 호출하게 되는 함수이므로 이 함수는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Call-by-value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경우 함수 외에 선언된 변수에는 접근이 불가능하다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3438" y="4350916"/>
            <a:ext cx="36433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값은 값이되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주소 값을 전달하면서 호출하게 되는 함수이므로 이 함수는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Call-by-reference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경우 인자로 전달된 주소의 메모리 공간에 접근이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066" y="5965543"/>
            <a:ext cx="364333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C</a:t>
            </a:r>
            <a:r>
              <a:rPr lang="ko-KR" altLang="en-US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언어 학습 시 공부한 내용에 대한 복습이다</a:t>
            </a: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Call-by-address? Call-by-reference!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2686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357562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857224" y="1428736"/>
            <a:ext cx="2786082" cy="150019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57224" y="3214686"/>
            <a:ext cx="2786082" cy="207170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6182" y="2236437"/>
            <a:ext cx="36433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포인터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ptr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전달된 주소 값의 관점에서 보면 이는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Call-by-value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6182" y="4665329"/>
            <a:ext cx="378621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주소 값을 전달 받아서 외부에 있는 메모리 공간에 접근을 했으니 이는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Call-by-reference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042" y="5522585"/>
            <a:ext cx="58579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에는 두 가지 형태의 </a:t>
            </a:r>
            <a:r>
              <a:rPr lang="en-US" altLang="ko-KR" sz="1300" b="1" dirty="0" smtClean="0">
                <a:solidFill>
                  <a:srgbClr val="003300"/>
                </a:solidFill>
                <a:latin typeface="+mn-ea"/>
              </a:rPr>
              <a:t>Call-by-reference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가 존재한다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하나는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주소 값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을 이용하는 형태이며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다른 하나는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참조자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를 이용하는 형태이다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err="1" smtClean="0">
                <a:solidFill>
                  <a:schemeClr val="tx1"/>
                </a:solidFill>
                <a:latin typeface="+mn-ea"/>
                <a:ea typeface="+mn-ea"/>
              </a:rPr>
              <a:t>참조자를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이용한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진정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한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Call-by-reference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9377" y="5394039"/>
            <a:ext cx="271464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참조자 기반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Call-by-reference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105" y="1322073"/>
            <a:ext cx="59721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00100" y="4107942"/>
            <a:ext cx="471490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매개변수는 함수가 호출될 때 선언이 되는 변수이므로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함수호출의 과정에서 선언과 동시에 전달되는 대상으로 초기화된다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매개변수에 선언된 참조자는 여전히 선언과 동시에 초기화된다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7344940" y="2132856"/>
            <a:ext cx="1656184" cy="1008112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복사</a:t>
            </a:r>
            <a:r>
              <a:rPr lang="en-US" altLang="ko-KR" dirty="0" smtClean="0"/>
              <a:t>?/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const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참조자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529873"/>
            <a:ext cx="4429156" cy="35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714348" y="3386997"/>
            <a:ext cx="5214974" cy="57150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36717"/>
            <a:ext cx="707236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HappyFunc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내에서 참조자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ref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를 이용한 값의 변경은 허용하지 않겠다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라는 의미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4714884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함수 내에서 참조자를 통한 값의 변경을 진행하지 않을 경우 참조자를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const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로 선언해서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다음 두 가지 장점을 얻도록 하자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</a:rPr>
              <a:t>   1.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함수의 원형 선언만 봐도 값의 변경이 일어나지 않음을 판단할 수 있다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</a:rPr>
              <a:t>   2. 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실수로 인한 값의 변경이 일어나지 않는다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593495"/>
            <a:ext cx="1857388" cy="6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1807809"/>
            <a:ext cx="3571900" cy="38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14348" y="1522057"/>
            <a:ext cx="2286016" cy="71438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2307875"/>
            <a:ext cx="66437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함수의 정의형태와 함수의 호출형태를 보아도 값의 변경유무를 알 수 없다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이를 알려면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HappyFunc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함수의 몸체 부분을 확인해야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그리고 이는 큰 단점이다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86116" y="1807809"/>
            <a:ext cx="4000528" cy="42862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008" y="1415394"/>
            <a:ext cx="150019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smtClean="0">
                <a:solidFill>
                  <a:srgbClr val="CC6600"/>
                </a:solidFill>
                <a:latin typeface="+mn-ea"/>
              </a:rPr>
              <a:t>함수의 정의 형태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0166" y="1093429"/>
            <a:ext cx="150019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함수의 호출 형태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반환형이 참조이고 반환도 참조로 받는 경우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56" y="1357298"/>
            <a:ext cx="6038846" cy="244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714884"/>
            <a:ext cx="54673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500034" y="1357298"/>
            <a:ext cx="6786610" cy="271464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4714884"/>
            <a:ext cx="6786610" cy="92869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2464579" y="4250537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8926" y="4214818"/>
            <a:ext cx="435771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반환의 과정에서 일어나는 일은 다음의 경우와 같다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43504" y="2714620"/>
            <a:ext cx="3786214" cy="1428760"/>
          </a:xfrm>
          <a:prstGeom prst="roundRect">
            <a:avLst>
              <a:gd name="adj" fmla="val 2005"/>
            </a:avLst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4174" y="2786058"/>
            <a:ext cx="351266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사각형 설명선 2"/>
          <p:cNvSpPr/>
          <p:nvPr/>
        </p:nvSpPr>
        <p:spPr>
          <a:xfrm>
            <a:off x="2025406" y="3453427"/>
            <a:ext cx="949784" cy="432048"/>
          </a:xfrm>
          <a:prstGeom prst="wedgeRectCallout">
            <a:avLst>
              <a:gd name="adj1" fmla="val 27822"/>
              <a:gd name="adj2" fmla="val -899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삼위일체</a:t>
            </a:r>
            <a:endParaRPr lang="ko-KR" altLang="en-US" sz="1200" dirty="0"/>
          </a:p>
        </p:txBody>
      </p:sp>
      <p:sp>
        <p:nvSpPr>
          <p:cNvPr id="4" name="웃는 얼굴 3"/>
          <p:cNvSpPr/>
          <p:nvPr/>
        </p:nvSpPr>
        <p:spPr>
          <a:xfrm>
            <a:off x="1613554" y="3525435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02-1. Chapter 02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시작에 앞서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반환형은 참조이되 반환은 변수로 받는 경우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034" y="1357298"/>
            <a:ext cx="6786610" cy="271464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4714884"/>
            <a:ext cx="6801914" cy="107157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2464579" y="4250537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8926" y="4214818"/>
            <a:ext cx="435771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반환의 과정에서 일어나는 일은 다음의 경우와 같다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561751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859364"/>
            <a:ext cx="5214974" cy="85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사각형 설명선 2"/>
          <p:cNvSpPr/>
          <p:nvPr/>
        </p:nvSpPr>
        <p:spPr>
          <a:xfrm>
            <a:off x="6084168" y="2132856"/>
            <a:ext cx="2127997" cy="390059"/>
          </a:xfrm>
          <a:prstGeom prst="wedgeRectCallout">
            <a:avLst>
              <a:gd name="adj1" fmla="val -54100"/>
              <a:gd name="adj2" fmla="val 122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endParaRPr lang="ko-KR" altLang="en-US" dirty="0"/>
          </a:p>
        </p:txBody>
      </p:sp>
      <p:sp>
        <p:nvSpPr>
          <p:cNvPr id="4" name="웃는 얼굴 3"/>
          <p:cNvSpPr/>
          <p:nvPr/>
        </p:nvSpPr>
        <p:spPr>
          <a:xfrm>
            <a:off x="8316416" y="2132856"/>
            <a:ext cx="390059" cy="39005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참조를 대상으로 값을 반환하는 경우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0430" y="1643050"/>
            <a:ext cx="496090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참조자를 반환하건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변수에 저장된 값을 반환하건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반환형이 참조형이 아니라면 차이는 없다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어차피 참조자가 참조하는 값이나 변수에 저장된 값이 반환되므로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805" y="2893709"/>
            <a:ext cx="4943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4805" y="4572008"/>
            <a:ext cx="43910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019440"/>
            <a:ext cx="3000396" cy="23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86243" y="3629972"/>
            <a:ext cx="48577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반환형이 참조형인 경우에는 반환되는 대상을 참조자로 그리고 변수로 받을 수 있다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6243" y="5214950"/>
            <a:ext cx="485778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그러나 반환형이 값의 형태라면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참조자로 그 값을 받을 수 없다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! 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643050"/>
            <a:ext cx="297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잘못된 참조의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반환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return-local-</a:t>
            </a:r>
            <a:r>
              <a:rPr lang="en-US" altLang="ko-KR" sz="20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addr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64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500034" y="1643050"/>
            <a:ext cx="2857520" cy="200026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8992" y="2950817"/>
            <a:ext cx="4960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이와 같이 지역변수를 참조의 형태로 반환하는 것은 문제의 소지가 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이러한 형태로는 함수를 정의하면 안 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419610"/>
            <a:ext cx="2619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500034" y="4286256"/>
            <a:ext cx="2857520" cy="71438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1464447" y="3821909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8794" y="3786190"/>
            <a:ext cx="4357718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에러의 원인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ref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가 참조하는 대상이 소멸된다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3" name="사각형 설명선 2"/>
          <p:cNvSpPr/>
          <p:nvPr/>
        </p:nvSpPr>
        <p:spPr>
          <a:xfrm>
            <a:off x="742657" y="971252"/>
            <a:ext cx="936104" cy="576143"/>
          </a:xfrm>
          <a:prstGeom prst="wedgeRectCallout">
            <a:avLst>
              <a:gd name="adj1" fmla="val -22933"/>
              <a:gd name="adj2" fmla="val 106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=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3779913" y="4286256"/>
            <a:ext cx="4968552" cy="714380"/>
          </a:xfrm>
          <a:prstGeom prst="wedgeRectCallout">
            <a:avLst>
              <a:gd name="adj1" fmla="val -55068"/>
              <a:gd name="adj2" fmla="val -8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warning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reference to local variable '</a:t>
            </a:r>
            <a:r>
              <a:rPr lang="en-US" altLang="ko-KR" sz="12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num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' returned [-</a:t>
            </a:r>
            <a:r>
              <a:rPr lang="en-US" altLang="ko-KR" sz="12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Wreturn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-local-</a:t>
            </a:r>
            <a:r>
              <a:rPr lang="en-US" altLang="ko-KR" sz="12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addr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]</a:t>
            </a:r>
          </a:p>
          <a:p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2973747" y="5229200"/>
            <a:ext cx="5774718" cy="714380"/>
          </a:xfrm>
          <a:prstGeom prst="wedgeRectCallout">
            <a:avLst>
              <a:gd name="adj1" fmla="val -55068"/>
              <a:gd name="adj2" fmla="val -8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exception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::</a:t>
            </a:r>
            <a:r>
              <a:rPr lang="en-US" altLang="ko-KR" sz="12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open_stackdumpfile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Dumping stack trace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to </a:t>
            </a:r>
            <a:r>
              <a:rPr lang="en-US" altLang="ko-KR" sz="12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a.exe.stackdump</a:t>
            </a:r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웃는 얼굴 12"/>
          <p:cNvSpPr/>
          <p:nvPr/>
        </p:nvSpPr>
        <p:spPr>
          <a:xfrm>
            <a:off x="2267744" y="5586390"/>
            <a:ext cx="290882" cy="29088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참조자의 또 다른 특징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36338"/>
            <a:ext cx="18478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754104" y="2038396"/>
            <a:ext cx="1928826" cy="121444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24" y="2350652"/>
            <a:ext cx="1428760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8992" y="1922024"/>
            <a:ext cx="3071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에러의 원인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이를 허용한다는 것은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ref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통한 값의 변경을 허용한다는 뜻이 되고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num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을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const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로 선언하는 이유를 잃게 만드는 결과이므로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2285984" y="2207776"/>
            <a:ext cx="1143008" cy="28575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104" y="4065164"/>
            <a:ext cx="18192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754104" y="3922288"/>
            <a:ext cx="1928826" cy="121444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321571" y="3457941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43042" y="3422222"/>
            <a:ext cx="10715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해결책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6050" y="4214818"/>
            <a:ext cx="578647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따라서 한번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const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선언이 들어가기 시작하면 관련해서 몇몇 변수들이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const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로 선언되어야 하는데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이는 프로그램의 안전성을 높이는 결과로 이어지기 때문에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, const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선언을 빈번히 하는 것은 좋은 습관이라 할 수 있다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3275856" y="5301208"/>
            <a:ext cx="3582160" cy="792088"/>
          </a:xfrm>
          <a:prstGeom prst="wedgeRectCallout">
            <a:avLst>
              <a:gd name="adj1" fmla="val -62554"/>
              <a:gd name="adj2" fmla="val -529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&amp;</a:t>
            </a:r>
            <a:r>
              <a:rPr lang="en-US" altLang="ko-KR" dirty="0"/>
              <a:t>ref = 50</a:t>
            </a:r>
            <a:r>
              <a:rPr lang="en-US" altLang="ko-KR" dirty="0" smtClean="0"/>
              <a:t>;  ………..[ x ]</a:t>
            </a:r>
          </a:p>
          <a:p>
            <a:pPr algn="ctr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const</a:t>
            </a:r>
            <a:r>
              <a:rPr lang="en-US" altLang="ko-KR" dirty="0"/>
              <a:t> &amp;ref = 50</a:t>
            </a:r>
            <a:r>
              <a:rPr lang="en-US" altLang="ko-KR" dirty="0" smtClean="0"/>
              <a:t>; ….[ o ]</a:t>
            </a:r>
            <a:endParaRPr lang="ko-KR" altLang="en-US" dirty="0"/>
          </a:p>
        </p:txBody>
      </p:sp>
      <p:sp>
        <p:nvSpPr>
          <p:cNvPr id="4" name="웃는 얼굴 3"/>
          <p:cNvSpPr/>
          <p:nvPr/>
        </p:nvSpPr>
        <p:spPr>
          <a:xfrm>
            <a:off x="2786050" y="5589240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어떻게 참조자가 상수를 참조하냐고요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85926"/>
            <a:ext cx="2809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57224" y="2000240"/>
            <a:ext cx="2357454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57686" y="1571612"/>
            <a:ext cx="428628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참조자는 상수를 참조할 수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이유는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이렇듯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상수를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참조자로 참조할 경우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상수를 메모리 공간에 임시적으로 저장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하기 때문이다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행을 바꿔도 소멸시키지 않는다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3214678" y="1857364"/>
            <a:ext cx="1143008" cy="28575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9" y="4286256"/>
            <a:ext cx="42957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줄무늬가 있는 오른쪽 화살표 8"/>
          <p:cNvSpPr/>
          <p:nvPr/>
        </p:nvSpPr>
        <p:spPr>
          <a:xfrm rot="5400000">
            <a:off x="1607323" y="3536157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1670" y="3571876"/>
            <a:ext cx="264320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이러한 것이 가능하도록 한 이유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4348" y="4214818"/>
            <a:ext cx="4500594" cy="135732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86380" y="4572008"/>
            <a:ext cx="335758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이렇듯 매개변수 형이 참조자인 경우에 상수를 전달할 수 있도록 하기 위함이 바로 이유이다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! 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3353044"/>
            <a:ext cx="2736304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Consolas" pitchFamily="49" charset="0"/>
              </a:rPr>
              <a:t>int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</a:rPr>
              <a:t>const</a:t>
            </a:r>
            <a:r>
              <a:rPr lang="en-US" altLang="ko-KR" sz="1000" dirty="0">
                <a:latin typeface="Consolas" pitchFamily="49" charset="0"/>
              </a:rPr>
              <a:t> &amp;ref = 50;</a:t>
            </a:r>
          </a:p>
          <a:p>
            <a:r>
              <a:rPr lang="en-US" altLang="ko-KR" sz="1000" dirty="0" err="1" smtClean="0">
                <a:latin typeface="Consolas" pitchFamily="49" charset="0"/>
              </a:rPr>
              <a:t>int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  <a:r>
              <a:rPr lang="en-US" altLang="ko-KR" sz="1000" dirty="0">
                <a:latin typeface="Consolas" pitchFamily="49" charset="0"/>
              </a:rPr>
              <a:t>* p; </a:t>
            </a:r>
          </a:p>
          <a:p>
            <a:r>
              <a:rPr lang="en-US" altLang="ko-KR" sz="1000" dirty="0" smtClean="0">
                <a:latin typeface="Consolas" pitchFamily="49" charset="0"/>
              </a:rPr>
              <a:t>p </a:t>
            </a:r>
            <a:r>
              <a:rPr lang="en-US" altLang="ko-KR" sz="1000" dirty="0">
                <a:latin typeface="Consolas" pitchFamily="49" charset="0"/>
              </a:rPr>
              <a:t>= (</a:t>
            </a:r>
            <a:r>
              <a:rPr lang="en-US" altLang="ko-KR" sz="1000" dirty="0" err="1">
                <a:latin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</a:rPr>
              <a:t>*)&amp;ref;</a:t>
            </a:r>
          </a:p>
          <a:p>
            <a:r>
              <a:rPr lang="en-US" altLang="ko-KR" sz="1000" dirty="0" smtClean="0">
                <a:latin typeface="Consolas" pitchFamily="49" charset="0"/>
              </a:rPr>
              <a:t>(*</a:t>
            </a:r>
            <a:r>
              <a:rPr lang="en-US" altLang="ko-KR" sz="1000" dirty="0">
                <a:latin typeface="Consolas" pitchFamily="49" charset="0"/>
              </a:rPr>
              <a:t>p)++;</a:t>
            </a:r>
          </a:p>
          <a:p>
            <a:r>
              <a:rPr lang="en-US" altLang="ko-KR" sz="1000" dirty="0" err="1" smtClean="0">
                <a:latin typeface="Consolas" pitchFamily="49" charset="0"/>
              </a:rPr>
              <a:t>cout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  <a:r>
              <a:rPr lang="en-US" altLang="ko-KR" sz="1000" dirty="0">
                <a:latin typeface="Consolas" pitchFamily="49" charset="0"/>
              </a:rPr>
              <a:t>&lt;&lt; "value is :" &lt;&lt; ref &lt;&lt; </a:t>
            </a:r>
            <a:r>
              <a:rPr lang="en-US" altLang="ko-KR" sz="1000" dirty="0" err="1">
                <a:latin typeface="Consolas" pitchFamily="49" charset="0"/>
              </a:rPr>
              <a:t>endl</a:t>
            </a:r>
            <a:r>
              <a:rPr lang="en-US" altLang="ko-KR" sz="1000" dirty="0">
                <a:latin typeface="Consolas" pitchFamily="49" charset="0"/>
              </a:rPr>
              <a:t>;</a:t>
            </a:r>
            <a:endParaRPr lang="ko-KR" altLang="en-US" sz="1000" dirty="0">
              <a:latin typeface="Consolas" pitchFamily="49" charset="0"/>
            </a:endParaRPr>
          </a:p>
        </p:txBody>
      </p:sp>
      <p:sp>
        <p:nvSpPr>
          <p:cNvPr id="4" name="웃는 얼굴 3"/>
          <p:cNvSpPr/>
          <p:nvPr/>
        </p:nvSpPr>
        <p:spPr>
          <a:xfrm>
            <a:off x="5286380" y="3309926"/>
            <a:ext cx="293162" cy="29316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70769" y="4193312"/>
            <a:ext cx="504056" cy="32597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51</a:t>
            </a:r>
            <a:endParaRPr lang="ko-KR" altLang="en-US" sz="1100" dirty="0"/>
          </a:p>
        </p:txBody>
      </p:sp>
      <p:sp>
        <p:nvSpPr>
          <p:cNvPr id="14" name="웃는 얼굴 13"/>
          <p:cNvSpPr/>
          <p:nvPr/>
        </p:nvSpPr>
        <p:spPr>
          <a:xfrm>
            <a:off x="1403648" y="2636912"/>
            <a:ext cx="432048" cy="43204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02-5. malloc &amp;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free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대신하는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new &amp; delete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new &amp; delete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instead of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ko-KR" sz="2500" dirty="0" err="1" smtClean="0">
                <a:solidFill>
                  <a:schemeClr val="tx1"/>
                </a:solidFill>
                <a:latin typeface="+mn-ea"/>
                <a:ea typeface="+mn-ea"/>
              </a:rPr>
              <a:t>malloc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&amp; free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280" y="1379182"/>
            <a:ext cx="5357850" cy="11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64" y="3465213"/>
            <a:ext cx="4225788" cy="119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95280" y="1307743"/>
            <a:ext cx="5362604" cy="1249671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5280" y="3429000"/>
            <a:ext cx="5357850" cy="121444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2470" y="2571744"/>
            <a:ext cx="47149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malloc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을 대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체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하는 메모리의 동적 할당 방법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크기를 바이트 단위로 계산하는 일을 거치지 않아도 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908" y="4643446"/>
            <a:ext cx="471490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free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대신하는 메모리의 해제 방법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143512"/>
            <a:ext cx="778674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new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연산자로 할당된 메모리 공간은 반드시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delete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함수호출을 통해서 소멸해야 한다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!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특히 이후에 공부하는 객체의 생성 및 소멸 과정에서 호출하게 되는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new &amp; delete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연산자의 연산자의 연산특성은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malloc &amp; free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와 큰 차이가 있다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192" y="3826770"/>
            <a:ext cx="2232248" cy="73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</a:rPr>
              <a:t>*  p = new </a:t>
            </a:r>
            <a:r>
              <a:rPr lang="en-US" altLang="ko-KR" sz="1400" dirty="0" err="1">
                <a:latin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</a:rPr>
              <a:t>[4];</a:t>
            </a:r>
          </a:p>
          <a:p>
            <a:endParaRPr lang="en-US" altLang="ko-KR" sz="1400" dirty="0">
              <a:latin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</a:rPr>
              <a:t>delete </a:t>
            </a:r>
            <a:r>
              <a:rPr lang="en-US" altLang="ko-KR" sz="1400" dirty="0">
                <a:latin typeface="Consolas" pitchFamily="49" charset="0"/>
              </a:rPr>
              <a:t>p;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4" name="웃는 얼굴 3"/>
          <p:cNvSpPr/>
          <p:nvPr/>
        </p:nvSpPr>
        <p:spPr>
          <a:xfrm>
            <a:off x="6065928" y="4657767"/>
            <a:ext cx="378280" cy="37828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4778252" y="4173092"/>
            <a:ext cx="369812" cy="36981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포인터를 사용하지 않고 힙에 접근하기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56197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500034" y="1857364"/>
            <a:ext cx="5357850" cy="121444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3143248"/>
            <a:ext cx="47149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변수의 성향을 지니는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(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값의 변경이 가능한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)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대상에 대해서는 참조자의 선언이 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4286256"/>
            <a:ext cx="7786742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언어의 경우 힙 영역으로의 접근을 위해서는 반드시 포인터를 사용해야만 했다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하지만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에서는 참조자를 이용한 접근도 가능하다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71038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02-6. C++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언어의 표준함수 호출하기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에서의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표준 함수 헤더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c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를 더하고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.h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를 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57364"/>
            <a:ext cx="39338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428596" y="1714488"/>
            <a:ext cx="4214842" cy="135732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450751"/>
            <a:ext cx="35719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이렇듯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언어에 대응하는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 헤더파일 이름의 정의에는 일정한 규칙이 적용되어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896292"/>
            <a:ext cx="1666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3786190"/>
            <a:ext cx="29908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28596" y="4218257"/>
            <a:ext cx="164307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표준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의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abs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4786322"/>
            <a:ext cx="257176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대응하는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의 표준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abs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00232" y="4284668"/>
            <a:ext cx="571504" cy="15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28596" y="3643314"/>
            <a:ext cx="5214974" cy="164307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8" y="3714752"/>
            <a:ext cx="3143272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이렇듯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표준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대응하는 표준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C++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함수는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C++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문법을 기반으로 변경 및 확장되었다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가급적이면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헤더파일을 포함하여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C++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표준함수를 호출해야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언어의 복습을 유도하는 확인학습 문제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59531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508512"/>
            <a:ext cx="68389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1428728" y="3500438"/>
            <a:ext cx="6929486" cy="2786082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0892" y="3071810"/>
            <a:ext cx="128588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smtClean="0">
                <a:solidFill>
                  <a:srgbClr val="C00000"/>
                </a:solidFill>
                <a:latin typeface="+mn-ea"/>
              </a:rPr>
              <a:t>문제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의 답안</a:t>
            </a:r>
            <a:endParaRPr lang="en-US" altLang="ko-KR" sz="1300" b="1" dirty="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02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언어의 복습을 유도하는 확인학습 문제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90657"/>
            <a:ext cx="7515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500438"/>
            <a:ext cx="7239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000100" y="3429000"/>
            <a:ext cx="7715304" cy="2000264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58082" y="3032054"/>
            <a:ext cx="128588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문제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의 답안</a:t>
            </a:r>
            <a:endParaRPr lang="en-US" altLang="ko-KR" sz="1300" b="1" dirty="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언어의 복습을 유도하는 확인학습 문제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37" y="1428736"/>
            <a:ext cx="75914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9" y="3062100"/>
            <a:ext cx="2973484" cy="271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4929190" y="2990663"/>
            <a:ext cx="3071834" cy="285752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86578" y="2571744"/>
            <a:ext cx="128588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문제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의 답안</a:t>
            </a:r>
            <a:endParaRPr lang="en-US" altLang="ko-KR" sz="1300" b="1" dirty="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새로운 자료형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bool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참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을 의미하는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true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거짓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을 의미하는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false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428508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4500" y="4344442"/>
            <a:ext cx="2357454" cy="172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143636" y="392906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0786" y="3143248"/>
            <a:ext cx="500066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57752" y="1428736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true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참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의미하는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바이트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데이터이고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false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거짓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의미하는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바이트 데이터이다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둘은 각각 정수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아니다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그러나 정수가 와야 할 위치에 오게 되면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각각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변환이 된다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928934"/>
            <a:ext cx="405721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모서리가 둥근 직사각형 28"/>
          <p:cNvSpPr/>
          <p:nvPr/>
        </p:nvSpPr>
        <p:spPr>
          <a:xfrm>
            <a:off x="4857752" y="2799310"/>
            <a:ext cx="4143404" cy="1000132"/>
          </a:xfrm>
          <a:prstGeom prst="roundRect">
            <a:avLst>
              <a:gd name="adj" fmla="val 3270"/>
            </a:avLst>
          </a:prstGeom>
          <a:noFill/>
          <a:ln w="28575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/>
          <p:cNvSpPr/>
          <p:nvPr/>
        </p:nvSpPr>
        <p:spPr>
          <a:xfrm>
            <a:off x="6399162" y="2898708"/>
            <a:ext cx="458854" cy="45885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자료형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bool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2910" y="1428736"/>
            <a:ext cx="8143932" cy="1285884"/>
          </a:xfrm>
          <a:prstGeom prst="roundRect">
            <a:avLst>
              <a:gd name="adj" fmla="val 1826"/>
            </a:avLst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57242" y="1214422"/>
            <a:ext cx="8229600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형 데이터이다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98720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정보를 저장할 수 있는 변수는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형 변수이다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98720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7224" y="1129304"/>
            <a:ext cx="1571636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42910" y="1200742"/>
            <a:ext cx="4500594" cy="50006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ko-KR" sz="1900" dirty="0" smtClean="0">
                <a:solidFill>
                  <a:schemeClr val="bg2">
                    <a:lumMod val="50000"/>
                  </a:schemeClr>
                </a:solidFill>
              </a:rPr>
              <a:t>bool</a:t>
            </a:r>
            <a:r>
              <a:rPr lang="ko-KR" altLang="en-US" sz="1900" dirty="0" smtClean="0">
                <a:solidFill>
                  <a:schemeClr val="bg2">
                    <a:lumMod val="50000"/>
                  </a:schemeClr>
                </a:solidFill>
              </a:rPr>
              <a:t>의 이해</a:t>
            </a:r>
            <a:endParaRPr kumimoji="0" lang="en-US" altLang="ko-KR" sz="19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2000240"/>
            <a:ext cx="2095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6572264" y="1928802"/>
            <a:ext cx="2071702" cy="64294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4429132"/>
            <a:ext cx="26193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857496"/>
            <a:ext cx="3457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8306" y="3736078"/>
            <a:ext cx="1800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902686" y="337888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참조자의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1060</TotalTime>
  <Words>1342</Words>
  <Application>Microsoft Office PowerPoint</Application>
  <PresentationFormat>화면 슬라이드 쇼(4:3)</PresentationFormat>
  <Paragraphs>192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원본</vt:lpstr>
      <vt:lpstr>윤성우 저 열혈강의 C++ 프로그래밍 개정판</vt:lpstr>
      <vt:lpstr>Chapter 02-1. Chapter 02의 시작에 앞서</vt:lpstr>
      <vt:lpstr>C언어의 복습을 유도하는 확인학습 문제1</vt:lpstr>
      <vt:lpstr>C언어의 복습을 유도하는 확인학습 문제2</vt:lpstr>
      <vt:lpstr>C언어의 복습을 유도하는 확인학습 문제3</vt:lpstr>
      <vt:lpstr>Chapter 02-2. 새로운 자료형 bool</vt:lpstr>
      <vt:lpstr>‘참’을 의미하는 true와 ‘거짓’을 의미하는 false</vt:lpstr>
      <vt:lpstr>자료형 bool</vt:lpstr>
      <vt:lpstr>Chapter 02-3. 참조자의 이해</vt:lpstr>
      <vt:lpstr>참조자(Reference)의 이해</vt:lpstr>
      <vt:lpstr>참조자 관련 예제와 참조자의 선언</vt:lpstr>
      <vt:lpstr>참조자의 선언 가능 범위</vt:lpstr>
      <vt:lpstr>포인터 변수 대상의 참조자 선언</vt:lpstr>
      <vt:lpstr>Chapter 02-4. 참조자와 함수</vt:lpstr>
      <vt:lpstr>Call-by-value &amp; Call-by-reference</vt:lpstr>
      <vt:lpstr>Call-by-address? Call-by-reference!</vt:lpstr>
      <vt:lpstr>참조자를 이용한 진정한 Call-by-reference</vt:lpstr>
      <vt:lpstr>const 참조자</vt:lpstr>
      <vt:lpstr>반환형이 참조이고 반환도 참조로 받는 경우</vt:lpstr>
      <vt:lpstr>반환형은 참조이되 반환은 변수로 받는 경우</vt:lpstr>
      <vt:lpstr>참조를 대상으로 값을 반환하는 경우</vt:lpstr>
      <vt:lpstr>잘못된 참조의 반환 (return-local-addr)</vt:lpstr>
      <vt:lpstr>const 참조자의 또 다른 특징</vt:lpstr>
      <vt:lpstr>어떻게 참조자가 상수를 참조하냐고요!</vt:lpstr>
      <vt:lpstr>Chapter 02-5. malloc &amp; free를 대신하는 new &amp; delete</vt:lpstr>
      <vt:lpstr>new &amp; delete   instead of   malloc &amp; free</vt:lpstr>
      <vt:lpstr>포인터를 사용하지 않고 힙에 접근하기</vt:lpstr>
      <vt:lpstr>Chapter 02-6. C++에서 C언어의 표준함수 호출하기</vt:lpstr>
      <vt:lpstr>C++ 에서의 표준 함수 헤더: c를 더하고 .h를 빼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hancom</cp:lastModifiedBy>
  <cp:revision>322</cp:revision>
  <dcterms:created xsi:type="dcterms:W3CDTF">2009-11-30T05:34:12Z</dcterms:created>
  <dcterms:modified xsi:type="dcterms:W3CDTF">2023-07-02T02:20:05Z</dcterms:modified>
</cp:coreProperties>
</file>