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8" r:id="rId3"/>
    <p:sldId id="281" r:id="rId4"/>
    <p:sldId id="304" r:id="rId5"/>
    <p:sldId id="305" r:id="rId6"/>
    <p:sldId id="320" r:id="rId7"/>
    <p:sldId id="321" r:id="rId8"/>
    <p:sldId id="322" r:id="rId9"/>
    <p:sldId id="306" r:id="rId10"/>
    <p:sldId id="282" r:id="rId11"/>
    <p:sldId id="307" r:id="rId12"/>
    <p:sldId id="323" r:id="rId13"/>
    <p:sldId id="324" r:id="rId14"/>
    <p:sldId id="284" r:id="rId15"/>
    <p:sldId id="285" r:id="rId16"/>
    <p:sldId id="286" r:id="rId17"/>
    <p:sldId id="308" r:id="rId18"/>
    <p:sldId id="309" r:id="rId19"/>
    <p:sldId id="326" r:id="rId20"/>
    <p:sldId id="28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3300"/>
    <a:srgbClr val="FA7D00"/>
    <a:srgbClr val="009900"/>
    <a:srgbClr val="668A00"/>
    <a:srgbClr val="987206"/>
    <a:srgbClr val="009999"/>
    <a:srgbClr val="00CC99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2023-07-02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03.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클래스의 기본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클래스와 구조체의 유일한 차이점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85992"/>
            <a:ext cx="33528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00034" y="2071678"/>
            <a:ext cx="3786214" cy="2786082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4348" y="2214554"/>
            <a:ext cx="571504" cy="35719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0034" y="4857760"/>
            <a:ext cx="335758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키워드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struct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를 대신해서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class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를 사용한것이 유일한 외형적 차이점이다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971677"/>
            <a:ext cx="39528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929190" y="3929066"/>
            <a:ext cx="36433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왼쪽과 같이 단순히 키워드만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class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로 바꾸면 선언된 멤버의 접근이 불가능하다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따라서 별도의 접근제어와 관련된 선언을 추가해야 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접근제어 지시자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2910" y="1428736"/>
            <a:ext cx="8143932" cy="1285884"/>
          </a:xfrm>
          <a:prstGeom prst="roundRect">
            <a:avLst>
              <a:gd name="adj" fmla="val 1826"/>
            </a:avLst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7224" y="1214422"/>
            <a:ext cx="2428892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42910" y="1214422"/>
            <a:ext cx="4500594" cy="50006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접근제어 지시자</a:t>
            </a:r>
            <a:endParaRPr kumimoji="0" lang="en-US" altLang="ko-KR" sz="190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557242" y="1214422"/>
            <a:ext cx="8229600" cy="2000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	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어디서든 접근허용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</a:p>
          <a:p>
            <a:pPr marL="548640" marR="0" lvl="1" indent="-274320" algn="l" defTabSz="914400" rtl="0" eaLnBrk="1" fontAlgn="auto" latinLnBrk="1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en-US" altLang="ko-KR" sz="1600" dirty="0" smtClean="0"/>
              <a:t>protected	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상속관계에 놓여있을 때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유도 클래스에서의 접근허용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548640" marR="0" lvl="1" indent="-274320" algn="l" defTabSz="914400" rtl="0" eaLnBrk="1" fontAlgn="auto" latinLnBrk="1" hangingPunct="1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클래스 내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클래스 내에 정의된 함수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에서만 접근허용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628" y="3100404"/>
            <a:ext cx="33813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3102290"/>
            <a:ext cx="33528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168562" y="3786190"/>
            <a:ext cx="8572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private!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0032" y="4714884"/>
            <a:ext cx="8572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public!</a:t>
            </a:r>
          </a:p>
        </p:txBody>
      </p:sp>
      <p:sp>
        <p:nvSpPr>
          <p:cNvPr id="29" name="왼쪽 대괄호 28"/>
          <p:cNvSpPr/>
          <p:nvPr/>
        </p:nvSpPr>
        <p:spPr>
          <a:xfrm>
            <a:off x="954380" y="3857628"/>
            <a:ext cx="71438" cy="500066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대괄호 29"/>
          <p:cNvSpPr/>
          <p:nvPr/>
        </p:nvSpPr>
        <p:spPr>
          <a:xfrm>
            <a:off x="954380" y="4714884"/>
            <a:ext cx="71438" cy="642942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86248" y="5624503"/>
            <a:ext cx="36433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Car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의 멤버함수는 모두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public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이므로 클래스의 외부에 해당하는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main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함수에서 접근가능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2" name="웃는 얼굴 1"/>
          <p:cNvSpPr/>
          <p:nvPr/>
        </p:nvSpPr>
        <p:spPr>
          <a:xfrm>
            <a:off x="1547664" y="3429000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 설명선 2"/>
          <p:cNvSpPr/>
          <p:nvPr/>
        </p:nvSpPr>
        <p:spPr>
          <a:xfrm>
            <a:off x="2071670" y="2924944"/>
            <a:ext cx="1492218" cy="504056"/>
          </a:xfrm>
          <a:prstGeom prst="wedgeRectCallout">
            <a:avLst>
              <a:gd name="adj1" fmla="val -64321"/>
              <a:gd name="adj2" fmla="val 507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private is default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용어정리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객체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(Object),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멤버변수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멤버함수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85958"/>
            <a:ext cx="33813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214810" y="1785926"/>
            <a:ext cx="36433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왼쪽의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Car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클래스를 대상으로 생성된 변수를 가리켜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‘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객체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라 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왼쪽의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Car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클래스 내에 선언된 변수를 가리켜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‘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멤버변수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라 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왼쪽의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Car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클래스 내에 정의된 함수를 가리켜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‘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멤버함수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라 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C++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에서의 파일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분할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 </a:t>
            </a:r>
            <a:r>
              <a:rPr lang="en-US" altLang="ko-KR" sz="2500" dirty="0" smtClean="0">
                <a:solidFill>
                  <a:srgbClr val="FF0000"/>
                </a:solidFill>
                <a:latin typeface="+mn-ea"/>
                <a:ea typeface="+mn-ea"/>
              </a:rPr>
              <a:t>.h , .</a:t>
            </a:r>
            <a:r>
              <a:rPr lang="en-US" altLang="ko-KR" sz="2500" dirty="0" err="1" smtClean="0">
                <a:solidFill>
                  <a:srgbClr val="FF0000"/>
                </a:solidFill>
                <a:latin typeface="+mn-ea"/>
                <a:ea typeface="+mn-ea"/>
              </a:rPr>
              <a:t>cpp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39052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795855"/>
            <a:ext cx="47910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428596" y="1357298"/>
            <a:ext cx="4714908" cy="300039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28596" y="4643446"/>
            <a:ext cx="4714908" cy="142876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3504" y="1285860"/>
            <a:ext cx="364333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클래스의 선언은 일반적으로 헤더파일에 삽입한다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객체생성문 및 멤버의 접근문장을 컴파일하기 위해서 필요하다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클래스의 이름을 </a:t>
            </a:r>
            <a:r>
              <a:rPr lang="ko-KR" altLang="en-US" sz="1300" b="1" dirty="0">
                <a:solidFill>
                  <a:srgbClr val="CC6600"/>
                </a:solidFill>
                <a:latin typeface="+mn-ea"/>
              </a:rPr>
              <a:t>따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서 헤더파일의 이름으로 정의하기도 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3504" y="4572008"/>
            <a:ext cx="378621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Car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클래스의 멤버함수의 몸체는 다른 코드의 컴파일 과정에서 필요한 게 아니다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링크의 과정을 통해서 하나의 바이너리로 구성만 되면 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따라서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cpp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파일에 정의하는 것이 일반적이다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클래스의 이름을 따서 소스파일의 이름을 정의하기도 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4942" y="3214686"/>
            <a:ext cx="364333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인라인 함수는 컴파일 과정에서 함수의 호출문을 대체해야 하기 때문에 헤더파일에 함께 정의되어야 한다 </a:t>
            </a:r>
            <a:endParaRPr lang="en-US" altLang="ko-KR" sz="13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81221" y="1180792"/>
            <a:ext cx="1110659" cy="3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Car.h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340241" y="4467211"/>
            <a:ext cx="1110659" cy="32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Car.cpp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객체지향 프로그래밍의 이해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객체지향 프로그래밍의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662" y="5379709"/>
            <a:ext cx="75009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객체지향 프로그래밍은 현실에 존재하는 사물과 대상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 그리고 그에 따른 행동을 있는 그대로 실체화 시키는 형태의 프로그래밍이다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42910" y="1428736"/>
            <a:ext cx="8143932" cy="1285884"/>
          </a:xfrm>
          <a:prstGeom prst="roundRect">
            <a:avLst>
              <a:gd name="adj" fmla="val 1826"/>
            </a:avLst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57224" y="1214422"/>
            <a:ext cx="3000396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642910" y="1214422"/>
            <a:ext cx="4500594" cy="50006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객체에 대한 간단한 정의</a:t>
            </a:r>
            <a:endParaRPr kumimoji="0" lang="en-US" altLang="ko-KR" sz="190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557242" y="1142984"/>
            <a:ext cx="8229600" cy="142876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사전적 의미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물건 또는 대상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객체지향 프로그래밍 </a:t>
            </a:r>
            <a:r>
              <a:rPr lang="en-US" altLang="ko-KR" sz="1600" dirty="0" smtClean="0"/>
              <a:t>	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객체 중심의 프로그래밍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85786" y="3429000"/>
            <a:ext cx="7429552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spc="300" dirty="0" smtClean="0">
                <a:solidFill>
                  <a:schemeClr val="accent2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“</a:t>
            </a:r>
            <a:r>
              <a:rPr lang="ko-KR" altLang="en-US" sz="2400" spc="300" dirty="0" smtClean="0">
                <a:solidFill>
                  <a:schemeClr val="accent2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나는 과일장수에게 두 개의 사과를 구매했다</a:t>
            </a:r>
            <a:r>
              <a:rPr lang="en-US" altLang="ko-KR" sz="2400" spc="300" dirty="0" smtClean="0">
                <a:solidFill>
                  <a:schemeClr val="accent2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!”</a:t>
            </a:r>
            <a:endParaRPr lang="ko-KR" altLang="en-US" sz="2400" spc="300" dirty="0">
              <a:solidFill>
                <a:schemeClr val="accent2">
                  <a:lumMod val="7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357290" y="3558624"/>
            <a:ext cx="357190" cy="357190"/>
          </a:xfrm>
          <a:prstGeom prst="roundRect">
            <a:avLst>
              <a:gd name="adj" fmla="val 5732"/>
            </a:avLst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71670" y="3558624"/>
            <a:ext cx="1214446" cy="357190"/>
          </a:xfrm>
          <a:prstGeom prst="roundRect">
            <a:avLst>
              <a:gd name="adj" fmla="val 5732"/>
            </a:avLst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214942" y="3558624"/>
            <a:ext cx="571504" cy="357190"/>
          </a:xfrm>
          <a:prstGeom prst="roundRect">
            <a:avLst>
              <a:gd name="adj" fmla="val 5732"/>
            </a:avLst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142976" y="3143248"/>
            <a:ext cx="7143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객체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357422" y="3174930"/>
            <a:ext cx="7143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객체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072066" y="3174930"/>
            <a:ext cx="7143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객체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71934" y="3571876"/>
            <a:ext cx="714380" cy="357190"/>
          </a:xfrm>
          <a:prstGeom prst="roundRect">
            <a:avLst>
              <a:gd name="adj" fmla="val 5732"/>
            </a:avLst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215074" y="3571876"/>
            <a:ext cx="1214446" cy="357190"/>
          </a:xfrm>
          <a:prstGeom prst="roundRect">
            <a:avLst>
              <a:gd name="adj" fmla="val 5732"/>
            </a:avLst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929058" y="3929066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데이터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15074" y="3929066"/>
            <a:ext cx="128588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행위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기능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42910" y="3143248"/>
            <a:ext cx="8072494" cy="1357322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28662" y="4572008"/>
            <a:ext cx="742955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객체지향 프로그래밍에서는 나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과일장수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사과라는 객체를 등장시켜서 두 개의 사과 구매라는 행위를 실체화한다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객체를 이루는 것은 데이터와 기능입니다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14488"/>
            <a:ext cx="40957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" y="3452818"/>
            <a:ext cx="3990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659036"/>
            <a:ext cx="4786346" cy="156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2500298" y="1643050"/>
            <a:ext cx="7143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3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행위</a:t>
            </a:r>
            <a:endParaRPr lang="ko-KR" altLang="en-US" sz="1700" dirty="0">
              <a:solidFill>
                <a:schemeClr val="accent3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43438" y="1928802"/>
            <a:ext cx="7143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3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상태</a:t>
            </a:r>
            <a:endParaRPr lang="ko-KR" altLang="en-US" sz="1700" dirty="0">
              <a:solidFill>
                <a:schemeClr val="accent3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00562" y="2285992"/>
            <a:ext cx="7143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3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상태</a:t>
            </a:r>
            <a:endParaRPr lang="ko-KR" altLang="en-US" sz="1700" dirty="0">
              <a:solidFill>
                <a:schemeClr val="accent3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00232" y="1214422"/>
            <a:ext cx="40719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과일장수 객체의 표현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0034" y="1643050"/>
            <a:ext cx="5572164" cy="121444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00034" y="3429000"/>
            <a:ext cx="5572164" cy="71438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00232" y="3000372"/>
            <a:ext cx="40719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과일장수의 데이터 표현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00232" y="4214818"/>
            <a:ext cx="40719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과일장수의 행위 표현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0034" y="4643446"/>
            <a:ext cx="5572164" cy="1566886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43636" y="5643578"/>
            <a:ext cx="2643238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이제 남은 것은 데이터와 행위를 한데 묶는 것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과일장수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정의와 멤버변수의 상수화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4572032" cy="278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712050"/>
            <a:ext cx="3306374" cy="114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4714884"/>
            <a:ext cx="3000396" cy="100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모서리가 둥근 직사각형 20"/>
          <p:cNvSpPr/>
          <p:nvPr/>
        </p:nvSpPr>
        <p:spPr>
          <a:xfrm>
            <a:off x="642910" y="4572008"/>
            <a:ext cx="3429024" cy="1428760"/>
          </a:xfrm>
          <a:prstGeom prst="roundRect">
            <a:avLst>
              <a:gd name="adj" fmla="val 1826"/>
            </a:avLst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85918" y="6000768"/>
            <a:ext cx="2286016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초기화를 위한 추가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43438" y="4572008"/>
            <a:ext cx="3429024" cy="1428760"/>
          </a:xfrm>
          <a:prstGeom prst="roundRect">
            <a:avLst>
              <a:gd name="adj" fmla="val 1826"/>
            </a:avLst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00562" y="6000768"/>
            <a:ext cx="385765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얼마나 파셨어요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?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라는 질문과 답변을 위한 함수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7" name="톱니 모양의 오른쪽 화살표 26"/>
          <p:cNvSpPr/>
          <p:nvPr/>
        </p:nvSpPr>
        <p:spPr>
          <a:xfrm rot="13299173">
            <a:off x="4330877" y="4194274"/>
            <a:ext cx="357190" cy="2857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톱니 모양의 오른쪽 화살표 34"/>
          <p:cNvSpPr/>
          <p:nvPr/>
        </p:nvSpPr>
        <p:spPr>
          <a:xfrm rot="16200000">
            <a:off x="2102211" y="4218855"/>
            <a:ext cx="357190" cy="2857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4143380"/>
            <a:ext cx="518091" cy="353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추가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00562" y="4000504"/>
            <a:ext cx="518091" cy="353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추가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86380" y="1643050"/>
            <a:ext cx="3571900" cy="200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과일 값은 변하지 않는다고 가정할 때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APPLE_PRICE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는 다음과 같이 선언하는 것이 좋다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휴먼매직체" pitchFamily="18" charset="-127"/>
              </a:rPr>
              <a:t> 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휴먼매직체" pitchFamily="18" charset="-127"/>
              </a:rPr>
              <a:t>const int APPLE_PRICE;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그러나 상수는 선언과 동시에 초기화 되어야 하기 때문에 이는 불가능하다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물론 클래스를 정의하는 과정에서 선언과 동시에 초기화는 불가능하다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나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(me)’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를 표현하는 클래스의 정의와 객체생성 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14488"/>
            <a:ext cx="345971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571472" y="1571612"/>
            <a:ext cx="3857652" cy="428628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57488" y="1857364"/>
            <a:ext cx="7143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CC6600"/>
                </a:solidFill>
                <a:latin typeface="휴먼매직체" pitchFamily="18" charset="-127"/>
                <a:ea typeface="휴먼매직체" pitchFamily="18" charset="-127"/>
              </a:rPr>
              <a:t>상태</a:t>
            </a:r>
            <a:endParaRPr lang="ko-KR" altLang="en-US" sz="17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14744" y="3214686"/>
            <a:ext cx="7143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rgbClr val="CC6600"/>
                </a:solidFill>
                <a:latin typeface="휴먼매직체" pitchFamily="18" charset="-127"/>
                <a:ea typeface="휴먼매직체" pitchFamily="18" charset="-127"/>
              </a:rPr>
              <a:t>행위</a:t>
            </a:r>
            <a:endParaRPr lang="ko-KR" altLang="en-US" sz="1700" dirty="0">
              <a:solidFill>
                <a:srgbClr val="CC66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8662" y="2053248"/>
            <a:ext cx="2071702" cy="4286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28662" y="3571876"/>
            <a:ext cx="3143272" cy="192882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3714752"/>
            <a:ext cx="1981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5072079"/>
            <a:ext cx="3352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모서리가 둥근 직사각형 26"/>
          <p:cNvSpPr/>
          <p:nvPr/>
        </p:nvSpPr>
        <p:spPr>
          <a:xfrm>
            <a:off x="4857752" y="3714752"/>
            <a:ext cx="3857652" cy="78581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57752" y="5000636"/>
            <a:ext cx="3857652" cy="78581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00232" y="1214422"/>
            <a:ext cx="228601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‘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나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’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의 클래스 정의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43570" y="3286124"/>
            <a:ext cx="300039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일반적인 변수 선언 방식의 객체생성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43570" y="4608221"/>
            <a:ext cx="300039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동적 할당 방식의 객체생성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사과장수 시뮬레이션 완료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43050"/>
            <a:ext cx="29908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75984" y="2816001"/>
            <a:ext cx="3000396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아저씨 사과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2000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원어치 주세요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0364" y="3458943"/>
            <a:ext cx="50006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아저씨 오늘 얼마나 파셨어요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..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라는 질문의 대답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7864" y="3848907"/>
            <a:ext cx="5000660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너 사과 심부름 하고 나머지 잔돈이 얼마야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..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라는 질문의 대답 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0" y="2915682"/>
            <a:ext cx="2357454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39256" y="4857760"/>
            <a:ext cx="4857752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FruitBuyer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객체가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FruitSeller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객체의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SaleApples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함수를 호출하고 있다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그리고 객체지향에서는 이것을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두 객체가 대화하는 것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’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으로 본다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따라서 이러한 형태의 함수호출을 가리켜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메시지 전달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’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이라 한다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929198"/>
            <a:ext cx="37147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꺾인 연결선 13"/>
          <p:cNvCxnSpPr>
            <a:stCxn id="9" idx="1"/>
            <a:endCxn id="4098" idx="1"/>
          </p:cNvCxnSpPr>
          <p:nvPr/>
        </p:nvCxnSpPr>
        <p:spPr>
          <a:xfrm rot="10800000" flipV="1">
            <a:off x="642910" y="3022839"/>
            <a:ext cx="357190" cy="2444522"/>
          </a:xfrm>
          <a:prstGeom prst="bentConnector3">
            <a:avLst>
              <a:gd name="adj1" fmla="val 164000"/>
            </a:avLst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03-1. C++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에서의 구조체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03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C++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에서의 구조체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42910" y="1428736"/>
            <a:ext cx="8143932" cy="1285884"/>
          </a:xfrm>
          <a:prstGeom prst="roundRect">
            <a:avLst>
              <a:gd name="adj" fmla="val 1826"/>
            </a:avLst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57224" y="1214422"/>
            <a:ext cx="2428892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42910" y="1214422"/>
            <a:ext cx="4500594" cy="50006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구조체의 등장배경</a:t>
            </a:r>
            <a:endParaRPr kumimoji="0" lang="en-US" altLang="ko-KR" sz="190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57242" y="1214422"/>
            <a:ext cx="8229600" cy="2000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ts val="29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있는 데이터를 하나로 묶으면 프로그램의 구현 및 관리가 용이하다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ts val="29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구조체는 연관 있는 데이터를 하나로 묶는 문법적 장치이다</a:t>
            </a:r>
            <a:r>
              <a:rPr lang="en-US" altLang="ko-KR" sz="1600" dirty="0" smtClean="0"/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98720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30" y="3357562"/>
            <a:ext cx="16478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832" y="3357562"/>
            <a:ext cx="11811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3906" y="3367097"/>
            <a:ext cx="4667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690568" y="3286124"/>
            <a:ext cx="1643074" cy="142876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90832" y="3286124"/>
            <a:ext cx="1214446" cy="142876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33906" y="3286124"/>
            <a:ext cx="4643470" cy="142876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톱니 모양의 오른쪽 화살표 20"/>
          <p:cNvSpPr/>
          <p:nvPr/>
        </p:nvSpPr>
        <p:spPr>
          <a:xfrm>
            <a:off x="2428860" y="3857628"/>
            <a:ext cx="214314" cy="2143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톱니 모양의 오른쪽 화살표 21"/>
          <p:cNvSpPr/>
          <p:nvPr/>
        </p:nvSpPr>
        <p:spPr>
          <a:xfrm>
            <a:off x="4000496" y="3857628"/>
            <a:ext cx="214314" cy="2143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1472" y="5143512"/>
            <a:ext cx="8143932" cy="82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연관 있는 데이터들은 생성 및 소멸의 시점이 일치하고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이동 및 전달의 시점 및 방법이 일치하기 때문에 하나의 자료형으로 묶어서 관리하는 것이 용이하다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3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C++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에서의 구조체 변수 선언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37" y="1428736"/>
            <a:ext cx="21621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9968" y="1466842"/>
            <a:ext cx="18478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60" y="3116000"/>
            <a:ext cx="36576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71472" y="1428736"/>
            <a:ext cx="2286016" cy="78581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09968" y="1428736"/>
            <a:ext cx="1643074" cy="785818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톱니 모양의 오른쪽 화살표 14"/>
          <p:cNvSpPr/>
          <p:nvPr/>
        </p:nvSpPr>
        <p:spPr>
          <a:xfrm>
            <a:off x="3000364" y="1643050"/>
            <a:ext cx="285752" cy="2857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86380" y="1357298"/>
            <a:ext cx="342902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따라서 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C++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에서는 구조체 변수 선언시 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struct 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키워드의 생략을 위한 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typedef </a:t>
            </a:r>
            <a:r>
              <a:rPr lang="ko-KR" altLang="en-US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선언이 불필요하다</a:t>
            </a:r>
            <a:r>
              <a:rPr lang="en-US" altLang="ko-KR" sz="13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34" y="2322205"/>
            <a:ext cx="271464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스타일 구조체 변수 초기화</a:t>
            </a:r>
            <a:endParaRPr lang="en-US" altLang="ko-KR" sz="13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71802" y="2322205"/>
            <a:ext cx="271464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C++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스타일 구조체 변수 초기화</a:t>
            </a:r>
            <a:endParaRPr lang="en-US" altLang="ko-KR" sz="13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3000372"/>
            <a:ext cx="31908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14348" y="2723585"/>
            <a:ext cx="307183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Car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와 관련된 연관된 데이터들의 모임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68322" y="2673201"/>
            <a:ext cx="287918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Car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와 관련된 연관된 함수들의 모임</a:t>
            </a: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5293941"/>
            <a:ext cx="385765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데이터 뿐만 아니라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해당 데이터와 연관된 함수들도 함께 그룹을 형성하기 때문에 함수도 하나로 묶는 것에 대해 나름의 가치를 부여할 수 있다</a:t>
            </a:r>
            <a:r>
              <a:rPr lang="en-US" altLang="ko-KR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구조체 안에 함수 삽입하기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00174"/>
            <a:ext cx="20669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71472" y="1428736"/>
            <a:ext cx="2357454" cy="4572032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28992" y="1379181"/>
            <a:ext cx="44291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C++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에서는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구조체 안에 함수를 삽입하는 것이 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따라서 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C++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에서는 구조체가 아닌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클래스라 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85786" y="2714620"/>
            <a:ext cx="1928826" cy="92869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5786" y="4572008"/>
            <a:ext cx="1928826" cy="10001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786058"/>
            <a:ext cx="50196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4638697"/>
            <a:ext cx="37528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3571868" y="2714620"/>
            <a:ext cx="5357850" cy="1428760"/>
          </a:xfrm>
          <a:prstGeom prst="roundRect">
            <a:avLst>
              <a:gd name="adj" fmla="val 1826"/>
            </a:avLst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00430" y="4500570"/>
            <a:ext cx="4143404" cy="2143140"/>
          </a:xfrm>
          <a:prstGeom prst="roundRect">
            <a:avLst>
              <a:gd name="adj" fmla="val 1826"/>
            </a:avLst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571736" y="3071810"/>
            <a:ext cx="1000132" cy="158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71736" y="4857760"/>
            <a:ext cx="928694" cy="158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388" y="4489679"/>
            <a:ext cx="2571768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함께 선언된 변수에는 직접 접근이 가능하다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3923928" y="884664"/>
            <a:ext cx="1143008" cy="396624"/>
          </a:xfrm>
          <a:prstGeom prst="wedgeRoundRectCallout">
            <a:avLst>
              <a:gd name="adj1" fmla="val -32796"/>
              <a:gd name="adj2" fmla="val 8835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 </a:t>
            </a:r>
            <a:r>
              <a:rPr lang="ko-KR" altLang="en-US" sz="1100" dirty="0" smtClean="0"/>
              <a:t>에서는 안됨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78" y="1857364"/>
            <a:ext cx="3905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C++</a:t>
            </a:r>
            <a:r>
              <a:rPr kumimoji="0" lang="ko-KR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에서의 구조체 변수 선언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259203"/>
            <a:ext cx="3286148" cy="81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428596" y="2143116"/>
            <a:ext cx="3500462" cy="1071570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톱니 모양의 오른쪽 화살표 9"/>
          <p:cNvSpPr/>
          <p:nvPr/>
        </p:nvSpPr>
        <p:spPr>
          <a:xfrm>
            <a:off x="4214810" y="2428868"/>
            <a:ext cx="285752" cy="2857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8596" y="1643050"/>
            <a:ext cx="257176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CC6600"/>
                </a:solidFill>
                <a:latin typeface="+mn-ea"/>
              </a:rPr>
              <a:t>변수의 생성</a:t>
            </a:r>
            <a:endParaRPr lang="en-US" altLang="ko-KR" sz="15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4929198"/>
            <a:ext cx="7358114" cy="82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실제로는 구조체 변수마다 함수가  독립적으로 존재하는 구조는 아니다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그러나 논리적으로는 독립적으로 존재하는 형태로 보아도 문제가 없으니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위의 그림의 형태로 변수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객체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를 이해하자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152400"/>
            <a:ext cx="8229600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구조체 안에 </a:t>
            </a: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enum </a:t>
            </a:r>
            <a:r>
              <a:rPr kumimoji="0" lang="ko-KR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상수의 선언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928802"/>
            <a:ext cx="26765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500174"/>
            <a:ext cx="33528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929190" y="1357298"/>
            <a:ext cx="3500462" cy="4500594"/>
          </a:xfrm>
          <a:prstGeom prst="roundRect">
            <a:avLst>
              <a:gd name="adj" fmla="val 2005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57818" y="1857364"/>
            <a:ext cx="2857520" cy="207170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14678" y="2214554"/>
            <a:ext cx="2143140" cy="158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71472" y="1785926"/>
            <a:ext cx="2786082" cy="1643074"/>
          </a:xfrm>
          <a:prstGeom prst="roundRect">
            <a:avLst>
              <a:gd name="adj" fmla="val 1826"/>
            </a:avLst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0034" y="1357298"/>
            <a:ext cx="2571768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Car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클래스를 위해 정의된 상수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9190" y="5808337"/>
            <a:ext cx="35004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이렇듯 구조체 안에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enum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선언을 둠으로써 잘못된 외부의 접근을 제한할 수 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714752"/>
            <a:ext cx="22574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285852" y="5736875"/>
            <a:ext cx="27860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이렇듯  연관 있는 상수들을 하나의 이름공간에 별도로 묶기도 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6228184" y="1500174"/>
            <a:ext cx="1890448" cy="540640"/>
          </a:xfrm>
          <a:prstGeom prst="wedgeRoundRectCallout">
            <a:avLst>
              <a:gd name="adj1" fmla="val -45696"/>
              <a:gd name="adj2" fmla="val 12256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그냥 사용하면 됨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152400"/>
            <a:ext cx="6043626" cy="70483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함수는 외부로 뺄 수 있다</a:t>
            </a: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.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02" y="1643050"/>
            <a:ext cx="24384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5710" y="1643050"/>
            <a:ext cx="2305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571472" y="1571612"/>
            <a:ext cx="2428892" cy="2071702"/>
          </a:xfrm>
          <a:prstGeom prst="roundRect">
            <a:avLst>
              <a:gd name="adj" fmla="val 1826"/>
            </a:avLst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43306" y="1571612"/>
            <a:ext cx="2428892" cy="2071702"/>
          </a:xfrm>
          <a:prstGeom prst="roundRect">
            <a:avLst>
              <a:gd name="adj" fmla="val 1826"/>
            </a:avLst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8596" y="3643314"/>
            <a:ext cx="2571768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구조체 안에 삽입된 함수의 선언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1868" y="3643314"/>
            <a:ext cx="271464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구조체 안에 선언된 함수의 정의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5365442"/>
            <a:ext cx="39147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500034" y="4632555"/>
            <a:ext cx="8072494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구조체 안에 정의된 함수는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inline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선언된 것으로 간주한다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따라서 필요하다면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함수의 정의를 외부로 뺄 때에는 다음과 같이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명시적으로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inline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선언을 해야 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클래스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(Class)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와 객체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(Object)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1395</TotalTime>
  <Words>864</Words>
  <Application>Microsoft Office PowerPoint</Application>
  <PresentationFormat>화면 슬라이드 쇼(4:3)</PresentationFormat>
  <Paragraphs>150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원본</vt:lpstr>
      <vt:lpstr>윤성우 저 열혈강의 C++ 프로그래밍 개정판</vt:lpstr>
      <vt:lpstr>Chapter 03-1. C++에서의 구조체</vt:lpstr>
      <vt:lpstr>C++에서의 구조체</vt:lpstr>
      <vt:lpstr>C++에서의 구조체 변수 선언</vt:lpstr>
      <vt:lpstr>구조체 안에 함수 삽입하기</vt:lpstr>
      <vt:lpstr>PowerPoint 프레젠테이션</vt:lpstr>
      <vt:lpstr>PowerPoint 프레젠테이션</vt:lpstr>
      <vt:lpstr>PowerPoint 프레젠테이션</vt:lpstr>
      <vt:lpstr>Chapter 03-2. 클래스(Class)와 객체(Object)</vt:lpstr>
      <vt:lpstr>클래스와 구조체의 유일한 차이점</vt:lpstr>
      <vt:lpstr>접근제어 지시자</vt:lpstr>
      <vt:lpstr>용어정리: 클래스, 객체(Object), 멤버변수, 멤버함수</vt:lpstr>
      <vt:lpstr>C++에서의 파일 분할 ( .h , .cpp )</vt:lpstr>
      <vt:lpstr>Chapter 03-3. 객체지향 프로그래밍의 이해</vt:lpstr>
      <vt:lpstr>객체지향 프로그래밍의 이해</vt:lpstr>
      <vt:lpstr>객체를 이루는 것은 데이터와 기능입니다.</vt:lpstr>
      <vt:lpstr>‘과일장수’의 정의와 멤버변수의 상수화 </vt:lpstr>
      <vt:lpstr>‘나(me)’를 표현하는 클래스의 정의와 객체생성  </vt:lpstr>
      <vt:lpstr>사과장수 시뮬레이션 완료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hancom</cp:lastModifiedBy>
  <cp:revision>406</cp:revision>
  <dcterms:created xsi:type="dcterms:W3CDTF">2009-11-30T05:34:12Z</dcterms:created>
  <dcterms:modified xsi:type="dcterms:W3CDTF">2023-07-02T02:52:38Z</dcterms:modified>
</cp:coreProperties>
</file>