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58" r:id="rId3"/>
    <p:sldId id="281" r:id="rId4"/>
    <p:sldId id="328" r:id="rId5"/>
    <p:sldId id="329" r:id="rId6"/>
    <p:sldId id="330" r:id="rId7"/>
    <p:sldId id="327" r:id="rId8"/>
    <p:sldId id="306" r:id="rId9"/>
    <p:sldId id="282" r:id="rId10"/>
    <p:sldId id="331" r:id="rId11"/>
    <p:sldId id="284" r:id="rId12"/>
    <p:sldId id="285" r:id="rId13"/>
    <p:sldId id="286" r:id="rId14"/>
    <p:sldId id="308" r:id="rId15"/>
    <p:sldId id="309" r:id="rId16"/>
    <p:sldId id="326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28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00"/>
    <a:srgbClr val="FA7D00"/>
    <a:srgbClr val="009900"/>
    <a:srgbClr val="668A00"/>
    <a:srgbClr val="987206"/>
    <a:srgbClr val="009999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5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04.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클래스의 완성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캡슐화 된 콘택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600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2466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85786" y="2071678"/>
            <a:ext cx="2000264" cy="78581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86050" y="2285992"/>
            <a:ext cx="22860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코감기와 관련 있는 것을 하나의 클래스로 묶었다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5786" y="3071810"/>
            <a:ext cx="2000264" cy="142876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86050" y="3857628"/>
            <a:ext cx="37147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묶음으로 인해서 복잡한 복용의 방법을 약 복용자에게 노출시킬 필요가 없게 되었다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929198"/>
            <a:ext cx="58864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14678" y="4714884"/>
            <a:ext cx="52864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아무리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CONTAC600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클래스가 바뀌어도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약의 복용순서가 바뀌더라도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이와 관련있는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ColdPatient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함수는 바뀌지 않는다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6380" y="1714488"/>
            <a:ext cx="34290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A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클래스가 캡슐화가 잘 되어있다면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A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클래스가 변경되더라도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A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와 연관된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B, C, D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클래스는 변경되지 않거나 변경되더라도 그 범위가 매우 최소화된다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43504" y="1643050"/>
            <a:ext cx="3643338" cy="14287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29520" y="1289299"/>
            <a:ext cx="135732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캡슐화의 이점</a:t>
            </a:r>
            <a:endParaRPr lang="en-US" altLang="ko-KR" sz="13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생성자와 소멸자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생성자의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385914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428596" y="1500174"/>
            <a:ext cx="4143404" cy="335758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5143512"/>
            <a:ext cx="5448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모서리가 둥근 직사각형 27"/>
          <p:cNvSpPr/>
          <p:nvPr/>
        </p:nvSpPr>
        <p:spPr>
          <a:xfrm>
            <a:off x="428596" y="5072074"/>
            <a:ext cx="5429288" cy="92869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43438" y="1500174"/>
            <a:ext cx="3643338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클래스의 이름과 동일한 이름의 함수이면서 반환형이 선언되지 않았고 실제로 반환하지 않는 함수를 가리켜 생성자라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7224" y="2682938"/>
            <a:ext cx="1785950" cy="9286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14612" y="3000372"/>
            <a:ext cx="4500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생성자는 객체 생성시 딱 한번 호출된다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따라서 멤버변수의 초기화에 사용할 수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 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43438" y="3508418"/>
            <a:ext cx="3889002" cy="1349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생성자도 함수의 일종이므로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오버로딩이 가능하고 디폴트 값 </a:t>
            </a:r>
            <a:r>
              <a:rPr lang="ko-KR" altLang="en-US" sz="13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설정이 가능하다</a:t>
            </a:r>
            <a:r>
              <a:rPr lang="en-US" altLang="ko-KR" sz="13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</a:br>
            <a:endParaRPr lang="en-US" altLang="ko-KR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Constructor </a:t>
            </a:r>
            <a:r>
              <a:rPr lang="ko-KR" altLang="en-US" sz="13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300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const</a:t>
            </a:r>
            <a:r>
              <a:rPr lang="en-US" altLang="ko-KR" sz="13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화 하지 않는다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571472" y="2718484"/>
            <a:ext cx="360040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생성자의 함수적 특성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034" y="1142984"/>
            <a:ext cx="41434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생성자도 함수의 일종이므로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오버로딩이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24008"/>
            <a:ext cx="23336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143240" y="5838850"/>
            <a:ext cx="364333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생성자도 함수의 디폴트 값 설정이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53032"/>
            <a:ext cx="26765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071810"/>
            <a:ext cx="3409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8" y="4181493"/>
            <a:ext cx="39338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143240" y="2981330"/>
            <a:ext cx="4071966" cy="9286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43240" y="4052900"/>
            <a:ext cx="4071966" cy="9286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2071670" y="2928934"/>
            <a:ext cx="1143008" cy="304794"/>
          </a:xfrm>
          <a:prstGeom prst="straightConnector1">
            <a:avLst/>
          </a:prstGeom>
          <a:ln w="22225">
            <a:solidFill>
              <a:srgbClr val="CC66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0800000">
            <a:off x="2428860" y="3929066"/>
            <a:ext cx="785818" cy="357190"/>
          </a:xfrm>
          <a:prstGeom prst="straightConnector1">
            <a:avLst/>
          </a:prstGeom>
          <a:ln w="22225">
            <a:solidFill>
              <a:srgbClr val="CC66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1635335"/>
            <a:ext cx="4219573" cy="122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3143240" y="1624008"/>
            <a:ext cx="4286280" cy="12858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rot="10800000">
            <a:off x="1714480" y="1766884"/>
            <a:ext cx="1500198" cy="161918"/>
          </a:xfrm>
          <a:prstGeom prst="straightConnector1">
            <a:avLst/>
          </a:prstGeom>
          <a:ln w="22225">
            <a:solidFill>
              <a:srgbClr val="CC66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Point, Rectangle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클래스에 생성자 적용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42481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60" y="1428736"/>
            <a:ext cx="34671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63" y="4205307"/>
            <a:ext cx="56483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357158" y="1357298"/>
            <a:ext cx="4429156" cy="264320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5786" y="4214794"/>
            <a:ext cx="5786478" cy="200028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57752" y="1357298"/>
            <a:ext cx="3786246" cy="12858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00298" y="4714884"/>
            <a:ext cx="364333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 위치에서 호출할 생성자를 명시할 수 없다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이에 대한 해결책으로 이니셜라이저 제시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!</a:t>
            </a:r>
            <a:endParaRPr lang="ko-KR" altLang="en-US" sz="12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4414" y="4857760"/>
            <a:ext cx="1285884" cy="50006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로 구부러진 화살표 3"/>
          <p:cNvSpPr/>
          <p:nvPr/>
        </p:nvSpPr>
        <p:spPr>
          <a:xfrm rot="2619810">
            <a:off x="6175678" y="4884076"/>
            <a:ext cx="2133434" cy="947504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 이니셜라이저 기반의 멤버 초기화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7"/>
            <a:ext cx="7000924" cy="137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428596" y="2000240"/>
            <a:ext cx="7286676" cy="171451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90034" y="2389112"/>
            <a:ext cx="2981966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86050" y="2786058"/>
            <a:ext cx="5357850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857496"/>
            <a:ext cx="5214974" cy="80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/>
          <p:cNvSpPr/>
          <p:nvPr/>
        </p:nvSpPr>
        <p:spPr>
          <a:xfrm>
            <a:off x="2786050" y="1500174"/>
            <a:ext cx="52136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멤버 이니셜라이저는 함수의 선언 부가 아닌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정의 부에 명시한다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357694"/>
            <a:ext cx="4371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428596" y="4214818"/>
            <a:ext cx="4714908" cy="14287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57224" y="5643578"/>
            <a:ext cx="392909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이니셜라이저의 실행을 포함한 객체 생성의 과정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이니셜라이저를 이용한 </a:t>
            </a:r>
            <a:r>
              <a:rPr lang="ko-KR" altLang="en-US" sz="2500" dirty="0" smtClean="0">
                <a:solidFill>
                  <a:srgbClr val="FF0000"/>
                </a:solidFill>
                <a:latin typeface="+mn-ea"/>
                <a:ea typeface="+mn-ea"/>
              </a:rPr>
              <a:t>변수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및 </a:t>
            </a:r>
            <a:r>
              <a:rPr lang="ko-KR" altLang="en-US" sz="2500" dirty="0" smtClean="0">
                <a:solidFill>
                  <a:srgbClr val="FF0000"/>
                </a:solidFill>
                <a:latin typeface="+mn-ea"/>
                <a:ea typeface="+mn-ea"/>
              </a:rPr>
              <a:t>상수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초기화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3"/>
            <a:ext cx="3075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00034" y="1500174"/>
            <a:ext cx="3286148" cy="264320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86050" y="2643182"/>
            <a:ext cx="785818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9058" y="1357298"/>
            <a:ext cx="4714908" cy="2571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왼쪽에서 보이듯이 이니셜라이저를 통해서 멤버변수의 초기화도 가능하며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이렇게 초기화 하는 경우 선언과 동시에 초기화되는 형태로 바이너리가 구성된다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다음의 형태로 멤버변수가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선언과 동시에 초기화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되는 효과가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휴먼매직체" pitchFamily="18" charset="-127"/>
              </a:rPr>
              <a:t>   int num1 = n1;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 선언된 멤버변수도 초기화가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선언과 동시에 초기화 되는 형태이므로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...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143380"/>
            <a:ext cx="436592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줄무늬가 있는 오른쪽 화살표 19"/>
          <p:cNvSpPr/>
          <p:nvPr/>
        </p:nvSpPr>
        <p:spPr>
          <a:xfrm rot="5400000">
            <a:off x="5429256" y="3857628"/>
            <a:ext cx="428628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643570" y="5589240"/>
            <a:ext cx="8055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148064" y="4941168"/>
            <a:ext cx="360040" cy="684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멤버변수로 참조자 선언하기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5926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714348" y="4143380"/>
            <a:ext cx="500066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이니셜라이저의 초기화는 선언과 동시에 초기화 되는 형태이므로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,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참조자의 초기화도 가능하다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! </a:t>
            </a:r>
            <a:endParaRPr lang="ko-KR" altLang="en-US" dirty="0"/>
          </a:p>
        </p:txBody>
      </p:sp>
      <p:sp>
        <p:nvSpPr>
          <p:cNvPr id="3" name="사각형 설명선 2"/>
          <p:cNvSpPr/>
          <p:nvPr/>
        </p:nvSpPr>
        <p:spPr>
          <a:xfrm>
            <a:off x="4427984" y="1795664"/>
            <a:ext cx="4176464" cy="1512168"/>
          </a:xfrm>
          <a:prstGeom prst="wedgeRectCallout">
            <a:avLst>
              <a:gd name="adj1" fmla="val -33310"/>
              <a:gd name="adj2" fmla="val 657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레퍼런스의</a:t>
            </a:r>
            <a:r>
              <a:rPr lang="ko-KR" altLang="en-US" sz="1200" dirty="0" smtClean="0"/>
              <a:t> 초기값을 </a:t>
            </a:r>
            <a:r>
              <a:rPr lang="en-US" altLang="ko-KR" sz="1200" dirty="0" err="1" smtClean="0"/>
              <a:t>construcor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매개변수로 초기화 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through  </a:t>
            </a:r>
          </a:p>
          <a:p>
            <a:pPr algn="ctr"/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Member initializer</a:t>
            </a:r>
            <a:endParaRPr lang="ko-KR" altLang="en-US" sz="1200" dirty="0"/>
          </a:p>
        </p:txBody>
      </p:sp>
      <p:sp>
        <p:nvSpPr>
          <p:cNvPr id="4" name="웃는 얼굴 3"/>
          <p:cNvSpPr/>
          <p:nvPr/>
        </p:nvSpPr>
        <p:spPr>
          <a:xfrm>
            <a:off x="4732496" y="3605696"/>
            <a:ext cx="369752" cy="369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907704" y="2564904"/>
            <a:ext cx="3639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009762" y="3451034"/>
            <a:ext cx="3639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디폴트 생성자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22123"/>
            <a:ext cx="2771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807809"/>
            <a:ext cx="28289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2910" y="1807809"/>
            <a:ext cx="3286148" cy="207170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0628" y="1807809"/>
            <a:ext cx="3286148" cy="207170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4286248" y="2665065"/>
            <a:ext cx="428628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1600" y="4437112"/>
            <a:ext cx="716888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err="1" smtClean="0">
                <a:solidFill>
                  <a:srgbClr val="CC6600"/>
                </a:solidFill>
                <a:latin typeface="맑은 고딕"/>
              </a:rPr>
              <a:t>생성자를</a:t>
            </a:r>
            <a:r>
              <a:rPr lang="ko-KR" altLang="en-US" sz="1300" b="1" dirty="0" smtClean="0">
                <a:solidFill>
                  <a:srgbClr val="CC6600"/>
                </a:solidFill>
                <a:latin typeface="맑은 고딕"/>
              </a:rPr>
              <a:t> 특별히 정의하지 않으면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인자를 받지 않고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,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하는 일이 없는 </a:t>
            </a:r>
            <a:r>
              <a:rPr lang="ko-KR" altLang="en-US" sz="1300" b="1" dirty="0" smtClean="0">
                <a:solidFill>
                  <a:srgbClr val="CC6600"/>
                </a:solidFill>
                <a:latin typeface="맑은 고딕"/>
              </a:rPr>
              <a:t>디폴트 생성자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라는 것이 </a:t>
            </a:r>
            <a:r>
              <a:rPr lang="ko-KR" altLang="en-US" sz="1300" b="1" u="sng" dirty="0" smtClean="0">
                <a:solidFill>
                  <a:srgbClr val="FF0000"/>
                </a:solidFill>
                <a:latin typeface="맑은 고딕"/>
              </a:rPr>
              <a:t>컴파일러에 의해서 추가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따라서 모든 객체는 무조건 생성자의 호출 과정을 거쳐서 완성된다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  <a:endParaRPr lang="ko-KR" altLang="en-US" dirty="0"/>
          </a:p>
        </p:txBody>
      </p:sp>
      <p:sp>
        <p:nvSpPr>
          <p:cNvPr id="3" name="웃는 얼굴 2"/>
          <p:cNvSpPr/>
          <p:nvPr/>
        </p:nvSpPr>
        <p:spPr>
          <a:xfrm>
            <a:off x="3059708" y="4034245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/>
          <p:cNvSpPr/>
          <p:nvPr/>
        </p:nvSpPr>
        <p:spPr>
          <a:xfrm>
            <a:off x="7972429" y="2924944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557966" y="1297117"/>
            <a:ext cx="914400" cy="612648"/>
          </a:xfrm>
          <a:prstGeom prst="wedgeRoundRectCallout">
            <a:avLst>
              <a:gd name="adj1" fmla="val -61020"/>
              <a:gd name="adj2" fmla="val 2647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묵시적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생성자 불일치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89349"/>
            <a:ext cx="3067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571472" y="1846473"/>
            <a:ext cx="3143272" cy="214314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846473"/>
            <a:ext cx="4286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775167"/>
            <a:ext cx="4448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827584" y="5013176"/>
            <a:ext cx="77153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FF0000"/>
                </a:solidFill>
                <a:latin typeface="맑은 고딕"/>
              </a:rPr>
              <a:t>특정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 생성자가 이미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삽입되었으므로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, </a:t>
            </a:r>
            <a:r>
              <a:rPr lang="ko-KR" altLang="en-US" sz="1300" b="1" dirty="0" smtClean="0">
                <a:solidFill>
                  <a:srgbClr val="FF0000"/>
                </a:solidFill>
                <a:latin typeface="맑은 고딕"/>
              </a:rPr>
              <a:t>디폴트 </a:t>
            </a:r>
            <a:r>
              <a:rPr lang="ko-KR" altLang="en-US" sz="1300" b="1" dirty="0" err="1" smtClean="0">
                <a:solidFill>
                  <a:srgbClr val="FF0000"/>
                </a:solidFill>
                <a:latin typeface="맑은 고딕"/>
              </a:rPr>
              <a:t>생성자</a:t>
            </a:r>
            <a:r>
              <a:rPr lang="ko-KR" altLang="en-US" sz="1300" b="1" dirty="0">
                <a:solidFill>
                  <a:srgbClr val="D2DA7A">
                    <a:lumMod val="50000"/>
                  </a:srgbClr>
                </a:solidFill>
                <a:latin typeface="맑은 고딕"/>
              </a:rPr>
              <a:t>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의 자동 추가는 더 이상 실행되지 않는다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따라서 인자를 명시하지 않은 생성자의 호출은 가능하지 않다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71934" y="2703729"/>
            <a:ext cx="4143404" cy="92869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00562" y="3418109"/>
            <a:ext cx="4214842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72000" y="3489547"/>
            <a:ext cx="414340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이 형태로 객체 생성이 가능하기 위해서는 다음 형태의 생성자를 별도로 추가해야 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   </a:t>
            </a:r>
            <a:r>
              <a:rPr lang="en-US" altLang="ko-KR" sz="1300" b="1" dirty="0" smtClean="0">
                <a:solidFill>
                  <a:srgbClr val="CC6600"/>
                </a:solidFill>
                <a:latin typeface="맑은 고딕"/>
              </a:rPr>
              <a:t>SoSimple( ) :  num(0) {  }</a:t>
            </a:r>
          </a:p>
        </p:txBody>
      </p:sp>
      <p:sp>
        <p:nvSpPr>
          <p:cNvPr id="3" name="웃는 얼굴 2"/>
          <p:cNvSpPr/>
          <p:nvPr/>
        </p:nvSpPr>
        <p:spPr>
          <a:xfrm>
            <a:off x="827584" y="4482126"/>
            <a:ext cx="457200" cy="457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정보은닉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private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생성자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35337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85786" y="4040260"/>
            <a:ext cx="1857388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2976" y="4365104"/>
            <a:ext cx="392909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생성자가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private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이므로 클래스 외부에서는 이 생성자의 호출을 통해서 객체 생성이 불가능하다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976" y="3071810"/>
            <a:ext cx="1714512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23769" y="3071810"/>
            <a:ext cx="392909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그러나 이렇듯 클래스 내부에서는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private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생성자의 호출이 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224" y="5214950"/>
            <a:ext cx="6215106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AAA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클래스의 멤버함수 내에서도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AAA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클래스의 객체 생성이 가능하다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생성자가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private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이라는 것은 외부에서의 객체 생성을 허용하지 않겠다는 뜻이다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소멸자의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857364"/>
            <a:ext cx="19716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714348" y="1785926"/>
            <a:ext cx="2071702" cy="128588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857364"/>
            <a:ext cx="18954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000364" y="1785926"/>
            <a:ext cx="1928826" cy="50006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8926" y="2357430"/>
            <a:ext cx="35719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AAA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클래스의 소멸자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 소멸 시 자동으로 호출된다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786190"/>
            <a:ext cx="1552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714348" y="3786190"/>
            <a:ext cx="2071702" cy="171451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1500166" y="3214686"/>
            <a:ext cx="428628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7488" y="4929198"/>
            <a:ext cx="357190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생성자와 마찬가지로 소멸자도 정의하지 않으면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디폴트 소멸자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가 삽입된다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소멸자의 활용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3602685" cy="507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156228" y="3129996"/>
            <a:ext cx="1629822" cy="22756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42976" y="5344574"/>
            <a:ext cx="1285884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28492" y="3000372"/>
            <a:ext cx="3571900" cy="1292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메모리 할당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@ </a:t>
            </a:r>
            <a:r>
              <a:rPr lang="ko-KR" altLang="en-US" sz="1300" b="1" dirty="0" err="1" smtClean="0">
                <a:solidFill>
                  <a:srgbClr val="CC6600"/>
                </a:solidFill>
                <a:latin typeface="+mn-ea"/>
              </a:rPr>
              <a:t>생성자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rgbClr val="CC6600"/>
                </a:solidFill>
                <a:latin typeface="+mn-ea"/>
              </a:rPr>
            </a:b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메모리 해제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@ </a:t>
            </a:r>
            <a:r>
              <a:rPr lang="ko-KR" altLang="en-US" sz="1300" b="1" dirty="0" err="1" smtClean="0">
                <a:solidFill>
                  <a:srgbClr val="CC6600"/>
                </a:solidFill>
                <a:latin typeface="+mn-ea"/>
              </a:rPr>
              <a:t>소멸자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2987824" y="3243779"/>
            <a:ext cx="2232248" cy="113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2699792" y="4005064"/>
            <a:ext cx="2520280" cy="133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클래스와 배열 그리고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this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포인터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 배열과 객체 포인터 배열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348" y="1643050"/>
            <a:ext cx="3929090" cy="10001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Person arr[3];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Person * parr=new Person[3]; 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Maiandra GD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348" y="3214686"/>
            <a:ext cx="3929090" cy="17145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Person * arr[3];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arr[0]=new Person(name, age );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arr[1]=new Person(name, age );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Maiandra GD" pitchFamily="34" charset="0"/>
              </a:rPr>
              <a:t>  arr[2]=new Person(name, age ); 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Maiandra GD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4876" y="1643050"/>
            <a:ext cx="3571900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 배열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객체로 이뤄진 배열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따라서 배열 생성시 객체가 함께 생성된다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 경우 호출되는 생성자는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void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생성자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4876" y="3286124"/>
            <a:ext cx="3571900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 포인터 배열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객체를 저장할 수 있는 포인터 변수로 이뤄진 배열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따라서 별도의 객체생성 과정을 거쳐야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8662" y="5308271"/>
            <a:ext cx="62151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객체 관련 배열을 선언할 때에는 객체 배열을 선언할지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,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아니면 객체 포인터 배열을 선언할지를 먼저 결정해야 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this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포인터의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2643206" cy="34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2571744"/>
            <a:ext cx="5110176" cy="240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928662" y="4000504"/>
            <a:ext cx="785818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43042" y="4397450"/>
            <a:ext cx="500066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1571612"/>
            <a:ext cx="2143140" cy="88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4572000" y="121442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8662" y="5308271"/>
            <a:ext cx="753177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this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포인터는 그 값이 결정되어 있지 않은 포인터이다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객체가 생성된 후 객체 자신의 주소 값을 갖는 포인터이기 때문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this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포인터의 활용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857364"/>
            <a:ext cx="3048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3241190"/>
            <a:ext cx="26289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142976" y="3214686"/>
            <a:ext cx="2643206" cy="121444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9124" y="3214686"/>
            <a:ext cx="2643206" cy="121444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3929058" y="3571876"/>
            <a:ext cx="428628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8662" y="4786322"/>
            <a:ext cx="62151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this-&gt;num1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은 멤버변수 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num1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을 의미한다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. </a:t>
            </a:r>
            <a:r>
              <a:rPr lang="ko-KR" altLang="en-US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객체의 주소 값으로 접근할 수 있는 대상은 멤버변수이지 지역변수가 아니기 때문이다</a:t>
            </a:r>
            <a:r>
              <a:rPr lang="en-US" altLang="ko-KR" sz="1300" b="1" dirty="0" smtClean="0">
                <a:solidFill>
                  <a:srgbClr val="D2DA7A">
                    <a:lumMod val="50000"/>
                  </a:srgbClr>
                </a:solidFill>
                <a:latin typeface="맑은 고딕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Self-reference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반환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04956"/>
            <a:ext cx="27051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4143380"/>
            <a:ext cx="4643470" cy="191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2786058"/>
            <a:ext cx="11239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643306" y="250030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1538" y="3455504"/>
            <a:ext cx="746062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71538" y="4572008"/>
            <a:ext cx="746062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00232" y="4143380"/>
            <a:ext cx="603186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00232" y="5259884"/>
            <a:ext cx="603186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6182" y="5429264"/>
            <a:ext cx="4143404" cy="259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04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정보은닉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</a:rPr>
              <a:t>data hiding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28" y="1285860"/>
            <a:ext cx="2433634" cy="205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357298"/>
            <a:ext cx="3667125" cy="14001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714620"/>
            <a:ext cx="3676650" cy="2838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1680" y="2500306"/>
            <a:ext cx="2527576" cy="1690686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286248" y="4357694"/>
            <a:ext cx="464347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예제에서 보이듯이 멤버변수의 외부접근을 허용하면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잘못된 값이 저장되는 문제가 발생할 수 있다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멤버변수의 외부접근을 막게 되는데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이를 가리켜 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정보은닉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이라 한다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5720" y="3143248"/>
            <a:ext cx="1857388" cy="642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7158" y="1785926"/>
            <a:ext cx="1143008" cy="642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42976" y="2822271"/>
            <a:ext cx="135732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정보은닉 실패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5852" y="1500174"/>
            <a:ext cx="135732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정보은닉 실패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5500702"/>
            <a:ext cx="64294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Point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멤버변수에는 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0~100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이외의 값이 들어오는 것을 막는 장치가 없고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Rectangle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멤버변수에는 좌우 정보가 뒤바뀌어 저장되는 것을 막을 장치가 없다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" name="웃는 얼굴 1"/>
          <p:cNvSpPr/>
          <p:nvPr/>
        </p:nvSpPr>
        <p:spPr>
          <a:xfrm>
            <a:off x="4860032" y="2924944"/>
            <a:ext cx="289742" cy="2897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Rectangle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7" y="1965015"/>
            <a:ext cx="2527576" cy="1690686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9" y="1893577"/>
            <a:ext cx="41433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000129" y="2393643"/>
            <a:ext cx="2286016" cy="642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00393" y="2607957"/>
            <a:ext cx="857256" cy="158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525" y="4608221"/>
            <a:ext cx="385765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클래스의 객체도 다른 객체의 멤버가 될 수 있다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Point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클래스의 정보은닉 결과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3781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71472" y="2214554"/>
            <a:ext cx="2286016" cy="6429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00166" y="1893577"/>
            <a:ext cx="135732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정보은닉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6216" y="1714488"/>
            <a:ext cx="4786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클래스의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멤버변수를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private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으로 선언하고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해당 변수에 접근하는 함수를 별도로 정의해서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안전한 형태로 멤버변수의 접근을 유도하는 것이 바로 ‘정보은닉’이며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이는 좋은 클래스가 되기 위한 기본조건이 된다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500438"/>
            <a:ext cx="3295650" cy="21431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071802" y="3786190"/>
            <a:ext cx="3286148" cy="121444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3636" y="4951066"/>
            <a:ext cx="21431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벗어난 범위의 값 저장을 원천적으로 막고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57224" y="3286124"/>
            <a:ext cx="1714512" cy="9286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4348" y="4286256"/>
            <a:ext cx="2000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정보은닉으로 인해서 추가되는 엑세스 함수들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3042" y="5690732"/>
            <a:ext cx="6715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함수만 한번 잘 정의되면 잘못된 접근은 원천적으로 차단된다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하지만 정보은닉을 하지 않는다면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접근할 때마다 주의해야 한다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6679405" y="3933056"/>
            <a:ext cx="281762" cy="2817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6927099" y="3239883"/>
            <a:ext cx="1389242" cy="464347"/>
          </a:xfrm>
          <a:prstGeom prst="wedgeRectCallout">
            <a:avLst>
              <a:gd name="adj1" fmla="val -42773"/>
              <a:gd name="adj2" fmla="val 98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validate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Rectangle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클래스의 정보은닉 결과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4562475" cy="1990725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357562"/>
            <a:ext cx="5057775" cy="24955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142976" y="3825946"/>
            <a:ext cx="4857784" cy="114300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00760" y="4308139"/>
            <a:ext cx="22860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좌 상단과 우 하단이 바뀌는 것을 근본적으로 차단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340" y="1740992"/>
            <a:ext cx="2286016" cy="77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직사각형 23"/>
          <p:cNvSpPr/>
          <p:nvPr/>
        </p:nvSpPr>
        <p:spPr>
          <a:xfrm>
            <a:off x="571472" y="1714488"/>
            <a:ext cx="2500330" cy="85725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1472" y="1285860"/>
            <a:ext cx="271464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멤버함수의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선언</a:t>
            </a: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3240" y="1928802"/>
            <a:ext cx="34290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함수 내에서는 동일 클래스에 선언된 멤버변수의 값을 변경하지 못한다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928934"/>
            <a:ext cx="3786214" cy="180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모서리가 둥근 직사각형 26"/>
          <p:cNvSpPr/>
          <p:nvPr/>
        </p:nvSpPr>
        <p:spPr>
          <a:xfrm>
            <a:off x="571472" y="2786058"/>
            <a:ext cx="4000528" cy="207170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0" y="4143380"/>
            <a:ext cx="41434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함수는 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가 아닌 함수를 호출하지 못한다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간접적인 멤버의 변경 가능성까지 완전히 차단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5123668"/>
            <a:ext cx="3929090" cy="109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모서리가 둥근 직사각형 28"/>
          <p:cNvSpPr/>
          <p:nvPr/>
        </p:nvSpPr>
        <p:spPr>
          <a:xfrm>
            <a:off x="571472" y="5072074"/>
            <a:ext cx="4000528" cy="114300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71538" y="5857892"/>
            <a:ext cx="335758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GetNum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선언되지 않았다고 가정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5572140"/>
            <a:ext cx="41434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상수화 된 객체를 대상으로는  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const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멤버함수만 호출이 가능하다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7422" y="2786058"/>
            <a:ext cx="200026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둘은 멤버함수입니다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" name="웃는 얼굴 1"/>
          <p:cNvSpPr/>
          <p:nvPr/>
        </p:nvSpPr>
        <p:spPr>
          <a:xfrm>
            <a:off x="2422618" y="1488573"/>
            <a:ext cx="524738" cy="52473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5148064" y="4735049"/>
            <a:ext cx="524738" cy="52473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5672802" y="5123668"/>
            <a:ext cx="524738" cy="52473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캡슐화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콘택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600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과 캡슐화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450619"/>
            <a:ext cx="22193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50619"/>
            <a:ext cx="4567252" cy="339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42910" y="4951081"/>
            <a:ext cx="64294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콘택 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600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표현한 클래스들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코감기는 항상 콧물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재채기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코막힘을 동반한다고 가정하면 캡슐화 실패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3504" y="4236701"/>
            <a:ext cx="3143272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약의 복용순서가 정해져 있다고 한다면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캡슐화가 매우 필요한 상황이 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5918" y="5857892"/>
            <a:ext cx="528641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캡슐화란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관련 있는 모든 것을 하나의 클래스 안에 묶어 두는 것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1858</TotalTime>
  <Words>1016</Words>
  <Application>Microsoft Office PowerPoint</Application>
  <PresentationFormat>화면 슬라이드 쇼(4:3)</PresentationFormat>
  <Paragraphs>168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원본</vt:lpstr>
      <vt:lpstr>윤성우 저 열혈강의 C++ 프로그래밍 개정판</vt:lpstr>
      <vt:lpstr>Chapter 04-1. 정보은닉</vt:lpstr>
      <vt:lpstr>정보은닉(data hiding)의 이해</vt:lpstr>
      <vt:lpstr>Rectangle 객체의 이해</vt:lpstr>
      <vt:lpstr>Point 클래스의 정보은닉 결과</vt:lpstr>
      <vt:lpstr>Rectangle 클래스의 정보은닉 결과</vt:lpstr>
      <vt:lpstr>const 함수</vt:lpstr>
      <vt:lpstr>Chapter 04-2. 캡슐화</vt:lpstr>
      <vt:lpstr>콘택600과 캡슐화</vt:lpstr>
      <vt:lpstr>캡슐화 된 콘택600</vt:lpstr>
      <vt:lpstr>Chapter 04-3. 생성자와 소멸자</vt:lpstr>
      <vt:lpstr>생성자의 이해</vt:lpstr>
      <vt:lpstr>생성자의 함수적 특성</vt:lpstr>
      <vt:lpstr>Point, Rectangle 클래스에 생성자 적용</vt:lpstr>
      <vt:lpstr>멤버 이니셜라이저 기반의 멤버 초기화</vt:lpstr>
      <vt:lpstr>이니셜라이저를 이용한 변수 및 상수의 초기화</vt:lpstr>
      <vt:lpstr>멤버변수로 참조자 선언하기</vt:lpstr>
      <vt:lpstr>디폴트 생성자</vt:lpstr>
      <vt:lpstr>생성자 불일치</vt:lpstr>
      <vt:lpstr>private 생성자</vt:lpstr>
      <vt:lpstr>소멸자의 이해</vt:lpstr>
      <vt:lpstr>소멸자의 활용</vt:lpstr>
      <vt:lpstr>Chapter 04-4. 클래스와 배열 그리고 this 포인터</vt:lpstr>
      <vt:lpstr>객체 배열과 객체 포인터 배열</vt:lpstr>
      <vt:lpstr>this 포인터의 이해</vt:lpstr>
      <vt:lpstr>this 포인터의 활용</vt:lpstr>
      <vt:lpstr>Self-reference의 반환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hancom</cp:lastModifiedBy>
  <cp:revision>534</cp:revision>
  <dcterms:created xsi:type="dcterms:W3CDTF">2009-11-30T05:34:12Z</dcterms:created>
  <dcterms:modified xsi:type="dcterms:W3CDTF">2023-07-02T04:50:25Z</dcterms:modified>
</cp:coreProperties>
</file>