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sldIdLst>
    <p:sldId id="256" r:id="rId2"/>
    <p:sldId id="258" r:id="rId3"/>
    <p:sldId id="281" r:id="rId4"/>
    <p:sldId id="328" r:id="rId5"/>
    <p:sldId id="329" r:id="rId6"/>
    <p:sldId id="330" r:id="rId7"/>
    <p:sldId id="306" r:id="rId8"/>
    <p:sldId id="282" r:id="rId9"/>
    <p:sldId id="331" r:id="rId10"/>
    <p:sldId id="284" r:id="rId11"/>
    <p:sldId id="285" r:id="rId12"/>
    <p:sldId id="286" r:id="rId13"/>
    <p:sldId id="308" r:id="rId14"/>
    <p:sldId id="332" r:id="rId15"/>
    <p:sldId id="28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003300"/>
    <a:srgbClr val="FA7D00"/>
    <a:srgbClr val="009900"/>
    <a:srgbClr val="668A00"/>
    <a:srgbClr val="987206"/>
    <a:srgbClr val="009999"/>
    <a:srgbClr val="00CC99"/>
    <a:srgbClr val="CC99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6FB2E-A3E5-4494-B57C-3DAD7FCB22C0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E145E-FEB1-4124-ABC3-D0F8DB63AF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301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E145E-FEB1-4124-ABC3-D0F8DB63AF4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2020-03-30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2020-03-30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2020-03-30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2020-03-30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2020-03-30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2020-03-30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2020-03-30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2020-03-30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2020-03-30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2020-03-30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2020-03-30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2020-03-30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929066"/>
            <a:ext cx="6858048" cy="78581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윤성우 저 열혈강의 </a:t>
            </a: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C++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프로그래밍 개정판</a:t>
            </a:r>
            <a:endParaRPr lang="ko-KR" altLang="en-US" sz="2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Chapter 05.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복사 생성자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5758" y="571480"/>
            <a:ext cx="205229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윤성우의 </a:t>
            </a:r>
            <a:endParaRPr lang="en-US" altLang="ko-KR" sz="4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열혈 </a:t>
            </a:r>
            <a:r>
              <a:rPr lang="en-US" altLang="ko-KR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C++ </a:t>
            </a:r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프로그래밍</a:t>
            </a:r>
            <a:endParaRPr lang="en-US" altLang="ko-KR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05-3.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복사 생성자의 호출시점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복사 생성자가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호출되는 경우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756" y="1357298"/>
            <a:ext cx="6219822" cy="110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500034" y="1285860"/>
            <a:ext cx="6215106" cy="1285884"/>
          </a:xfrm>
          <a:prstGeom prst="roundRect">
            <a:avLst>
              <a:gd name="adj" fmla="val 2005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2958700"/>
            <a:ext cx="3743324" cy="779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00034" y="264318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case 1</a:t>
            </a:r>
            <a:endParaRPr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00034" y="3000372"/>
            <a:ext cx="3786214" cy="714380"/>
          </a:xfrm>
          <a:prstGeom prst="roundRect">
            <a:avLst>
              <a:gd name="adj" fmla="val 2005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7818" y="3357562"/>
            <a:ext cx="2500330" cy="2293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10" y="4169884"/>
            <a:ext cx="2357454" cy="203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모서리가 둥근 직사각형 18"/>
          <p:cNvSpPr/>
          <p:nvPr/>
        </p:nvSpPr>
        <p:spPr>
          <a:xfrm>
            <a:off x="500034" y="4071942"/>
            <a:ext cx="3786214" cy="2214578"/>
          </a:xfrm>
          <a:prstGeom prst="roundRect">
            <a:avLst>
              <a:gd name="adj" fmla="val 2005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0034" y="374754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case 2 &amp; case 3</a:t>
            </a:r>
            <a:endParaRPr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86446" y="3000372"/>
            <a:ext cx="2928958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인자 전달 시 선언과 동시에 초기화</a:t>
            </a:r>
            <a:endParaRPr lang="en-US" altLang="ko-KR" sz="1300" b="1" dirty="0" smtClean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29388" y="3714752"/>
            <a:ext cx="221457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반환 시 메모리 </a:t>
            </a:r>
            <a:endParaRPr lang="en-US" altLang="ko-KR" sz="1300" b="1" dirty="0" smtClean="0">
              <a:solidFill>
                <a:srgbClr val="CC66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공간 할당과 동시에 초기화</a:t>
            </a:r>
            <a:endParaRPr lang="en-US" altLang="ko-KR" sz="1300" b="1" dirty="0" smtClean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86512" y="3357562"/>
            <a:ext cx="785818" cy="28575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643570" y="3968822"/>
            <a:ext cx="785818" cy="28575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732354" y="1286763"/>
            <a:ext cx="2071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메모리 공간의 할당과 초기화가 동시에 일어나는 상황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새로운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</a:rPr>
              <a:t>인스탄스를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</a:rPr>
              <a:t>만들어복사하는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 상황에서 불린다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!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187624" y="3643314"/>
            <a:ext cx="43204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568316" y="4407249"/>
            <a:ext cx="43204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웃는 얼굴 3"/>
          <p:cNvSpPr/>
          <p:nvPr/>
        </p:nvSpPr>
        <p:spPr>
          <a:xfrm>
            <a:off x="1720583" y="3646490"/>
            <a:ext cx="202108" cy="20210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웃는 얼굴 22"/>
          <p:cNvSpPr/>
          <p:nvPr/>
        </p:nvSpPr>
        <p:spPr>
          <a:xfrm>
            <a:off x="2683286" y="4505994"/>
            <a:ext cx="202108" cy="20210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웃는 얼굴 26"/>
          <p:cNvSpPr/>
          <p:nvPr/>
        </p:nvSpPr>
        <p:spPr>
          <a:xfrm>
            <a:off x="7213045" y="3392787"/>
            <a:ext cx="202108" cy="20210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웃는 얼굴 27"/>
          <p:cNvSpPr/>
          <p:nvPr/>
        </p:nvSpPr>
        <p:spPr>
          <a:xfrm>
            <a:off x="5345700" y="3970888"/>
            <a:ext cx="202108" cy="20210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복사 생성자의 호출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case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의 확인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285860"/>
            <a:ext cx="4286280" cy="3751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4572008"/>
            <a:ext cx="2571768" cy="1697936"/>
          </a:xfrm>
          <a:prstGeom prst="rect">
            <a:avLst/>
          </a:prstGeom>
          <a:noFill/>
          <a:ln w="222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4" y="1357298"/>
            <a:ext cx="3076579" cy="80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6715140" y="2143116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7752" y="2714620"/>
            <a:ext cx="3728273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2428860" y="5410834"/>
            <a:ext cx="1571636" cy="21431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H="1" flipV="1">
            <a:off x="1259632" y="2420888"/>
            <a:ext cx="2088232" cy="2616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3779912" y="1556792"/>
            <a:ext cx="1006402" cy="360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2571736" y="4365104"/>
            <a:ext cx="1064160" cy="1045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0" idx="1"/>
          </p:cNvCxnSpPr>
          <p:nvPr/>
        </p:nvCxnSpPr>
        <p:spPr>
          <a:xfrm flipH="1" flipV="1">
            <a:off x="1763688" y="4797152"/>
            <a:ext cx="665172" cy="720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2303748" y="2780928"/>
            <a:ext cx="125112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복사 생성자의 호출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case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의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확인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285860"/>
            <a:ext cx="4222899" cy="4995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1670" y="1071546"/>
            <a:ext cx="2643206" cy="1125057"/>
          </a:xfrm>
          <a:prstGeom prst="rect">
            <a:avLst/>
          </a:prstGeom>
          <a:noFill/>
          <a:ln w="222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0232" y="3643314"/>
            <a:ext cx="2500330" cy="80969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3357554" y="4095840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2446" y="1285860"/>
            <a:ext cx="3770669" cy="2271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86314" y="3643314"/>
            <a:ext cx="3786214" cy="268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857752" y="1318186"/>
            <a:ext cx="1785950" cy="527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100" b="1" dirty="0" smtClean="0">
                <a:solidFill>
                  <a:srgbClr val="CC6600"/>
                </a:solidFill>
                <a:latin typeface="+mn-ea"/>
              </a:rPr>
              <a:t>인자 전달에 의한 </a:t>
            </a:r>
            <a:endParaRPr lang="en-US" altLang="ko-KR" sz="1100" b="1" dirty="0" smtClean="0">
              <a:solidFill>
                <a:srgbClr val="CC6600"/>
              </a:solidFill>
              <a:latin typeface="+mn-ea"/>
            </a:endParaRPr>
          </a:p>
          <a:p>
            <a:pPr>
              <a:lnSpc>
                <a:spcPts val="1800"/>
              </a:lnSpc>
            </a:pPr>
            <a:r>
              <a:rPr lang="ko-KR" altLang="en-US" sz="1100" b="1" dirty="0" smtClean="0">
                <a:solidFill>
                  <a:srgbClr val="CC6600"/>
                </a:solidFill>
                <a:latin typeface="+mn-ea"/>
              </a:rPr>
              <a:t>복사 생성자 호출</a:t>
            </a:r>
            <a:endParaRPr lang="en-US" altLang="ko-KR" sz="1100" b="1" dirty="0" smtClean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57752" y="3675640"/>
            <a:ext cx="1785950" cy="527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100" b="1" dirty="0" smtClean="0">
                <a:solidFill>
                  <a:srgbClr val="CC6600"/>
                </a:solidFill>
                <a:latin typeface="+mn-ea"/>
              </a:rPr>
              <a:t>반환에 의한 </a:t>
            </a:r>
            <a:endParaRPr lang="en-US" altLang="ko-KR" sz="1100" b="1" dirty="0" smtClean="0">
              <a:solidFill>
                <a:srgbClr val="CC6600"/>
              </a:solidFill>
              <a:latin typeface="+mn-ea"/>
            </a:endParaRPr>
          </a:p>
          <a:p>
            <a:pPr>
              <a:lnSpc>
                <a:spcPts val="1800"/>
              </a:lnSpc>
            </a:pPr>
            <a:r>
              <a:rPr lang="ko-KR" altLang="en-US" sz="1100" b="1" dirty="0" smtClean="0">
                <a:solidFill>
                  <a:srgbClr val="CC6600"/>
                </a:solidFill>
                <a:latin typeface="+mn-ea"/>
              </a:rPr>
              <a:t>복사 생성자 호출</a:t>
            </a:r>
            <a:endParaRPr lang="en-US" altLang="ko-KR" sz="1100" b="1" dirty="0" smtClean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0034" y="5857892"/>
            <a:ext cx="928694" cy="21431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857356" y="5286388"/>
            <a:ext cx="1000132" cy="21431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548578" y="3526404"/>
            <a:ext cx="83160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 flipV="1">
            <a:off x="236416" y="5723566"/>
            <a:ext cx="241483" cy="241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315481" y="4964917"/>
            <a:ext cx="321471" cy="321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반환할 때 만들어진 객체의 소멸 시점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142984"/>
            <a:ext cx="3242708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6182" y="1214422"/>
            <a:ext cx="3214710" cy="1818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6182" y="3071810"/>
            <a:ext cx="2042228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572132" y="4714884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472" y="5572140"/>
            <a:ext cx="2643206" cy="409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7" y="5572140"/>
            <a:ext cx="2919419" cy="35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428596" y="5429264"/>
            <a:ext cx="6215106" cy="642942"/>
          </a:xfrm>
          <a:prstGeom prst="roundRect">
            <a:avLst>
              <a:gd name="adj" fmla="val 2005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205139" y="5786453"/>
            <a:ext cx="366729" cy="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00892" y="2285992"/>
            <a:ext cx="1785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100" b="1" dirty="0" smtClean="0">
                <a:solidFill>
                  <a:srgbClr val="CC6600"/>
                </a:solidFill>
                <a:latin typeface="+mn-ea"/>
              </a:rPr>
              <a:t>참조값이 반환되므로 참조자로 참조 가능</a:t>
            </a:r>
            <a:r>
              <a:rPr lang="en-US" altLang="ko-KR" sz="1100" b="1" dirty="0" smtClean="0">
                <a:solidFill>
                  <a:srgbClr val="CC6600"/>
                </a:solidFill>
                <a:latin typeface="+mn-ea"/>
              </a:rPr>
              <a:t>!</a:t>
            </a:r>
          </a:p>
          <a:p>
            <a:pPr>
              <a:lnSpc>
                <a:spcPts val="1800"/>
              </a:lnSpc>
            </a:pPr>
            <a:r>
              <a:rPr lang="en-US" altLang="ko-KR" sz="1100" b="1" dirty="0" smtClean="0">
                <a:solidFill>
                  <a:srgbClr val="CC6600"/>
                </a:solidFill>
                <a:latin typeface="+mn-ea"/>
              </a:rPr>
              <a:t>Main() </a:t>
            </a:r>
            <a:r>
              <a:rPr lang="ko-KR" altLang="en-US" sz="1100" b="1" dirty="0" smtClean="0">
                <a:solidFill>
                  <a:srgbClr val="CC6600"/>
                </a:solidFill>
                <a:latin typeface="+mn-ea"/>
              </a:rPr>
              <a:t>끝에서 해제되므로 그때 </a:t>
            </a:r>
            <a:r>
              <a:rPr lang="ko-KR" altLang="en-US" sz="1100" b="1" dirty="0" err="1" smtClean="0">
                <a:solidFill>
                  <a:srgbClr val="CC6600"/>
                </a:solidFill>
                <a:latin typeface="+mn-ea"/>
              </a:rPr>
              <a:t>소멸자를</a:t>
            </a:r>
            <a:r>
              <a:rPr lang="ko-KR" altLang="en-US" sz="1100" b="1" dirty="0" smtClean="0">
                <a:solidFill>
                  <a:srgbClr val="CC6600"/>
                </a:solidFill>
                <a:latin typeface="+mn-ea"/>
              </a:rPr>
              <a:t> 부름</a:t>
            </a:r>
            <a:r>
              <a:rPr lang="en-US" altLang="ko-KR" sz="1100" b="1" dirty="0" smtClean="0">
                <a:solidFill>
                  <a:srgbClr val="CC6600"/>
                </a:solidFill>
                <a:latin typeface="+mn-ea"/>
              </a:rPr>
              <a:t>!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00496" y="2330926"/>
            <a:ext cx="2928958" cy="21431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3851920" y="2545240"/>
            <a:ext cx="1368152" cy="488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05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가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24700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05-1. '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복사 생성자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'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와의 첫 만남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C++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스타일의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초기화 방법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( </a:t>
            </a:r>
            <a:r>
              <a:rPr lang="ko-KR" altLang="en-US" sz="1600" dirty="0" smtClean="0">
                <a:solidFill>
                  <a:srgbClr val="FF0000"/>
                </a:solidFill>
                <a:latin typeface="+mn-ea"/>
                <a:ea typeface="+mn-ea"/>
              </a:rPr>
              <a:t>생성자</a:t>
            </a:r>
            <a:r>
              <a:rPr lang="ko-KR" altLang="en-US" sz="1600" dirty="0" smtClean="0">
                <a:solidFill>
                  <a:srgbClr val="FF0000"/>
                </a:solidFill>
                <a:latin typeface="+mn-ea"/>
                <a:ea typeface="+mn-ea"/>
              </a:rPr>
              <a:t>의 호출</a:t>
            </a:r>
            <a:r>
              <a:rPr lang="ko-KR" altLang="en-US" sz="1600" dirty="0" smtClean="0">
                <a:solidFill>
                  <a:srgbClr val="FF0000"/>
                </a:solidFill>
                <a:latin typeface="+mn-ea"/>
                <a:ea typeface="+mn-ea"/>
              </a:rPr>
              <a:t>에 </a:t>
            </a:r>
            <a:r>
              <a:rPr lang="ko-KR" altLang="en-US" sz="1600" dirty="0" smtClean="0">
                <a:solidFill>
                  <a:srgbClr val="FF0000"/>
                </a:solidFill>
                <a:latin typeface="+mn-ea"/>
                <a:ea typeface="+mn-ea"/>
              </a:rPr>
              <a:t>의한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666" y="1754244"/>
            <a:ext cx="1295626" cy="65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1785927"/>
            <a:ext cx="1357322" cy="643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모서리가 둥근 직사각형 15"/>
          <p:cNvSpPr/>
          <p:nvPr/>
        </p:nvSpPr>
        <p:spPr>
          <a:xfrm>
            <a:off x="642910" y="1714488"/>
            <a:ext cx="1500198" cy="785818"/>
          </a:xfrm>
          <a:prstGeom prst="roundRect">
            <a:avLst>
              <a:gd name="adj" fmla="val 2005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071802" y="1714488"/>
            <a:ext cx="1643074" cy="785818"/>
          </a:xfrm>
          <a:prstGeom prst="roundRect">
            <a:avLst>
              <a:gd name="adj" fmla="val 2005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줄무늬가 있는 오른쪽 화살표 18"/>
          <p:cNvSpPr/>
          <p:nvPr/>
        </p:nvSpPr>
        <p:spPr>
          <a:xfrm>
            <a:off x="2428860" y="1928802"/>
            <a:ext cx="428628" cy="35719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18464" y="1289299"/>
            <a:ext cx="1571636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C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스타일 초기화</a:t>
            </a:r>
            <a:endParaRPr lang="en-US" altLang="ko-KR" sz="1300" b="1" dirty="0" smtClean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47356" y="1285860"/>
            <a:ext cx="1643074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C++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스타일 초기화</a:t>
            </a:r>
            <a:endParaRPr lang="en-US" altLang="ko-KR" sz="1300" b="1" dirty="0" smtClean="0">
              <a:solidFill>
                <a:srgbClr val="CC6600"/>
              </a:solidFill>
              <a:latin typeface="+mn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9" y="2928934"/>
            <a:ext cx="340189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직사각형 30"/>
          <p:cNvSpPr/>
          <p:nvPr/>
        </p:nvSpPr>
        <p:spPr>
          <a:xfrm>
            <a:off x="642910" y="2857496"/>
            <a:ext cx="3643338" cy="285752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11558" y="4669950"/>
            <a:ext cx="1928826" cy="1384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3071802" y="4643446"/>
            <a:ext cx="2071702" cy="142876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57686" y="2786058"/>
            <a:ext cx="2928958" cy="174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4857752" y="1285860"/>
            <a:ext cx="3857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이렇듯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다음 두 문장은 실제로 동일한 문장으로 해석된다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SoSimple sim2=sim1;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SoSimple sim2(sim1);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86348" y="5143512"/>
            <a:ext cx="3571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대입연산의 의미처럼 실제 멤버 대 멤버의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복사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가 일어난다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!</a:t>
            </a:r>
            <a:endParaRPr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웃는 얼굴 2"/>
          <p:cNvSpPr/>
          <p:nvPr/>
        </p:nvSpPr>
        <p:spPr>
          <a:xfrm>
            <a:off x="6113074" y="4675750"/>
            <a:ext cx="369730" cy="36973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4857752" y="4934810"/>
            <a:ext cx="1226416" cy="4230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SoSimple sim2(sim1);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643050"/>
            <a:ext cx="5072098" cy="1031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500034" y="1571612"/>
            <a:ext cx="5357850" cy="1143008"/>
          </a:xfrm>
          <a:prstGeom prst="roundRect">
            <a:avLst>
              <a:gd name="adj" fmla="val 2005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60" y="1500174"/>
            <a:ext cx="2000264" cy="882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071802" y="1214422"/>
            <a:ext cx="250033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SoSimple sim2(sim1)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의 해석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!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0034" y="2822271"/>
            <a:ext cx="6357982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7030A0"/>
                </a:solidFill>
                <a:latin typeface="+mn-ea"/>
              </a:rPr>
              <a:t>SoSimple sim2=sim1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은 묵시적으로 </a:t>
            </a:r>
            <a:r>
              <a:rPr lang="en-US" altLang="ko-KR" sz="1300" b="1" dirty="0" smtClean="0">
                <a:solidFill>
                  <a:srgbClr val="7030A0"/>
                </a:solidFill>
                <a:latin typeface="+mn-ea"/>
              </a:rPr>
              <a:t>SoSimple sim2(sim1)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으로 해석이 된다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 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3" y="3357562"/>
            <a:ext cx="3602689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86116" y="3214686"/>
            <a:ext cx="3786214" cy="1599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43372" y="5214950"/>
            <a:ext cx="2643206" cy="111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5643570" y="4929198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14348" y="4929198"/>
            <a:ext cx="3357586" cy="85725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역시 자동으로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삽입이 되는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 디폴트 </a:t>
            </a:r>
            <a:r>
              <a:rPr lang="ko-KR" altLang="en-US" sz="2500" dirty="0" smtClean="0">
                <a:solidFill>
                  <a:srgbClr val="FF0000"/>
                </a:solidFill>
                <a:latin typeface="+mn-ea"/>
                <a:ea typeface="+mn-ea"/>
              </a:rPr>
              <a:t>복사 생성자</a:t>
            </a:r>
            <a:endParaRPr lang="ko-KR" altLang="en-US" sz="25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357297"/>
            <a:ext cx="3571900" cy="1969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3929066"/>
            <a:ext cx="4857761" cy="2245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모서리가 둥근 직사각형 15"/>
          <p:cNvSpPr/>
          <p:nvPr/>
        </p:nvSpPr>
        <p:spPr>
          <a:xfrm>
            <a:off x="857224" y="1214422"/>
            <a:ext cx="5072098" cy="2143140"/>
          </a:xfrm>
          <a:prstGeom prst="roundRect">
            <a:avLst>
              <a:gd name="adj" fmla="val 2005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57224" y="3857628"/>
            <a:ext cx="5072098" cy="2357454"/>
          </a:xfrm>
          <a:prstGeom prst="roundRect">
            <a:avLst>
              <a:gd name="adj" fmla="val 2005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14414" y="5500702"/>
            <a:ext cx="4857784" cy="42862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줄무늬가 있는 오른쪽 화살표 24"/>
          <p:cNvSpPr/>
          <p:nvPr/>
        </p:nvSpPr>
        <p:spPr>
          <a:xfrm rot="5400000">
            <a:off x="2893207" y="3464719"/>
            <a:ext cx="428628" cy="35719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428860" y="4357694"/>
            <a:ext cx="3571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복사 생성자를 정의하지 않으면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멤버 대 멤버의 복사를 진행하는 디폴트 복사 생성자가 삽입된다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  <a:endParaRPr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모서리가 둥근 사각형 설명선 2"/>
          <p:cNvSpPr/>
          <p:nvPr/>
        </p:nvSpPr>
        <p:spPr>
          <a:xfrm>
            <a:off x="6372200" y="2492896"/>
            <a:ext cx="2232248" cy="1512168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자동으로 생성되는 것들 </a:t>
            </a:r>
            <a:r>
              <a:rPr lang="en-US" altLang="ko-KR" sz="1200" dirty="0" smtClean="0"/>
              <a:t>? </a:t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디폴트생성자</a:t>
            </a:r>
            <a:r>
              <a:rPr lang="en-US" altLang="ko-KR" sz="1200" dirty="0" smtClean="0"/>
              <a:t>/</a:t>
            </a:r>
            <a:br>
              <a:rPr lang="en-US" altLang="ko-KR" sz="1200" dirty="0" smtClean="0"/>
            </a:br>
            <a:r>
              <a:rPr lang="ko-KR" altLang="en-US" sz="1200" dirty="0" err="1" smtClean="0"/>
              <a:t>디폴트소멸자</a:t>
            </a:r>
            <a:r>
              <a:rPr lang="en-US" altLang="ko-KR" sz="1200" dirty="0" smtClean="0"/>
              <a:t>/</a:t>
            </a:r>
            <a:br>
              <a:rPr lang="en-US" altLang="ko-KR" sz="1200" dirty="0" smtClean="0"/>
            </a:br>
            <a:r>
              <a:rPr lang="ko-KR" altLang="en-US" sz="1200" dirty="0" err="1" smtClean="0"/>
              <a:t>디폴트복사생성자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키워드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explicit 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500174"/>
            <a:ext cx="19431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1500174"/>
            <a:ext cx="20097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줄무늬가 있는 오른쪽 화살표 9"/>
          <p:cNvSpPr/>
          <p:nvPr/>
        </p:nvSpPr>
        <p:spPr>
          <a:xfrm>
            <a:off x="2722686" y="1576790"/>
            <a:ext cx="357190" cy="285752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71472" y="1357298"/>
            <a:ext cx="4643470" cy="642942"/>
          </a:xfrm>
          <a:prstGeom prst="roundRect">
            <a:avLst>
              <a:gd name="adj" fmla="val 2005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2714620"/>
            <a:ext cx="4357718" cy="1388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00034" y="2000240"/>
            <a:ext cx="3571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이러한 묵시적 형 변환은 복사 생성자를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explicit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으로 선언하면 막을 수 있다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  <a:endParaRPr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71472" y="2714620"/>
            <a:ext cx="4643470" cy="1428760"/>
          </a:xfrm>
          <a:prstGeom prst="roundRect">
            <a:avLst>
              <a:gd name="adj" fmla="val 2005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6637" y="4357694"/>
            <a:ext cx="2317697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모서리가 둥근 직사각형 15"/>
          <p:cNvSpPr/>
          <p:nvPr/>
        </p:nvSpPr>
        <p:spPr>
          <a:xfrm>
            <a:off x="571472" y="4286256"/>
            <a:ext cx="4643470" cy="1928826"/>
          </a:xfrm>
          <a:prstGeom prst="roundRect">
            <a:avLst>
              <a:gd name="adj" fmla="val 2005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318813" y="4537983"/>
            <a:ext cx="3318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AAA </a:t>
            </a:r>
            <a:r>
              <a:rPr lang="ko-KR" altLang="en-US" sz="1200" b="1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생성자를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explicit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로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선언하면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,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</a:br>
            <a:r>
              <a:rPr lang="en-US" altLang="ko-KR" sz="1200" b="1" dirty="0" smtClean="0">
                <a:solidFill>
                  <a:srgbClr val="7030A0"/>
                </a:solidFill>
                <a:latin typeface="+mn-ea"/>
              </a:rPr>
              <a:t>AAA obj=3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과 같은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묵시적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형태로 객체 생성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을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거부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!</a:t>
            </a:r>
            <a:endParaRPr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515278" y="948400"/>
            <a:ext cx="1080120" cy="55606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묵시</a:t>
            </a:r>
            <a:r>
              <a:rPr lang="ko-KR" altLang="en-US" sz="1200" dirty="0"/>
              <a:t>적</a:t>
            </a:r>
          </a:p>
        </p:txBody>
      </p:sp>
      <p:sp>
        <p:nvSpPr>
          <p:cNvPr id="15" name="타원 14"/>
          <p:cNvSpPr/>
          <p:nvPr/>
        </p:nvSpPr>
        <p:spPr>
          <a:xfrm>
            <a:off x="4071966" y="948400"/>
            <a:ext cx="1080120" cy="55606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명시적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646637" y="3068960"/>
            <a:ext cx="75701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24700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05-2. ‘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깊은 복사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’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와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‘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얕은 복사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’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디폴트 복사 </a:t>
            </a:r>
            <a:r>
              <a:rPr lang="ko-KR" altLang="en-US" sz="2500" dirty="0" err="1" smtClean="0">
                <a:solidFill>
                  <a:schemeClr val="tx1"/>
                </a:solidFill>
                <a:latin typeface="+mn-ea"/>
                <a:ea typeface="+mn-ea"/>
              </a:rPr>
              <a:t>생성자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ea typeface="+mn-ea"/>
              </a:rPr>
              <a:t>공짜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의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문제점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=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ea typeface="+mn-ea"/>
              </a:rPr>
              <a:t>‘</a:t>
            </a:r>
            <a:r>
              <a:rPr lang="ko-KR" altLang="en-US" sz="2000" dirty="0" err="1" smtClean="0">
                <a:solidFill>
                  <a:schemeClr val="tx1"/>
                </a:solidFill>
                <a:latin typeface="+mn-ea"/>
                <a:ea typeface="+mn-ea"/>
              </a:rPr>
              <a:t>얕은복사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ea typeface="+mn-ea"/>
              </a:rPr>
              <a:t>’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285860"/>
            <a:ext cx="3214710" cy="396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1248" y="1299112"/>
            <a:ext cx="2643206" cy="154187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7143768" y="2169620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9058" y="3000372"/>
            <a:ext cx="3719504" cy="240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4000496" y="5429264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객체 소멸 시 문제가 되는 구조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!!!  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얕은 복사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!</a:t>
            </a:r>
            <a:endParaRPr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16136" y="1299112"/>
            <a:ext cx="1714512" cy="925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웃는 얼굴 1"/>
          <p:cNvSpPr/>
          <p:nvPr/>
        </p:nvSpPr>
        <p:spPr>
          <a:xfrm>
            <a:off x="5549700" y="3174371"/>
            <a:ext cx="288032" cy="288032"/>
          </a:xfrm>
          <a:prstGeom prst="smileyFac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웃는 얼굴 10"/>
          <p:cNvSpPr/>
          <p:nvPr/>
        </p:nvSpPr>
        <p:spPr>
          <a:xfrm>
            <a:off x="6560990" y="4208023"/>
            <a:ext cx="288032" cy="288032"/>
          </a:xfrm>
          <a:prstGeom prst="smileyFac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웃는 얼굴 2"/>
          <p:cNvSpPr/>
          <p:nvPr/>
        </p:nvSpPr>
        <p:spPr>
          <a:xfrm>
            <a:off x="1043608" y="5786060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 설명선 3"/>
          <p:cNvSpPr/>
          <p:nvPr/>
        </p:nvSpPr>
        <p:spPr>
          <a:xfrm>
            <a:off x="1835696" y="5857581"/>
            <a:ext cx="6696744" cy="451739"/>
          </a:xfrm>
          <a:prstGeom prst="wedgeRectCallout">
            <a:avLst>
              <a:gd name="adj1" fmla="val -54308"/>
              <a:gd name="adj2" fmla="val -256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디폴트 복사 생성자가 무식하게 그냥 카피하게 놔둬서는 안돼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‘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깊은 복사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’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를 위한 복사 생성자의 정의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3000372"/>
            <a:ext cx="3786214" cy="2974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592" y="1436810"/>
            <a:ext cx="42386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모서리가 둥근 직사각형 15"/>
          <p:cNvSpPr/>
          <p:nvPr/>
        </p:nvSpPr>
        <p:spPr>
          <a:xfrm>
            <a:off x="642910" y="1357298"/>
            <a:ext cx="4286280" cy="1500198"/>
          </a:xfrm>
          <a:prstGeom prst="roundRect">
            <a:avLst>
              <a:gd name="adj" fmla="val 2005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72066" y="2500306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깊은 복사를 구성하는 복사 생성자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!!!</a:t>
            </a:r>
            <a:endParaRPr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웃는 얼굴 1"/>
          <p:cNvSpPr/>
          <p:nvPr/>
        </p:nvSpPr>
        <p:spPr>
          <a:xfrm>
            <a:off x="5652120" y="4906589"/>
            <a:ext cx="362890" cy="3628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 설명선 2"/>
          <p:cNvSpPr/>
          <p:nvPr/>
        </p:nvSpPr>
        <p:spPr>
          <a:xfrm>
            <a:off x="5508104" y="3346353"/>
            <a:ext cx="3096344" cy="1173435"/>
          </a:xfrm>
          <a:prstGeom prst="wedgeRectCallout">
            <a:avLst>
              <a:gd name="adj1" fmla="val -34805"/>
              <a:gd name="adj2" fmla="val 798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문제가 되는 </a:t>
            </a:r>
            <a:r>
              <a:rPr lang="en-US" altLang="ko-KR" dirty="0" smtClean="0"/>
              <a:t>name </a:t>
            </a:r>
            <a:r>
              <a:rPr lang="ko-KR" altLang="en-US" dirty="0" smtClean="0"/>
              <a:t>을 따로 생성하도록 고려해야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2135</TotalTime>
  <Words>392</Words>
  <Application>Microsoft Office PowerPoint</Application>
  <PresentationFormat>화면 슬라이드 쇼(4:3)</PresentationFormat>
  <Paragraphs>89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원본</vt:lpstr>
      <vt:lpstr>윤성우 저 열혈강의 C++ 프로그래밍 개정판</vt:lpstr>
      <vt:lpstr>Chapter 05-1. '복사 생성자'와의 첫 만남</vt:lpstr>
      <vt:lpstr>C++ 스타일의 초기화 방법 ( 생성자의 호출에 의한 )</vt:lpstr>
      <vt:lpstr>SoSimple sim2(sim1);</vt:lpstr>
      <vt:lpstr>역시 자동으로 삽입이 되는 디폴트 복사 생성자</vt:lpstr>
      <vt:lpstr>키워드 explicit </vt:lpstr>
      <vt:lpstr>Chapter 05-2. ‘깊은 복사’와 ‘얕은 복사’</vt:lpstr>
      <vt:lpstr>디폴트 복사 생성자(공짜)의 문제점 =‘얕은복사’</vt:lpstr>
      <vt:lpstr>‘깊은 복사’를 위한 복사 생성자의 정의</vt:lpstr>
      <vt:lpstr>Chapter 05-3. 복사 생성자의 호출시점</vt:lpstr>
      <vt:lpstr>복사 생성자가 호출되는 경우</vt:lpstr>
      <vt:lpstr>복사 생성자의 호출 case의 확인1</vt:lpstr>
      <vt:lpstr>복사 생성자의 호출 case의 확인2</vt:lpstr>
      <vt:lpstr>반환할 때 만들어진 객체의 소멸 시점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k1</cp:lastModifiedBy>
  <cp:revision>615</cp:revision>
  <dcterms:created xsi:type="dcterms:W3CDTF">2009-11-30T05:34:12Z</dcterms:created>
  <dcterms:modified xsi:type="dcterms:W3CDTF">2020-03-30T12:42:30Z</dcterms:modified>
</cp:coreProperties>
</file>