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58" r:id="rId3"/>
    <p:sldId id="281" r:id="rId4"/>
    <p:sldId id="328" r:id="rId5"/>
    <p:sldId id="334" r:id="rId6"/>
    <p:sldId id="306" r:id="rId7"/>
    <p:sldId id="282" r:id="rId8"/>
    <p:sldId id="331" r:id="rId9"/>
    <p:sldId id="335" r:id="rId10"/>
    <p:sldId id="336" r:id="rId11"/>
    <p:sldId id="337" r:id="rId12"/>
    <p:sldId id="338" r:id="rId13"/>
    <p:sldId id="339" r:id="rId14"/>
    <p:sldId id="284" r:id="rId15"/>
    <p:sldId id="285" r:id="rId16"/>
    <p:sldId id="286" r:id="rId17"/>
    <p:sldId id="308" r:id="rId18"/>
    <p:sldId id="340" r:id="rId19"/>
    <p:sldId id="341" r:id="rId20"/>
    <p:sldId id="343" r:id="rId21"/>
    <p:sldId id="342" r:id="rId22"/>
    <p:sldId id="344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A00"/>
    <a:srgbClr val="CC6600"/>
    <a:srgbClr val="CC99FF"/>
    <a:srgbClr val="009900"/>
    <a:srgbClr val="003300"/>
    <a:srgbClr val="FA7D00"/>
    <a:srgbClr val="987206"/>
    <a:srgbClr val="009999"/>
    <a:srgbClr val="00CC99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1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E145E-FEB1-4124-ABC3-D0F8DB63AF4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07.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상속의 이해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유도 클래스의 객체생성 과정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case3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75974" y="1702346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Maiandra GD" pitchFamily="34" charset="0"/>
              </a:rPr>
              <a:t>SoDerived dr3(23, 24);</a:t>
            </a:r>
            <a:endParaRPr lang="ko-KR" altLang="en-US" dirty="0">
              <a:latin typeface="Maiandra GD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14422"/>
            <a:ext cx="1500198" cy="14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029" y="2643182"/>
            <a:ext cx="408217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88" y="4484831"/>
            <a:ext cx="3962388" cy="180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357422" y="142873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순서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메모리 공간의 할당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2" y="3143248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순서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유도 클래스의 생성자 호출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752" y="4857760"/>
            <a:ext cx="3429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순서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기초 클래스의 생성자 호출 및 실행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순서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4.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유도 클래스의 생성자 실행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14942" y="1571612"/>
            <a:ext cx="3000396" cy="642942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유도 클래스의 객체생성 과정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case1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14422"/>
            <a:ext cx="1500198" cy="14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57422" y="142873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순서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메모리 공간의 할당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406" y="2813272"/>
            <a:ext cx="3429024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547515"/>
            <a:ext cx="3286148" cy="159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475974" y="1702346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Maiandra GD" pitchFamily="34" charset="0"/>
              </a:rPr>
              <a:t>SoDerived dr1</a:t>
            </a:r>
            <a:endParaRPr lang="ko-KR" altLang="en-US" dirty="0">
              <a:latin typeface="Maiandra G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1934" y="3051399"/>
            <a:ext cx="4071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순서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2.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유도 클래스의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void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생성자 호출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1934" y="4694473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순서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이니셜라이저를 통한 기초 클래스의 생성자 호출이 명시적으로 정의되어 있지 않으므로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void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생성자 호출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순서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4.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유도 클래스의 실행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14942" y="1571612"/>
            <a:ext cx="3000396" cy="642942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유도 클래스 객체의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소멸과정  </a:t>
            </a:r>
            <a:r>
              <a:rPr lang="en-US" altLang="ko-KR" sz="2500" smtClean="0">
                <a:solidFill>
                  <a:schemeClr val="tx1"/>
                </a:solidFill>
                <a:latin typeface="+mn-ea"/>
                <a:ea typeface="+mn-ea"/>
              </a:rPr>
              <a:t>- p292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0"/>
            <a:ext cx="3286148" cy="497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9" y="1285860"/>
            <a:ext cx="1714512" cy="172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4500562" y="292893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9058" y="3857628"/>
            <a:ext cx="4214842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유도 클래스의 소멸자가 실행된 이후에 기초 클래스의 소멸자가 실행된다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스택에 생성된 객체의 소멸순서는 생성순서와 반대이다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유도 클래스 정의 모델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9"/>
            <a:ext cx="3660366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357298"/>
            <a:ext cx="366316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00034" y="5429264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기초 클래스의 멤버 대상의 동적 할당은 기초 클래스의 생성자를 통해서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소멸 역시 기초 클래스의 소멸자를 통해서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1538" y="2714620"/>
            <a:ext cx="2857520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71538" y="3786190"/>
            <a:ext cx="1428760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57752" y="2786058"/>
            <a:ext cx="2857520" cy="57150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57752" y="3714752"/>
            <a:ext cx="1428760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07-3. protected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선언과 세 가지 형태의 상속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protected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로 선언된 멤버가 허용하는 접근의 범위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586" y="1571612"/>
            <a:ext cx="3680662" cy="299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6693" y="1643050"/>
            <a:ext cx="3281455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5072074"/>
            <a:ext cx="3448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00034" y="1500174"/>
            <a:ext cx="3786214" cy="3214710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29124" y="1500174"/>
            <a:ext cx="3786214" cy="2571768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43372" y="5220314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기준으로 보면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protected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과 달리 상속관계에서의 접근을 허용한다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세 가지 형태의 상속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692" y="1571612"/>
            <a:ext cx="2439334" cy="100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1" y="3143248"/>
            <a:ext cx="2581351" cy="103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43" y="4786322"/>
            <a:ext cx="2547935" cy="97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642910" y="1428736"/>
            <a:ext cx="3143272" cy="135732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2910" y="3000372"/>
            <a:ext cx="3143272" cy="135732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2910" y="4643446"/>
            <a:ext cx="3143272" cy="135732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57620" y="1428736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public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-&gt;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상속에 참여하지 않는다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Protected -&gt; Protected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Public -&gt; Public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57620" y="3000372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protected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-&gt;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상속에 참여하지 않는다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Protected -&gt; Protected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Public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-&gt;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Protected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7620" y="4643446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-&gt; </a:t>
            </a:r>
            <a:r>
              <a:rPr lang="ko-KR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상속에 참여하지 않는다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Protected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-&gt; Private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Public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-&gt;</a:t>
            </a:r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Private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protected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상속과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private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상속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178" y="1500174"/>
            <a:ext cx="120230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138202"/>
            <a:ext cx="2286016" cy="89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28596" y="1428736"/>
            <a:ext cx="2357454" cy="207170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28596" y="3995326"/>
            <a:ext cx="2357454" cy="1214446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7620" y="4066764"/>
            <a:ext cx="241418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3786182" y="3995326"/>
            <a:ext cx="2500330" cy="207170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rot="5400000" flipH="1" flipV="1">
            <a:off x="1393009" y="3754508"/>
            <a:ext cx="428628" cy="158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줄무늬가 있는 오른쪽 화살표 11"/>
          <p:cNvSpPr/>
          <p:nvPr/>
        </p:nvSpPr>
        <p:spPr>
          <a:xfrm>
            <a:off x="3071802" y="4281078"/>
            <a:ext cx="428628" cy="357190"/>
          </a:xfrm>
          <a:prstGeom prst="stripedRightArrow">
            <a:avLst/>
          </a:prstGeom>
          <a:solidFill>
            <a:srgbClr val="66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86050" y="4638268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protected</a:t>
            </a:r>
          </a:p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상속의 결과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84058" y="1500174"/>
            <a:ext cx="230846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3312620" y="1428736"/>
            <a:ext cx="2428892" cy="1143008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2812554" y="1857364"/>
            <a:ext cx="454029" cy="10318"/>
          </a:xfrm>
          <a:prstGeom prst="straightConnector1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줄무늬가 있는 오른쪽 화살표 17"/>
          <p:cNvSpPr/>
          <p:nvPr/>
        </p:nvSpPr>
        <p:spPr>
          <a:xfrm>
            <a:off x="5929322" y="1643050"/>
            <a:ext cx="428628" cy="357190"/>
          </a:xfrm>
          <a:prstGeom prst="stripedRightArrow">
            <a:avLst/>
          </a:prstGeom>
          <a:solidFill>
            <a:srgbClr val="66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15008" y="200024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</a:p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상속의 결과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1571612"/>
            <a:ext cx="2142035" cy="190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모서리가 둥근 직사각형 23"/>
          <p:cNvSpPr/>
          <p:nvPr/>
        </p:nvSpPr>
        <p:spPr>
          <a:xfrm>
            <a:off x="6643670" y="1428736"/>
            <a:ext cx="2357486" cy="207170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15140" y="3500438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때문에 이 이상의 상속은 무의미할 수 있다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07-4.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상속을 위한 조건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상속의 기본 조건인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IS-A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관계의 성립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1714489"/>
            <a:ext cx="2143140" cy="7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7" y="3286124"/>
            <a:ext cx="3286148" cy="81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531" y="4809188"/>
            <a:ext cx="2169644" cy="76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1934" y="1500174"/>
            <a:ext cx="3104022" cy="2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직사각형 25"/>
          <p:cNvSpPr/>
          <p:nvPr/>
        </p:nvSpPr>
        <p:spPr>
          <a:xfrm>
            <a:off x="428596" y="1571612"/>
            <a:ext cx="3357586" cy="100013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28596" y="3143248"/>
            <a:ext cx="3357586" cy="100013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28596" y="4714884"/>
            <a:ext cx="3357586" cy="1000132"/>
          </a:xfrm>
          <a:prstGeom prst="roundRect">
            <a:avLst>
              <a:gd name="adj" fmla="val 2005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줄무늬가 있는 오른쪽 화살표 28"/>
          <p:cNvSpPr/>
          <p:nvPr/>
        </p:nvSpPr>
        <p:spPr>
          <a:xfrm rot="5400000">
            <a:off x="1678761" y="2678901"/>
            <a:ext cx="428628" cy="357190"/>
          </a:xfrm>
          <a:prstGeom prst="striped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줄무늬가 있는 오른쪽 화살표 29"/>
          <p:cNvSpPr/>
          <p:nvPr/>
        </p:nvSpPr>
        <p:spPr>
          <a:xfrm rot="5400000">
            <a:off x="1678761" y="4250537"/>
            <a:ext cx="428628" cy="357190"/>
          </a:xfrm>
          <a:prstGeom prst="striped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00496" y="4429132"/>
            <a:ext cx="5000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무선 전화기는 전화기의 기본 기능에 새로운 특성이 추가된 것이다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노트북 컴퓨터는 컴퓨터의 기본 기능에 새로운 특성이 추가된 것이다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이렇듯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is-a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관계는 논리적으로 상속을 기반으로 표현하기에 매우 적절하다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07-1.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상속에 들어가기에 앞서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IS-A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기반의 예제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643446"/>
            <a:ext cx="57626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1285860"/>
            <a:ext cx="4381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000628" y="4000504"/>
            <a:ext cx="250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예제는 도서 본문을 참조합시다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HAS-A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관계를 상속으로 구성하면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2928958" cy="265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8991" y="1312364"/>
            <a:ext cx="320970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8596" y="4429132"/>
            <a:ext cx="72152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경찰은 총을 소유한다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800"/>
              </a:lnSpc>
            </a:pP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경찰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has a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총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ts val="18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has a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관계도 상속으로 구현이 가능하다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하지만 이러한 경우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Police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Gun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은 강한 연관성을 띠게 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따라서 총을 소유하지 않은 경찰이나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다른 무기를 소유하는 경찰을 표현하기가 쉽지 않아진다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7984" y="1285860"/>
            <a:ext cx="1071570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HAS-A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관계는 포함으로 표현한다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281090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6340" y="1259356"/>
            <a:ext cx="3026841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571868" y="1928802"/>
            <a:ext cx="1214446" cy="2143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388" y="1285860"/>
            <a:ext cx="2286016" cy="214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has a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과계를 포함의 형태로 표현하면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두 클래스간 연관성은 낮아지며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변경 및 확장이 용이해진다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ts val="18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ts val="18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즉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총을 소유하지 않은 경찰의 표현이 쉬워지고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추가로 무기를 소유하는 형태로의 확장도 간단해진다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07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이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상속의 이해를 위한 이 책의 접근방식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74" y="1404943"/>
            <a:ext cx="72199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642910" y="1357298"/>
            <a:ext cx="7643866" cy="3071834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4714884"/>
            <a:ext cx="75724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위의 흐름대로 상속을 이해하기 바랍니다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 smtClean="0">
              <a:solidFill>
                <a:srgbClr val="CC66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상속은 </a:t>
            </a:r>
            <a:r>
              <a:rPr lang="en-US" altLang="ko-KR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‘</a:t>
            </a:r>
            <a:r>
              <a:rPr lang="ko-KR" altLang="en-US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기존에 정의해 놓은 클래스의 재활용을 목적으로 만들어진 문법적 요소</a:t>
            </a:r>
            <a:r>
              <a:rPr lang="en-US" altLang="ko-KR" sz="1300" b="1" dirty="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’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라고 이해하는 경우가 많다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하지만 상속에는 다른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rgbClr val="CC6600"/>
                </a:solidFill>
                <a:latin typeface="+mn-ea"/>
              </a:rPr>
              <a:t>더 중요한 의미가 담겨있다</a:t>
            </a:r>
            <a:r>
              <a:rPr lang="en-US" altLang="ko-KR" sz="1300" b="1" dirty="0" smtClean="0">
                <a:solidFill>
                  <a:srgbClr val="CC6600"/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문제의 제시를 위한 시나리오의 도입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01170"/>
            <a:ext cx="340472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214421"/>
            <a:ext cx="2857520" cy="505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357950" y="1142984"/>
            <a:ext cx="2786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프로그램 전체 기능의 처리를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프로그램의 흐름을 담당하는 클래스를 가리켜 컨트롤 클래스라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EmployeeHandler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의 경우 컨트롤 클래스에 해당한다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4997247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PermanentWorker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정규직을 표현해 놓은 클래스이다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9322" y="2809631"/>
            <a:ext cx="178595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신규 직원 등록 시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5074" y="328612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전체 급여정보 출력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86512" y="4286256"/>
            <a:ext cx="178595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C6600"/>
                </a:solidFill>
                <a:latin typeface="+mn-ea"/>
              </a:rPr>
              <a:t>급여 합계 정보 출력</a:t>
            </a:r>
            <a:endParaRPr lang="en-US" altLang="ko-KR" sz="1200" b="1" dirty="0" smtClean="0">
              <a:solidFill>
                <a:srgbClr val="CC66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문제의 제시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857364"/>
            <a:ext cx="6172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286124"/>
            <a:ext cx="48482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571472" y="1785926"/>
            <a:ext cx="6572296" cy="928694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00562" y="1345156"/>
            <a:ext cx="257176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프로그램에 추가할 직급의 형태</a:t>
            </a:r>
            <a:endParaRPr lang="en-US" altLang="ko-KR" sz="13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1472" y="3214686"/>
            <a:ext cx="6572296" cy="1285884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500562" y="2786058"/>
            <a:ext cx="257176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확장 이후의 급여지급 방식</a:t>
            </a:r>
            <a:endParaRPr lang="en-US" altLang="ko-KR" sz="13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478632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9900"/>
                </a:solidFill>
                <a:latin typeface="+mn-ea"/>
              </a:rPr>
              <a:t>이 문제는 영업직과 임시직에 해당하는 클래스의 추가로 끝나지 않는다</a:t>
            </a:r>
            <a:r>
              <a:rPr lang="en-US" altLang="ko-KR" sz="1200" b="1" dirty="0" smtClean="0">
                <a:solidFill>
                  <a:srgbClr val="009900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009900"/>
                </a:solidFill>
                <a:latin typeface="+mn-ea"/>
              </a:rPr>
              <a:t>컨트롤 클래스인 </a:t>
            </a:r>
            <a:r>
              <a:rPr lang="en-US" altLang="ko-KR" sz="1200" b="1" dirty="0" smtClean="0">
                <a:solidFill>
                  <a:srgbClr val="009900"/>
                </a:solidFill>
                <a:latin typeface="+mn-ea"/>
              </a:rPr>
              <a:t>EmployeeHandlder </a:t>
            </a:r>
            <a:r>
              <a:rPr lang="ko-KR" altLang="en-US" sz="1200" b="1" dirty="0" smtClean="0">
                <a:solidFill>
                  <a:srgbClr val="009900"/>
                </a:solidFill>
                <a:latin typeface="+mn-ea"/>
              </a:rPr>
              <a:t>클래스의 대대적인 변경으로 이어진다</a:t>
            </a:r>
            <a:r>
              <a:rPr lang="en-US" altLang="ko-KR" sz="1200" b="1" dirty="0" smtClean="0">
                <a:solidFill>
                  <a:srgbClr val="0099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0099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9900"/>
                </a:solidFill>
                <a:latin typeface="+mn-ea"/>
              </a:rPr>
              <a:t>좋은 코드는 요구사항의 변경 및 기능의 추가에 따른 변경이 최소화되어야 한다</a:t>
            </a:r>
            <a:r>
              <a:rPr lang="en-US" altLang="ko-KR" sz="1200" b="1" dirty="0" smtClean="0">
                <a:solidFill>
                  <a:srgbClr val="009900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rgbClr val="009900"/>
                </a:solidFill>
                <a:latin typeface="+mn-ea"/>
              </a:rPr>
              <a:t>그리고 이를 위한 해결책으로 상속이 사용된다</a:t>
            </a:r>
            <a:r>
              <a:rPr lang="en-US" altLang="ko-KR" sz="1200" b="1" dirty="0" smtClean="0">
                <a:solidFill>
                  <a:srgbClr val="00990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07-2.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상속의 문법적인 이해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상속의 방법과 그 결과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330105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171" y="1428736"/>
            <a:ext cx="368485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모서리가 둥근 직사각형 17"/>
          <p:cNvSpPr/>
          <p:nvPr/>
        </p:nvSpPr>
        <p:spPr>
          <a:xfrm>
            <a:off x="571472" y="1285860"/>
            <a:ext cx="7643866" cy="3429024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25140" y="1455240"/>
            <a:ext cx="888938" cy="24081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57752" y="3500438"/>
            <a:ext cx="1143008" cy="42862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72264" y="1395699"/>
            <a:ext cx="14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Person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클래스를 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public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상속함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00760" y="3429000"/>
            <a:ext cx="14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Person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클래스의 멤버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4214818"/>
            <a:ext cx="2857520" cy="202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4903374"/>
            <a:ext cx="3857652" cy="128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2143108" y="6072206"/>
            <a:ext cx="857256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용어정리</a:t>
            </a: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상속받은 클래스의 생성자 정의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7" y="1492225"/>
            <a:ext cx="4500593" cy="129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642910" y="1428736"/>
            <a:ext cx="5500726" cy="1357322"/>
          </a:xfrm>
          <a:prstGeom prst="roundRect">
            <a:avLst>
              <a:gd name="adj" fmla="val 2005"/>
            </a:avLst>
          </a:prstGeom>
          <a:noFill/>
          <a:ln w="222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1472" y="2857496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이니셜라이저를 통해서 유도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(derived)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클래스는 기초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(base)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클래스의 생성자를 명시적으로 호출해야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유도 클래스의 생성자는 기초 클래스의 멤버를 초기화 할 의무를 갖는다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  <a:b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기초 클래스의 생성자를 명시적으로 호출해서 초기화해야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4452376"/>
            <a:ext cx="3714776" cy="172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357686" y="4666316"/>
            <a:ext cx="4500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때문에 유도 클래스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UnivStudent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기초 클래스의 생성자 호출을 위한 인자까지 함께 전달받아야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private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멤버는 유도 클래스에서도 접근이 불가능하므로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생성자의 호출을 통해서 기초 클래스의 멤버를 초기화해야 한다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403648" y="2107397"/>
            <a:ext cx="163243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23728" y="1492225"/>
            <a:ext cx="165618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유도 클래스의 객체생성 과정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236817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1214423"/>
            <a:ext cx="340854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286" y="4045438"/>
            <a:ext cx="234969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16136" y="1230796"/>
            <a:ext cx="1997622" cy="295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7286644" y="4143380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2732</TotalTime>
  <Words>740</Words>
  <Application>Microsoft Office PowerPoint</Application>
  <PresentationFormat>화면 슬라이드 쇼(4:3)</PresentationFormat>
  <Paragraphs>158</Paragraphs>
  <Slides>23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원본</vt:lpstr>
      <vt:lpstr>윤성우 저 열혈강의 C++ 프로그래밍 개정판</vt:lpstr>
      <vt:lpstr>Chapter 07-1. 상속에 들어가기에 앞서</vt:lpstr>
      <vt:lpstr>상속의 이해를 위한 이 책의 접근방식</vt:lpstr>
      <vt:lpstr>문제의 제시를 위한 시나리오의 도입</vt:lpstr>
      <vt:lpstr>문제의 제시</vt:lpstr>
      <vt:lpstr>Chapter 07-2. 상속의 문법적인 이해</vt:lpstr>
      <vt:lpstr>상속의 방법과 그 결과</vt:lpstr>
      <vt:lpstr>상속받은 클래스의 생성자 정의</vt:lpstr>
      <vt:lpstr>유도 클래스의 객체생성 과정</vt:lpstr>
      <vt:lpstr>유도 클래스의 객체생성 과정 case3</vt:lpstr>
      <vt:lpstr>유도 클래스의 객체생성 과정 case1</vt:lpstr>
      <vt:lpstr>유도 클래스 객체의 소멸과정  - p292</vt:lpstr>
      <vt:lpstr>유도 클래스 정의 모델</vt:lpstr>
      <vt:lpstr>Chapter 07-3. protected 선언과 세 가지 형태의 상속</vt:lpstr>
      <vt:lpstr>protected로 선언된 멤버가 허용하는 접근의 범위</vt:lpstr>
      <vt:lpstr>세 가지 형태의 상속</vt:lpstr>
      <vt:lpstr>protected 상속과 private 상속</vt:lpstr>
      <vt:lpstr>Chapter 07-4. 상속을 위한 조건</vt:lpstr>
      <vt:lpstr>상속의 기본 조건인 IS-A 관계의 성립</vt:lpstr>
      <vt:lpstr>IS-A 기반의 예제</vt:lpstr>
      <vt:lpstr>HAS-A 관계를 상속으로 구성하면</vt:lpstr>
      <vt:lpstr>HAS-A 관계는 포함으로 표현한다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1</cp:lastModifiedBy>
  <cp:revision>760</cp:revision>
  <dcterms:created xsi:type="dcterms:W3CDTF">2009-11-30T05:34:12Z</dcterms:created>
  <dcterms:modified xsi:type="dcterms:W3CDTF">2020-04-01T01:17:31Z</dcterms:modified>
</cp:coreProperties>
</file>