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2"/>
  </p:notesMasterIdLst>
  <p:sldIdLst>
    <p:sldId id="256" r:id="rId2"/>
    <p:sldId id="258" r:id="rId3"/>
    <p:sldId id="281" r:id="rId4"/>
    <p:sldId id="328" r:id="rId5"/>
    <p:sldId id="334" r:id="rId6"/>
    <p:sldId id="345" r:id="rId7"/>
    <p:sldId id="346" r:id="rId8"/>
    <p:sldId id="347" r:id="rId9"/>
    <p:sldId id="306" r:id="rId10"/>
    <p:sldId id="282" r:id="rId11"/>
    <p:sldId id="348" r:id="rId12"/>
    <p:sldId id="331" r:id="rId13"/>
    <p:sldId id="335" r:id="rId14"/>
    <p:sldId id="336" r:id="rId15"/>
    <p:sldId id="350" r:id="rId16"/>
    <p:sldId id="337" r:id="rId17"/>
    <p:sldId id="284" r:id="rId18"/>
    <p:sldId id="285" r:id="rId19"/>
    <p:sldId id="286" r:id="rId20"/>
    <p:sldId id="280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987206"/>
    <a:srgbClr val="FA7D00"/>
    <a:srgbClr val="668A00"/>
    <a:srgbClr val="CC99FF"/>
    <a:srgbClr val="009900"/>
    <a:srgbClr val="003300"/>
    <a:srgbClr val="009999"/>
    <a:srgbClr val="00CC99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6FB2E-A3E5-4494-B57C-3DAD7FCB22C0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E145E-FEB1-4124-ABC3-D0F8DB63AF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72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1743363-9283-48A7-BF8D-9C07445A3783}" type="datetimeFigureOut">
              <a:rPr lang="ko-KR" altLang="en-US" smtClean="0"/>
              <a:pPr/>
              <a:t>2020-03-31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2020-03-31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2020-03-31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2020-03-31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2020-03-31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2020-03-31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2020-03-31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2020-03-31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2020-03-31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2020-03-31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2020-03-31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1743363-9283-48A7-BF8D-9C07445A3783}" type="datetimeFigureOut">
              <a:rPr lang="ko-KR" altLang="en-US" smtClean="0"/>
              <a:pPr/>
              <a:t>2020-03-31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2976" y="3929066"/>
            <a:ext cx="6858048" cy="785818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ko-KR" altLang="en-US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윤성우 저 열혈강의 </a:t>
            </a:r>
            <a:r>
              <a:rPr lang="en-US" altLang="ko-KR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C++</a:t>
            </a:r>
            <a:r>
              <a:rPr lang="ko-KR" altLang="en-US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프로그래밍 개정판</a:t>
            </a:r>
            <a:endParaRPr lang="ko-KR" altLang="en-US" sz="26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Chapter 08.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상속과 다형성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05758" y="571480"/>
            <a:ext cx="2052298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윤성우의 </a:t>
            </a:r>
            <a:endParaRPr lang="en-US" altLang="ko-KR" sz="40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pPr>
              <a:lnSpc>
                <a:spcPts val="2800"/>
              </a:lnSpc>
            </a:pPr>
            <a:endParaRPr lang="en-US" altLang="ko-KR" sz="24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r>
              <a:rPr lang="ko-KR" altLang="en-US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열혈 </a:t>
            </a:r>
            <a:r>
              <a:rPr lang="en-US" altLang="ko-KR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C++ </a:t>
            </a:r>
            <a:r>
              <a:rPr lang="ko-KR" altLang="en-US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프로그래밍</a:t>
            </a:r>
            <a:endParaRPr lang="en-US" altLang="ko-KR" sz="4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기초 클래스의 포인터로 객체를 참조하면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,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11560" y="1357298"/>
            <a:ext cx="7643866" cy="847566"/>
          </a:xfrm>
          <a:prstGeom prst="roundRect">
            <a:avLst>
              <a:gd name="adj" fmla="val 2005"/>
            </a:avLst>
          </a:prstGeom>
          <a:noFill/>
          <a:ln w="2222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55576" y="1412776"/>
            <a:ext cx="7272808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 smtClean="0">
                <a:latin typeface="+mn-ea"/>
              </a:rPr>
              <a:t>C++ </a:t>
            </a:r>
            <a:r>
              <a:rPr lang="ko-KR" altLang="en-US" sz="1300" dirty="0" smtClean="0">
                <a:latin typeface="+mn-ea"/>
              </a:rPr>
              <a:t>컴파일러는 포인터 연산의 가능성 여부를 판단할 때</a:t>
            </a:r>
            <a:r>
              <a:rPr lang="en-US" altLang="ko-KR" sz="1300" dirty="0" smtClean="0">
                <a:latin typeface="+mn-ea"/>
              </a:rPr>
              <a:t>, 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포인터의 자료형을 기준으로 판단하지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, 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실제 가리키는 객체의 자료형을 기준으로 판단하지 않는다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.</a:t>
            </a:r>
            <a:endParaRPr lang="ko-KR" altLang="en-US" sz="1300" b="1" dirty="0">
              <a:solidFill>
                <a:srgbClr val="CC6600"/>
              </a:solidFill>
              <a:latin typeface="+mn-ea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636912"/>
            <a:ext cx="4464496" cy="2352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2348880"/>
            <a:ext cx="359282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모서리가 둥근 직사각형 19"/>
          <p:cNvSpPr/>
          <p:nvPr/>
        </p:nvSpPr>
        <p:spPr>
          <a:xfrm>
            <a:off x="578868" y="2564904"/>
            <a:ext cx="4497188" cy="2520280"/>
          </a:xfrm>
          <a:prstGeom prst="roundRect">
            <a:avLst>
              <a:gd name="adj" fmla="val 116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3789040"/>
            <a:ext cx="3328591" cy="1158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92080" y="5085184"/>
            <a:ext cx="3240038" cy="1184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앞서 한 이야기의 복습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272214"/>
            <a:ext cx="3566596" cy="3245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2348880"/>
            <a:ext cx="2206612" cy="3287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모서리가 둥근 직사각형 6"/>
          <p:cNvSpPr/>
          <p:nvPr/>
        </p:nvSpPr>
        <p:spPr>
          <a:xfrm>
            <a:off x="755576" y="2276872"/>
            <a:ext cx="3762418" cy="3384376"/>
          </a:xfrm>
          <a:prstGeom prst="roundRect">
            <a:avLst>
              <a:gd name="adj" fmla="val 116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4716016" y="2276872"/>
            <a:ext cx="2376264" cy="3384376"/>
          </a:xfrm>
          <a:prstGeom prst="roundRect">
            <a:avLst>
              <a:gd name="adj" fmla="val 116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11560" y="1196752"/>
            <a:ext cx="7920880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“C++ 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컴파일러는 포인터를 이용한 연산의 가능성 여부를 판단할 때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포인터의 자료형을 기준으로 판단하지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실제 가리키는 객체의 자료형을 기준으로 판단하지 않는다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.” </a:t>
            </a:r>
            <a:r>
              <a:rPr lang="ko-KR" altLang="en-US" sz="1200" b="1" dirty="0" smtClean="0">
                <a:solidFill>
                  <a:srgbClr val="C00000"/>
                </a:solidFill>
                <a:latin typeface="+mn-ea"/>
              </a:rPr>
              <a:t>따라서 포인터 형에 해당하는 클래스의 멤버에만 접근이 가능하다</a:t>
            </a:r>
            <a:r>
              <a:rPr lang="en-US" altLang="ko-KR" sz="1200" b="1" dirty="0" smtClean="0">
                <a:solidFill>
                  <a:srgbClr val="C00000"/>
                </a:solidFill>
                <a:latin typeface="+mn-ea"/>
              </a:rPr>
              <a:t>.</a:t>
            </a:r>
            <a:endParaRPr lang="ko-KR" altLang="en-US" sz="12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1560" y="5759679"/>
            <a:ext cx="8064896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예제 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EmployeeManager2.cpp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와 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EmployeeManager3.cpp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의 주석처리 부분에서 컴파일 에러가 발생하는 이유는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?</a:t>
            </a:r>
            <a:endParaRPr lang="ko-KR" altLang="en-US" sz="1200" b="1" dirty="0">
              <a:solidFill>
                <a:srgbClr val="987206"/>
              </a:solidFill>
              <a:latin typeface="+mn-ea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7236296" y="3429000"/>
            <a:ext cx="0" cy="4657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7236296" y="4044021"/>
            <a:ext cx="0" cy="3210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7236296" y="4670059"/>
            <a:ext cx="0" cy="1800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함수의 오버라이딩과 포인터 형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0680" y="1431822"/>
            <a:ext cx="3600400" cy="3149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584" y="1471533"/>
            <a:ext cx="1907825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93088" y="3573017"/>
            <a:ext cx="1008112" cy="57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5085176" y="3789040"/>
            <a:ext cx="114300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990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99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20680" y="4797152"/>
            <a:ext cx="5544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함수를 호출할 때 사용이 된 포인터의 형에 따라서 호출되는 함수가 결정된다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! 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포인터의 형에 정의된 함수가 호출된다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.</a:t>
            </a:r>
            <a:endParaRPr lang="ko-KR" altLang="en-US" sz="1200" b="1" dirty="0">
              <a:solidFill>
                <a:srgbClr val="987206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가상함수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(Virtual Function)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268760"/>
            <a:ext cx="4176464" cy="3195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9512" y="1314264"/>
            <a:ext cx="2545623" cy="2034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7016" y="3415748"/>
            <a:ext cx="1008112" cy="62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5508104" y="3720452"/>
            <a:ext cx="114300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990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99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6664" y="4725144"/>
            <a:ext cx="7695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현 상황에서의 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EmployeeManager 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클래스는 모든 객체를 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Employee 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객체로 간주한다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. 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따라서 호출하는 함수도 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Employee 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객체의 멤버함수이다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! 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바로 이러한 문제의 해결책이 위의 예제에 있다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!</a:t>
            </a:r>
            <a:endParaRPr lang="ko-KR" altLang="en-US" sz="1200" b="1" dirty="0">
              <a:solidFill>
                <a:srgbClr val="987206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83568" y="1818320"/>
            <a:ext cx="648072" cy="28803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96820" y="2852936"/>
            <a:ext cx="648072" cy="28803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96820" y="3919804"/>
            <a:ext cx="648072" cy="28803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339752" y="2252772"/>
            <a:ext cx="237626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rgbClr val="CC6600"/>
                </a:solidFill>
                <a:latin typeface="+mn-ea"/>
              </a:rPr>
              <a:t>오버라이딩 된 함수가</a:t>
            </a:r>
            <a:r>
              <a:rPr lang="en-US" altLang="ko-KR" sz="1100" b="1" dirty="0" smtClean="0">
                <a:solidFill>
                  <a:srgbClr val="CC6600"/>
                </a:solidFill>
                <a:latin typeface="+mn-ea"/>
              </a:rPr>
              <a:t> virtual</a:t>
            </a:r>
            <a:r>
              <a:rPr lang="ko-KR" altLang="en-US" sz="1100" b="1" dirty="0" smtClean="0">
                <a:solidFill>
                  <a:srgbClr val="CC6600"/>
                </a:solidFill>
                <a:latin typeface="+mn-ea"/>
              </a:rPr>
              <a:t>이면 오버라이딩 한 함수도 자동 </a:t>
            </a:r>
            <a:r>
              <a:rPr lang="en-US" altLang="ko-KR" sz="1100" b="1" dirty="0" smtClean="0">
                <a:solidFill>
                  <a:srgbClr val="CC6600"/>
                </a:solidFill>
                <a:latin typeface="+mn-ea"/>
              </a:rPr>
              <a:t>virtual</a:t>
            </a:r>
            <a:endParaRPr lang="ko-KR" altLang="en-US" sz="1100" b="1" dirty="0">
              <a:solidFill>
                <a:srgbClr val="CC6600"/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516216" y="3369766"/>
            <a:ext cx="23762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포인터의 형에 상관 없이 포인터가 가리키는 객체의 마지막 오버라이딩 함수를 호출한다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.</a:t>
            </a:r>
            <a:endParaRPr lang="ko-KR" altLang="en-US" sz="1200" b="1" dirty="0">
              <a:solidFill>
                <a:srgbClr val="987206"/>
              </a:solidFill>
              <a:latin typeface="+mn-ea"/>
            </a:endParaRPr>
          </a:p>
        </p:txBody>
      </p:sp>
      <p:sp>
        <p:nvSpPr>
          <p:cNvPr id="2" name="웃는 얼굴 1"/>
          <p:cNvSpPr/>
          <p:nvPr/>
        </p:nvSpPr>
        <p:spPr>
          <a:xfrm>
            <a:off x="2843808" y="5661248"/>
            <a:ext cx="360040" cy="36004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 설명선 2"/>
          <p:cNvSpPr/>
          <p:nvPr/>
        </p:nvSpPr>
        <p:spPr>
          <a:xfrm>
            <a:off x="614417" y="5371475"/>
            <a:ext cx="1939656" cy="649813"/>
          </a:xfrm>
          <a:prstGeom prst="wedgeRectCallout">
            <a:avLst>
              <a:gd name="adj1" fmla="val 60388"/>
              <a:gd name="adj2" fmla="val -192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한번만해도 됨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급여관리 확장성 문제의 해결과 상속의 이유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12776"/>
            <a:ext cx="3562350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827584" y="4149080"/>
            <a:ext cx="648072" cy="28803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27584" y="5013176"/>
            <a:ext cx="648072" cy="28803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139952" y="1412776"/>
            <a:ext cx="45365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GetPay 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함수와 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ShowSalaryInfo 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함수를 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Virtual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로 선언하였으므로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, EmpolyeeHandler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가 호출하는 함수는 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Employee 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클래스의 멤버함수일지라도 실제 호출되는 함수는 각 포인터가 가리키는 객체의 마지막 오버라이딩 함수이다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!</a:t>
            </a:r>
          </a:p>
          <a:p>
            <a:pPr>
              <a:lnSpc>
                <a:spcPct val="150000"/>
              </a:lnSpc>
            </a:pPr>
            <a:endParaRPr lang="en-US" altLang="ko-KR" sz="1200" b="1" dirty="0" smtClean="0">
              <a:solidFill>
                <a:srgbClr val="98720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이렇듯 상속은 연관된 일련의 클래스들에 대해 공통의 규약을 적용할 수 있게 해 준다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순수 가상함수와 추상 클래스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3"/>
            <a:ext cx="3312368" cy="3068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모서리가 둥근 직사각형 6"/>
          <p:cNvSpPr/>
          <p:nvPr/>
        </p:nvSpPr>
        <p:spPr>
          <a:xfrm>
            <a:off x="467544" y="1484784"/>
            <a:ext cx="3762418" cy="3240360"/>
          </a:xfrm>
          <a:prstGeom prst="roundRect">
            <a:avLst>
              <a:gd name="adj" fmla="val 116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27584" y="2996952"/>
            <a:ext cx="2952328" cy="144016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851920" y="3790781"/>
            <a:ext cx="33123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오버라이딩의 관계를 목적으로 정의된 함수들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! 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따라서 몸체부분의 정의는 의미가 없다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!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5085184"/>
            <a:ext cx="35528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1907704" y="4869160"/>
            <a:ext cx="3744416" cy="864096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652120" y="5363924"/>
            <a:ext cx="230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순수 가상함수로 대체 가능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!</a:t>
            </a:r>
          </a:p>
        </p:txBody>
      </p:sp>
      <p:sp>
        <p:nvSpPr>
          <p:cNvPr id="12" name="톱니 모양의 오른쪽 화살표 11"/>
          <p:cNvSpPr/>
          <p:nvPr/>
        </p:nvSpPr>
        <p:spPr>
          <a:xfrm rot="2402944">
            <a:off x="2822250" y="4519171"/>
            <a:ext cx="360040" cy="28803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644008" y="1628800"/>
            <a:ext cx="39604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몸체가 정의되지 않은 함수를 가리켜 </a:t>
            </a:r>
            <a:r>
              <a:rPr lang="ko-KR" altLang="en-US" sz="1200" b="1" dirty="0" smtClean="0">
                <a:solidFill>
                  <a:srgbClr val="CC6600"/>
                </a:solidFill>
                <a:latin typeface="+mn-ea"/>
              </a:rPr>
              <a:t>순수 가상함수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라 하며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하나 이상의 순수 가상함수를 멤버로 두어서 객체생성이 불가능한 클래스를 가리켜 </a:t>
            </a:r>
            <a:r>
              <a:rPr lang="ko-KR" altLang="en-US" sz="1200" b="1" dirty="0" smtClean="0">
                <a:solidFill>
                  <a:srgbClr val="CC6600"/>
                </a:solidFill>
                <a:latin typeface="+mn-ea"/>
              </a:rPr>
              <a:t>추상 클래스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라 한다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rgbClr val="98720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추상클래스는 객체를 생성할 수 없다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. 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컴파일에러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.</a:t>
            </a:r>
            <a:endParaRPr lang="en-US" altLang="ko-KR" sz="1200" b="1" dirty="0" smtClean="0">
              <a:solidFill>
                <a:srgbClr val="987206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다형성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(Polymorphism)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860032" y="1844824"/>
            <a:ext cx="33123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지금까지 공부한 가상함수와 관련된 내용을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 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가리켜 </a:t>
            </a:r>
            <a:r>
              <a:rPr lang="en-US" altLang="ko-KR" sz="1200" b="1" dirty="0" smtClean="0">
                <a:solidFill>
                  <a:srgbClr val="CC6600"/>
                </a:solidFill>
                <a:latin typeface="+mn-ea"/>
              </a:rPr>
              <a:t>‘</a:t>
            </a:r>
            <a:r>
              <a:rPr lang="ko-KR" altLang="en-US" sz="1200" b="1" dirty="0" smtClean="0">
                <a:solidFill>
                  <a:srgbClr val="CC6600"/>
                </a:solidFill>
                <a:latin typeface="+mn-ea"/>
              </a:rPr>
              <a:t>다형성</a:t>
            </a:r>
            <a:r>
              <a:rPr lang="en-US" altLang="ko-KR" sz="1200" b="1" dirty="0" smtClean="0">
                <a:solidFill>
                  <a:srgbClr val="CC6600"/>
                </a:solidFill>
                <a:latin typeface="+mn-ea"/>
              </a:rPr>
              <a:t>’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이라 한다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!</a:t>
            </a:r>
          </a:p>
          <a:p>
            <a:pPr>
              <a:lnSpc>
                <a:spcPct val="150000"/>
              </a:lnSpc>
            </a:pPr>
            <a:endParaRPr lang="en-US" altLang="ko-KR" sz="1200" b="1" dirty="0" smtClean="0">
              <a:solidFill>
                <a:srgbClr val="98720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다형성은 동질이상의 의미를 갖는다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   모습은 같은데 형태는 다르다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   문장은 같은데 결과는 다르다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!</a:t>
            </a:r>
          </a:p>
          <a:p>
            <a:pPr>
              <a:lnSpc>
                <a:spcPct val="150000"/>
              </a:lnSpc>
            </a:pPr>
            <a:endParaRPr lang="en-US" altLang="ko-KR" sz="1200" b="1" dirty="0" smtClean="0">
              <a:solidFill>
                <a:srgbClr val="98720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ptr-&gt;Simplefunc 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함수의 호출이 다형성의 예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!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3" y="1340768"/>
            <a:ext cx="4083392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3" y="3861049"/>
            <a:ext cx="3888432" cy="2007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모서리가 둥근 직사각형 18"/>
          <p:cNvSpPr/>
          <p:nvPr/>
        </p:nvSpPr>
        <p:spPr>
          <a:xfrm>
            <a:off x="467544" y="1268760"/>
            <a:ext cx="4248472" cy="4752528"/>
          </a:xfrm>
          <a:prstGeom prst="roundRect">
            <a:avLst>
              <a:gd name="adj" fmla="val 116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08-3.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가상 소멸자와 참조자의 참조 가능성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C++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윤성우의 </a:t>
            </a:r>
            <a:endParaRPr lang="en-US" altLang="ko-KR" sz="4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ts val="2800"/>
              </a:lnSpc>
            </a:pPr>
            <a:endParaRPr lang="en-US" altLang="ko-KR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열혈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C++ 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가상 소멸자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(Virtual Destructor)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6848" y="1556792"/>
            <a:ext cx="2282311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모서리가 둥근 직사각형 4"/>
          <p:cNvSpPr/>
          <p:nvPr/>
        </p:nvSpPr>
        <p:spPr>
          <a:xfrm>
            <a:off x="1464840" y="1412776"/>
            <a:ext cx="2520280" cy="3816424"/>
          </a:xfrm>
          <a:prstGeom prst="roundRect">
            <a:avLst>
              <a:gd name="adj" fmla="val 116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1144" y="1412776"/>
            <a:ext cx="2403524" cy="1361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모서리가 둥근 직사각형 6"/>
          <p:cNvSpPr/>
          <p:nvPr/>
        </p:nvSpPr>
        <p:spPr>
          <a:xfrm>
            <a:off x="4129136" y="1412776"/>
            <a:ext cx="2376264" cy="1368152"/>
          </a:xfrm>
          <a:prstGeom prst="roundRect">
            <a:avLst>
              <a:gd name="adj" fmla="val 116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2616" y="2924944"/>
            <a:ext cx="4109864" cy="2487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1475656" y="5518973"/>
            <a:ext cx="63367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소멸자를 가상으로 선언함으로써 각각의 생성자 내에서 할당한 메모리 공간을 효율적으로 해제할 수 있다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.</a:t>
            </a:r>
          </a:p>
        </p:txBody>
      </p:sp>
      <p:cxnSp>
        <p:nvCxnSpPr>
          <p:cNvPr id="4" name="직선 화살표 연결선 3"/>
          <p:cNvCxnSpPr/>
          <p:nvPr/>
        </p:nvCxnSpPr>
        <p:spPr>
          <a:xfrm flipV="1">
            <a:off x="1187624" y="2348880"/>
            <a:ext cx="0" cy="2592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899592" y="2348880"/>
            <a:ext cx="0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611560" y="234888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796136" y="2096852"/>
            <a:ext cx="2016224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18302" y="4955832"/>
            <a:ext cx="485346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참조자의 참조 가능성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9638" y="1340768"/>
            <a:ext cx="67246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9638" y="2348880"/>
            <a:ext cx="65817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모서리가 둥근 직사각형 6"/>
          <p:cNvSpPr/>
          <p:nvPr/>
        </p:nvSpPr>
        <p:spPr>
          <a:xfrm>
            <a:off x="395536" y="1268760"/>
            <a:ext cx="6912768" cy="720080"/>
          </a:xfrm>
          <a:prstGeom prst="roundRect">
            <a:avLst>
              <a:gd name="adj" fmla="val 116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95536" y="2276872"/>
            <a:ext cx="6912768" cy="720080"/>
          </a:xfrm>
          <a:prstGeom prst="roundRect">
            <a:avLst>
              <a:gd name="adj" fmla="val 116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톱니 모양의 오른쪽 화살표 8"/>
          <p:cNvSpPr/>
          <p:nvPr/>
        </p:nvSpPr>
        <p:spPr>
          <a:xfrm rot="5400000">
            <a:off x="3347864" y="1988840"/>
            <a:ext cx="288032" cy="28803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3140968"/>
            <a:ext cx="1943278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3140968"/>
            <a:ext cx="4117192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48468" y="4850160"/>
            <a:ext cx="1642044" cy="1383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6300192" y="4440532"/>
            <a:ext cx="114300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990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99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924700" cy="990600"/>
          </a:xfrm>
        </p:spPr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08-1.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객체 포인터의 참조관계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C++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윤성우의 </a:t>
            </a:r>
            <a:endParaRPr lang="en-US" altLang="ko-KR" sz="4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ts val="2800"/>
              </a:lnSpc>
            </a:pPr>
            <a:endParaRPr lang="en-US" altLang="ko-KR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열혈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C++ 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3571876"/>
            <a:ext cx="8001056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3214686"/>
            <a:ext cx="3214710" cy="2409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4214810" y="4857760"/>
            <a:ext cx="44291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Chapter 08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이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끝났습니다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질문 있으신지요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? </a:t>
            </a:r>
            <a:endParaRPr lang="ko-KR" altLang="en-US" sz="19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객체의 주소 값을 저장하는 객체 포인터 변수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11560" y="1357298"/>
            <a:ext cx="7643866" cy="847566"/>
          </a:xfrm>
          <a:prstGeom prst="roundRect">
            <a:avLst>
              <a:gd name="adj" fmla="val 2005"/>
            </a:avLst>
          </a:prstGeom>
          <a:noFill/>
          <a:ln w="2222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83568" y="1412776"/>
            <a:ext cx="7488832" cy="653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 smtClean="0">
                <a:latin typeface="+mn-ea"/>
              </a:rPr>
              <a:t>“ </a:t>
            </a:r>
            <a:r>
              <a:rPr lang="en-US" altLang="ko-KR" sz="1300" dirty="0" smtClean="0">
                <a:latin typeface="+mn-ea"/>
              </a:rPr>
              <a:t>C++</a:t>
            </a:r>
            <a:r>
              <a:rPr lang="ko-KR" altLang="en-US" sz="1300" dirty="0" smtClean="0">
                <a:latin typeface="+mn-ea"/>
              </a:rPr>
              <a:t>에서</a:t>
            </a:r>
            <a:r>
              <a:rPr lang="en-US" altLang="ko-KR" sz="1300" dirty="0" smtClean="0">
                <a:latin typeface="+mn-ea"/>
              </a:rPr>
              <a:t>, 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AAA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형 포인터 변수는 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AAA 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객체 또는 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AAA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를 직접 혹은 간접적으로 상속하는 모든 객체를 가리킬 수 있다</a:t>
            </a:r>
            <a:r>
              <a:rPr lang="en-US" altLang="ko-KR" sz="1300" dirty="0" smtClean="0">
                <a:latin typeface="+mn-ea"/>
              </a:rPr>
              <a:t>(</a:t>
            </a:r>
            <a:r>
              <a:rPr lang="ko-KR" altLang="en-US" sz="1300" dirty="0" smtClean="0">
                <a:latin typeface="+mn-ea"/>
              </a:rPr>
              <a:t>객체의 주소 값을 저장할 수 있다</a:t>
            </a:r>
            <a:r>
              <a:rPr lang="en-US" altLang="ko-KR" sz="1300" dirty="0" smtClean="0">
                <a:latin typeface="+mn-ea"/>
              </a:rPr>
              <a:t>).”</a:t>
            </a:r>
            <a:endParaRPr lang="ko-KR" altLang="en-US" sz="1300" dirty="0">
              <a:latin typeface="+mn-ea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924944"/>
            <a:ext cx="2952328" cy="118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4221088"/>
            <a:ext cx="3384376" cy="10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모서리가 둥근 직사각형 11"/>
          <p:cNvSpPr/>
          <p:nvPr/>
        </p:nvSpPr>
        <p:spPr>
          <a:xfrm>
            <a:off x="611560" y="2780928"/>
            <a:ext cx="3600400" cy="2736304"/>
          </a:xfrm>
          <a:prstGeom prst="roundRect">
            <a:avLst>
              <a:gd name="adj" fmla="val 2005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462268" y="4078814"/>
            <a:ext cx="277415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b="1" dirty="0" smtClean="0">
                <a:solidFill>
                  <a:srgbClr val="987206"/>
                </a:solidFill>
                <a:latin typeface="+mn-ea"/>
              </a:rPr>
              <a:t>Person * ptr=new Student();</a:t>
            </a:r>
            <a:endParaRPr lang="ko-KR" altLang="en-US" sz="1500" b="1" dirty="0">
              <a:solidFill>
                <a:srgbClr val="987206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459332" y="4608711"/>
            <a:ext cx="359547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b="1" dirty="0" smtClean="0">
                <a:solidFill>
                  <a:srgbClr val="987206"/>
                </a:solidFill>
                <a:latin typeface="+mn-ea"/>
              </a:rPr>
              <a:t>Person * ptr=new PartTimeStudent();</a:t>
            </a:r>
            <a:endParaRPr lang="ko-KR" altLang="en-US" sz="1500" b="1" dirty="0">
              <a:solidFill>
                <a:srgbClr val="987206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456640" y="5122059"/>
            <a:ext cx="368838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b="1" dirty="0" smtClean="0">
                <a:solidFill>
                  <a:srgbClr val="987206"/>
                </a:solidFill>
                <a:latin typeface="+mn-ea"/>
              </a:rPr>
              <a:t>Student * ptr=new PartTimeStudent();</a:t>
            </a:r>
            <a:endParaRPr lang="ko-KR" altLang="en-US" sz="1500" b="1" dirty="0">
              <a:solidFill>
                <a:srgbClr val="987206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유도 클래스의 객체도 가리키는 포인터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!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526" y="1916832"/>
            <a:ext cx="43815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526" y="4005064"/>
            <a:ext cx="38004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모서리가 둥근 직사각형 13"/>
          <p:cNvSpPr/>
          <p:nvPr/>
        </p:nvSpPr>
        <p:spPr>
          <a:xfrm>
            <a:off x="572518" y="1700808"/>
            <a:ext cx="4608512" cy="1440160"/>
          </a:xfrm>
          <a:prstGeom prst="roundRect">
            <a:avLst>
              <a:gd name="adj" fmla="val 2005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72518" y="3789040"/>
            <a:ext cx="4608512" cy="1440160"/>
          </a:xfrm>
          <a:prstGeom prst="roundRect">
            <a:avLst>
              <a:gd name="adj" fmla="val 2005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톱니 모양의 오른쪽 화살표 15"/>
          <p:cNvSpPr/>
          <p:nvPr/>
        </p:nvSpPr>
        <p:spPr>
          <a:xfrm rot="5400000">
            <a:off x="2408722" y="3320988"/>
            <a:ext cx="432048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876774" y="3356992"/>
            <a:ext cx="471956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유도 클래스 객체를 기초 클래스 객체로 바라볼 수 있는 근거</a:t>
            </a:r>
            <a:endParaRPr lang="ko-KR" altLang="en-US" sz="1300" b="1" dirty="0">
              <a:solidFill>
                <a:srgbClr val="987206"/>
              </a:solidFill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00241" y="1340768"/>
            <a:ext cx="101983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b="1" dirty="0" smtClean="0">
                <a:solidFill>
                  <a:srgbClr val="987206"/>
                </a:solidFill>
                <a:latin typeface="+mn-ea"/>
              </a:rPr>
              <a:t>IS-A </a:t>
            </a:r>
            <a:r>
              <a:rPr lang="ko-KR" altLang="en-US" sz="1500" b="1" dirty="0" smtClean="0">
                <a:solidFill>
                  <a:srgbClr val="987206"/>
                </a:solidFill>
                <a:latin typeface="+mn-ea"/>
              </a:rPr>
              <a:t>관계</a:t>
            </a:r>
            <a:endParaRPr lang="ko-KR" altLang="en-US" sz="1500" b="1" dirty="0">
              <a:solidFill>
                <a:srgbClr val="987206"/>
              </a:solidFill>
              <a:latin typeface="+mn-ea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6021280" y="4077072"/>
            <a:ext cx="629832" cy="468923"/>
            <a:chOff x="6228184" y="1447909"/>
            <a:chExt cx="629832" cy="468923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6444208" y="1663933"/>
              <a:ext cx="4138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6444208" y="1663933"/>
              <a:ext cx="0" cy="2528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6444208" y="1916832"/>
              <a:ext cx="4138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/>
            <p:nvPr/>
          </p:nvCxnSpPr>
          <p:spPr>
            <a:xfrm>
              <a:off x="6228184" y="1447909"/>
              <a:ext cx="216024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직선 연결선 17"/>
          <p:cNvCxnSpPr/>
          <p:nvPr/>
        </p:nvCxnSpPr>
        <p:spPr>
          <a:xfrm>
            <a:off x="6256262" y="5422047"/>
            <a:ext cx="4138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6256262" y="5422047"/>
            <a:ext cx="0" cy="252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256262" y="5674946"/>
            <a:ext cx="4138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6040238" y="5206023"/>
            <a:ext cx="21602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256262" y="5673204"/>
            <a:ext cx="0" cy="252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256262" y="5926103"/>
            <a:ext cx="4138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3" name="그룹 2052"/>
          <p:cNvGrpSpPr/>
          <p:nvPr/>
        </p:nvGrpSpPr>
        <p:grpSpPr>
          <a:xfrm>
            <a:off x="6876256" y="4136906"/>
            <a:ext cx="796439" cy="840185"/>
            <a:chOff x="6876256" y="4136906"/>
            <a:chExt cx="796439" cy="840185"/>
          </a:xfrm>
        </p:grpSpPr>
        <p:grpSp>
          <p:nvGrpSpPr>
            <p:cNvPr id="36" name="그룹 35"/>
            <p:cNvGrpSpPr/>
            <p:nvPr/>
          </p:nvGrpSpPr>
          <p:grpSpPr>
            <a:xfrm>
              <a:off x="6876256" y="4136906"/>
              <a:ext cx="413808" cy="840185"/>
              <a:chOff x="7461248" y="4309377"/>
              <a:chExt cx="413808" cy="840185"/>
            </a:xfrm>
          </p:grpSpPr>
          <p:cxnSp>
            <p:nvCxnSpPr>
              <p:cNvPr id="37" name="직선 연결선 36"/>
              <p:cNvCxnSpPr/>
              <p:nvPr/>
            </p:nvCxnSpPr>
            <p:spPr>
              <a:xfrm flipH="1">
                <a:off x="7461248" y="4465522"/>
                <a:ext cx="4138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 flipH="1">
                <a:off x="7461248" y="4718421"/>
                <a:ext cx="4138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 flipH="1">
                <a:off x="7461248" y="4969578"/>
                <a:ext cx="4138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직사각형 39"/>
              <p:cNvSpPr/>
              <p:nvPr/>
            </p:nvSpPr>
            <p:spPr>
              <a:xfrm>
                <a:off x="7596336" y="4309377"/>
                <a:ext cx="144016" cy="84018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52" name="TextBox 2051"/>
            <p:cNvSpPr txBox="1"/>
            <p:nvPr/>
          </p:nvSpPr>
          <p:spPr>
            <a:xfrm>
              <a:off x="7338949" y="4136906"/>
              <a:ext cx="33374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F1</a:t>
              </a:r>
              <a:endParaRPr lang="ko-KR" altLang="en-US" sz="1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338949" y="4419545"/>
              <a:ext cx="33374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F2</a:t>
              </a:r>
              <a:endParaRPr lang="ko-KR" altLang="en-US" sz="12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335868" y="4696544"/>
              <a:ext cx="33374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F3</a:t>
              </a:r>
              <a:endParaRPr lang="ko-KR" altLang="en-US" sz="1200" dirty="0"/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6876256" y="5254853"/>
            <a:ext cx="796439" cy="840185"/>
            <a:chOff x="6876256" y="4136906"/>
            <a:chExt cx="796439" cy="840185"/>
          </a:xfrm>
        </p:grpSpPr>
        <p:grpSp>
          <p:nvGrpSpPr>
            <p:cNvPr id="50" name="그룹 49"/>
            <p:cNvGrpSpPr/>
            <p:nvPr/>
          </p:nvGrpSpPr>
          <p:grpSpPr>
            <a:xfrm>
              <a:off x="6876256" y="4136906"/>
              <a:ext cx="413808" cy="840185"/>
              <a:chOff x="7461248" y="4309377"/>
              <a:chExt cx="413808" cy="840185"/>
            </a:xfrm>
          </p:grpSpPr>
          <p:cxnSp>
            <p:nvCxnSpPr>
              <p:cNvPr id="54" name="직선 연결선 53"/>
              <p:cNvCxnSpPr/>
              <p:nvPr/>
            </p:nvCxnSpPr>
            <p:spPr>
              <a:xfrm flipH="1">
                <a:off x="7461248" y="4465522"/>
                <a:ext cx="4138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/>
              <p:cNvCxnSpPr/>
              <p:nvPr/>
            </p:nvCxnSpPr>
            <p:spPr>
              <a:xfrm flipH="1">
                <a:off x="7461248" y="4718421"/>
                <a:ext cx="4138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 flipH="1">
                <a:off x="7461248" y="4969578"/>
                <a:ext cx="4138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직사각형 56"/>
              <p:cNvSpPr/>
              <p:nvPr/>
            </p:nvSpPr>
            <p:spPr>
              <a:xfrm>
                <a:off x="7596336" y="4309377"/>
                <a:ext cx="144016" cy="84018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7338949" y="4136906"/>
              <a:ext cx="33374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F1</a:t>
              </a:r>
              <a:endParaRPr lang="ko-KR" altLang="en-US" sz="12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338949" y="4419545"/>
              <a:ext cx="33374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F2</a:t>
              </a:r>
              <a:endParaRPr lang="ko-KR" altLang="en-US" sz="12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335868" y="4696544"/>
              <a:ext cx="33374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F3</a:t>
              </a:r>
              <a:endParaRPr lang="ko-KR" altLang="en-US" sz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오렌지미디어 급여관리 확장성 문제 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차 해결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2106738"/>
            <a:ext cx="3816424" cy="602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458666"/>
            <a:ext cx="304800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494048" y="1380910"/>
            <a:ext cx="3240360" cy="1296144"/>
          </a:xfrm>
          <a:prstGeom prst="roundRect">
            <a:avLst>
              <a:gd name="adj" fmla="val 2005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2996952"/>
            <a:ext cx="4968552" cy="2807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직사각형 16"/>
          <p:cNvSpPr/>
          <p:nvPr/>
        </p:nvSpPr>
        <p:spPr>
          <a:xfrm>
            <a:off x="5436096" y="3068960"/>
            <a:ext cx="34563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모든 클래스의 객체를 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Employee 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클래스의 객체로 간주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(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처리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)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할 수 있는 기반을 마련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b="1" dirty="0" smtClean="0">
              <a:solidFill>
                <a:srgbClr val="98720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CC6600"/>
                </a:solidFill>
                <a:latin typeface="+mn-ea"/>
              </a:rPr>
              <a:t>컨트롤 클래스 입장에서는 모든 객체를 </a:t>
            </a:r>
            <a:r>
              <a:rPr lang="en-US" altLang="ko-KR" sz="1200" b="1" dirty="0" smtClean="0">
                <a:solidFill>
                  <a:srgbClr val="CC6600"/>
                </a:solidFill>
                <a:latin typeface="+mn-ea"/>
              </a:rPr>
              <a:t>Employee </a:t>
            </a:r>
            <a:r>
              <a:rPr lang="ko-KR" altLang="en-US" sz="1200" b="1" dirty="0" smtClean="0">
                <a:solidFill>
                  <a:srgbClr val="CC6600"/>
                </a:solidFill>
                <a:latin typeface="+mn-ea"/>
              </a:rPr>
              <a:t>객체로 간주해도 문제가 되지 않는다</a:t>
            </a:r>
            <a:r>
              <a:rPr lang="en-US" altLang="ko-KR" sz="1200" b="1" dirty="0" smtClean="0">
                <a:solidFill>
                  <a:srgbClr val="CC6600"/>
                </a:solidFill>
                <a:latin typeface="+mn-ea"/>
              </a:rPr>
              <a:t>!</a:t>
            </a:r>
            <a:endParaRPr lang="ko-KR" altLang="en-US" sz="1200" b="1" dirty="0">
              <a:solidFill>
                <a:srgbClr val="CC66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EmployeeHandler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의 첫 번째 수정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9552" y="1384315"/>
            <a:ext cx="4572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class EmployeeHandler</a:t>
            </a:r>
          </a:p>
          <a:p>
            <a:r>
              <a:rPr lang="en-US" altLang="ko-KR" sz="1000" dirty="0" smtClean="0">
                <a:latin typeface="+mn-ea"/>
              </a:rPr>
              <a:t>{</a:t>
            </a:r>
          </a:p>
          <a:p>
            <a:r>
              <a:rPr lang="en-US" altLang="ko-KR" sz="1000" dirty="0" smtClean="0">
                <a:latin typeface="+mn-ea"/>
              </a:rPr>
              <a:t>private:</a:t>
            </a:r>
          </a:p>
          <a:p>
            <a:r>
              <a:rPr lang="en-US" altLang="ko-KR" sz="1000" dirty="0" smtClean="0">
                <a:latin typeface="+mn-ea"/>
              </a:rPr>
              <a:t>    Employee* empList[50];</a:t>
            </a:r>
          </a:p>
          <a:p>
            <a:r>
              <a:rPr lang="en-US" altLang="ko-KR" sz="1000" dirty="0" smtClean="0">
                <a:latin typeface="+mn-ea"/>
              </a:rPr>
              <a:t>    int empNum;</a:t>
            </a:r>
          </a:p>
          <a:p>
            <a:r>
              <a:rPr lang="en-US" altLang="ko-KR" sz="1000" dirty="0" smtClean="0">
                <a:latin typeface="+mn-ea"/>
              </a:rPr>
              <a:t>public:</a:t>
            </a:r>
          </a:p>
          <a:p>
            <a:r>
              <a:rPr lang="en-US" altLang="ko-KR" sz="1000" dirty="0" smtClean="0">
                <a:latin typeface="+mn-ea"/>
              </a:rPr>
              <a:t>    EmployeeHandler() : empNum(0)</a:t>
            </a:r>
          </a:p>
          <a:p>
            <a:r>
              <a:rPr lang="en-US" altLang="ko-KR" sz="1000" dirty="0" smtClean="0">
                <a:latin typeface="+mn-ea"/>
              </a:rPr>
              <a:t>    {  }</a:t>
            </a:r>
          </a:p>
          <a:p>
            <a:r>
              <a:rPr lang="en-US" altLang="ko-KR" sz="1000" dirty="0" smtClean="0">
                <a:latin typeface="+mn-ea"/>
              </a:rPr>
              <a:t>    void AddEmployee(Employee* emp)</a:t>
            </a:r>
          </a:p>
          <a:p>
            <a:r>
              <a:rPr lang="en-US" altLang="ko-KR" sz="1000" dirty="0" smtClean="0">
                <a:latin typeface="+mn-ea"/>
              </a:rPr>
              <a:t>    {</a:t>
            </a:r>
          </a:p>
          <a:p>
            <a:r>
              <a:rPr lang="en-US" altLang="ko-KR" sz="1000" dirty="0" smtClean="0">
                <a:latin typeface="+mn-ea"/>
              </a:rPr>
              <a:t>        empList[empNum++]=emp;</a:t>
            </a:r>
          </a:p>
          <a:p>
            <a:r>
              <a:rPr lang="en-US" altLang="ko-KR" sz="1000" dirty="0" smtClean="0">
                <a:latin typeface="+mn-ea"/>
              </a:rPr>
              <a:t>    }</a:t>
            </a:r>
          </a:p>
          <a:p>
            <a:r>
              <a:rPr lang="en-US" altLang="ko-KR" sz="1000" dirty="0" smtClean="0">
                <a:latin typeface="+mn-ea"/>
              </a:rPr>
              <a:t>    void ShowAllSalaryInfo() const</a:t>
            </a:r>
          </a:p>
          <a:p>
            <a:r>
              <a:rPr lang="en-US" altLang="ko-KR" sz="1000" dirty="0" smtClean="0">
                <a:latin typeface="+mn-ea"/>
              </a:rPr>
              <a:t>    {        </a:t>
            </a:r>
          </a:p>
          <a:p>
            <a:r>
              <a:rPr lang="nn-NO" altLang="ko-KR" sz="1000" dirty="0" smtClean="0">
                <a:latin typeface="+mn-ea"/>
              </a:rPr>
              <a:t>     /* for(int i=0; i&lt;empNum; i++)</a:t>
            </a:r>
          </a:p>
          <a:p>
            <a:r>
              <a:rPr lang="en-US" altLang="ko-KR" sz="1000" dirty="0" smtClean="0">
                <a:latin typeface="+mn-ea"/>
              </a:rPr>
              <a:t>            empList[i]-&gt;ShowSalaryInfo();   */</a:t>
            </a:r>
          </a:p>
          <a:p>
            <a:r>
              <a:rPr lang="en-US" altLang="ko-KR" sz="1000" dirty="0" smtClean="0">
                <a:latin typeface="+mn-ea"/>
              </a:rPr>
              <a:t>    } </a:t>
            </a:r>
          </a:p>
          <a:p>
            <a:r>
              <a:rPr lang="en-US" altLang="ko-KR" sz="1000" dirty="0" smtClean="0">
                <a:latin typeface="+mn-ea"/>
              </a:rPr>
              <a:t>    void ShowTotalSalary() const</a:t>
            </a:r>
          </a:p>
          <a:p>
            <a:r>
              <a:rPr lang="en-US" altLang="ko-KR" sz="1000" dirty="0" smtClean="0">
                <a:latin typeface="+mn-ea"/>
              </a:rPr>
              <a:t>    {</a:t>
            </a:r>
          </a:p>
          <a:p>
            <a:r>
              <a:rPr lang="en-US" altLang="ko-KR" sz="1000" dirty="0" smtClean="0">
                <a:latin typeface="+mn-ea"/>
              </a:rPr>
              <a:t>        int sum=0;</a:t>
            </a:r>
          </a:p>
          <a:p>
            <a:r>
              <a:rPr lang="en-US" altLang="ko-KR" sz="1000" dirty="0" smtClean="0">
                <a:latin typeface="+mn-ea"/>
              </a:rPr>
              <a:t>     </a:t>
            </a:r>
            <a:r>
              <a:rPr lang="nn-NO" altLang="ko-KR" sz="1000" dirty="0" smtClean="0">
                <a:latin typeface="+mn-ea"/>
              </a:rPr>
              <a:t>/*  for(int i=0; i&lt;empNum; i++)</a:t>
            </a:r>
          </a:p>
          <a:p>
            <a:r>
              <a:rPr lang="en-US" altLang="ko-KR" sz="1000" dirty="0" smtClean="0">
                <a:latin typeface="+mn-ea"/>
              </a:rPr>
              <a:t>                sum+=empList[i]-&gt;GetPay();     */</a:t>
            </a:r>
          </a:p>
          <a:p>
            <a:r>
              <a:rPr lang="en-US" altLang="ko-KR" sz="1000" dirty="0" smtClean="0">
                <a:latin typeface="+mn-ea"/>
              </a:rPr>
              <a:t>        cout&lt;&lt;"salary sum: "&lt;&lt;sum&lt;&lt;endl;</a:t>
            </a:r>
          </a:p>
          <a:p>
            <a:r>
              <a:rPr lang="en-US" altLang="ko-KR" sz="1000" dirty="0" smtClean="0">
                <a:latin typeface="+mn-ea"/>
              </a:rPr>
              <a:t>    }</a:t>
            </a:r>
          </a:p>
          <a:p>
            <a:r>
              <a:rPr lang="en-US" altLang="ko-KR" sz="1000" dirty="0" smtClean="0">
                <a:latin typeface="+mn-ea"/>
              </a:rPr>
              <a:t>    ~EmployeeHandler()</a:t>
            </a:r>
          </a:p>
          <a:p>
            <a:r>
              <a:rPr lang="en-US" altLang="ko-KR" sz="1000" dirty="0" smtClean="0">
                <a:latin typeface="+mn-ea"/>
              </a:rPr>
              <a:t>    {</a:t>
            </a:r>
          </a:p>
          <a:p>
            <a:r>
              <a:rPr lang="nn-NO" altLang="ko-KR" sz="1000" dirty="0" smtClean="0">
                <a:latin typeface="+mn-ea"/>
              </a:rPr>
              <a:t>        for(int i=0; i&lt;empNum; i++)</a:t>
            </a:r>
          </a:p>
          <a:p>
            <a:r>
              <a:rPr lang="en-US" altLang="ko-KR" sz="1000" dirty="0" smtClean="0">
                <a:latin typeface="+mn-ea"/>
              </a:rPr>
              <a:t>            delete empList[i];</a:t>
            </a:r>
          </a:p>
          <a:p>
            <a:r>
              <a:rPr lang="en-US" altLang="ko-KR" sz="1000" dirty="0" smtClean="0">
                <a:latin typeface="+mn-ea"/>
              </a:rPr>
              <a:t>    }</a:t>
            </a:r>
          </a:p>
          <a:p>
            <a:r>
              <a:rPr lang="en-US" altLang="ko-KR" sz="1000" dirty="0" smtClean="0">
                <a:latin typeface="+mn-ea"/>
              </a:rPr>
              <a:t>};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67544" y="1268760"/>
            <a:ext cx="3024336" cy="4896544"/>
          </a:xfrm>
          <a:prstGeom prst="roundRect">
            <a:avLst>
              <a:gd name="adj" fmla="val 2005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1268760"/>
            <a:ext cx="2376264" cy="25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38439" y="1268760"/>
            <a:ext cx="2899545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3563888" y="5518973"/>
            <a:ext cx="43924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왼쪽의 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EmployeeHandler 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클래스는 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Employee 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객체를 처리하는 컨트롤 클래스로 변경되었다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임시직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: TemporaryWorker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19" y="1556792"/>
            <a:ext cx="4136897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모서리가 둥근 직사각형 10"/>
          <p:cNvSpPr/>
          <p:nvPr/>
        </p:nvSpPr>
        <p:spPr>
          <a:xfrm>
            <a:off x="467544" y="1431776"/>
            <a:ext cx="4464496" cy="4680520"/>
          </a:xfrm>
          <a:prstGeom prst="roundRect">
            <a:avLst>
              <a:gd name="adj" fmla="val 1115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1340768"/>
            <a:ext cx="10763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1772816"/>
            <a:ext cx="25050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영업직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: SalesWorker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59" y="1484784"/>
            <a:ext cx="5285175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모서리가 둥근 직사각형 14"/>
          <p:cNvSpPr/>
          <p:nvPr/>
        </p:nvSpPr>
        <p:spPr>
          <a:xfrm>
            <a:off x="467544" y="1340768"/>
            <a:ext cx="5616624" cy="4752528"/>
          </a:xfrm>
          <a:prstGeom prst="roundRect">
            <a:avLst>
              <a:gd name="adj" fmla="val 116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55576" y="3861048"/>
            <a:ext cx="5472608" cy="201622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300192" y="4366845"/>
            <a:ext cx="25922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PermanentWorker 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클래스의 </a:t>
            </a:r>
            <a:endParaRPr lang="en-US" altLang="ko-KR" sz="1200" b="1" dirty="0" smtClean="0">
              <a:solidFill>
                <a:srgbClr val="98720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GetPay 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함수를 오버라이딩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!</a:t>
            </a:r>
          </a:p>
          <a:p>
            <a:pPr>
              <a:lnSpc>
                <a:spcPct val="150000"/>
              </a:lnSpc>
            </a:pPr>
            <a:endParaRPr lang="en-US" altLang="ko-KR" sz="1200" b="1" dirty="0" smtClean="0">
              <a:solidFill>
                <a:srgbClr val="98720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PermanentWorker 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클래스의 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ShowSalaryInfo 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함수 오버라이딩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!</a:t>
            </a: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1412776"/>
            <a:ext cx="13335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8144" y="1772816"/>
            <a:ext cx="30384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924700" cy="990600"/>
          </a:xfrm>
        </p:spPr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08-2.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가상함수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(Virtual Function)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C++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윤성우의 </a:t>
            </a:r>
            <a:endParaRPr lang="en-US" altLang="ko-KR" sz="4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ts val="2800"/>
              </a:lnSpc>
            </a:pPr>
            <a:endParaRPr lang="en-US" altLang="ko-KR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열혈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C++ 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2835</TotalTime>
  <Words>749</Words>
  <Application>Microsoft Office PowerPoint</Application>
  <PresentationFormat>화면 슬라이드 쇼(4:3)</PresentationFormat>
  <Paragraphs>144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원본</vt:lpstr>
      <vt:lpstr>윤성우 저 열혈강의 C++ 프로그래밍 개정판</vt:lpstr>
      <vt:lpstr>Chapter 08-1. 객체 포인터의 참조관계</vt:lpstr>
      <vt:lpstr>객체의 주소 값을 저장하는 객체 포인터 변수</vt:lpstr>
      <vt:lpstr>유도 클래스의 객체도 가리키는 포인터!</vt:lpstr>
      <vt:lpstr>오렌지미디어 급여관리 확장성 문제 1차 해결</vt:lpstr>
      <vt:lpstr>EmployeeHandler의 첫 번째 수정</vt:lpstr>
      <vt:lpstr>임시직: TemporaryWorker</vt:lpstr>
      <vt:lpstr>영업직: SalesWorker</vt:lpstr>
      <vt:lpstr>Chapter 08-2. 가상함수(Virtual Function)</vt:lpstr>
      <vt:lpstr>기초 클래스의 포인터로 객체를 참조하면,</vt:lpstr>
      <vt:lpstr>앞서 한 이야기의 복습</vt:lpstr>
      <vt:lpstr>함수의 오버라이딩과 포인터 형</vt:lpstr>
      <vt:lpstr>가상함수(Virtual Function)</vt:lpstr>
      <vt:lpstr>급여관리 확장성 문제의 해결과 상속의 이유</vt:lpstr>
      <vt:lpstr>순수 가상함수와 추상 클래스</vt:lpstr>
      <vt:lpstr>다형성(Polymorphism)</vt:lpstr>
      <vt:lpstr>Chapter 08-3. 가상 소멸자와 참조자의 참조 가능성</vt:lpstr>
      <vt:lpstr>가상 소멸자(Virtual Destructor)</vt:lpstr>
      <vt:lpstr>참조자의 참조 가능성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열혈 TCP/IP 소켓 프로그래밍</dc:title>
  <dc:creator>yoon</dc:creator>
  <cp:lastModifiedBy>k1</cp:lastModifiedBy>
  <cp:revision>840</cp:revision>
  <dcterms:created xsi:type="dcterms:W3CDTF">2009-11-30T05:34:12Z</dcterms:created>
  <dcterms:modified xsi:type="dcterms:W3CDTF">2020-03-31T12:52:28Z</dcterms:modified>
</cp:coreProperties>
</file>