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6"/>
  </p:notesMasterIdLst>
  <p:sldIdLst>
    <p:sldId id="256" r:id="rId2"/>
    <p:sldId id="258" r:id="rId3"/>
    <p:sldId id="281" r:id="rId4"/>
    <p:sldId id="328" r:id="rId5"/>
    <p:sldId id="334" r:id="rId6"/>
    <p:sldId id="349" r:id="rId7"/>
    <p:sldId id="306" r:id="rId8"/>
    <p:sldId id="282" r:id="rId9"/>
    <p:sldId id="348" r:id="rId10"/>
    <p:sldId id="331" r:id="rId11"/>
    <p:sldId id="335" r:id="rId12"/>
    <p:sldId id="357" r:id="rId13"/>
    <p:sldId id="358" r:id="rId14"/>
    <p:sldId id="350" r:id="rId15"/>
    <p:sldId id="351" r:id="rId16"/>
    <p:sldId id="352" r:id="rId17"/>
    <p:sldId id="356" r:id="rId18"/>
    <p:sldId id="359" r:id="rId19"/>
    <p:sldId id="360" r:id="rId20"/>
    <p:sldId id="361" r:id="rId21"/>
    <p:sldId id="363" r:id="rId22"/>
    <p:sldId id="362" r:id="rId23"/>
    <p:sldId id="364" r:id="rId24"/>
    <p:sldId id="280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8A00"/>
    <a:srgbClr val="009900"/>
    <a:srgbClr val="CC6600"/>
    <a:srgbClr val="987206"/>
    <a:srgbClr val="FA7D00"/>
    <a:srgbClr val="CC99FF"/>
    <a:srgbClr val="003300"/>
    <a:srgbClr val="009999"/>
    <a:srgbClr val="00CC99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6FB2E-A3E5-4494-B57C-3DAD7FCB22C0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E145E-FEB1-4124-ABC3-D0F8DB63AF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788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1743363-9283-48A7-BF8D-9C07445A3783}" type="datetimeFigureOut">
              <a:rPr lang="ko-KR" altLang="en-US" smtClean="0"/>
              <a:pPr/>
              <a:t>2020-04-02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2020-04-02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2020-04-02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2020-04-02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2020-04-02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2020-04-02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2020-04-02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2020-04-02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2020-04-02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2020-04-02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2020-04-02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1743363-9283-48A7-BF8D-9C07445A3783}" type="datetimeFigureOut">
              <a:rPr lang="ko-KR" altLang="en-US" smtClean="0"/>
              <a:pPr/>
              <a:t>2020-04-02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2976" y="3929066"/>
            <a:ext cx="6858048" cy="785818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ko-KR" altLang="en-US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윤성우 저 열혈강의 </a:t>
            </a:r>
            <a:r>
              <a:rPr lang="en-US" altLang="ko-KR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C++</a:t>
            </a:r>
            <a:r>
              <a:rPr lang="ko-KR" altLang="en-US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프로그래밍 개정판</a:t>
            </a:r>
            <a:endParaRPr lang="ko-KR" altLang="en-US" sz="26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Chapter 11.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연산자 오버로딩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05758" y="571480"/>
            <a:ext cx="2052298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윤성우의 </a:t>
            </a:r>
            <a:endParaRPr lang="en-US" altLang="ko-KR" sz="40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pPr>
              <a:lnSpc>
                <a:spcPts val="2800"/>
              </a:lnSpc>
            </a:pPr>
            <a:endParaRPr lang="en-US" altLang="ko-KR" sz="24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r>
              <a:rPr lang="ko-KR" altLang="en-US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열혈 </a:t>
            </a:r>
            <a:r>
              <a:rPr lang="en-US" altLang="ko-KR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C++ </a:t>
            </a:r>
            <a:r>
              <a:rPr lang="ko-KR" altLang="en-US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프로그래밍</a:t>
            </a:r>
            <a:endParaRPr lang="en-US" altLang="ko-KR" sz="4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배열 클래스의 안전성 확보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7544" y="1412776"/>
            <a:ext cx="7704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배열은 저장소의 일종이고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저장소에 저장된 데이터는 유일성이 보장되어야 하기 때문에 배열 객체를 대상으로 하는 복사와 관련된 연산은 모두 불가능하게 해야 할 필요도 있다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(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물론 상황에 따라서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). 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026" y="2348880"/>
            <a:ext cx="4070998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모서리가 둥근 직사각형 13"/>
          <p:cNvSpPr/>
          <p:nvPr/>
        </p:nvSpPr>
        <p:spPr>
          <a:xfrm>
            <a:off x="611560" y="2348880"/>
            <a:ext cx="4392488" cy="2088232"/>
          </a:xfrm>
          <a:prstGeom prst="roundRect">
            <a:avLst>
              <a:gd name="adj" fmla="val 116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563888" y="4221088"/>
            <a:ext cx="4392488" cy="1944216"/>
          </a:xfrm>
          <a:prstGeom prst="roundRect">
            <a:avLst>
              <a:gd name="adj" fmla="val 1168"/>
            </a:avLst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3195" y="4365104"/>
            <a:ext cx="4191173" cy="1742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직사각형 16"/>
          <p:cNvSpPr/>
          <p:nvPr/>
        </p:nvSpPr>
        <p:spPr>
          <a:xfrm>
            <a:off x="5076056" y="3501008"/>
            <a:ext cx="3816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복사와 관련된 연산의 제한을 위해서 복사 생성자와 대입 연산자를 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private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으로 선언한 예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const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함수를 이용한 오버로딩의 활용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2414" y="3933056"/>
            <a:ext cx="4061594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1" y="2105431"/>
            <a:ext cx="4032448" cy="1683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직사각형 16"/>
          <p:cNvSpPr/>
          <p:nvPr/>
        </p:nvSpPr>
        <p:spPr>
          <a:xfrm>
            <a:off x="539552" y="1556792"/>
            <a:ext cx="3816424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함수의  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const 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유무는 함수 오버로딩의 조건이 된다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!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644008" y="2636912"/>
            <a:ext cx="38164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const 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참조자로 참조하는 경우의 함수 호출을 위해서 정의된 함수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! 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그런데 이 함수를 대상으로는 멤버변수의 값을 변경할 수 없으니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, const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로 선언되지 않은 다음 함수가 추가로 정의되어야 한다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200" b="1" dirty="0" smtClean="0">
              <a:solidFill>
                <a:srgbClr val="98720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dirty="0" smtClean="0">
              <a:solidFill>
                <a:srgbClr val="98720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dirty="0" smtClean="0">
              <a:solidFill>
                <a:srgbClr val="98720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dirty="0" smtClean="0">
              <a:solidFill>
                <a:srgbClr val="98720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그래서 일반적으로 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operator[] 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함수는 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const 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함수와 일반함수가 동시에 정의된다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객체의 저장을 위한 배열 클래스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169888"/>
            <a:ext cx="4464496" cy="5525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41204" y="1196752"/>
            <a:ext cx="2915172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30552" y="3356992"/>
            <a:ext cx="11811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6012160" y="3789040"/>
            <a:ext cx="114300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990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99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004048" y="4427820"/>
            <a:ext cx="38884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저장의 대상이 객체인 배열 클래스이다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. 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객체의 저장방법은 두 가지이다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. 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객체를 통째로 저장하는 방법이 있고 객체의 주소 값을 저장하는 방법이 있다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. 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왼쪽의 클래스는 객체를 통째로 저장하는 배열 클래스이다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.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395536" y="1844824"/>
            <a:ext cx="136815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868144" y="1988840"/>
            <a:ext cx="18722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객체의 저장을 위한 배열 클래스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176540"/>
            <a:ext cx="4896544" cy="5654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75853" y="1210004"/>
            <a:ext cx="2952328" cy="2693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75852" y="3933056"/>
            <a:ext cx="10572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6182680" y="4365104"/>
            <a:ext cx="114300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990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99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436096" y="5157192"/>
            <a:ext cx="33843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객체의 주소 값을 저장하는 형태의 배열이다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앞서 보인 객체를 통째로 저장하는 배열보다 일반적이다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27784" y="1662916"/>
            <a:ext cx="2175596" cy="25391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050" dirty="0" err="1" smtClean="0">
                <a:latin typeface="Consolas" pitchFamily="49" charset="0"/>
              </a:rPr>
              <a:t>Typedef</a:t>
            </a:r>
            <a:r>
              <a:rPr lang="en-US" altLang="ko-KR" sz="1050" dirty="0" smtClean="0">
                <a:latin typeface="Consolas" pitchFamily="49" charset="0"/>
              </a:rPr>
              <a:t> </a:t>
            </a:r>
            <a:r>
              <a:rPr lang="en-US" altLang="ko-KR" sz="1050" dirty="0" err="1" smtClean="0">
                <a:latin typeface="Consolas" pitchFamily="49" charset="0"/>
              </a:rPr>
              <a:t>Pointb</a:t>
            </a:r>
            <a:r>
              <a:rPr lang="en-US" altLang="ko-KR" sz="1050" dirty="0" smtClean="0">
                <a:latin typeface="Consolas" pitchFamily="49" charset="0"/>
              </a:rPr>
              <a:t> *  POINT_PTR</a:t>
            </a:r>
            <a:endParaRPr lang="ko-KR" altLang="en-US" sz="1050" dirty="0">
              <a:latin typeface="Consolas" pitchFamily="49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323528" y="1916832"/>
            <a:ext cx="172819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6257431" y="1988840"/>
            <a:ext cx="18722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924700" cy="990600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11-3. </a:t>
            </a:r>
            <a:r>
              <a:rPr lang="ko-KR" altLang="en-US" sz="28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그 이외의 연산자 오버로딩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C++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윤성우의 </a:t>
            </a:r>
            <a:endParaRPr lang="en-US" altLang="ko-KR" sz="4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ts val="2800"/>
              </a:lnSpc>
            </a:pPr>
            <a:endParaRPr lang="en-US" altLang="ko-KR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열혈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C++ 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new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연산자 오버로딩에 대한 상세한 이해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988840"/>
            <a:ext cx="43434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611560" y="1484784"/>
            <a:ext cx="17281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new 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연산자가 하는 일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 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611560" y="1916832"/>
            <a:ext cx="4392488" cy="1080120"/>
          </a:xfrm>
          <a:prstGeom prst="roundRect">
            <a:avLst>
              <a:gd name="adj" fmla="val 116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076056" y="2181345"/>
            <a:ext cx="381642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이 중에서 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1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번에 해당하는 메모리 공간의 할당 작업만 오버로딩의 대상이 된다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. 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즉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, 2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번과 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3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번의 역할은 고정이다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. 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오버로딩이 불가능하다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.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4179" y="3501008"/>
            <a:ext cx="313372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모서리가 둥근 직사각형 10"/>
          <p:cNvSpPr/>
          <p:nvPr/>
        </p:nvSpPr>
        <p:spPr>
          <a:xfrm>
            <a:off x="611560" y="3356992"/>
            <a:ext cx="3168352" cy="1512168"/>
          </a:xfrm>
          <a:prstGeom prst="roundRect">
            <a:avLst>
              <a:gd name="adj" fmla="val 116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779912" y="4499828"/>
            <a:ext cx="4104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클래스의 멤버함수 형태로 오버로딩 된 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new 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연산자의 예</a:t>
            </a:r>
            <a:endParaRPr lang="en-US" altLang="ko-KR" sz="1200" b="1" dirty="0" smtClean="0">
              <a:solidFill>
                <a:srgbClr val="987206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300" dirty="0" smtClean="0">
                <a:solidFill>
                  <a:schemeClr val="tx1"/>
                </a:solidFill>
                <a:latin typeface="+mn-ea"/>
                <a:ea typeface="+mn-ea"/>
              </a:rPr>
              <a:t>delete </a:t>
            </a:r>
            <a:r>
              <a:rPr lang="ko-KR" altLang="en-US" sz="2300" dirty="0" smtClean="0">
                <a:solidFill>
                  <a:schemeClr val="tx1"/>
                </a:solidFill>
                <a:latin typeface="+mn-ea"/>
                <a:ea typeface="+mn-ea"/>
              </a:rPr>
              <a:t>연산자 오버로딩에 대한 이해와 예제</a:t>
            </a:r>
            <a:endParaRPr lang="ko-KR" altLang="en-US" sz="23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340768"/>
            <a:ext cx="4219700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1340768"/>
            <a:ext cx="3744416" cy="961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7" y="2348881"/>
            <a:ext cx="2160240" cy="1283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89508" y="2348880"/>
            <a:ext cx="1584176" cy="619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6885376" y="2924944"/>
            <a:ext cx="114300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990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99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86333" y="3933056"/>
            <a:ext cx="2592288" cy="92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5292080" y="4927916"/>
            <a:ext cx="3240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오버로딩 된 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delete 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연산자 내에서 반드시 해야 할 일</a:t>
            </a:r>
            <a:endParaRPr lang="en-US" altLang="ko-KR" sz="1200" b="1" dirty="0" smtClean="0">
              <a:solidFill>
                <a:srgbClr val="987206"/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5536" y="5085184"/>
            <a:ext cx="45365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객체가 생성된 상태가 아닌데도 불구하고 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new 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연산자를 오버로딩 하고 있는 멤버함수의 호출이 가능한 이유는 다음과 같다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009900"/>
                </a:solidFill>
                <a:latin typeface="+mn-ea"/>
              </a:rPr>
              <a:t> new </a:t>
            </a:r>
            <a:r>
              <a:rPr lang="ko-KR" altLang="en-US" sz="1200" b="1" dirty="0" smtClean="0">
                <a:solidFill>
                  <a:srgbClr val="009900"/>
                </a:solidFill>
                <a:latin typeface="+mn-ea"/>
              </a:rPr>
              <a:t>연산자와 </a:t>
            </a:r>
            <a:r>
              <a:rPr lang="en-US" altLang="ko-KR" sz="1200" b="1" dirty="0" smtClean="0">
                <a:solidFill>
                  <a:srgbClr val="009900"/>
                </a:solidFill>
                <a:latin typeface="+mn-ea"/>
              </a:rPr>
              <a:t>delete </a:t>
            </a:r>
            <a:r>
              <a:rPr lang="ko-KR" altLang="en-US" sz="1200" b="1" dirty="0" smtClean="0">
                <a:solidFill>
                  <a:srgbClr val="009900"/>
                </a:solidFill>
                <a:latin typeface="+mn-ea"/>
              </a:rPr>
              <a:t>연산자를 오버로딩 하고 있는 함수는 자동 </a:t>
            </a:r>
            <a:r>
              <a:rPr lang="en-US" altLang="ko-KR" sz="1200" b="1" dirty="0" smtClean="0">
                <a:solidFill>
                  <a:srgbClr val="009900"/>
                </a:solidFill>
                <a:latin typeface="+mn-ea"/>
              </a:rPr>
              <a:t>static</a:t>
            </a:r>
            <a:r>
              <a:rPr lang="ko-KR" altLang="en-US" sz="1200" b="1" dirty="0" smtClean="0">
                <a:solidFill>
                  <a:srgbClr val="009900"/>
                </a:solidFill>
                <a:latin typeface="+mn-ea"/>
              </a:rPr>
              <a:t>으로 선언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이 된다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operator new &amp; operator new []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628800"/>
            <a:ext cx="3600400" cy="626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1" y="3068960"/>
            <a:ext cx="3672407" cy="554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3968" y="1484784"/>
            <a:ext cx="4099346" cy="4810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모서리가 둥근 직사각형 13"/>
          <p:cNvSpPr/>
          <p:nvPr/>
        </p:nvSpPr>
        <p:spPr>
          <a:xfrm>
            <a:off x="611560" y="1556792"/>
            <a:ext cx="3600400" cy="792088"/>
          </a:xfrm>
          <a:prstGeom prst="roundRect">
            <a:avLst>
              <a:gd name="adj" fmla="val 116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11560" y="2924944"/>
            <a:ext cx="3600400" cy="792088"/>
          </a:xfrm>
          <a:prstGeom prst="roundRect">
            <a:avLst>
              <a:gd name="adj" fmla="val 116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11560" y="1196752"/>
            <a:ext cx="2736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두 가지 형태의 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new 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연산자 오버로딩</a:t>
            </a:r>
            <a:endParaRPr lang="en-US" altLang="ko-KR" sz="1200" b="1" dirty="0" smtClean="0">
              <a:solidFill>
                <a:srgbClr val="987206"/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1560" y="2555612"/>
            <a:ext cx="2952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두 가지 형태의 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delete 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연산자 오버로딩</a:t>
            </a:r>
            <a:endParaRPr lang="en-US" altLang="ko-KR" sz="1200" b="1" dirty="0" smtClean="0">
              <a:solidFill>
                <a:srgbClr val="987206"/>
              </a:solidFill>
              <a:latin typeface="+mn-ea"/>
            </a:endParaRP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87624" y="4293096"/>
            <a:ext cx="3024336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92280" y="5517232"/>
            <a:ext cx="1440160" cy="700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직사각형 19"/>
          <p:cNvSpPr/>
          <p:nvPr/>
        </p:nvSpPr>
        <p:spPr>
          <a:xfrm>
            <a:off x="7092280" y="5085184"/>
            <a:ext cx="114300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990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99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포인터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연산자 오버로딩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227162"/>
            <a:ext cx="3276600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3068960"/>
            <a:ext cx="15430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6136" y="3015952"/>
            <a:ext cx="22669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23928" y="4005064"/>
            <a:ext cx="13049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22640" y="4031568"/>
            <a:ext cx="23145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줄무늬가 있는 오른쪽 화살표 8"/>
          <p:cNvSpPr/>
          <p:nvPr/>
        </p:nvSpPr>
        <p:spPr>
          <a:xfrm>
            <a:off x="5409592" y="3212976"/>
            <a:ext cx="288032" cy="288032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줄무늬가 있는 오른쪽 화살표 9"/>
          <p:cNvSpPr/>
          <p:nvPr/>
        </p:nvSpPr>
        <p:spPr>
          <a:xfrm>
            <a:off x="5409592" y="4005064"/>
            <a:ext cx="288032" cy="288032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851920" y="2924944"/>
            <a:ext cx="4320480" cy="792088"/>
          </a:xfrm>
          <a:prstGeom prst="roundRect">
            <a:avLst>
              <a:gd name="adj" fmla="val 116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851920" y="3933056"/>
            <a:ext cx="4320480" cy="432048"/>
          </a:xfrm>
          <a:prstGeom prst="roundRect">
            <a:avLst>
              <a:gd name="adj" fmla="val 116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51920" y="5589240"/>
            <a:ext cx="4953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4211960" y="5805264"/>
            <a:ext cx="114300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990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99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스마트 포인터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(Smart Pointer)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268760"/>
            <a:ext cx="2828925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1242256"/>
            <a:ext cx="2790825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176" y="1274508"/>
            <a:ext cx="1418286" cy="2258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6228184" y="3501008"/>
            <a:ext cx="114300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990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99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7544" y="5229200"/>
            <a:ext cx="6840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포인터 처럼 동작하는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포인터보다 다소 똑똑하게 동작하는 객체를 가리켜 스마트 포인터라 한다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위의 스마트 포인터는 자신이 참조하는 객체의 소멸을 대신해주는 똑똑한 포인터이다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924700" cy="990600"/>
          </a:xfrm>
        </p:spPr>
        <p:txBody>
          <a:bodyPr>
            <a:noAutofit/>
          </a:bodyPr>
          <a:lstStyle/>
          <a:p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11-1. 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반드시 해야 하는 대입 연산자의 오버로딩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C++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윤성우의 </a:t>
            </a:r>
            <a:endParaRPr lang="en-US" altLang="ko-KR" sz="4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ts val="2800"/>
              </a:lnSpc>
            </a:pPr>
            <a:endParaRPr lang="en-US" altLang="ko-KR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열혈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C++ 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( )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연산자의 오버로딩과 펑터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(Functor)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7544" y="1196752"/>
            <a:ext cx="496855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rgbClr val="668A00"/>
                </a:solidFill>
                <a:latin typeface="+mn-ea"/>
              </a:rPr>
              <a:t>( ) </a:t>
            </a:r>
            <a:r>
              <a:rPr lang="ko-KR" altLang="en-US" sz="1300" b="1" dirty="0" smtClean="0">
                <a:solidFill>
                  <a:srgbClr val="668A00"/>
                </a:solidFill>
                <a:latin typeface="+mn-ea"/>
              </a:rPr>
              <a:t>연산자의 오버로딩</a:t>
            </a:r>
            <a:endParaRPr lang="en-US" altLang="ko-KR" sz="1300" b="1" dirty="0" smtClean="0">
              <a:solidFill>
                <a:srgbClr val="668A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   </a:t>
            </a:r>
            <a:r>
              <a:rPr lang="en-US" altLang="ko-KR" sz="1300" b="1" dirty="0" smtClean="0">
                <a:solidFill>
                  <a:srgbClr val="987206"/>
                </a:solidFill>
                <a:latin typeface="바탕"/>
                <a:ea typeface="바탕"/>
              </a:rPr>
              <a:t>→ </a:t>
            </a: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객체를 함수처럼 사용할 수 있게 하는 오버로딩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   → </a:t>
            </a: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객체의 멤버함수를 함수처럼 호출할 수 있게 하는 오버로딩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300" b="1" dirty="0" smtClean="0">
              <a:solidFill>
                <a:srgbClr val="98720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rgbClr val="668A00"/>
                </a:solidFill>
                <a:latin typeface="+mn-ea"/>
              </a:rPr>
              <a:t>adder</a:t>
            </a:r>
            <a:r>
              <a:rPr lang="ko-KR" altLang="en-US" sz="1300" b="1" dirty="0" smtClean="0">
                <a:solidFill>
                  <a:srgbClr val="668A00"/>
                </a:solidFill>
                <a:latin typeface="+mn-ea"/>
              </a:rPr>
              <a:t>가 객체의 이름이라면</a:t>
            </a:r>
            <a:endParaRPr lang="en-US" altLang="ko-KR" sz="1300" b="1" dirty="0" smtClean="0">
              <a:solidFill>
                <a:srgbClr val="668A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   adder(2, 4); </a:t>
            </a: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와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 </a:t>
            </a: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같이 함수처럼 사용을 한다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   </a:t>
            </a: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그리고 이는 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adder.operator()(2, 4); </a:t>
            </a: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로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 </a:t>
            </a: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해석이 된다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300" b="1" dirty="0" smtClean="0">
              <a:solidFill>
                <a:srgbClr val="987206"/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429000"/>
            <a:ext cx="3709961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6220" y="4599228"/>
            <a:ext cx="3096344" cy="1492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36977" y="3933056"/>
            <a:ext cx="872902" cy="617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5004048" y="4149080"/>
            <a:ext cx="114300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990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99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220072" y="3286725"/>
            <a:ext cx="33843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이렇듯 함수처럼 호출이 가능한 객체를 가리켜 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‘Functor’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라 부른다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펑터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(Functor)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의 위력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056" y="1265387"/>
            <a:ext cx="3888432" cy="979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326507"/>
            <a:ext cx="3600400" cy="219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804" y="4577755"/>
            <a:ext cx="3384376" cy="2019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4008" y="1196752"/>
            <a:ext cx="2808312" cy="2701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모서리가 둥근 직사각형 13"/>
          <p:cNvSpPr/>
          <p:nvPr/>
        </p:nvSpPr>
        <p:spPr>
          <a:xfrm>
            <a:off x="539552" y="1196752"/>
            <a:ext cx="3888432" cy="1080120"/>
          </a:xfrm>
          <a:prstGeom prst="roundRect">
            <a:avLst>
              <a:gd name="adj" fmla="val 116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39552" y="2348880"/>
            <a:ext cx="3888432" cy="2160240"/>
          </a:xfrm>
          <a:prstGeom prst="roundRect">
            <a:avLst>
              <a:gd name="adj" fmla="val 116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39552" y="4594380"/>
            <a:ext cx="3888432" cy="1944216"/>
          </a:xfrm>
          <a:prstGeom prst="roundRect">
            <a:avLst>
              <a:gd name="adj" fmla="val 116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644008" y="3933056"/>
            <a:ext cx="4176464" cy="1164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위의 함수는 본문의 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DataStorage 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클래스의 멤버함수이다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. 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이 함수가 호출이 되면 버블정렬이 되는데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인자로 무엇이 전달되느냐에 따라서 오름차순 정렬이 될 수도 있고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내림차순 정렬이 될 수도 있다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. 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6048164" y="2547343"/>
            <a:ext cx="1188132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6642230" y="1484784"/>
            <a:ext cx="45005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임시객체로의 자동 형 변환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3" y="1340768"/>
            <a:ext cx="3093786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4652" y="3244577"/>
            <a:ext cx="1676444" cy="1408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7904" y="2425985"/>
            <a:ext cx="1584176" cy="739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4365096" y="2065945"/>
            <a:ext cx="114300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990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99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31641" y="4855515"/>
            <a:ext cx="6048672" cy="71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모서리가 둥근 직사각형 9"/>
          <p:cNvSpPr/>
          <p:nvPr/>
        </p:nvSpPr>
        <p:spPr>
          <a:xfrm>
            <a:off x="1259632" y="4797152"/>
            <a:ext cx="6192688" cy="792088"/>
          </a:xfrm>
          <a:prstGeom prst="roundRect">
            <a:avLst>
              <a:gd name="adj" fmla="val 116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259632" y="5589240"/>
            <a:ext cx="2880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위 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main 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함수의 다음 문장 처리과정</a:t>
            </a:r>
            <a:endParaRPr lang="en-US" altLang="ko-KR" sz="1200" b="1" dirty="0" smtClean="0">
              <a:solidFill>
                <a:srgbClr val="98720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num=30;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형 변환 연산자의 오버로딩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196752"/>
            <a:ext cx="405765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2136980" y="4797152"/>
            <a:ext cx="4955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해당 객체가 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int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형으로 변환되어야 하는 상황에서 호출되는 함수</a:t>
            </a:r>
            <a:endParaRPr lang="en-US" altLang="ko-KR" sz="1200" b="1" dirty="0" smtClean="0">
              <a:solidFill>
                <a:srgbClr val="987206"/>
              </a:solidFill>
              <a:latin typeface="+mn-ea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93307" y="1196752"/>
            <a:ext cx="206692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93308" y="3036708"/>
            <a:ext cx="1800200" cy="1143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5466523" y="4077072"/>
            <a:ext cx="114300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990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99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5940152" y="2027492"/>
            <a:ext cx="288032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948264" y="1979548"/>
            <a:ext cx="136815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 + 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3571876"/>
            <a:ext cx="8001056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3214686"/>
            <a:ext cx="3214710" cy="2409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4214810" y="4857760"/>
            <a:ext cx="44291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Chapter 11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이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끝났습니다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질문 있으신지요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? </a:t>
            </a:r>
            <a:endParaRPr lang="ko-KR" altLang="en-US" sz="19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객체간 대입연산의 비밀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디폴트 대입 연산자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14060"/>
            <a:ext cx="18002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01480" y="1714060"/>
            <a:ext cx="1905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모서리가 둥근 직사각형 13"/>
          <p:cNvSpPr/>
          <p:nvPr/>
        </p:nvSpPr>
        <p:spPr>
          <a:xfrm>
            <a:off x="539552" y="1642052"/>
            <a:ext cx="1944216" cy="1584176"/>
          </a:xfrm>
          <a:prstGeom prst="roundRect">
            <a:avLst>
              <a:gd name="adj" fmla="val 116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329472" y="1642052"/>
            <a:ext cx="2016224" cy="1728192"/>
          </a:xfrm>
          <a:prstGeom prst="roundRect">
            <a:avLst>
              <a:gd name="adj" fmla="val 116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67544" y="1282012"/>
            <a:ext cx="360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복사 생성자의 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호출 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( 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copy constructor )</a:t>
            </a:r>
            <a:endParaRPr lang="en-US" altLang="ko-KR" sz="1200" b="1" dirty="0" smtClean="0">
              <a:solidFill>
                <a:srgbClr val="987206"/>
              </a:solidFill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283968" y="1268760"/>
            <a:ext cx="36456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대입 연산자의 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호출  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( assignment operator )</a:t>
            </a:r>
            <a:endParaRPr lang="en-US" altLang="ko-KR" sz="1200" b="1" dirty="0" smtClean="0">
              <a:solidFill>
                <a:srgbClr val="987206"/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44208" y="2915652"/>
            <a:ext cx="180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pos2.operator=(pos1);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3646765"/>
            <a:ext cx="3960440" cy="1941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직사각형 19"/>
          <p:cNvSpPr/>
          <p:nvPr/>
        </p:nvSpPr>
        <p:spPr>
          <a:xfrm>
            <a:off x="539552" y="5518973"/>
            <a:ext cx="39604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멤버 대 멤버의 복사를 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진행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( bit copies ) 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하는 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/>
            </a:r>
            <a:br>
              <a:rPr lang="en-US" altLang="ko-KR" sz="1200" b="1" dirty="0" smtClean="0">
                <a:solidFill>
                  <a:srgbClr val="987206"/>
                </a:solidFill>
                <a:latin typeface="+mn-ea"/>
              </a:rPr>
            </a:b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디폴트 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대입연산자 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삽입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이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987206"/>
                </a:solidFill>
                <a:latin typeface="+mn-ea"/>
              </a:rPr>
              <a:t> 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자동으로 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by 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컴파일러</a:t>
            </a:r>
            <a:endParaRPr lang="en-US" altLang="ko-KR" sz="1200" b="1" dirty="0" smtClean="0">
              <a:solidFill>
                <a:srgbClr val="987206"/>
              </a:solidFill>
              <a:latin typeface="+mn-ea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8064" y="4359777"/>
            <a:ext cx="2304256" cy="115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톱니 모양의 오른쪽 화살표 21"/>
          <p:cNvSpPr/>
          <p:nvPr/>
        </p:nvSpPr>
        <p:spPr>
          <a:xfrm>
            <a:off x="4644008" y="4870901"/>
            <a:ext cx="288032" cy="28803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148064" y="5662989"/>
            <a:ext cx="2664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Frist 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클래스의 디폴트 대입 연산자</a:t>
            </a:r>
            <a:endParaRPr lang="en-US" altLang="ko-KR" sz="1200" b="1" dirty="0" smtClean="0">
              <a:solidFill>
                <a:srgbClr val="987206"/>
              </a:solidFill>
              <a:latin typeface="+mn-ea"/>
            </a:endParaRPr>
          </a:p>
        </p:txBody>
      </p:sp>
      <p:sp>
        <p:nvSpPr>
          <p:cNvPr id="2" name="사각형 설명선 1"/>
          <p:cNvSpPr/>
          <p:nvPr/>
        </p:nvSpPr>
        <p:spPr>
          <a:xfrm>
            <a:off x="2771800" y="1656198"/>
            <a:ext cx="1296144" cy="1052722"/>
          </a:xfrm>
          <a:prstGeom prst="wedgeRectCallout">
            <a:avLst>
              <a:gd name="adj1" fmla="val -92231"/>
              <a:gd name="adj2" fmla="val 3017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새로운 </a:t>
            </a:r>
            <a:r>
              <a:rPr lang="en-US" altLang="ko-KR" sz="1200" dirty="0" smtClean="0"/>
              <a:t>object </a:t>
            </a:r>
            <a:r>
              <a:rPr lang="ko-KR" altLang="en-US" sz="1200" dirty="0" smtClean="0"/>
              <a:t>에 기존의 </a:t>
            </a:r>
            <a:r>
              <a:rPr lang="en-US" altLang="ko-KR" sz="1200" dirty="0" smtClean="0"/>
              <a:t>object </a:t>
            </a:r>
            <a:r>
              <a:rPr lang="ko-KR" altLang="en-US" sz="1200" dirty="0" smtClean="0"/>
              <a:t>를</a:t>
            </a:r>
            <a:endParaRPr lang="ko-KR" altLang="en-US" sz="1200" dirty="0"/>
          </a:p>
        </p:txBody>
      </p:sp>
      <p:sp>
        <p:nvSpPr>
          <p:cNvPr id="17" name="사각형 설명선 16"/>
          <p:cNvSpPr/>
          <p:nvPr/>
        </p:nvSpPr>
        <p:spPr>
          <a:xfrm>
            <a:off x="6588224" y="1638092"/>
            <a:ext cx="1296144" cy="1052722"/>
          </a:xfrm>
          <a:prstGeom prst="wedgeRectCallout">
            <a:avLst>
              <a:gd name="adj1" fmla="val -96481"/>
              <a:gd name="adj2" fmla="val 542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기존</a:t>
            </a:r>
            <a:r>
              <a:rPr lang="ko-KR" altLang="en-US" sz="1200" dirty="0"/>
              <a:t>의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object </a:t>
            </a:r>
            <a:r>
              <a:rPr lang="ko-KR" altLang="en-US" sz="1200" dirty="0" smtClean="0"/>
              <a:t>에 기존의 </a:t>
            </a:r>
            <a:r>
              <a:rPr lang="en-US" altLang="ko-KR" sz="1200" dirty="0" smtClean="0"/>
              <a:t>object </a:t>
            </a:r>
            <a:r>
              <a:rPr lang="ko-KR" altLang="en-US" sz="1200" dirty="0" smtClean="0"/>
              <a:t>를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디폴트 대입 연산자의 문제점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9072" y="1688207"/>
            <a:ext cx="2781408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9392" y="4188337"/>
            <a:ext cx="2520280" cy="1616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176" y="4824307"/>
            <a:ext cx="1656184" cy="976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5985656" y="4427931"/>
            <a:ext cx="114300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990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99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23928" y="3430741"/>
            <a:ext cx="4032448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디폴트 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복사 생성자의 문제점과 동일한 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문제점 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!!!</a:t>
            </a:r>
            <a:endParaRPr lang="en-US" altLang="ko-KR" sz="1200" b="1" dirty="0" smtClean="0">
              <a:solidFill>
                <a:srgbClr val="987206"/>
              </a:solidFill>
              <a:latin typeface="+mn-ea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95936" y="1730876"/>
            <a:ext cx="3767733" cy="1554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모서리가 둥근 직사각형 19"/>
          <p:cNvSpPr/>
          <p:nvPr/>
        </p:nvSpPr>
        <p:spPr>
          <a:xfrm>
            <a:off x="3923928" y="1628800"/>
            <a:ext cx="4032448" cy="1728192"/>
          </a:xfrm>
          <a:prstGeom prst="roundRect">
            <a:avLst>
              <a:gd name="adj" fmla="val 116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851920" y="1196752"/>
            <a:ext cx="4104456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해결책이 되는 대입 연산자의 오버라이딩</a:t>
            </a:r>
            <a:endParaRPr lang="en-US" altLang="ko-KR" sz="1200" b="1" dirty="0" smtClean="0">
              <a:solidFill>
                <a:srgbClr val="987206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상속 구조에서의 대입 연산자 호출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340768"/>
            <a:ext cx="3487061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1340768"/>
            <a:ext cx="2900932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467544" y="5383232"/>
            <a:ext cx="5472608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rgbClr val="987206"/>
                </a:solidFill>
                <a:latin typeface="+mn-ea"/>
              </a:rPr>
              <a:t>디폴트 대입 연산자는 기초 클래스의 대입연산자를 호출해준다</a:t>
            </a:r>
            <a:r>
              <a:rPr lang="en-US" altLang="ko-KR" sz="1100" b="1" dirty="0" smtClean="0">
                <a:solidFill>
                  <a:srgbClr val="987206"/>
                </a:solidFill>
                <a:latin typeface="+mn-ea"/>
              </a:rPr>
              <a:t>. </a:t>
            </a:r>
            <a:endParaRPr lang="en-US" altLang="ko-KR" sz="1100" b="1" dirty="0" smtClean="0">
              <a:solidFill>
                <a:srgbClr val="98720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rgbClr val="987206"/>
                </a:solidFill>
                <a:latin typeface="+mn-ea"/>
              </a:rPr>
              <a:t>그러나 </a:t>
            </a:r>
            <a:r>
              <a:rPr lang="ko-KR" altLang="en-US" sz="1100" b="1" dirty="0" smtClean="0">
                <a:solidFill>
                  <a:srgbClr val="987206"/>
                </a:solidFill>
                <a:latin typeface="+mn-ea"/>
              </a:rPr>
              <a:t>명시적으로 대입 연산자를 정의하게 되면</a:t>
            </a:r>
            <a:r>
              <a:rPr lang="en-US" altLang="ko-KR" sz="1100" b="1" dirty="0" smtClean="0">
                <a:solidFill>
                  <a:srgbClr val="987206"/>
                </a:solidFill>
                <a:latin typeface="+mn-ea"/>
              </a:rPr>
              <a:t>, </a:t>
            </a:r>
            <a:endParaRPr lang="en-US" altLang="ko-KR" sz="1100" b="1" dirty="0" smtClean="0">
              <a:solidFill>
                <a:srgbClr val="98720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rgbClr val="987206"/>
                </a:solidFill>
                <a:latin typeface="+mn-ea"/>
              </a:rPr>
              <a:t>기초 </a:t>
            </a:r>
            <a:r>
              <a:rPr lang="ko-KR" altLang="en-US" sz="1100" b="1" dirty="0" smtClean="0">
                <a:solidFill>
                  <a:srgbClr val="987206"/>
                </a:solidFill>
                <a:latin typeface="+mn-ea"/>
              </a:rPr>
              <a:t>클래스의 대입 연산자 </a:t>
            </a:r>
            <a:r>
              <a:rPr lang="ko-KR" altLang="en-US" sz="1100" b="1" dirty="0" smtClean="0">
                <a:solidFill>
                  <a:srgbClr val="987206"/>
                </a:solidFill>
                <a:latin typeface="+mn-ea"/>
              </a:rPr>
              <a:t>호출</a:t>
            </a:r>
            <a:r>
              <a:rPr lang="ko-KR" altLang="en-US" sz="1100" b="1" dirty="0" smtClean="0">
                <a:solidFill>
                  <a:srgbClr val="987206"/>
                </a:solidFill>
                <a:latin typeface="+mn-ea"/>
              </a:rPr>
              <a:t>을 따로 </a:t>
            </a:r>
            <a:r>
              <a:rPr lang="ko-KR" altLang="en-US" sz="1100" b="1" dirty="0" smtClean="0">
                <a:solidFill>
                  <a:srgbClr val="987206"/>
                </a:solidFill>
                <a:latin typeface="+mn-ea"/>
              </a:rPr>
              <a:t>명시해야 비로소 불린다</a:t>
            </a:r>
            <a:r>
              <a:rPr lang="en-US" altLang="ko-KR" sz="1100" b="1" dirty="0" smtClean="0">
                <a:solidFill>
                  <a:srgbClr val="987206"/>
                </a:solidFill>
                <a:latin typeface="+mn-ea"/>
              </a:rPr>
              <a:t>.</a:t>
            </a:r>
            <a:endParaRPr lang="en-US" altLang="ko-KR" sz="1100" b="1" dirty="0" smtClean="0">
              <a:solidFill>
                <a:srgbClr val="987206"/>
              </a:solidFill>
              <a:latin typeface="+mn-ea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72741" y="4581128"/>
            <a:ext cx="2603715" cy="1554997"/>
          </a:xfrm>
          <a:prstGeom prst="rect">
            <a:avLst/>
          </a:prstGeom>
          <a:noFill/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이니셜라이저의 성능 향상 도움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340768"/>
            <a:ext cx="3177902" cy="4850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5013176"/>
            <a:ext cx="1898522" cy="1144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3707904" y="4581128"/>
            <a:ext cx="114300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990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99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79912" y="3717032"/>
            <a:ext cx="439248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rgbClr val="987206"/>
                </a:solidFill>
                <a:latin typeface="+mn-ea"/>
              </a:rPr>
              <a:t>이니셜라이저를 이용해서 멤버를 초기화하면</a:t>
            </a:r>
            <a:r>
              <a:rPr lang="en-US" altLang="ko-KR" sz="1100" b="1" dirty="0" smtClean="0">
                <a:solidFill>
                  <a:srgbClr val="987206"/>
                </a:solidFill>
                <a:latin typeface="+mn-ea"/>
              </a:rPr>
              <a:t>, </a:t>
            </a:r>
            <a:r>
              <a:rPr lang="ko-KR" altLang="en-US" sz="1100" b="1" dirty="0" smtClean="0">
                <a:solidFill>
                  <a:srgbClr val="987206"/>
                </a:solidFill>
                <a:latin typeface="+mn-ea"/>
              </a:rPr>
              <a:t>함수호출의 수를 </a:t>
            </a:r>
            <a:r>
              <a:rPr lang="en-US" altLang="ko-KR" sz="1100" b="1" dirty="0" smtClean="0">
                <a:solidFill>
                  <a:srgbClr val="987206"/>
                </a:solidFill>
                <a:latin typeface="+mn-ea"/>
              </a:rPr>
              <a:t>1</a:t>
            </a:r>
            <a:r>
              <a:rPr lang="ko-KR" altLang="en-US" sz="1100" b="1" dirty="0" smtClean="0">
                <a:solidFill>
                  <a:srgbClr val="987206"/>
                </a:solidFill>
                <a:latin typeface="+mn-ea"/>
              </a:rPr>
              <a:t>회 줄일 수 있다</a:t>
            </a:r>
            <a:r>
              <a:rPr lang="en-US" altLang="ko-KR" sz="1100" b="1" dirty="0" smtClean="0">
                <a:solidFill>
                  <a:srgbClr val="987206"/>
                </a:solidFill>
                <a:latin typeface="+mn-ea"/>
              </a:rPr>
              <a:t>!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195736" y="2636912"/>
            <a:ext cx="79208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339752" y="4149080"/>
            <a:ext cx="648072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924700" cy="990600"/>
          </a:xfrm>
        </p:spPr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 Chapter 11-2.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배열의 인덱스 연산자 오버로딩 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C++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윤성우의 </a:t>
            </a:r>
            <a:endParaRPr lang="en-US" altLang="ko-KR" sz="4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ts val="2800"/>
              </a:lnSpc>
            </a:pPr>
            <a:endParaRPr lang="en-US" altLang="ko-KR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열혈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C++ 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배열보다 나은 배열 클래스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84784"/>
            <a:ext cx="228600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모서리가 둥근 직사각형 10"/>
          <p:cNvSpPr/>
          <p:nvPr/>
        </p:nvSpPr>
        <p:spPr>
          <a:xfrm>
            <a:off x="520552" y="1412776"/>
            <a:ext cx="2611288" cy="2376264"/>
          </a:xfrm>
          <a:prstGeom prst="roundRect">
            <a:avLst>
              <a:gd name="adj" fmla="val 116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203848" y="3475493"/>
            <a:ext cx="4104456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rgbClr val="987206"/>
                </a:solidFill>
                <a:latin typeface="+mn-ea"/>
              </a:rPr>
              <a:t>이렇듯 기본 배열은 접근에 대한 경계검사를 진행하지 않는다</a:t>
            </a:r>
            <a:r>
              <a:rPr lang="en-US" altLang="ko-KR" sz="1100" b="1" dirty="0" smtClean="0">
                <a:solidFill>
                  <a:srgbClr val="987206"/>
                </a:solidFill>
                <a:latin typeface="+mn-ea"/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67544" y="3861048"/>
            <a:ext cx="7632848" cy="2377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rgbClr val="987206"/>
                </a:solidFill>
                <a:latin typeface="+mn-ea"/>
              </a:rPr>
              <a:t>배열 클래스를 기반으로 생성되는 배열 객체는 배열과 동일한 기능을 하되</a:t>
            </a:r>
            <a:r>
              <a:rPr lang="en-US" altLang="ko-KR" sz="1100" b="1" dirty="0" smtClean="0">
                <a:solidFill>
                  <a:srgbClr val="987206"/>
                </a:solidFill>
                <a:latin typeface="+mn-ea"/>
              </a:rPr>
              <a:t>, </a:t>
            </a:r>
            <a:r>
              <a:rPr lang="ko-KR" altLang="en-US" sz="1100" b="1" dirty="0" smtClean="0">
                <a:solidFill>
                  <a:srgbClr val="987206"/>
                </a:solidFill>
                <a:latin typeface="+mn-ea"/>
              </a:rPr>
              <a:t>경계검사의 기능을 추가한 객체이다</a:t>
            </a:r>
            <a:r>
              <a:rPr lang="en-US" altLang="ko-KR" sz="1100" b="1" dirty="0" smtClean="0">
                <a:solidFill>
                  <a:srgbClr val="987206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rgbClr val="987206"/>
                </a:solidFill>
                <a:latin typeface="+mn-ea"/>
              </a:rPr>
              <a:t>연산자 오버로딩을 통해서 다음과 같이 배열처럼 접근이 가능한 객체이다</a:t>
            </a:r>
            <a:r>
              <a:rPr lang="en-US" altLang="ko-KR" sz="1100" b="1" dirty="0" smtClean="0">
                <a:solidFill>
                  <a:srgbClr val="987206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srgbClr val="987206"/>
                </a:solidFill>
                <a:latin typeface="+mn-ea"/>
              </a:rPr>
              <a:t>   </a:t>
            </a:r>
            <a:r>
              <a:rPr lang="en-US" altLang="ko-KR" sz="1100" b="1" dirty="0" smtClean="0">
                <a:solidFill>
                  <a:srgbClr val="009900"/>
                </a:solidFill>
                <a:latin typeface="+mn-ea"/>
              </a:rPr>
              <a:t>arrObject[2];</a:t>
            </a:r>
          </a:p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rgbClr val="98720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rgbClr val="987206"/>
                </a:solidFill>
                <a:latin typeface="+mn-ea"/>
              </a:rPr>
              <a:t>이는 다음과 같이 해석이 된다</a:t>
            </a:r>
            <a:r>
              <a:rPr lang="en-US" altLang="ko-KR" sz="1100" b="1" dirty="0" smtClean="0">
                <a:solidFill>
                  <a:srgbClr val="987206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srgbClr val="987206"/>
                </a:solidFill>
                <a:latin typeface="+mn-ea"/>
              </a:rPr>
              <a:t>   </a:t>
            </a:r>
            <a:r>
              <a:rPr lang="en-US" altLang="ko-KR" sz="1100" b="1" dirty="0" smtClean="0">
                <a:solidFill>
                  <a:srgbClr val="009900"/>
                </a:solidFill>
                <a:latin typeface="+mn-ea"/>
              </a:rPr>
              <a:t>arrObject.operator[ ] (2);</a:t>
            </a:r>
          </a:p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rgbClr val="98720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rgbClr val="987206"/>
                </a:solidFill>
                <a:latin typeface="+mn-ea"/>
              </a:rPr>
              <a:t>때문에 다음의 형태로 오버로딩 해야 한다</a:t>
            </a:r>
            <a:r>
              <a:rPr lang="en-US" altLang="ko-KR" sz="1100" b="1" dirty="0" smtClean="0">
                <a:solidFill>
                  <a:srgbClr val="987206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srgbClr val="987206"/>
                </a:solidFill>
                <a:latin typeface="+mn-ea"/>
              </a:rPr>
              <a:t>   </a:t>
            </a:r>
            <a:r>
              <a:rPr lang="en-US" altLang="ko-KR" sz="1100" b="1" dirty="0" smtClean="0">
                <a:solidFill>
                  <a:srgbClr val="009900"/>
                </a:solidFill>
                <a:latin typeface="+mn-ea"/>
              </a:rPr>
              <a:t>int operator [ ] (int idx) { . . . 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배열 클래스의 예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6421" y="1340768"/>
            <a:ext cx="4328481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8908" y="1380524"/>
            <a:ext cx="2376264" cy="172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08908" y="4653136"/>
            <a:ext cx="2542115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직사각형 17"/>
          <p:cNvSpPr/>
          <p:nvPr/>
        </p:nvSpPr>
        <p:spPr>
          <a:xfrm>
            <a:off x="6309312" y="4293096"/>
            <a:ext cx="114300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990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99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3215</TotalTime>
  <Words>833</Words>
  <Application>Microsoft Office PowerPoint</Application>
  <PresentationFormat>화면 슬라이드 쇼(4:3)</PresentationFormat>
  <Paragraphs>149</Paragraphs>
  <Slides>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원본</vt:lpstr>
      <vt:lpstr>윤성우 저 열혈강의 C++ 프로그래밍 개정판</vt:lpstr>
      <vt:lpstr>Chapter 11-1. 반드시 해야 하는 대입 연산자의 오버로딩</vt:lpstr>
      <vt:lpstr>객체간 대입연산의 비밀: 디폴트 대입 연산자</vt:lpstr>
      <vt:lpstr>디폴트 대입 연산자의 문제점</vt:lpstr>
      <vt:lpstr>상속 구조에서의 대입 연산자 호출</vt:lpstr>
      <vt:lpstr>이니셜라이저의 성능 향상 도움</vt:lpstr>
      <vt:lpstr>  Chapter 11-2. 배열의 인덱스 연산자 오버로딩 </vt:lpstr>
      <vt:lpstr>배열보다 나은 배열 클래스</vt:lpstr>
      <vt:lpstr>배열 클래스의 예</vt:lpstr>
      <vt:lpstr>배열 클래스의 안전성 확보</vt:lpstr>
      <vt:lpstr>const 함수를 이용한 오버로딩의 활용</vt:lpstr>
      <vt:lpstr>객체의 저장을 위한 배열 클래스1</vt:lpstr>
      <vt:lpstr>객체의 저장을 위한 배열 클래스2</vt:lpstr>
      <vt:lpstr>Chapter 11-3. 그 이외의 연산자 오버로딩</vt:lpstr>
      <vt:lpstr>new 연산자 오버로딩에 대한 상세한 이해</vt:lpstr>
      <vt:lpstr>delete 연산자 오버로딩에 대한 이해와 예제</vt:lpstr>
      <vt:lpstr>operator new &amp; operator new []</vt:lpstr>
      <vt:lpstr>포인터 연산자 오버로딩</vt:lpstr>
      <vt:lpstr>스마트 포인터(Smart Pointer)</vt:lpstr>
      <vt:lpstr>( ) 연산자의 오버로딩과 펑터(Functor)</vt:lpstr>
      <vt:lpstr>펑터(Functor)의 위력</vt:lpstr>
      <vt:lpstr>임시객체로의 자동 형 변환</vt:lpstr>
      <vt:lpstr>형 변환 연산자의 오버로딩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열혈 TCP/IP 소켓 프로그래밍</dc:title>
  <dc:creator>yoon</dc:creator>
  <cp:lastModifiedBy>1</cp:lastModifiedBy>
  <cp:revision>988</cp:revision>
  <dcterms:created xsi:type="dcterms:W3CDTF">2009-11-30T05:34:12Z</dcterms:created>
  <dcterms:modified xsi:type="dcterms:W3CDTF">2020-04-02T00:01:43Z</dcterms:modified>
</cp:coreProperties>
</file>