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8" r:id="rId3"/>
    <p:sldId id="281" r:id="rId4"/>
    <p:sldId id="328" r:id="rId5"/>
    <p:sldId id="349" r:id="rId6"/>
    <p:sldId id="282" r:id="rId7"/>
    <p:sldId id="348" r:id="rId8"/>
    <p:sldId id="335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9999"/>
    <a:srgbClr val="668A00"/>
    <a:srgbClr val="CC6600"/>
    <a:srgbClr val="987206"/>
    <a:srgbClr val="FA7D00"/>
    <a:srgbClr val="CC99FF"/>
    <a:srgbClr val="003300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13.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(Template) 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 템플릿의 특수화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(Specialization):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비교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628800"/>
            <a:ext cx="4104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Maiandra GD" pitchFamily="34" charset="0"/>
              </a:rPr>
              <a:t>template &lt;&gt;</a:t>
            </a:r>
          </a:p>
          <a:p>
            <a:r>
              <a:rPr lang="fr-FR" altLang="ko-KR" sz="1200" dirty="0" smtClean="0">
                <a:latin typeface="Maiandra GD" pitchFamily="34" charset="0"/>
              </a:rPr>
              <a:t>char* Max(char* a, char* b)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{</a:t>
            </a:r>
            <a:r>
              <a:rPr lang="fr-FR" altLang="ko-KR" sz="1200" dirty="0" smtClean="0">
                <a:latin typeface="Maiandra GD" pitchFamily="34" charset="0"/>
              </a:rPr>
              <a:t>  </a:t>
            </a:r>
            <a:r>
              <a:rPr lang="en-US" altLang="ko-KR" sz="1200" dirty="0" smtClean="0">
                <a:latin typeface="Maiandra GD" pitchFamily="34" charset="0"/>
              </a:rPr>
              <a:t>. . . .  }</a:t>
            </a:r>
          </a:p>
          <a:p>
            <a:endParaRPr lang="en-US" altLang="ko-KR" sz="1200" dirty="0" smtClean="0"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template &lt;&gt;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const char* Max(const char* a, const char* b)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{  . . . .  }</a:t>
            </a:r>
            <a:endParaRPr lang="ko-KR" altLang="en-US" sz="1200" dirty="0">
              <a:latin typeface="Maiandra GD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32237"/>
            <a:ext cx="5112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Maiandra GD" pitchFamily="34" charset="0"/>
              </a:rPr>
              <a:t>template &lt;&gt;</a:t>
            </a:r>
          </a:p>
          <a:p>
            <a:r>
              <a:rPr lang="fr-FR" altLang="ko-KR" sz="1200" dirty="0" smtClean="0">
                <a:latin typeface="Maiandra GD" pitchFamily="34" charset="0"/>
              </a:rPr>
              <a:t>char* Max</a:t>
            </a:r>
            <a:r>
              <a:rPr lang="fr-FR" altLang="ko-KR" sz="1200" dirty="0" smtClean="0">
                <a:solidFill>
                  <a:srgbClr val="C00000"/>
                </a:solidFill>
                <a:latin typeface="Maiandra GD" pitchFamily="34" charset="0"/>
              </a:rPr>
              <a:t>&lt;</a:t>
            </a:r>
            <a:r>
              <a:rPr lang="en-US" altLang="ko-KR" sz="1200" dirty="0" smtClean="0">
                <a:solidFill>
                  <a:srgbClr val="C00000"/>
                </a:solidFill>
                <a:latin typeface="Maiandra GD" pitchFamily="34" charset="0"/>
              </a:rPr>
              <a:t>char *&gt;</a:t>
            </a:r>
            <a:r>
              <a:rPr lang="fr-FR" altLang="ko-KR" sz="1200" dirty="0" smtClean="0">
                <a:latin typeface="Maiandra GD" pitchFamily="34" charset="0"/>
              </a:rPr>
              <a:t>(char* a, char* b)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{  . . . .  }</a:t>
            </a:r>
          </a:p>
          <a:p>
            <a:endParaRPr lang="en-US" altLang="ko-KR" sz="1200" dirty="0" smtClean="0"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template &lt;&gt;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const char* Max</a:t>
            </a:r>
            <a:r>
              <a:rPr lang="en-US" altLang="ko-KR" sz="1200" dirty="0" smtClean="0">
                <a:solidFill>
                  <a:srgbClr val="C00000"/>
                </a:solidFill>
                <a:latin typeface="Maiandra GD" pitchFamily="34" charset="0"/>
              </a:rPr>
              <a:t>&lt;const char *&gt;</a:t>
            </a:r>
            <a:r>
              <a:rPr lang="en-US" altLang="ko-KR" sz="1200" dirty="0" smtClean="0">
                <a:latin typeface="Maiandra GD" pitchFamily="34" charset="0"/>
              </a:rPr>
              <a:t>(const char* a, const char* b)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{  . . . .  }</a:t>
            </a:r>
            <a:endParaRPr lang="ko-KR" altLang="en-US" sz="1200" dirty="0">
              <a:latin typeface="Maiandra GD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9552" y="1556792"/>
            <a:ext cx="5760640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3933056"/>
            <a:ext cx="5760640" cy="172819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75856" y="3140968"/>
            <a:ext cx="309634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특수화하는 자료형의 정보가 생략된 형태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75856" y="5661248"/>
            <a:ext cx="309634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특수화하는 자료형의 정보를 명시한 형태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13-2.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클래스 템플릿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(Class Template)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 템플릿의 정의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15253"/>
            <a:ext cx="3096344" cy="20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740" y="1315253"/>
            <a:ext cx="278949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11560" y="1243245"/>
            <a:ext cx="3240360" cy="22322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7984" y="1243245"/>
            <a:ext cx="3240360" cy="22322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톱니 모양의 오른쪽 화살표 16"/>
          <p:cNvSpPr/>
          <p:nvPr/>
        </p:nvSpPr>
        <p:spPr>
          <a:xfrm>
            <a:off x="4067944" y="2179349"/>
            <a:ext cx="21602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87624" y="3475493"/>
            <a:ext cx="208823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일반 클래스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032" y="3475493"/>
            <a:ext cx="208823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클래스의 템플릿화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552" y="3928988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     Point&lt;int&gt; pos1(3, 4);         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//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템플릿 클래스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Point&lt;int&gt;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형 객체 생성</a:t>
            </a:r>
            <a:endParaRPr lang="en-US" altLang="ko-KR" sz="1200" dirty="0" smtClean="0">
              <a:solidFill>
                <a:srgbClr val="009999"/>
              </a:solidFill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     pos1.ShowPosition();</a:t>
            </a:r>
          </a:p>
          <a:p>
            <a:endParaRPr lang="en-US" altLang="ko-KR" sz="1200" dirty="0" smtClean="0"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     Point&lt;double&gt; pos2(2.4, 3.6);     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 //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템플릿 클래스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Point&lt;double&gt;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형 객체 생성</a:t>
            </a:r>
            <a:endParaRPr lang="en-US" altLang="ko-KR" sz="1200" dirty="0" smtClean="0">
              <a:solidFill>
                <a:srgbClr val="009999"/>
              </a:solidFill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     pos2.ShowPosition();</a:t>
            </a:r>
          </a:p>
          <a:p>
            <a:endParaRPr lang="en-US" altLang="ko-KR" sz="1200" dirty="0" smtClean="0">
              <a:latin typeface="Maiandra GD" pitchFamily="34" charset="0"/>
            </a:endParaRPr>
          </a:p>
          <a:p>
            <a:r>
              <a:rPr lang="en-US" altLang="ko-KR" sz="1200" dirty="0" smtClean="0">
                <a:latin typeface="Maiandra GD" pitchFamily="34" charset="0"/>
              </a:rPr>
              <a:t>     Point&lt;char&gt; pos3('P', 'F');    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 //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템플릿 클래스 </a:t>
            </a:r>
            <a:r>
              <a:rPr lang="en-US" altLang="ko-KR" sz="1200" dirty="0" smtClean="0">
                <a:solidFill>
                  <a:srgbClr val="009999"/>
                </a:solidFill>
                <a:latin typeface="Maiandra GD" pitchFamily="34" charset="0"/>
              </a:rPr>
              <a:t>Point&lt;char&gt; </a:t>
            </a:r>
            <a:r>
              <a:rPr lang="ko-KR" altLang="en-US" sz="1200" dirty="0" smtClean="0">
                <a:solidFill>
                  <a:srgbClr val="009999"/>
                </a:solidFill>
                <a:latin typeface="Maiandra GD" pitchFamily="34" charset="0"/>
              </a:rPr>
              <a:t>형 객체 생성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     pos3.ShowPosition();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     return 0;</a:t>
            </a:r>
          </a:p>
          <a:p>
            <a:r>
              <a:rPr lang="en-US" altLang="ko-KR" sz="1200" dirty="0" smtClean="0">
                <a:latin typeface="Maiandra GD" pitchFamily="34" charset="0"/>
              </a:rPr>
              <a:t>}</a:t>
            </a:r>
            <a:endParaRPr lang="ko-KR" altLang="en-US" sz="1200" dirty="0">
              <a:latin typeface="Maiandra GD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63888" y="5891063"/>
            <a:ext cx="432048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 클래스의 객체생성시 자료형의 정보는 생략이 불가능하다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클래스 템플릿의 선언과 정의의 분리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05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39069"/>
            <a:ext cx="39052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467544" y="1556792"/>
            <a:ext cx="4032448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16016" y="1556792"/>
            <a:ext cx="4032448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75856" y="2564904"/>
            <a:ext cx="12241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99"/>
                </a:solidFill>
                <a:latin typeface="+mn-ea"/>
              </a:rPr>
              <a:t>함수의 선언</a:t>
            </a:r>
            <a:endParaRPr lang="en-US" altLang="ko-KR" sz="1100" b="1" dirty="0" smtClean="0">
              <a:solidFill>
                <a:srgbClr val="009999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2636912"/>
            <a:ext cx="208823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99"/>
                </a:solidFill>
                <a:latin typeface="+mn-ea"/>
              </a:rPr>
              <a:t>템플릿 외부의 함수정의</a:t>
            </a:r>
            <a:endParaRPr lang="en-US" altLang="ko-KR" sz="1100" b="1" dirty="0" smtClean="0">
              <a:solidFill>
                <a:srgbClr val="009999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3753614"/>
            <a:ext cx="58681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9999"/>
                </a:solidFill>
                <a:latin typeface="+mn-ea"/>
              </a:rPr>
              <a:t>SimpleTemplate :: SimpeFunc( . . . . 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  √ SimpleTemplate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클래스의 멤버함수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SimpleFunc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를 의미함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9999"/>
                </a:solidFill>
                <a:latin typeface="+mn-ea"/>
              </a:rPr>
              <a:t>SimpleTemplate&lt;T&gt; :: SimpleFunc( . . . . 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  √ T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에 대해서 템플릿으로 정의된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SimpleTemplate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의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멤버함수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SimpleFunc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를 의미함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9999"/>
                </a:solidFill>
                <a:latin typeface="+mn-ea"/>
              </a:rPr>
              <a:t>template &lt;typename T&gt; 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  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√ &lt;T&gt;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가 들어가면 이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T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가 의미하는 바를 항상 설명해야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헤더파일과 소스파일의 구분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1340768"/>
            <a:ext cx="280831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Maiandra GD" pitchFamily="34" charset="0"/>
              </a:rPr>
              <a:t>#ifndef _ _POINT_TEMPLATE_H_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#define _ _POINT_TEMPLATE_H_</a:t>
            </a:r>
          </a:p>
          <a:p>
            <a:endParaRPr lang="en-US" altLang="ko-KR" sz="500" b="1" dirty="0" smtClean="0">
              <a:latin typeface="Maiandra GD" pitchFamily="34" charset="0"/>
            </a:endParaRPr>
          </a:p>
          <a:p>
            <a:r>
              <a:rPr lang="en-US" altLang="ko-KR" sz="1100" dirty="0" smtClean="0">
                <a:latin typeface="Maiandra GD" pitchFamily="34" charset="0"/>
              </a:rPr>
              <a:t>template &lt;typename T&gt;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class Point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private: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T xpos, ypos;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public:</a:t>
            </a:r>
          </a:p>
          <a:p>
            <a:r>
              <a:rPr lang="fr-FR" altLang="ko-KR" sz="1100" dirty="0" smtClean="0">
                <a:latin typeface="Maiandra GD" pitchFamily="34" charset="0"/>
              </a:rPr>
              <a:t>    Point(T x=0, T y=0);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void ShowPosition() const;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};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#endif</a:t>
            </a:r>
            <a:endParaRPr lang="ko-KR" altLang="en-US" sz="1100" dirty="0">
              <a:latin typeface="Maiandra GD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268760"/>
            <a:ext cx="2880320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3861048"/>
            <a:ext cx="36724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Maiandra GD" pitchFamily="34" charset="0"/>
              </a:rPr>
              <a:t>#include &lt;iostream&gt;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#include "PointTemplate.h“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using namespace std;</a:t>
            </a:r>
          </a:p>
          <a:p>
            <a:endParaRPr lang="en-US" altLang="ko-KR" sz="1100" dirty="0" smtClean="0">
              <a:latin typeface="Maiandra GD" pitchFamily="34" charset="0"/>
            </a:endParaRPr>
          </a:p>
          <a:p>
            <a:r>
              <a:rPr lang="en-US" altLang="ko-KR" sz="1100" dirty="0" smtClean="0">
                <a:latin typeface="Maiandra GD" pitchFamily="34" charset="0"/>
              </a:rPr>
              <a:t>template &lt;typename T&gt;</a:t>
            </a:r>
          </a:p>
          <a:p>
            <a:r>
              <a:rPr lang="fr-FR" altLang="ko-KR" sz="1100" dirty="0" smtClean="0">
                <a:latin typeface="Maiandra GD" pitchFamily="34" charset="0"/>
              </a:rPr>
              <a:t>Point&lt;T&gt;::Point(T x, T y) : xpos(x), ypos(y) </a:t>
            </a:r>
            <a:r>
              <a:rPr lang="en-US" altLang="ko-KR" sz="1100" dirty="0" smtClean="0">
                <a:latin typeface="Maiandra GD" pitchFamily="34" charset="0"/>
              </a:rPr>
              <a:t>{   }</a:t>
            </a:r>
          </a:p>
          <a:p>
            <a:endParaRPr lang="en-US" altLang="ko-KR" sz="1100" dirty="0" smtClean="0">
              <a:latin typeface="Maiandra GD" pitchFamily="34" charset="0"/>
            </a:endParaRPr>
          </a:p>
          <a:p>
            <a:r>
              <a:rPr lang="en-US" altLang="ko-KR" sz="1100" dirty="0" smtClean="0">
                <a:latin typeface="Maiandra GD" pitchFamily="34" charset="0"/>
              </a:rPr>
              <a:t>template &lt;typename T&gt;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void Point&lt;T&gt;::ShowPosition() const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{</a:t>
            </a:r>
          </a:p>
          <a:p>
            <a:r>
              <a:rPr lang="fr-FR" altLang="ko-KR" sz="1100" dirty="0" smtClean="0">
                <a:latin typeface="Maiandra GD" pitchFamily="34" charset="0"/>
              </a:rPr>
              <a:t>     cout&lt;&lt;'['&lt;&lt;xpos&lt;&lt;", "&lt;&lt;ypos&lt;&lt;']'&lt;&lt;endl;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}</a:t>
            </a:r>
            <a:endParaRPr lang="ko-KR" altLang="en-US" sz="1100" dirty="0">
              <a:latin typeface="Maiandra GD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3789040"/>
            <a:ext cx="3744416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79912" y="1280081"/>
            <a:ext cx="25922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Maiandra GD" pitchFamily="34" charset="0"/>
              </a:rPr>
              <a:t>#include &lt;iostream&gt;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#include "PointTemplate.h“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using namespace std;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Point&lt;int&gt; pos1(3, 4);  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pos1.ShowPosition();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Point&lt;double&gt; pos2(2.4, 3.6);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pos2.ShowPosition();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Point&lt;char&gt; pos3('P', 'F');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pos3.ShowPosition();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return 0;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}</a:t>
            </a:r>
            <a:endParaRPr lang="ko-KR" altLang="en-US" sz="1100" dirty="0">
              <a:latin typeface="Maiandra GD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07904" y="1268760"/>
            <a:ext cx="2880320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7744" y="3226767"/>
            <a:ext cx="12241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9900"/>
                </a:solidFill>
                <a:latin typeface="+mn-ea"/>
              </a:rPr>
              <a:t>헤더파일</a:t>
            </a:r>
            <a:endParaRPr lang="en-US" altLang="ko-KR" sz="1100" b="1" dirty="0" smtClean="0">
              <a:solidFill>
                <a:srgbClr val="0099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3212976"/>
            <a:ext cx="122413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00"/>
                </a:solidFill>
                <a:latin typeface="+mn-ea"/>
              </a:rPr>
              <a:t>소스파일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31840" y="5779749"/>
            <a:ext cx="122413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00"/>
                </a:solidFill>
                <a:latin typeface="+mn-ea"/>
              </a:rPr>
              <a:t>소스파일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2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99992" y="4509120"/>
            <a:ext cx="3600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기준에 의해서 헤더파일과 소스파일을 잘 구분하였다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그러나 컴파일 오류가 발생한다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이유는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-&gt;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선언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정의 모두 필요함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즉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두 파일 모두 필요함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131840" y="2996952"/>
            <a:ext cx="576064" cy="13681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347864" y="2708920"/>
            <a:ext cx="504056" cy="690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파일을 나눌 때에는 고려할 사항이 있습니다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1412776"/>
            <a:ext cx="2808312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Maiandra GD" pitchFamily="34" charset="0"/>
              </a:rPr>
              <a:t>#ifndef _ _POINT_TEMPLATE_H_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#define _ _POINT_TEMPLATE_H_</a:t>
            </a:r>
          </a:p>
          <a:p>
            <a:endParaRPr lang="en-US" altLang="ko-KR" sz="500" b="1" dirty="0" smtClean="0">
              <a:latin typeface="Maiandra GD" pitchFamily="34" charset="0"/>
            </a:endParaRPr>
          </a:p>
          <a:p>
            <a:r>
              <a:rPr lang="en-US" altLang="ko-KR" sz="1100" dirty="0" smtClean="0">
                <a:latin typeface="Maiandra GD" pitchFamily="34" charset="0"/>
              </a:rPr>
              <a:t>template &lt;typename T&gt;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class Point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private: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T xpos, ypos;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public:</a:t>
            </a:r>
          </a:p>
          <a:p>
            <a:r>
              <a:rPr lang="fr-FR" altLang="ko-KR" sz="1100" dirty="0" smtClean="0">
                <a:latin typeface="Maiandra GD" pitchFamily="34" charset="0"/>
              </a:rPr>
              <a:t>    Point(T x=0, T y=0);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void ShowPosition() const;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};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#endif</a:t>
            </a:r>
            <a:endParaRPr lang="ko-KR" altLang="en-US" sz="1100" dirty="0">
              <a:latin typeface="Maiandra GD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340768"/>
            <a:ext cx="2880320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1340768"/>
            <a:ext cx="2880320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95736" y="3298775"/>
            <a:ext cx="12241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9900"/>
                </a:solidFill>
                <a:latin typeface="+mn-ea"/>
              </a:rPr>
              <a:t>헤더파일</a:t>
            </a:r>
            <a:endParaRPr lang="en-US" altLang="ko-KR" sz="1100" b="1" dirty="0" smtClean="0">
              <a:solidFill>
                <a:srgbClr val="0099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2160" y="3284984"/>
            <a:ext cx="1224136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00"/>
                </a:solidFill>
                <a:latin typeface="+mn-ea"/>
              </a:rPr>
              <a:t>소스파일 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1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275856" y="1655304"/>
            <a:ext cx="1224136" cy="1588"/>
          </a:xfrm>
          <a:prstGeom prst="straightConnector1">
            <a:avLst/>
          </a:prstGeom>
          <a:ln w="222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427984" y="1556792"/>
            <a:ext cx="2016224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27984" y="1352089"/>
            <a:ext cx="25922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Maiandra GD" pitchFamily="34" charset="0"/>
              </a:rPr>
              <a:t>#include &lt;iostream&gt;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#include "PointTemplate.h“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using namespace std;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int main(void)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{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Point&lt;int&gt; pos1(3, 4);  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pos1.ShowPosition();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Point&lt;double&gt; pos2(2.4, 3.6);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pos2.ShowPosition();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Point&lt;char&gt; pos3('P', 'F');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pos3.ShowPosition();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     return 0;</a:t>
            </a:r>
          </a:p>
          <a:p>
            <a:r>
              <a:rPr lang="en-US" altLang="ko-KR" sz="1100" dirty="0" smtClean="0">
                <a:latin typeface="Maiandra GD" pitchFamily="34" charset="0"/>
              </a:rPr>
              <a:t>}</a:t>
            </a:r>
            <a:endParaRPr lang="ko-KR" altLang="en-US" sz="1100" dirty="0">
              <a:latin typeface="Maiandra GD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3717032"/>
            <a:ext cx="42484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위의 소스파일을 컴파일 할 때 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Point&lt;int&gt;, Point&lt;double&gt;, Point&lt;char&gt;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 클래스가 만들어져야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따라서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Point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 템플릿의 정의 부에 대한 정보도 필요로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2048680" cy="16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539552" y="4221088"/>
            <a:ext cx="2160240" cy="187220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99792" y="5445224"/>
            <a:ext cx="48965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해결책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클래스 템플릿의 정의 부를 담고 있는 소스파일을 포함시킨다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해결책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헤더파일에 클래스 템플릿의 정의 부를 포함시킨다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배열 클래스의 템플릿화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486527"/>
            <a:ext cx="3618359" cy="93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5125"/>
            <a:ext cx="3816424" cy="273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683568" y="1340768"/>
            <a:ext cx="3960440" cy="122413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3068960"/>
            <a:ext cx="3960440" cy="29523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6016" y="1340768"/>
            <a:ext cx="252028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자료형에 따른 각각의 배열 클래스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16016" y="3068960"/>
            <a:ext cx="25202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위의 배열들을 대체할 수 있는 배열 기반의 클래스 템플릿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4048" y="4725144"/>
            <a:ext cx="360040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09900"/>
                </a:solidFill>
                <a:latin typeface="+mn-ea"/>
              </a:rPr>
              <a:t>지금까지 설명한 내용을 바탕으로 배열 클래스 템플릿을 직접 완성하기 바란다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.  </a:t>
            </a:r>
            <a:r>
              <a:rPr lang="ko-KR" altLang="en-US" sz="1100" b="1" dirty="0" smtClean="0">
                <a:solidFill>
                  <a:srgbClr val="009900"/>
                </a:solidFill>
                <a:latin typeface="+mn-ea"/>
              </a:rPr>
              <a:t>이는 지금까지 공부한 내용의 복습 또는 연습에 해당한다</a:t>
            </a:r>
            <a:r>
              <a:rPr lang="en-US" altLang="ko-KR" sz="1100" b="1" dirty="0" smtClean="0">
                <a:solidFill>
                  <a:srgbClr val="009900"/>
                </a:solidFill>
                <a:latin typeface="+mn-ea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987824" y="4869160"/>
            <a:ext cx="0" cy="8640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987824" y="50131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275856" y="5013176"/>
            <a:ext cx="0" cy="566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1840" y="5682734"/>
            <a:ext cx="1800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외부정의가 필요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13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13-1.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템플릿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(Template)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에 대한 이해와 함수 템플릿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19056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함수를 대상으로 템플릿 이해하기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15" y="1373088"/>
            <a:ext cx="1867669" cy="8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9" y="1340768"/>
            <a:ext cx="1728192" cy="89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83568" y="1268760"/>
            <a:ext cx="2088232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1268760"/>
            <a:ext cx="2088232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톱니 모양의 오른쪽 화살표 11"/>
          <p:cNvSpPr/>
          <p:nvPr/>
        </p:nvSpPr>
        <p:spPr>
          <a:xfrm>
            <a:off x="2987824" y="1700808"/>
            <a:ext cx="21602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톱니 모양의 오른쪽 화살표 12"/>
          <p:cNvSpPr/>
          <p:nvPr/>
        </p:nvSpPr>
        <p:spPr>
          <a:xfrm>
            <a:off x="5724128" y="1700808"/>
            <a:ext cx="21602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1" y="1318397"/>
            <a:ext cx="1584176" cy="103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228184" y="1268760"/>
            <a:ext cx="2088232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3568" y="2348880"/>
            <a:ext cx="208823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일반함수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9872" y="2348880"/>
            <a:ext cx="208823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템플릿화의 중간 단계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2348880"/>
            <a:ext cx="208823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템플릿화 완료</a:t>
            </a:r>
            <a:endParaRPr lang="en-US" altLang="ko-KR" sz="11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924944"/>
            <a:ext cx="326780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직선 연결선 20"/>
          <p:cNvCxnSpPr/>
          <p:nvPr/>
        </p:nvCxnSpPr>
        <p:spPr>
          <a:xfrm>
            <a:off x="3707904" y="4437112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82891" y="4603194"/>
            <a:ext cx="21815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int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 하여서 만들어진 함수를 호출하면서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15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20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전달하라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707904" y="4653136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5977" y="4747210"/>
            <a:ext cx="23256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double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로 하여서 만들어진 함수를 호출하면서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2.9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와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3.7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전달하라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301208"/>
            <a:ext cx="1656184" cy="73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1891" y="5202696"/>
            <a:ext cx="2109589" cy="72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모서리가 둥근 직사각형 22"/>
          <p:cNvSpPr/>
          <p:nvPr/>
        </p:nvSpPr>
        <p:spPr>
          <a:xfrm>
            <a:off x="4355976" y="4751648"/>
            <a:ext cx="2258752" cy="134164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64492" y="4535624"/>
            <a:ext cx="2199996" cy="155767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컴파일러가 생성하는 템플릿 기반의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38" y="1772816"/>
            <a:ext cx="2990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38862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628800"/>
            <a:ext cx="3960440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544" y="3573016"/>
            <a:ext cx="3960440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99992" y="1628800"/>
            <a:ext cx="4176464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Add&lt;int&gt;( ... )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의 함수호출 문을 처음 컴파일할때 이 함수가 만들어진다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9992" y="3573016"/>
            <a:ext cx="4176464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Add&lt;double&gt;( ... )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의 함수호출 문을 처음 컴파일할때 이 함수가 만들어진다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호출하기가 좀 불편한 건 있네요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628800"/>
            <a:ext cx="2358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template &lt;typename T&gt;</a:t>
            </a:r>
          </a:p>
          <a:p>
            <a:pPr>
              <a:lnSpc>
                <a:spcPct val="150000"/>
              </a:lnSpc>
            </a:pPr>
            <a:r>
              <a:rPr lang="de-DE" altLang="ko-KR" sz="1200" dirty="0" smtClean="0">
                <a:latin typeface="Maiandra GD" pitchFamily="34" charset="0"/>
              </a:rPr>
              <a:t>T Add(T num1, T num2)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     return num1+num2;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Maiandra GD" pitchFamily="34" charset="0"/>
              </a:rPr>
              <a:t>}</a:t>
            </a:r>
            <a:endParaRPr lang="ko-KR" altLang="en-US" sz="1200" dirty="0">
              <a:latin typeface="Maiandra GD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1628800"/>
            <a:ext cx="2448272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3956"/>
            <a:ext cx="32766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11560" y="3713956"/>
            <a:ext cx="3312368" cy="201622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649141" y="4362028"/>
            <a:ext cx="4083099" cy="3076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228184" y="4362028"/>
            <a:ext cx="23762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전달되는 인자를 통해서 컴파일러는 이를 다음과 같이 해석한다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Add&lt;int&gt;(15, 20);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843808" y="4578052"/>
            <a:ext cx="1800200" cy="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11960" y="4578052"/>
            <a:ext cx="194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전달되는 인자를 통해서 컴파일러는 이를 다음과 같이 해석한다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  Add&lt;double&gt; 2.9, 3.7)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131840" y="2348880"/>
            <a:ext cx="352839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호출하기 불편하지 않다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컴파일러가 전달인자의 자료형을 통해서 호출해야 할 함수의 유형을 자동으로 결정해주기 때문이다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11960" y="4581128"/>
            <a:ext cx="1944216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28184" y="4397356"/>
            <a:ext cx="2232248" cy="7920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템플릿과 템플릿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108" y="1610494"/>
            <a:ext cx="2171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" y="3337148"/>
            <a:ext cx="38957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11560" y="1556792"/>
            <a:ext cx="4248472" cy="144016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3356992"/>
            <a:ext cx="4248472" cy="230425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60032" y="1556792"/>
            <a:ext cx="3528392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함수의 형태로 정의된 템플릿이기 때문에 함수 템플릿이라 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즉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이는 템플릿이지 호출이 가능한 형태의 함수가 아니다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0032" y="3356992"/>
            <a:ext cx="352839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이는 템플릿 함수이다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템플릿을 기반으로 컴파일러에 의해서 생성된 함수이기 때문이다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즉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이는 함수이지 템플릿이 아니다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둘 이상의 형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(Type)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에 대해 템플릿 선언하기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3505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95936" y="1556792"/>
            <a:ext cx="37444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이렇듯 콤마를 이용해서 둘 이상의 형에 대해서 템플릿을 선언할 수 있다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501008"/>
            <a:ext cx="1143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995936" y="306896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5229200"/>
            <a:ext cx="612068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템플릿의 선언에 있어서 키워드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typename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과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class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는 같은 의미로 사용된다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 템플릿의 특수화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(Specialization):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도입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340768"/>
            <a:ext cx="3923159" cy="292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중괄호 6"/>
          <p:cNvSpPr/>
          <p:nvPr/>
        </p:nvSpPr>
        <p:spPr>
          <a:xfrm>
            <a:off x="2843808" y="1484784"/>
            <a:ext cx="144016" cy="936104"/>
          </a:xfrm>
          <a:prstGeom prst="righ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59832" y="1772816"/>
            <a:ext cx="324036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대소비교 함수 템플릿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큰 값을 반환한다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3995936" y="2996952"/>
            <a:ext cx="144016" cy="936104"/>
          </a:xfrm>
          <a:prstGeom prst="righ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3068960"/>
            <a:ext cx="324036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정수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실수 그리고 문자를 대상으로는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Max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함수의 호출의 의미를 갖는다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그러나 문자열을 대상으로 호출이 되면 의미를 갖지 않는다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37112"/>
            <a:ext cx="3600400" cy="96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572000" y="4437112"/>
            <a:ext cx="3384376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문자열의 길이비교가 목적인 경우 어울리는 함수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544" y="4437112"/>
            <a:ext cx="3960440" cy="100811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9552" y="5589240"/>
            <a:ext cx="720080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일반적인 상황에서는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Max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템플릿 함수가 호출되고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문자열이 전달되는 경우에는 문자열의 길이를 비교하는 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Max </a:t>
            </a:r>
            <a:r>
              <a:rPr lang="ko-KR" altLang="en-US" sz="1100" b="1" dirty="0" smtClean="0">
                <a:solidFill>
                  <a:srgbClr val="987206"/>
                </a:solidFill>
                <a:latin typeface="+mn-ea"/>
              </a:rPr>
              <a:t>함수를 호출하게 할 수 없을까</a:t>
            </a:r>
            <a:r>
              <a:rPr lang="en-US" altLang="ko-KR" sz="1100" b="1" dirty="0" smtClean="0">
                <a:solidFill>
                  <a:srgbClr val="987206"/>
                </a:solidFill>
                <a:latin typeface="+mn-ea"/>
              </a:rPr>
              <a:t>? 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  <a:ea typeface="바탕"/>
              </a:rPr>
              <a:t>→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 템플릿의 특수화 등장 배경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함수 템플릿의 특수화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(Specialization):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적용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48" y="1196752"/>
            <a:ext cx="5256584" cy="316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오른쪽 중괄호 14"/>
          <p:cNvSpPr/>
          <p:nvPr/>
        </p:nvSpPr>
        <p:spPr>
          <a:xfrm>
            <a:off x="4310472" y="2204863"/>
            <a:ext cx="144016" cy="936104"/>
          </a:xfrm>
          <a:prstGeom prst="righ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/>
          <p:cNvSpPr/>
          <p:nvPr/>
        </p:nvSpPr>
        <p:spPr>
          <a:xfrm>
            <a:off x="5606616" y="3356991"/>
            <a:ext cx="144016" cy="936104"/>
          </a:xfrm>
          <a:prstGeom prst="righ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54488" y="2396787"/>
            <a:ext cx="21602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Max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char *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형에 대해서 특수화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50632" y="3548915"/>
            <a:ext cx="23042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템플릿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Max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를 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const char *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형에 대해서 특수화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97" y="4365104"/>
            <a:ext cx="3312368" cy="195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5416" y="5189444"/>
            <a:ext cx="3528392" cy="111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228184" y="479715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3367</TotalTime>
  <Words>1100</Words>
  <Application>Microsoft Office PowerPoint</Application>
  <PresentationFormat>화면 슬라이드 쇼(4:3)</PresentationFormat>
  <Paragraphs>206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윤성우 저 열혈강의 C++ 프로그래밍 개정판</vt:lpstr>
      <vt:lpstr>Chapter 13-1. 템플릿(Template)에 대한 이해와 함수 템플릿</vt:lpstr>
      <vt:lpstr>함수를 대상으로 템플릿 이해하기</vt:lpstr>
      <vt:lpstr>컴파일러가 생성하는 템플릿 기반의 함수</vt:lpstr>
      <vt:lpstr>호출하기가 좀 불편한 건 있네요. </vt:lpstr>
      <vt:lpstr>함수 템플릿과 템플릿 함수</vt:lpstr>
      <vt:lpstr>둘 이상의 형(Type)에 대해 템플릿 선언하기</vt:lpstr>
      <vt:lpstr>함수 템플릿의 특수화(Specialization): 도입</vt:lpstr>
      <vt:lpstr>함수 템플릿의 특수화(Specialization): 적용</vt:lpstr>
      <vt:lpstr>함수 템플릿의 특수화(Specialization): 비교</vt:lpstr>
      <vt:lpstr>Chapter 13-2. 클래스 템플릿(Class Template)</vt:lpstr>
      <vt:lpstr>클래스 템플릿의 정의</vt:lpstr>
      <vt:lpstr>클래스 템플릿의 선언과 정의의 분리</vt:lpstr>
      <vt:lpstr>헤더파일과 소스파일의 구분</vt:lpstr>
      <vt:lpstr>파일을 나눌 때에는 고려할 사항이 있습니다.</vt:lpstr>
      <vt:lpstr>배열 클래스의 템플릿화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1050</cp:revision>
  <dcterms:created xsi:type="dcterms:W3CDTF">2009-11-30T05:34:12Z</dcterms:created>
  <dcterms:modified xsi:type="dcterms:W3CDTF">2020-04-01T12:55:37Z</dcterms:modified>
</cp:coreProperties>
</file>