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7"/>
  </p:notesMasterIdLst>
  <p:sldIdLst>
    <p:sldId id="256" r:id="rId2"/>
    <p:sldId id="258" r:id="rId3"/>
    <p:sldId id="281" r:id="rId4"/>
    <p:sldId id="328" r:id="rId5"/>
    <p:sldId id="352" r:id="rId6"/>
    <p:sldId id="353" r:id="rId7"/>
    <p:sldId id="354" r:id="rId8"/>
    <p:sldId id="358" r:id="rId9"/>
    <p:sldId id="355" r:id="rId10"/>
    <p:sldId id="356" r:id="rId11"/>
    <p:sldId id="359" r:id="rId12"/>
    <p:sldId id="357" r:id="rId13"/>
    <p:sldId id="360" r:id="rId14"/>
    <p:sldId id="361" r:id="rId15"/>
    <p:sldId id="28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009900"/>
    <a:srgbClr val="009999"/>
    <a:srgbClr val="668A00"/>
    <a:srgbClr val="CC6600"/>
    <a:srgbClr val="987206"/>
    <a:srgbClr val="FA7D00"/>
    <a:srgbClr val="CC99FF"/>
    <a:srgbClr val="0033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6FB2E-A3E5-4494-B57C-3DAD7FCB22C0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E145E-FEB1-4124-ABC3-D0F8DB63AF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36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929066"/>
            <a:ext cx="6858048" cy="78581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윤성우 저 열혈강의 </a:t>
            </a:r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C++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프로그래밍 개정판</a:t>
            </a:r>
            <a:endParaRPr lang="ko-KR" altLang="en-US" sz="2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Chapter 14.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템플릿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(Template) 2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5758" y="571480"/>
            <a:ext cx="2052298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윤성우의 </a:t>
            </a:r>
            <a:endParaRPr lang="en-US" altLang="ko-KR" sz="4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열혈 </a:t>
            </a:r>
            <a:r>
              <a:rPr lang="en-US" altLang="ko-KR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C++ </a:t>
            </a:r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프로그래밍</a:t>
            </a:r>
            <a:endParaRPr lang="en-US" altLang="ko-KR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템플릿 매개변수는 디폴트 값 지정도 가능합니다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5576" y="1268760"/>
            <a:ext cx="5472608" cy="2592288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99592" y="1314264"/>
            <a:ext cx="2952328" cy="288032"/>
          </a:xfrm>
          <a:prstGeom prst="roundRect">
            <a:avLst>
              <a:gd name="adj" fmla="val 11409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99592" y="1340768"/>
            <a:ext cx="532859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template &lt;typename T=int, int len=7&gt;</a:t>
            </a:r>
          </a:p>
          <a:p>
            <a:r>
              <a:rPr lang="en-US" altLang="ko-KR" sz="1200" dirty="0" smtClean="0">
                <a:latin typeface="+mj-lt"/>
              </a:rPr>
              <a:t>class SimpleArray</a:t>
            </a:r>
          </a:p>
          <a:p>
            <a:r>
              <a:rPr lang="en-US" altLang="ko-KR" sz="1200" dirty="0" smtClean="0">
                <a:latin typeface="+mj-lt"/>
              </a:rPr>
              <a:t>{</a:t>
            </a:r>
          </a:p>
          <a:p>
            <a:r>
              <a:rPr lang="en-US" altLang="ko-KR" sz="1200" dirty="0" smtClean="0">
                <a:latin typeface="+mj-lt"/>
              </a:rPr>
              <a:t>private:</a:t>
            </a:r>
          </a:p>
          <a:p>
            <a:r>
              <a:rPr lang="en-US" altLang="ko-KR" sz="1200" dirty="0" smtClean="0">
                <a:latin typeface="+mj-lt"/>
              </a:rPr>
              <a:t>    T arr[len];</a:t>
            </a:r>
          </a:p>
          <a:p>
            <a:r>
              <a:rPr lang="en-US" altLang="ko-KR" sz="1200" dirty="0" smtClean="0">
                <a:latin typeface="+mj-lt"/>
              </a:rPr>
              <a:t>public:</a:t>
            </a:r>
          </a:p>
          <a:p>
            <a:r>
              <a:rPr lang="en-US" altLang="ko-KR" sz="1200" dirty="0" smtClean="0">
                <a:latin typeface="+mj-lt"/>
              </a:rPr>
              <a:t>    T&amp; operator[] (int idx) { return arr[idx]; }</a:t>
            </a:r>
          </a:p>
          <a:p>
            <a:r>
              <a:rPr lang="de-DE" altLang="ko-KR" sz="1200" dirty="0" smtClean="0">
                <a:latin typeface="+mj-lt"/>
              </a:rPr>
              <a:t>    SimpleArray&lt;T, len&gt;&amp; operator=(const SimpleArray&lt;T, len&gt; &amp;ref)</a:t>
            </a:r>
          </a:p>
          <a:p>
            <a:r>
              <a:rPr lang="en-US" altLang="ko-KR" sz="1200" dirty="0" smtClean="0">
                <a:latin typeface="+mj-lt"/>
              </a:rPr>
              <a:t>    {</a:t>
            </a:r>
          </a:p>
          <a:p>
            <a:r>
              <a:rPr lang="en-US" altLang="ko-KR" sz="1200" dirty="0" smtClean="0">
                <a:latin typeface="+mj-lt"/>
              </a:rPr>
              <a:t>         for(int i=0; i&lt;len; i++)</a:t>
            </a:r>
          </a:p>
          <a:p>
            <a:r>
              <a:rPr lang="en-US" altLang="ko-KR" sz="1200" dirty="0" smtClean="0">
                <a:latin typeface="+mj-lt"/>
              </a:rPr>
              <a:t>             arr[i]=ref.arr[i];</a:t>
            </a:r>
          </a:p>
          <a:p>
            <a:r>
              <a:rPr lang="en-US" altLang="ko-KR" sz="1200" dirty="0" smtClean="0">
                <a:latin typeface="+mj-lt"/>
              </a:rPr>
              <a:t>     }</a:t>
            </a:r>
          </a:p>
          <a:p>
            <a:r>
              <a:rPr lang="en-US" altLang="ko-KR" sz="1200" dirty="0" smtClean="0">
                <a:latin typeface="+mj-lt"/>
              </a:rPr>
              <a:t>};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851920" y="1340768"/>
            <a:ext cx="2160240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디폴트 값 지정 가능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!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55576" y="4005064"/>
            <a:ext cx="4608512" cy="2160240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5729836"/>
            <a:ext cx="12763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4077064" y="5373216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15616" y="4509120"/>
            <a:ext cx="1728192" cy="288032"/>
          </a:xfrm>
          <a:prstGeom prst="roundRect">
            <a:avLst>
              <a:gd name="adj" fmla="val 11409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99592" y="4149080"/>
            <a:ext cx="20882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int main(void)</a:t>
            </a:r>
          </a:p>
          <a:p>
            <a:r>
              <a:rPr lang="en-US" altLang="ko-KR" sz="1200" dirty="0" smtClean="0">
                <a:latin typeface="+mj-lt"/>
              </a:rPr>
              <a:t>{</a:t>
            </a:r>
          </a:p>
          <a:p>
            <a:r>
              <a:rPr lang="en-US" altLang="ko-KR" sz="1200" dirty="0" smtClean="0">
                <a:latin typeface="+mj-lt"/>
              </a:rPr>
              <a:t>     SimpleArray&lt;&gt; arr;</a:t>
            </a:r>
          </a:p>
          <a:p>
            <a:r>
              <a:rPr lang="nn-NO" altLang="ko-KR" sz="1200" dirty="0" smtClean="0">
                <a:latin typeface="+mj-lt"/>
              </a:rPr>
              <a:t>     for(int i=0; i&lt;7; i++)</a:t>
            </a:r>
          </a:p>
          <a:p>
            <a:r>
              <a:rPr lang="en-US" altLang="ko-KR" sz="1200" dirty="0" smtClean="0">
                <a:latin typeface="+mj-lt"/>
              </a:rPr>
              <a:t>          arr[i]=i+1;</a:t>
            </a:r>
          </a:p>
          <a:p>
            <a:r>
              <a:rPr lang="nn-NO" altLang="ko-KR" sz="1200" dirty="0" smtClean="0">
                <a:latin typeface="+mj-lt"/>
              </a:rPr>
              <a:t>     for(int i=0; i&lt;7; i++)</a:t>
            </a:r>
          </a:p>
          <a:p>
            <a:r>
              <a:rPr lang="en-US" altLang="ko-KR" sz="1200" dirty="0" smtClean="0">
                <a:latin typeface="+mj-lt"/>
              </a:rPr>
              <a:t>          cout&lt;&lt;arr[i]&lt;&lt;" ";</a:t>
            </a:r>
          </a:p>
          <a:p>
            <a:r>
              <a:rPr lang="en-US" altLang="ko-KR" sz="1200" dirty="0" smtClean="0">
                <a:latin typeface="+mj-lt"/>
              </a:rPr>
              <a:t>     cout&lt;&lt;endl;</a:t>
            </a:r>
          </a:p>
          <a:p>
            <a:r>
              <a:rPr lang="en-US" altLang="ko-KR" sz="1200" dirty="0" smtClean="0">
                <a:latin typeface="+mj-lt"/>
              </a:rPr>
              <a:t>     return 0;</a:t>
            </a:r>
          </a:p>
          <a:p>
            <a:r>
              <a:rPr lang="en-US" altLang="ko-KR" sz="1200" dirty="0" smtClean="0">
                <a:latin typeface="+mj-lt"/>
              </a:rPr>
              <a:t>}</a:t>
            </a:r>
            <a:endParaRPr lang="ko-KR" altLang="en-US" sz="1200" dirty="0">
              <a:latin typeface="+mj-lt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43808" y="4509120"/>
            <a:ext cx="2664296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T</a:t>
            </a: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에 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int, len</a:t>
            </a: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에 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7</a:t>
            </a: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의 디폴트 값 지정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924700" cy="990600"/>
          </a:xfrm>
        </p:spPr>
        <p:txBody>
          <a:bodyPr>
            <a:no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14-4.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템플릿과 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static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함수 템플릿과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static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지역변수 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372" y="1340768"/>
            <a:ext cx="2116460" cy="1505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899592" y="1340768"/>
            <a:ext cx="2592288" cy="1512168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259632" y="1916832"/>
            <a:ext cx="1440160" cy="288032"/>
          </a:xfrm>
          <a:prstGeom prst="rect">
            <a:avLst/>
          </a:prstGeom>
          <a:solidFill>
            <a:schemeClr val="accent4">
              <a:lumMod val="5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11560" y="2924944"/>
            <a:ext cx="4248472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함수 템플릿의 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static 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변수는 템플릿 함수 별로 독립적이다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! </a:t>
            </a:r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501008"/>
            <a:ext cx="2016224" cy="262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5580259"/>
            <a:ext cx="432048" cy="528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직사각형 30"/>
          <p:cNvSpPr/>
          <p:nvPr/>
        </p:nvSpPr>
        <p:spPr>
          <a:xfrm>
            <a:off x="3275856" y="5751698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1340768"/>
            <a:ext cx="237172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4932040" y="1772816"/>
            <a:ext cx="1296144" cy="224898"/>
          </a:xfrm>
          <a:prstGeom prst="rect">
            <a:avLst/>
          </a:prstGeom>
          <a:solidFill>
            <a:schemeClr val="accent4">
              <a:lumMod val="5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48064" y="2924944"/>
            <a:ext cx="23241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5436096" y="3284984"/>
            <a:ext cx="1440160" cy="216024"/>
          </a:xfrm>
          <a:prstGeom prst="rect">
            <a:avLst/>
          </a:prstGeom>
          <a:solidFill>
            <a:schemeClr val="accent4">
              <a:lumMod val="5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3059832" y="3861048"/>
            <a:ext cx="0" cy="57606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250965" y="4540883"/>
            <a:ext cx="0" cy="57606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003952" y="5219702"/>
            <a:ext cx="0" cy="57606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062101" y="4010580"/>
            <a:ext cx="85955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같은변</a:t>
            </a:r>
            <a:r>
              <a:rPr lang="ko-KR" altLang="en-US" sz="1200" dirty="0" err="1"/>
              <a:t>수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250965" y="4690415"/>
            <a:ext cx="85955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같은변</a:t>
            </a:r>
            <a:r>
              <a:rPr lang="ko-KR" altLang="en-US" sz="1200" dirty="0" err="1"/>
              <a:t>수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클래스 템플릿과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static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멤버변수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2777"/>
            <a:ext cx="5328592" cy="2200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467544" y="1340768"/>
            <a:ext cx="5472608" cy="2376264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005064"/>
            <a:ext cx="2664296" cy="1695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4005064"/>
            <a:ext cx="2880320" cy="18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755576" y="2132856"/>
            <a:ext cx="1440160" cy="288032"/>
          </a:xfrm>
          <a:prstGeom prst="rect">
            <a:avLst/>
          </a:prstGeom>
          <a:solidFill>
            <a:schemeClr val="accent4">
              <a:lumMod val="5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9552" y="3212976"/>
            <a:ext cx="2088232" cy="432048"/>
          </a:xfrm>
          <a:prstGeom prst="rect">
            <a:avLst/>
          </a:prstGeom>
          <a:solidFill>
            <a:schemeClr val="accent4">
              <a:lumMod val="5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83568" y="4509120"/>
            <a:ext cx="1440160" cy="288032"/>
          </a:xfrm>
          <a:prstGeom prst="rect">
            <a:avLst/>
          </a:prstGeom>
          <a:solidFill>
            <a:schemeClr val="accent4">
              <a:lumMod val="5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779912" y="4509120"/>
            <a:ext cx="1440160" cy="288032"/>
          </a:xfrm>
          <a:prstGeom prst="rect">
            <a:avLst/>
          </a:prstGeom>
          <a:solidFill>
            <a:schemeClr val="accent4">
              <a:lumMod val="5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67544" y="5445224"/>
            <a:ext cx="2304256" cy="360040"/>
          </a:xfrm>
          <a:prstGeom prst="rect">
            <a:avLst/>
          </a:prstGeom>
          <a:solidFill>
            <a:schemeClr val="accent4">
              <a:lumMod val="5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491880" y="5517232"/>
            <a:ext cx="2736304" cy="360040"/>
          </a:xfrm>
          <a:prstGeom prst="rect">
            <a:avLst/>
          </a:prstGeom>
          <a:solidFill>
            <a:schemeClr val="accent4">
              <a:lumMod val="5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40152" y="1340768"/>
            <a:ext cx="305983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클래스 템플릿의 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static 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변수는 템플릿 클래스 별로 독립적이다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!  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따라서 템플릿 클래스 별 객체들 사이에서만 공유가 이뤄진다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67544" y="5805264"/>
            <a:ext cx="2664296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668A00"/>
                </a:solidFill>
                <a:latin typeface="+mn-ea"/>
              </a:rPr>
              <a:t>SimpleStaticMem&lt;int&gt;</a:t>
            </a:r>
            <a:r>
              <a:rPr lang="ko-KR" altLang="en-US" sz="1000" b="1" dirty="0" smtClean="0">
                <a:solidFill>
                  <a:srgbClr val="668A00"/>
                </a:solidFill>
                <a:latin typeface="+mn-ea"/>
              </a:rPr>
              <a:t>의 </a:t>
            </a:r>
            <a:r>
              <a:rPr lang="en-US" altLang="ko-KR" sz="1000" b="1" dirty="0" smtClean="0">
                <a:solidFill>
                  <a:srgbClr val="668A00"/>
                </a:solidFill>
                <a:latin typeface="+mn-ea"/>
              </a:rPr>
              <a:t>mem</a:t>
            </a:r>
            <a:r>
              <a:rPr lang="ko-KR" altLang="en-US" sz="1000" b="1" dirty="0" smtClean="0">
                <a:solidFill>
                  <a:srgbClr val="668A00"/>
                </a:solidFill>
                <a:latin typeface="+mn-ea"/>
              </a:rPr>
              <a:t>은 </a:t>
            </a:r>
            <a:r>
              <a:rPr lang="en-US" altLang="ko-KR" sz="1000" b="1" dirty="0" smtClean="0">
                <a:solidFill>
                  <a:srgbClr val="668A00"/>
                </a:solidFill>
                <a:latin typeface="+mn-ea"/>
              </a:rPr>
              <a:t>SimpleStaticMem&lt;int&gt;</a:t>
            </a:r>
            <a:r>
              <a:rPr lang="ko-KR" altLang="en-US" sz="1000" b="1" dirty="0" smtClean="0">
                <a:solidFill>
                  <a:srgbClr val="668A00"/>
                </a:solidFill>
                <a:latin typeface="+mn-ea"/>
              </a:rPr>
              <a:t>의 개체간 공유</a:t>
            </a:r>
            <a:endParaRPr lang="en-US" altLang="ko-KR" sz="1000" b="1" dirty="0" smtClean="0">
              <a:solidFill>
                <a:srgbClr val="668A00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491880" y="5805264"/>
            <a:ext cx="26642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668A00"/>
                </a:solidFill>
                <a:latin typeface="+mn-ea"/>
              </a:rPr>
              <a:t>SimpleStaticMem&lt;double&gt;</a:t>
            </a:r>
            <a:r>
              <a:rPr lang="ko-KR" altLang="en-US" sz="1000" b="1" dirty="0" smtClean="0">
                <a:solidFill>
                  <a:srgbClr val="668A00"/>
                </a:solidFill>
                <a:latin typeface="+mn-ea"/>
              </a:rPr>
              <a:t>의 </a:t>
            </a:r>
            <a:r>
              <a:rPr lang="en-US" altLang="ko-KR" sz="1000" b="1" dirty="0" smtClean="0">
                <a:solidFill>
                  <a:srgbClr val="668A00"/>
                </a:solidFill>
                <a:latin typeface="+mn-ea"/>
              </a:rPr>
              <a:t>mem</a:t>
            </a:r>
            <a:r>
              <a:rPr lang="ko-KR" altLang="en-US" sz="1000" b="1" dirty="0" smtClean="0">
                <a:solidFill>
                  <a:srgbClr val="668A00"/>
                </a:solidFill>
                <a:latin typeface="+mn-ea"/>
              </a:rPr>
              <a:t>은 </a:t>
            </a:r>
            <a:r>
              <a:rPr lang="en-US" altLang="ko-KR" sz="1000" b="1" dirty="0" smtClean="0">
                <a:solidFill>
                  <a:srgbClr val="668A00"/>
                </a:solidFill>
                <a:latin typeface="+mn-ea"/>
              </a:rPr>
              <a:t>SimpleStaticMem&lt;int&gt;</a:t>
            </a:r>
            <a:r>
              <a:rPr lang="ko-KR" altLang="en-US" sz="1000" b="1" dirty="0" smtClean="0">
                <a:solidFill>
                  <a:srgbClr val="668A00"/>
                </a:solidFill>
                <a:latin typeface="+mn-ea"/>
              </a:rPr>
              <a:t>의 개체간 공유</a:t>
            </a:r>
            <a:endParaRPr lang="en-US" altLang="ko-KR" sz="1000" b="1" dirty="0" smtClean="0">
              <a:solidFill>
                <a:srgbClr val="668A00"/>
              </a:solidFill>
              <a:latin typeface="+mn-ea"/>
            </a:endParaRPr>
          </a:p>
        </p:txBody>
      </p:sp>
      <p:sp>
        <p:nvSpPr>
          <p:cNvPr id="2" name="사각형 설명선 1"/>
          <p:cNvSpPr/>
          <p:nvPr/>
        </p:nvSpPr>
        <p:spPr>
          <a:xfrm>
            <a:off x="6516216" y="2996952"/>
            <a:ext cx="2088232" cy="122413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Remember ? </a:t>
            </a:r>
            <a:br>
              <a:rPr lang="en-US" altLang="ko-KR" dirty="0" smtClean="0"/>
            </a:br>
            <a:endParaRPr lang="en-US" altLang="ko-KR" dirty="0" smtClean="0"/>
          </a:p>
          <a:p>
            <a:pPr algn="ctr"/>
            <a:r>
              <a:rPr lang="en-US" altLang="ko-KR" sz="1400" dirty="0" smtClean="0"/>
              <a:t>Class static member 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template&lt;typename T&gt; vs. template&lt;&gt;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844824"/>
            <a:ext cx="31051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844824"/>
            <a:ext cx="34480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827584" y="1844824"/>
            <a:ext cx="3168352" cy="1584176"/>
          </a:xfrm>
          <a:prstGeom prst="rect">
            <a:avLst/>
          </a:prstGeom>
          <a:solidFill>
            <a:schemeClr val="accent4">
              <a:lumMod val="5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60032" y="1844824"/>
            <a:ext cx="3456384" cy="1584176"/>
          </a:xfrm>
          <a:prstGeom prst="rect">
            <a:avLst/>
          </a:prstGeom>
          <a:solidFill>
            <a:schemeClr val="accent4">
              <a:lumMod val="5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7584" y="3429000"/>
            <a:ext cx="31683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668A00"/>
                </a:solidFill>
                <a:latin typeface="+mn-ea"/>
              </a:rPr>
              <a:t>템플릿임을 알리며 </a:t>
            </a:r>
            <a:r>
              <a:rPr lang="en-US" altLang="ko-KR" sz="1000" b="1" dirty="0" smtClean="0">
                <a:solidFill>
                  <a:srgbClr val="668A00"/>
                </a:solidFill>
                <a:latin typeface="+mn-ea"/>
              </a:rPr>
              <a:t>T</a:t>
            </a:r>
            <a:r>
              <a:rPr lang="ko-KR" altLang="en-US" sz="1000" b="1" dirty="0" smtClean="0">
                <a:solidFill>
                  <a:srgbClr val="668A00"/>
                </a:solidFill>
                <a:latin typeface="+mn-ea"/>
              </a:rPr>
              <a:t>가 무엇인지에 대한 설명도 필요한 상황</a:t>
            </a:r>
            <a:endParaRPr lang="en-US" altLang="ko-KR" sz="1000" b="1" dirty="0" smtClean="0">
              <a:solidFill>
                <a:srgbClr val="668A00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60032" y="3429000"/>
            <a:ext cx="3456384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668A00"/>
                </a:solidFill>
                <a:latin typeface="+mn-ea"/>
              </a:rPr>
              <a:t>템플릿과 관련 있음을 알리기만 하면 되는 상황</a:t>
            </a:r>
            <a:endParaRPr lang="en-US" altLang="ko-KR" sz="1000" b="1" dirty="0" smtClean="0">
              <a:solidFill>
                <a:srgbClr val="668A00"/>
              </a:solidFill>
              <a:latin typeface="+mn-e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4797152"/>
            <a:ext cx="26193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4797152"/>
            <a:ext cx="30861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톱니 모양의 오른쪽 화살표 11"/>
          <p:cNvSpPr/>
          <p:nvPr/>
        </p:nvSpPr>
        <p:spPr>
          <a:xfrm rot="5400000">
            <a:off x="1891115" y="4276508"/>
            <a:ext cx="336086" cy="33608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톱니 모양의 오른쪽 화살표 12"/>
          <p:cNvSpPr/>
          <p:nvPr/>
        </p:nvSpPr>
        <p:spPr>
          <a:xfrm rot="5400000">
            <a:off x="6444208" y="4293096"/>
            <a:ext cx="336086" cy="33608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004048" y="5445225"/>
            <a:ext cx="288032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static </a:t>
            </a:r>
            <a:r>
              <a:rPr lang="ko-KR" altLang="en-US" sz="11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멤버 초기화의 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특수화</a:t>
            </a:r>
            <a:endParaRPr lang="en-US" altLang="ko-KR" sz="1100" b="1" dirty="0" smtClean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14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가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924700" cy="990600"/>
          </a:xfrm>
        </p:spPr>
        <p:txBody>
          <a:bodyPr>
            <a:no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14-1. Chapter 13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에서 공부한 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내용의 확장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419056" cy="704832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</a:rPr>
              <a:t>배열 클래스 템플릿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과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Point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클래스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템플릿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1150"/>
            <a:ext cx="4248472" cy="287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모서리가 둥근 직사각형 25"/>
          <p:cNvSpPr/>
          <p:nvPr/>
        </p:nvSpPr>
        <p:spPr>
          <a:xfrm>
            <a:off x="467544" y="1268760"/>
            <a:ext cx="4320480" cy="3024336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860032" y="1268760"/>
            <a:ext cx="2160240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일반적인 배열 클래스 템플릿</a:t>
            </a:r>
            <a:endParaRPr lang="en-US" altLang="ko-KR" sz="1100" b="1" dirty="0" smtClean="0">
              <a:solidFill>
                <a:srgbClr val="668A00"/>
              </a:solidFill>
              <a:latin typeface="+mn-ea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615452"/>
            <a:ext cx="2088232" cy="1621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모서리가 둥근 직사각형 29"/>
          <p:cNvSpPr/>
          <p:nvPr/>
        </p:nvSpPr>
        <p:spPr>
          <a:xfrm>
            <a:off x="467544" y="4509120"/>
            <a:ext cx="2304256" cy="1800200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059832" y="5373216"/>
            <a:ext cx="3312368" cy="2880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059832" y="5733256"/>
            <a:ext cx="3384376" cy="504056"/>
          </a:xfrm>
          <a:prstGeom prst="roundRect">
            <a:avLst>
              <a:gd name="adj" fmla="val 11409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059832" y="5013176"/>
            <a:ext cx="3168352" cy="2880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059832" y="4653136"/>
            <a:ext cx="2592288" cy="2880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059832" y="4667652"/>
            <a:ext cx="34563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BoundCheckArray&lt;int&gt; iarr(50);</a:t>
            </a:r>
          </a:p>
          <a:p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 smtClean="0">
                <a:latin typeface="+mj-lt"/>
              </a:rPr>
              <a:t>BoundCheckArray&lt;Point&lt;int&gt;&gt; oarr(50);</a:t>
            </a:r>
          </a:p>
          <a:p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 smtClean="0">
                <a:latin typeface="+mj-lt"/>
              </a:rPr>
              <a:t>BoundCheckArray&lt;Point&lt;int&gt;*&gt; oparr(50);</a:t>
            </a:r>
          </a:p>
          <a:p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 smtClean="0">
                <a:latin typeface="+mj-lt"/>
              </a:rPr>
              <a:t>typedef Point&lt;int&gt;* POINT_PTR;</a:t>
            </a:r>
          </a:p>
          <a:p>
            <a:r>
              <a:rPr lang="en-US" altLang="ko-KR" sz="1200" dirty="0" smtClean="0">
                <a:latin typeface="+mj-lt"/>
              </a:rPr>
              <a:t>BoundCheckArray&lt;POINT_PTR&gt; oparr(50);</a:t>
            </a:r>
            <a:endParaRPr lang="ko-KR" altLang="en-US" sz="1200" dirty="0">
              <a:latin typeface="+mj-lt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652120" y="4653136"/>
            <a:ext cx="2160240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int</a:t>
            </a:r>
            <a:r>
              <a:rPr lang="ko-KR" altLang="en-US" sz="10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형 데이터 저장 배열</a:t>
            </a:r>
            <a:endParaRPr lang="en-US" altLang="ko-KR" sz="10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228184" y="5007794"/>
            <a:ext cx="2160240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Point&lt;int&gt; </a:t>
            </a:r>
            <a:r>
              <a:rPr lang="ko-KR" altLang="en-US" sz="10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객체 저장 배열</a:t>
            </a:r>
            <a:endParaRPr lang="en-US" altLang="ko-KR" sz="10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72200" y="5373216"/>
            <a:ext cx="216024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Point&lt;int&gt;</a:t>
            </a:r>
            <a:r>
              <a:rPr lang="ko-KR" altLang="en-US" sz="10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형 포인터 저장 배열</a:t>
            </a:r>
            <a:endParaRPr lang="en-US" altLang="ko-KR" sz="10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444208" y="5949280"/>
            <a:ext cx="216024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Point&lt;int&gt;</a:t>
            </a:r>
            <a:r>
              <a:rPr lang="ko-KR" altLang="en-US" sz="10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형 포인터 저장 배열</a:t>
            </a:r>
            <a:endParaRPr lang="en-US" altLang="ko-KR" sz="10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템플릿 클래스 대상의 함수선언과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friend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선언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3" y="1453133"/>
            <a:ext cx="4536504" cy="354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모서리가 둥근 직사각형 10"/>
          <p:cNvSpPr/>
          <p:nvPr/>
        </p:nvSpPr>
        <p:spPr>
          <a:xfrm>
            <a:off x="579308" y="4189437"/>
            <a:ext cx="4293976" cy="288032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55576" y="3613373"/>
            <a:ext cx="4293976" cy="432048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148064" y="3397349"/>
            <a:ext cx="352839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컴파일러가 생성해 내는 템플릿 클래스를 함수의 매개변수 및 반환형으로 지정하는 것도 가능하고 이러한 함수를 대상으로 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friend </a:t>
            </a: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선언을 하는 것도 가능하다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결론은 컴파일러가 생성하는 템플릿 클래스의 이름도 일반 자료형의 이름과 차별을 받지 않는다는 것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924700" cy="990600"/>
          </a:xfrm>
        </p:spPr>
        <p:txBody>
          <a:bodyPr>
            <a:no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14-2.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클래스 템플릿의 특수화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클래스 템플릿 특수화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7" y="1676708"/>
            <a:ext cx="2664296" cy="1258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676708"/>
            <a:ext cx="295232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모서리가 둥근 직사각형 18"/>
          <p:cNvSpPr/>
          <p:nvPr/>
        </p:nvSpPr>
        <p:spPr>
          <a:xfrm>
            <a:off x="683568" y="1604700"/>
            <a:ext cx="2808312" cy="1368152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211960" y="1604700"/>
            <a:ext cx="3024336" cy="1368152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톱니 모양의 오른쪽 화살표 21"/>
          <p:cNvSpPr/>
          <p:nvPr/>
        </p:nvSpPr>
        <p:spPr>
          <a:xfrm>
            <a:off x="3707904" y="2108756"/>
            <a:ext cx="288032" cy="2880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995936" y="3082751"/>
            <a:ext cx="4032448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SoSimple </a:t>
            </a: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클래스 템플릿에 대해서 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int</a:t>
            </a: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형에 대한 특수화</a:t>
            </a:r>
            <a:endParaRPr lang="en-US" altLang="ko-KR" sz="1100" b="1" dirty="0" smtClean="0">
              <a:solidFill>
                <a:srgbClr val="668A00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39552" y="3861048"/>
            <a:ext cx="698477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6666FF"/>
                </a:solidFill>
                <a:latin typeface="+mn-ea"/>
              </a:rPr>
              <a:t>√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 클래스 템플릿을 특수화하는 이유는 특정 자료형을 기반으로 생성된 객체에 대해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구분이 되는 다른 행동양식을 적용하기 위함이다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6666FF"/>
                </a:solidFill>
                <a:latin typeface="+mn-ea"/>
              </a:rPr>
              <a:t>√ 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함수 템플릿을 특수화하는 방법과 이유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그리고 클래스 템플릿을 특수화하는 방법과 이유는 동일하다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클래스 템플릿의 부분 특수화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45028"/>
            <a:ext cx="33623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699767"/>
            <a:ext cx="3505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052972"/>
            <a:ext cx="34194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467544" y="1340768"/>
            <a:ext cx="3960440" cy="864096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67544" y="2636912"/>
            <a:ext cx="3960440" cy="864096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67544" y="3980964"/>
            <a:ext cx="3960440" cy="864096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톱니 모양의 오른쪽 화살표 16"/>
          <p:cNvSpPr/>
          <p:nvPr/>
        </p:nvSpPr>
        <p:spPr>
          <a:xfrm rot="5400000">
            <a:off x="2147682" y="2276872"/>
            <a:ext cx="336086" cy="33608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톱니 모양의 오른쪽 화살표 17"/>
          <p:cNvSpPr/>
          <p:nvPr/>
        </p:nvSpPr>
        <p:spPr>
          <a:xfrm rot="5400000">
            <a:off x="2147682" y="3548916"/>
            <a:ext cx="336086" cy="33608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499992" y="1844824"/>
            <a:ext cx="2160240" cy="36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MySimple </a:t>
            </a: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클래스 템플릿</a:t>
            </a:r>
            <a:endParaRPr lang="en-US" altLang="ko-KR" sz="1100" b="1" dirty="0" smtClean="0">
              <a:solidFill>
                <a:srgbClr val="668A00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99992" y="3140968"/>
            <a:ext cx="3960440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MySimple </a:t>
            </a: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클래스 템플릿의 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&lt;</a:t>
            </a:r>
            <a:r>
              <a:rPr lang="en-US" altLang="ko-KR" sz="1100" b="1" dirty="0" smtClean="0">
                <a:solidFill>
                  <a:srgbClr val="6666FF"/>
                </a:solidFill>
                <a:latin typeface="+mn-ea"/>
              </a:rPr>
              <a:t>char, int&gt;</a:t>
            </a:r>
            <a:r>
              <a:rPr lang="ko-KR" altLang="en-US" sz="1100" b="1" dirty="0" smtClean="0">
                <a:solidFill>
                  <a:srgbClr val="6666FF"/>
                </a:solidFill>
                <a:latin typeface="+mn-ea"/>
              </a:rPr>
              <a:t>에 대한 특수화</a:t>
            </a:r>
            <a:endParaRPr lang="en-US" altLang="ko-KR" sz="1100" b="1" dirty="0" smtClean="0">
              <a:solidFill>
                <a:srgbClr val="6666FF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499992" y="4485020"/>
            <a:ext cx="417646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MySimple </a:t>
            </a: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클래스 템플릿의 </a:t>
            </a:r>
            <a:r>
              <a:rPr lang="en-US" altLang="ko-KR" sz="1100" b="1" dirty="0" smtClean="0">
                <a:solidFill>
                  <a:srgbClr val="6666FF"/>
                </a:solidFill>
                <a:latin typeface="+mn-ea"/>
              </a:rPr>
              <a:t>&lt;T1, int&gt;</a:t>
            </a:r>
            <a:r>
              <a:rPr lang="ko-KR" altLang="en-US" sz="1100" b="1" dirty="0" smtClean="0">
                <a:solidFill>
                  <a:srgbClr val="6666FF"/>
                </a:solidFill>
                <a:latin typeface="+mn-ea"/>
              </a:rPr>
              <a:t>에 대한 부분적 특수화</a:t>
            </a:r>
            <a:endParaRPr lang="en-US" altLang="ko-KR" sz="1100" b="1" dirty="0" smtClean="0">
              <a:solidFill>
                <a:srgbClr val="6666FF"/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95536" y="4845060"/>
            <a:ext cx="410445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T2</a:t>
            </a:r>
            <a:r>
              <a:rPr lang="ko-KR" altLang="en-US" sz="11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가 </a:t>
            </a:r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int </a:t>
            </a:r>
            <a:r>
              <a:rPr lang="ko-KR" altLang="en-US" sz="11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인 경우에는 </a:t>
            </a:r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MySimpe&lt;T1, int&gt;</a:t>
            </a:r>
            <a:r>
              <a:rPr lang="ko-KR" altLang="en-US" sz="11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를 대상으로 인스턴스가 생성된다</a:t>
            </a:r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1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endParaRPr lang="en-US" altLang="ko-KR" sz="11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71600" y="5661248"/>
            <a:ext cx="698477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위와 같이 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&lt;char, int&gt;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형으로 특수화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그리고 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&lt;T1, int&gt; 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에 대해서 부분 특수화가 모두 진행된 경우 특수화가 부분 특수화에 앞선다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즉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, &lt;char, int&gt;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를 대상으로 객체 생성시 특수화된 클래스의 객체가 생성된다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924700" cy="990600"/>
          </a:xfrm>
        </p:spPr>
        <p:txBody>
          <a:bodyPr>
            <a:no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14-3.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템플릿 인자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템플릿 매개변수에는 변수의 선언이 올 수 있습니다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034" y="1412776"/>
            <a:ext cx="2272782" cy="2235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모서리가 둥근 직사각형 18"/>
          <p:cNvSpPr/>
          <p:nvPr/>
        </p:nvSpPr>
        <p:spPr>
          <a:xfrm>
            <a:off x="539552" y="1340768"/>
            <a:ext cx="2592288" cy="2304256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42706" y="1427632"/>
            <a:ext cx="3661742" cy="149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7978" y="3933056"/>
            <a:ext cx="367647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모서리가 둥근 직사각형 21"/>
          <p:cNvSpPr/>
          <p:nvPr/>
        </p:nvSpPr>
        <p:spPr>
          <a:xfrm>
            <a:off x="4860032" y="1340768"/>
            <a:ext cx="3816424" cy="1584176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860032" y="3861048"/>
            <a:ext cx="3816424" cy="1584176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톱니 모양의 오른쪽 화살표 24"/>
          <p:cNvSpPr/>
          <p:nvPr/>
        </p:nvSpPr>
        <p:spPr>
          <a:xfrm>
            <a:off x="4211960" y="1916832"/>
            <a:ext cx="336086" cy="33608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톱니 모양의 오른쪽 화살표 25"/>
          <p:cNvSpPr/>
          <p:nvPr/>
        </p:nvSpPr>
        <p:spPr>
          <a:xfrm rot="1506152">
            <a:off x="4195369" y="3700443"/>
            <a:ext cx="336086" cy="33608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95536" y="3645024"/>
            <a:ext cx="3312368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템플릿의 인자로 변수의 선언이 올 수도 있다</a:t>
            </a:r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!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860032" y="2924944"/>
            <a:ext cx="295232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SimpleArray&lt;int, 5&gt; i5arr;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SimpleArray&lt;int, 5&gt;</a:t>
            </a:r>
            <a:r>
              <a:rPr lang="ko-KR" altLang="en-US" sz="11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형 템플릿 클래스</a:t>
            </a:r>
            <a:endParaRPr lang="en-US" altLang="ko-KR" sz="11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860032" y="5445224"/>
            <a:ext cx="295232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SimpleArray&lt;double, 7&gt; i7arr;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SimpleArray&lt;double, 7&gt;</a:t>
            </a:r>
            <a:r>
              <a:rPr lang="ko-KR" altLang="en-US" sz="11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형 템플릿 클래스</a:t>
            </a:r>
            <a:endParaRPr lang="en-US" altLang="ko-KR" sz="11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95536" y="4221088"/>
            <a:ext cx="42484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템플릿 인자를 통해서 </a:t>
            </a:r>
            <a:r>
              <a:rPr lang="en-US" altLang="ko-KR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SimpleArray&lt;int, 5&gt;</a:t>
            </a:r>
            <a:r>
              <a:rPr lang="ko-KR" altLang="en-US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와 </a:t>
            </a:r>
            <a:r>
              <a:rPr lang="en-US" altLang="ko-KR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SimpleArray&lt;int ,7&gt;</a:t>
            </a:r>
            <a:r>
              <a:rPr lang="ko-KR" altLang="en-US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이 서로 다른 자료형으로 인식되게 할 수 있다</a:t>
            </a:r>
            <a:r>
              <a:rPr lang="en-US" altLang="ko-KR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이로써 </a:t>
            </a:r>
            <a:r>
              <a:rPr lang="en-US" altLang="ko-KR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SimpleArray&lt;int, 5&gt;</a:t>
            </a:r>
            <a:r>
              <a:rPr lang="ko-KR" altLang="en-US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와</a:t>
            </a:r>
            <a:r>
              <a:rPr lang="en-US" altLang="ko-KR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 SimpleArray&lt;int, 7&gt; </a:t>
            </a:r>
            <a:r>
              <a:rPr lang="ko-KR" altLang="en-US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사이에서의 연계성을 완전히 제거할 수 있다</a:t>
            </a:r>
            <a:r>
              <a:rPr lang="en-US" altLang="ko-KR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9752" y="5085184"/>
            <a:ext cx="2203698" cy="116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3505</TotalTime>
  <Words>676</Words>
  <Application>Microsoft Office PowerPoint</Application>
  <PresentationFormat>화면 슬라이드 쇼(4:3)</PresentationFormat>
  <Paragraphs>122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원본</vt:lpstr>
      <vt:lpstr>윤성우 저 열혈강의 C++ 프로그래밍 개정판</vt:lpstr>
      <vt:lpstr>Chapter 14-1. Chapter 13에서 공부한  내용의 확장</vt:lpstr>
      <vt:lpstr>배열 클래스 템플릿 과 Point 클래스 템플릿</vt:lpstr>
      <vt:lpstr>템플릿 클래스 대상의 함수선언과 friend 선언</vt:lpstr>
      <vt:lpstr>Chapter 14-2. 클래스 템플릿의 특수화</vt:lpstr>
      <vt:lpstr>클래스 템플릿 특수화</vt:lpstr>
      <vt:lpstr>클래스 템플릿의 부분 특수화</vt:lpstr>
      <vt:lpstr>Chapter 14-3. 템플릿 인자</vt:lpstr>
      <vt:lpstr>템플릿 매개변수에는 변수의 선언이 올 수 있습니다.</vt:lpstr>
      <vt:lpstr>템플릿 매개변수는 디폴트 값 지정도 가능합니다.</vt:lpstr>
      <vt:lpstr>Chapter 14-4. 템플릿과 static</vt:lpstr>
      <vt:lpstr>함수 템플릿과 static 지역변수 </vt:lpstr>
      <vt:lpstr>클래스 템플릿과 static 멤버변수</vt:lpstr>
      <vt:lpstr>template&lt;typename T&gt; vs. template&lt;&gt;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열혈 TCP/IP 소켓 프로그래밍</dc:title>
  <dc:creator>yoon</dc:creator>
  <cp:lastModifiedBy>k1</cp:lastModifiedBy>
  <cp:revision>1086</cp:revision>
  <dcterms:created xsi:type="dcterms:W3CDTF">2009-11-30T05:34:12Z</dcterms:created>
  <dcterms:modified xsi:type="dcterms:W3CDTF">2020-04-01T13:47:31Z</dcterms:modified>
</cp:coreProperties>
</file>