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58" r:id="rId3"/>
    <p:sldId id="281" r:id="rId4"/>
    <p:sldId id="328" r:id="rId5"/>
    <p:sldId id="352" r:id="rId6"/>
    <p:sldId id="353" r:id="rId7"/>
    <p:sldId id="354" r:id="rId8"/>
    <p:sldId id="362" r:id="rId9"/>
    <p:sldId id="358" r:id="rId10"/>
    <p:sldId id="355" r:id="rId11"/>
    <p:sldId id="356" r:id="rId12"/>
    <p:sldId id="363" r:id="rId13"/>
    <p:sldId id="364" r:id="rId14"/>
    <p:sldId id="365" r:id="rId15"/>
    <p:sldId id="366" r:id="rId16"/>
    <p:sldId id="359" r:id="rId17"/>
    <p:sldId id="357" r:id="rId18"/>
    <p:sldId id="360" r:id="rId19"/>
    <p:sldId id="361" r:id="rId20"/>
    <p:sldId id="367" r:id="rId21"/>
    <p:sldId id="369" r:id="rId22"/>
    <p:sldId id="368" r:id="rId23"/>
    <p:sldId id="370" r:id="rId24"/>
    <p:sldId id="371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263"/>
    <a:srgbClr val="8A91B4"/>
    <a:srgbClr val="9FA5C1"/>
    <a:srgbClr val="6666FF"/>
    <a:srgbClr val="009900"/>
    <a:srgbClr val="009999"/>
    <a:srgbClr val="668A00"/>
    <a:srgbClr val="CC6600"/>
    <a:srgbClr val="987206"/>
    <a:srgbClr val="FA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0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2020-04-01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C++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15.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예외처리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(Exception Handling)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C++ </a:t>
            </a:r>
            <a:r>
              <a:rPr lang="ko-KR" alt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예외의 전달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5904656" cy="318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995936" y="2996952"/>
            <a:ext cx="48245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예외가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Divide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함수 내에서 발생한다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그런데 발생한 지점을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(throws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절을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)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감싸는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try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블록이 존재하지 않는다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27584" y="4797152"/>
            <a:ext cx="60486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예외가 처리되지 않으면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예외가 발생한 함수를 호출한 영역으로 예외 데이터가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더불어 예외처리에 대한 책임까지</a:t>
            </a:r>
            <a:r>
              <a:rPr lang="en-US" altLang="ko-KR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전달된다</a:t>
            </a:r>
            <a:endParaRPr lang="ko-KR" altLang="en-US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예외의 발생위치와 처리위치가 달라야 하는 경우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20888"/>
            <a:ext cx="4491781" cy="364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346085"/>
            <a:ext cx="4248472" cy="2086729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293096"/>
            <a:ext cx="1584176" cy="174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6588224" y="5628332"/>
            <a:ext cx="1143008" cy="39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8064" y="3502169"/>
            <a:ext cx="3168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예외의 데이터가 전달되면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, </a:t>
            </a:r>
          </a:p>
          <a:p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함수는 더 이상 실행되지 않고 종료된다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5536" y="1748716"/>
            <a:ext cx="36724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함수의 비정상 종료에 따른 처리를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main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함수에서 해야 하므로 예외의 처리는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main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함수에서 진행되어야 한다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스택 풀기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(Stack Unwinding)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268760"/>
            <a:ext cx="4248472" cy="3417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8"/>
            <a:ext cx="4517305" cy="1911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5220072" y="5013176"/>
            <a:ext cx="356490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main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함수에서조차 예외를 처리하지 않으면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terminate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프로그램을 종료시키는 함수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 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호출되면서 프로그램이 종료됨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2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자료형이 일치하지 않아도 예외 데이터는 전달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4896544" cy="231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611560" y="1556792"/>
            <a:ext cx="5184576" cy="259228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662473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 변환 발생하지 않아서 예외 데이터는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SimpleFunc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함수를 호출한 영역으로 전달된다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하나의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try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블록과 다수의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catch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블록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4608512" cy="3686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39552" y="5445224"/>
            <a:ext cx="75608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하나의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try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영역 내에서 종류가 다른 둘 이상의 예외가 발생할 수 있기 때문에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하나의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try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블록에 다수의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catch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블록을 추가할 수 있다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전달되는 예외의 명시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384376" cy="105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467544" y="1556792"/>
            <a:ext cx="3528392" cy="115212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944" y="1556792"/>
            <a:ext cx="4104456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함수 내에서 예외상황의 발생으로 인해서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int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 예외 데이터와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char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 예외 데이터가 전달될 수 있음을 명시한 선언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따라서 이 함수를 호출하는 영역의 코드는 다음과 같이 구성해야 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411760" y="1700808"/>
            <a:ext cx="1440160" cy="288032"/>
          </a:xfrm>
          <a:prstGeom prst="rect">
            <a:avLst/>
          </a:prstGeom>
          <a:solidFill>
            <a:schemeClr val="accent4">
              <a:lumMod val="50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924944"/>
            <a:ext cx="199746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724128" y="2780927"/>
            <a:ext cx="2304256" cy="180020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5536" y="2996952"/>
            <a:ext cx="47525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int, char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이외의 예외 데이터가 전달되면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terminate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함수의 호출로 인해서 프로그램이 종료된다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프로그램의 종료는 대비하지 못한 예외상황의 처리를 알리는 의미로 받아들여진다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064" y="4629329"/>
            <a:ext cx="2088232" cy="80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539552" y="4509120"/>
            <a:ext cx="2520280" cy="1008112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9552" y="5589240"/>
            <a:ext cx="44644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어떠한 예외가 발생해도 프로그램은 종료가 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 함수는 어떠한 예외상황도 발생하지 않는다는 의미의 함수 선언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15-4.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예외상황을 표현하는 예외 클래스의 설계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예외 클래스와 예외객체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1268760"/>
            <a:ext cx="69847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예외객체 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: 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예외발생을 알리는데 사용되는 객체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 클래스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예외객체의 생성을 위해 정의된 클래스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객체를 이용해서 예외상황을 알리면 예외가 발생한 원인에 대한 정보를 보다 자세히 담을 수 있다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1560" y="2493482"/>
            <a:ext cx="4968552" cy="1655598"/>
          </a:xfrm>
          <a:prstGeom prst="rect">
            <a:avLst/>
          </a:prstGeom>
          <a:solidFill>
            <a:srgbClr val="8A91B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11560" y="4293096"/>
            <a:ext cx="4968552" cy="1656184"/>
          </a:xfrm>
          <a:prstGeom prst="rect">
            <a:avLst/>
          </a:prstGeom>
          <a:solidFill>
            <a:srgbClr val="8A91B4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1560" y="2492896"/>
            <a:ext cx="4824536" cy="3503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class DepositException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private: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int reqDep;   // </a:t>
            </a:r>
            <a:r>
              <a:rPr lang="ko-KR" altLang="en-US" sz="1000" dirty="0" smtClean="0">
                <a:latin typeface="+mn-ea"/>
              </a:rPr>
              <a:t>요청 입금액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public: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DepositException(int money) : reqDep(money) {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void ShowExceptionReason() { 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 cout&lt;&lt;"[</a:t>
            </a:r>
            <a:r>
              <a:rPr lang="ko-KR" altLang="en-US" sz="1000" dirty="0" smtClean="0">
                <a:latin typeface="+mn-ea"/>
              </a:rPr>
              <a:t>예외 메시지</a:t>
            </a:r>
            <a:r>
              <a:rPr lang="en-US" altLang="ko-KR" sz="1000" dirty="0" smtClean="0">
                <a:latin typeface="+mn-ea"/>
              </a:rPr>
              <a:t>: "&lt;&lt;reqDep&lt;&lt;"</a:t>
            </a:r>
            <a:r>
              <a:rPr lang="ko-KR" altLang="en-US" sz="1000" dirty="0" smtClean="0">
                <a:latin typeface="+mn-ea"/>
              </a:rPr>
              <a:t>는 입금불가</a:t>
            </a:r>
            <a:r>
              <a:rPr lang="en-US" altLang="ko-KR" sz="1000" dirty="0" smtClean="0">
                <a:latin typeface="+mn-ea"/>
              </a:rPr>
              <a:t>]"&lt;&lt;endl;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};</a:t>
            </a:r>
          </a:p>
          <a:p>
            <a:pPr>
              <a:lnSpc>
                <a:spcPts val="1400"/>
              </a:lnSpc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class WithdrawException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private: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int balance;   // </a:t>
            </a:r>
            <a:r>
              <a:rPr lang="ko-KR" altLang="en-US" sz="1000" dirty="0" smtClean="0">
                <a:latin typeface="+mn-ea"/>
              </a:rPr>
              <a:t>잔고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public: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WithdrawException(int money) : balance(money) {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void ShowExceptionReason() { 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 cout&lt;&lt;"[</a:t>
            </a:r>
            <a:r>
              <a:rPr lang="ko-KR" altLang="en-US" sz="1000" dirty="0" smtClean="0">
                <a:latin typeface="+mn-ea"/>
              </a:rPr>
              <a:t>예외 메시지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잔액 </a:t>
            </a:r>
            <a:r>
              <a:rPr lang="en-US" altLang="ko-KR" sz="1000" dirty="0" smtClean="0">
                <a:latin typeface="+mn-ea"/>
              </a:rPr>
              <a:t>"&lt;&lt;balance&lt;&lt;", </a:t>
            </a:r>
            <a:r>
              <a:rPr lang="ko-KR" altLang="en-US" sz="1000" dirty="0" smtClean="0">
                <a:latin typeface="+mn-ea"/>
              </a:rPr>
              <a:t>잔액부족</a:t>
            </a:r>
            <a:r>
              <a:rPr lang="en-US" altLang="ko-KR" sz="1000" dirty="0" smtClean="0">
                <a:latin typeface="+mn-ea"/>
              </a:rPr>
              <a:t>]"&lt;&lt;endl;   } 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};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80112" y="3789040"/>
            <a:ext cx="936104" cy="36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 클래스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5589240"/>
            <a:ext cx="936104" cy="36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 클래스</a:t>
            </a:r>
            <a:endParaRPr lang="en-US" altLang="ko-KR" sz="11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99792" y="2663334"/>
            <a:ext cx="35283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입금 관련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예외상황의 표현을 위해서 정의된 클래스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92" y="4437112"/>
            <a:ext cx="35283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출금 관련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예외상황의 표현을 위해서 정의된 클래스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prstClr val="black"/>
                </a:solidFill>
                <a:latin typeface="맑은 고딕"/>
                <a:ea typeface="맑은 고딕"/>
              </a:rPr>
              <a:t>예외 클래스 기반의 예외처리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9552" y="1340768"/>
            <a:ext cx="3888432" cy="475252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932040" y="1340768"/>
            <a:ext cx="3888432" cy="4752528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87624" y="3068960"/>
            <a:ext cx="2304256" cy="504056"/>
          </a:xfrm>
          <a:prstGeom prst="rect">
            <a:avLst/>
          </a:prstGeom>
          <a:solidFill>
            <a:srgbClr val="8A91B4">
              <a:alpha val="1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87624" y="4581128"/>
            <a:ext cx="2304256" cy="216024"/>
          </a:xfrm>
          <a:prstGeom prst="rect">
            <a:avLst/>
          </a:prstGeom>
          <a:solidFill>
            <a:srgbClr val="8A91B4">
              <a:alpha val="1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1340768"/>
            <a:ext cx="3600400" cy="474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class Account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private: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char accNum[50];    // </a:t>
            </a:r>
            <a:r>
              <a:rPr lang="ko-KR" altLang="en-US" sz="1000" dirty="0" smtClean="0">
                <a:latin typeface="+mn-ea"/>
              </a:rPr>
              <a:t>계좌번호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int balance;    // </a:t>
            </a:r>
            <a:r>
              <a:rPr lang="ko-KR" altLang="en-US" sz="1000" dirty="0" smtClean="0">
                <a:latin typeface="+mn-ea"/>
              </a:rPr>
              <a:t>잔고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public: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Account(char * acc, int money) : balance(money)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strcpy(accNum, acc);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void Deposit(int money) throw (DepositException)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if(money&lt;0)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      DepositException expn(money);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      throw expn;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balance+=money;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void Withdraw(int money) throw (WithdrawException)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if(money&gt;balance)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    throw WithdrawException(balance);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balance-=money;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void ShowMyMoney()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cout&lt;&lt;"</a:t>
            </a:r>
            <a:r>
              <a:rPr lang="ko-KR" altLang="en-US" sz="1000" dirty="0" smtClean="0">
                <a:latin typeface="+mn-ea"/>
              </a:rPr>
              <a:t>잔고</a:t>
            </a:r>
            <a:r>
              <a:rPr lang="en-US" altLang="ko-KR" sz="1000" dirty="0" smtClean="0">
                <a:latin typeface="+mn-ea"/>
              </a:rPr>
              <a:t>: "&lt;&lt;balance&lt;&lt;endl&lt;&lt;endl;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};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51720" y="4823574"/>
            <a:ext cx="2232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임시객체의 형태로 전달 가능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436096" y="3284984"/>
            <a:ext cx="1872208" cy="288032"/>
          </a:xfrm>
          <a:prstGeom prst="rect">
            <a:avLst/>
          </a:prstGeom>
          <a:solidFill>
            <a:srgbClr val="8A91B4">
              <a:alpha val="1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436096" y="5085184"/>
            <a:ext cx="1872208" cy="288032"/>
          </a:xfrm>
          <a:prstGeom prst="rect">
            <a:avLst/>
          </a:prstGeom>
          <a:solidFill>
            <a:srgbClr val="8A91B4">
              <a:alpha val="1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004048" y="1340768"/>
            <a:ext cx="3096344" cy="4743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int main(void)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Account myAcc("56789-827120", 5000);</a:t>
            </a:r>
          </a:p>
          <a:p>
            <a:pPr>
              <a:lnSpc>
                <a:spcPts val="1400"/>
              </a:lnSpc>
            </a:pPr>
            <a:endParaRPr lang="en-US" altLang="ko-KR" sz="1000" dirty="0" smtClean="0">
              <a:latin typeface="+mn-ea"/>
            </a:endParaRP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try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myAcc.Deposit(2000);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myAcc.Deposit(-300);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catch(DepositException &amp;expn)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expn.ShowExceptionReason();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myAcc.ShowMyMoney();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try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myAcc.Withdraw(3500);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myAcc.Withdraw(4500);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catch(WithdrawException &amp;expn)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{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    expn.ShowExceptionReason();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}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myAcc.ShowMyMoney();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    return 0;</a:t>
            </a:r>
          </a:p>
          <a:p>
            <a:pPr>
              <a:lnSpc>
                <a:spcPts val="1400"/>
              </a:lnSpc>
            </a:pPr>
            <a:r>
              <a:rPr lang="en-US" altLang="ko-KR" sz="1000" dirty="0" smtClean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04248" y="3573016"/>
            <a:ext cx="19442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예외객체의 멤버함수 호출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804248" y="5445224"/>
            <a:ext cx="19442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예외객체의 멤버함수 호출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7744" y="3573016"/>
            <a:ext cx="22322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객체 형태의 예외 데이터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상속관계에 있는 예외 클래스 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6300" y="1340768"/>
            <a:ext cx="36724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class AccountException</a:t>
            </a:r>
          </a:p>
          <a:p>
            <a:r>
              <a:rPr lang="en-US" altLang="ko-KR" sz="1000" dirty="0" smtClean="0">
                <a:latin typeface="+mn-ea"/>
              </a:rPr>
              <a:t>{</a:t>
            </a:r>
          </a:p>
          <a:p>
            <a:r>
              <a:rPr lang="en-US" altLang="ko-KR" sz="1000" dirty="0" smtClean="0">
                <a:latin typeface="+mn-ea"/>
              </a:rPr>
              <a:t>public:</a:t>
            </a:r>
          </a:p>
          <a:p>
            <a:r>
              <a:rPr lang="en-US" altLang="ko-KR" sz="1000" dirty="0" smtClean="0">
                <a:latin typeface="+mn-ea"/>
              </a:rPr>
              <a:t>    virtual void ShowExceptionReason()=0; </a:t>
            </a:r>
            <a:endParaRPr lang="ko-KR" altLang="en-US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};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4056" y="2348880"/>
            <a:ext cx="42119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class DepositException : public AccountException</a:t>
            </a:r>
          </a:p>
          <a:p>
            <a:r>
              <a:rPr lang="en-US" altLang="ko-KR" sz="1000" dirty="0" smtClean="0">
                <a:latin typeface="+mn-ea"/>
              </a:rPr>
              <a:t>{</a:t>
            </a:r>
          </a:p>
          <a:p>
            <a:r>
              <a:rPr lang="en-US" altLang="ko-KR" sz="1000" dirty="0" smtClean="0">
                <a:latin typeface="+mn-ea"/>
              </a:rPr>
              <a:t>private:</a:t>
            </a:r>
          </a:p>
          <a:p>
            <a:r>
              <a:rPr lang="en-US" altLang="ko-KR" sz="1000" dirty="0" smtClean="0">
                <a:latin typeface="+mn-ea"/>
              </a:rPr>
              <a:t>    int reqDep;</a:t>
            </a:r>
          </a:p>
          <a:p>
            <a:r>
              <a:rPr lang="en-US" altLang="ko-KR" sz="1000" dirty="0" smtClean="0">
                <a:latin typeface="+mn-ea"/>
              </a:rPr>
              <a:t>public:</a:t>
            </a:r>
          </a:p>
          <a:p>
            <a:r>
              <a:rPr lang="en-US" altLang="ko-KR" sz="1000" dirty="0" smtClean="0">
                <a:latin typeface="+mn-ea"/>
              </a:rPr>
              <a:t>    DepositException(int money) : reqDep(money)</a:t>
            </a:r>
          </a:p>
          <a:p>
            <a:r>
              <a:rPr lang="en-US" altLang="ko-KR" sz="1000" dirty="0" smtClean="0">
                <a:latin typeface="+mn-ea"/>
              </a:rPr>
              <a:t>    { }</a:t>
            </a:r>
          </a:p>
          <a:p>
            <a:r>
              <a:rPr lang="en-US" altLang="ko-KR" sz="1000" dirty="0" smtClean="0">
                <a:latin typeface="+mn-ea"/>
              </a:rPr>
              <a:t>    void ShowExceptionReason()</a:t>
            </a:r>
          </a:p>
          <a:p>
            <a:r>
              <a:rPr lang="en-US" altLang="ko-KR" sz="1000" dirty="0" smtClean="0">
                <a:latin typeface="+mn-ea"/>
              </a:rPr>
              <a:t>    {</a:t>
            </a:r>
          </a:p>
          <a:p>
            <a:r>
              <a:rPr lang="en-US" altLang="ko-KR" sz="1000" dirty="0" smtClean="0">
                <a:latin typeface="+mn-ea"/>
              </a:rPr>
              <a:t>        cout&lt;&lt;"[</a:t>
            </a:r>
            <a:r>
              <a:rPr lang="ko-KR" altLang="en-US" sz="1000" dirty="0" smtClean="0">
                <a:latin typeface="+mn-ea"/>
              </a:rPr>
              <a:t>예외 메시지</a:t>
            </a:r>
            <a:r>
              <a:rPr lang="en-US" altLang="ko-KR" sz="1000" dirty="0" smtClean="0">
                <a:latin typeface="+mn-ea"/>
              </a:rPr>
              <a:t>: "&lt;&lt;reqDep&lt;&lt;"</a:t>
            </a:r>
            <a:r>
              <a:rPr lang="ko-KR" altLang="en-US" sz="1000" dirty="0" smtClean="0">
                <a:latin typeface="+mn-ea"/>
              </a:rPr>
              <a:t>는 입금불가</a:t>
            </a:r>
            <a:r>
              <a:rPr lang="en-US" altLang="ko-KR" sz="1000" dirty="0" smtClean="0">
                <a:latin typeface="+mn-ea"/>
              </a:rPr>
              <a:t>]"&lt;&lt;endl;</a:t>
            </a:r>
          </a:p>
          <a:p>
            <a:r>
              <a:rPr lang="en-US" altLang="ko-KR" sz="1000" dirty="0" smtClean="0">
                <a:latin typeface="+mn-ea"/>
              </a:rPr>
              <a:t>    }</a:t>
            </a:r>
          </a:p>
          <a:p>
            <a:r>
              <a:rPr lang="en-US" altLang="ko-KR" sz="1000" dirty="0" smtClean="0">
                <a:latin typeface="+mn-ea"/>
              </a:rPr>
              <a:t>};</a:t>
            </a: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class WithdrawException : public AccountException</a:t>
            </a:r>
          </a:p>
          <a:p>
            <a:r>
              <a:rPr lang="en-US" altLang="ko-KR" sz="1000" dirty="0" smtClean="0">
                <a:latin typeface="+mn-ea"/>
              </a:rPr>
              <a:t>{</a:t>
            </a:r>
          </a:p>
          <a:p>
            <a:r>
              <a:rPr lang="en-US" altLang="ko-KR" sz="1000" dirty="0" smtClean="0">
                <a:latin typeface="+mn-ea"/>
              </a:rPr>
              <a:t>private:</a:t>
            </a:r>
          </a:p>
          <a:p>
            <a:r>
              <a:rPr lang="en-US" altLang="ko-KR" sz="1000" dirty="0" smtClean="0">
                <a:latin typeface="+mn-ea"/>
              </a:rPr>
              <a:t>    int balance;</a:t>
            </a:r>
          </a:p>
          <a:p>
            <a:r>
              <a:rPr lang="en-US" altLang="ko-KR" sz="1000" dirty="0" smtClean="0">
                <a:latin typeface="+mn-ea"/>
              </a:rPr>
              <a:t>public:</a:t>
            </a:r>
          </a:p>
          <a:p>
            <a:r>
              <a:rPr lang="en-US" altLang="ko-KR" sz="1000" dirty="0" smtClean="0">
                <a:latin typeface="+mn-ea"/>
              </a:rPr>
              <a:t>    WithdrawException(int money) : balance(money)</a:t>
            </a:r>
          </a:p>
          <a:p>
            <a:r>
              <a:rPr lang="en-US" altLang="ko-KR" sz="1000" dirty="0" smtClean="0">
                <a:latin typeface="+mn-ea"/>
              </a:rPr>
              <a:t>    { }</a:t>
            </a:r>
          </a:p>
          <a:p>
            <a:r>
              <a:rPr lang="en-US" altLang="ko-KR" sz="1000" dirty="0" smtClean="0">
                <a:latin typeface="+mn-ea"/>
              </a:rPr>
              <a:t>    void ShowExceptionReason()</a:t>
            </a:r>
          </a:p>
          <a:p>
            <a:r>
              <a:rPr lang="en-US" altLang="ko-KR" sz="1000" dirty="0" smtClean="0">
                <a:latin typeface="+mn-ea"/>
              </a:rPr>
              <a:t>    {</a:t>
            </a:r>
          </a:p>
          <a:p>
            <a:r>
              <a:rPr lang="en-US" altLang="ko-KR" sz="1000" dirty="0" smtClean="0">
                <a:latin typeface="+mn-ea"/>
              </a:rPr>
              <a:t>        cout&lt;&lt;"[</a:t>
            </a:r>
            <a:r>
              <a:rPr lang="ko-KR" altLang="en-US" sz="1000" dirty="0" smtClean="0">
                <a:latin typeface="+mn-ea"/>
              </a:rPr>
              <a:t>예외 메시지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smtClean="0">
                <a:latin typeface="+mn-ea"/>
              </a:rPr>
              <a:t>잔액 </a:t>
            </a:r>
            <a:r>
              <a:rPr lang="en-US" altLang="ko-KR" sz="1000" dirty="0" smtClean="0">
                <a:latin typeface="+mn-ea"/>
              </a:rPr>
              <a:t>"&lt;&lt;balance&lt;&lt;", </a:t>
            </a:r>
            <a:r>
              <a:rPr lang="ko-KR" altLang="en-US" sz="1000" dirty="0" smtClean="0">
                <a:latin typeface="+mn-ea"/>
              </a:rPr>
              <a:t>잔액부족</a:t>
            </a:r>
            <a:r>
              <a:rPr lang="en-US" altLang="ko-KR" sz="1000" dirty="0" smtClean="0">
                <a:latin typeface="+mn-ea"/>
              </a:rPr>
              <a:t>]"&lt;&lt;endl;</a:t>
            </a:r>
          </a:p>
          <a:p>
            <a:r>
              <a:rPr lang="en-US" altLang="ko-KR" sz="1000" dirty="0" smtClean="0">
                <a:latin typeface="+mn-ea"/>
              </a:rPr>
              <a:t>    }</a:t>
            </a:r>
          </a:p>
          <a:p>
            <a:r>
              <a:rPr lang="en-US" altLang="ko-KR" sz="1000" dirty="0" smtClean="0">
                <a:latin typeface="+mn-ea"/>
              </a:rPr>
              <a:t>};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2276872"/>
            <a:ext cx="4248472" cy="2016224"/>
          </a:xfrm>
          <a:prstGeom prst="rect">
            <a:avLst/>
          </a:prstGeom>
          <a:solidFill>
            <a:srgbClr val="8A91B4">
              <a:alpha val="1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9552" y="4365104"/>
            <a:ext cx="4248472" cy="1872208"/>
          </a:xfrm>
          <a:prstGeom prst="rect">
            <a:avLst/>
          </a:prstGeom>
          <a:solidFill>
            <a:srgbClr val="8A91B4">
              <a:alpha val="1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9552" y="1268760"/>
            <a:ext cx="4248472" cy="936104"/>
          </a:xfrm>
          <a:prstGeom prst="rect">
            <a:avLst/>
          </a:prstGeom>
          <a:solidFill>
            <a:srgbClr val="8A91B4">
              <a:alpha val="1254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20072" y="1484784"/>
            <a:ext cx="25202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try</a:t>
            </a:r>
          </a:p>
          <a:p>
            <a:r>
              <a:rPr lang="en-US" altLang="ko-KR" sz="1000" dirty="0" smtClean="0">
                <a:latin typeface="+mn-ea"/>
              </a:rPr>
              <a:t>{</a:t>
            </a:r>
          </a:p>
          <a:p>
            <a:r>
              <a:rPr lang="en-US" altLang="ko-KR" sz="1000" dirty="0" smtClean="0">
                <a:latin typeface="+mn-ea"/>
              </a:rPr>
              <a:t>    myAcc.Deposit(2000);</a:t>
            </a:r>
          </a:p>
          <a:p>
            <a:r>
              <a:rPr lang="en-US" altLang="ko-KR" sz="1000" dirty="0" smtClean="0">
                <a:latin typeface="+mn-ea"/>
              </a:rPr>
              <a:t>    myAcc.Deposit(-300);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r>
              <a:rPr lang="en-US" altLang="ko-KR" sz="1000" dirty="0" smtClean="0">
                <a:latin typeface="+mn-ea"/>
              </a:rPr>
              <a:t>catch(AccountException &amp;expn)</a:t>
            </a:r>
          </a:p>
          <a:p>
            <a:r>
              <a:rPr lang="en-US" altLang="ko-KR" sz="1000" dirty="0" smtClean="0">
                <a:latin typeface="+mn-ea"/>
              </a:rPr>
              <a:t>{</a:t>
            </a:r>
          </a:p>
          <a:p>
            <a:r>
              <a:rPr lang="en-US" altLang="ko-KR" sz="1000" dirty="0" smtClean="0">
                <a:latin typeface="+mn-ea"/>
              </a:rPr>
              <a:t>    expn.ShowExceptionReason();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endParaRPr lang="en-US" altLang="ko-KR" sz="1000" dirty="0" smtClean="0">
              <a:latin typeface="+mn-ea"/>
            </a:endParaRPr>
          </a:p>
          <a:p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try</a:t>
            </a:r>
          </a:p>
          <a:p>
            <a:r>
              <a:rPr lang="en-US" altLang="ko-KR" sz="1000" dirty="0" smtClean="0">
                <a:latin typeface="+mn-ea"/>
              </a:rPr>
              <a:t>{</a:t>
            </a:r>
          </a:p>
          <a:p>
            <a:r>
              <a:rPr lang="en-US" altLang="ko-KR" sz="1000" dirty="0" smtClean="0">
                <a:latin typeface="+mn-ea"/>
              </a:rPr>
              <a:t>    myAcc.Withdraw(3500);</a:t>
            </a:r>
          </a:p>
          <a:p>
            <a:r>
              <a:rPr lang="en-US" altLang="ko-KR" sz="1000" dirty="0" smtClean="0">
                <a:latin typeface="+mn-ea"/>
              </a:rPr>
              <a:t>    myAcc.Withdraw(4500);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</a:p>
          <a:p>
            <a:r>
              <a:rPr lang="en-US" altLang="ko-KR" sz="1000" dirty="0" smtClean="0">
                <a:latin typeface="+mn-ea"/>
              </a:rPr>
              <a:t>catch(AccountException &amp;expn)</a:t>
            </a:r>
          </a:p>
          <a:p>
            <a:r>
              <a:rPr lang="en-US" altLang="ko-KR" sz="1000" dirty="0" smtClean="0">
                <a:latin typeface="+mn-ea"/>
              </a:rPr>
              <a:t>{</a:t>
            </a:r>
          </a:p>
          <a:p>
            <a:r>
              <a:rPr lang="en-US" altLang="ko-KR" sz="1000" dirty="0" smtClean="0">
                <a:latin typeface="+mn-ea"/>
              </a:rPr>
              <a:t>    expn.ShowExceptionReason();</a:t>
            </a:r>
          </a:p>
          <a:p>
            <a:r>
              <a:rPr lang="en-US" altLang="ko-KR" sz="1000" dirty="0" smtClean="0">
                <a:latin typeface="+mn-ea"/>
              </a:rPr>
              <a:t>}</a:t>
            </a:r>
            <a:endParaRPr lang="ko-KR" altLang="en-US" sz="100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967536" y="1268760"/>
            <a:ext cx="2916832" cy="3600400"/>
          </a:xfrm>
          <a:prstGeom prst="rect">
            <a:avLst/>
          </a:prstGeom>
          <a:solidFill>
            <a:srgbClr val="F9D263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932040" y="4978177"/>
            <a:ext cx="3744416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Depos~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 클래스와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With~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 클래스는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AccountException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클래스를 상속하므로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AccountException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대상으로 정의된 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catch </a:t>
            </a:r>
            <a:r>
              <a:rPr lang="ko-KR" altLang="en-US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블록에 의해 처리될 수 있다</a:t>
            </a:r>
            <a:r>
              <a:rPr lang="en-US" altLang="ko-KR" sz="10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15-1.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예외상황과 예외처리의 이해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예외의 전달방식에 따른 주의사항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58324"/>
            <a:ext cx="3096344" cy="260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763690"/>
            <a:ext cx="2952328" cy="254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6012160" y="2447310"/>
            <a:ext cx="27363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예외객체의 전달과정에서의 문제점은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?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3545" y="2780928"/>
            <a:ext cx="2423023" cy="3525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3563888" y="1412776"/>
            <a:ext cx="295232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맨 위에 있는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catch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블록부터 시작해서 아래로 적절한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catch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블록을 찾아 내려온다</a:t>
            </a:r>
            <a:endParaRPr lang="en-US" altLang="ko-KR" sz="1100" b="1" dirty="0" smtClean="0">
              <a:solidFill>
                <a:srgbClr val="668A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15-5. 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예외처리와 관련된 또 다른 특성들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new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연산자에 의해서 전달되는 예외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726" y="1412776"/>
            <a:ext cx="325306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539552" y="4941168"/>
            <a:ext cx="68407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bad_alloc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과 같이 프로그래머가 정의하지 않아도 발생하는 예외도 있다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그리고 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Chapter 16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에서는 이러한 유형의 예외 중 하나로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형 변환 시 발생하는 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bad_cast 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예외를 소개한다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4094" y="3501008"/>
            <a:ext cx="1688026" cy="136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964094" y="3140968"/>
            <a:ext cx="1143008" cy="39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모든 예외를 처리하는 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catch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블록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334" y="1820724"/>
            <a:ext cx="52768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827584" y="1748716"/>
            <a:ext cx="5616624" cy="2160240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1560" y="3980964"/>
            <a:ext cx="69127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마지막 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catch 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블록에 덧붙여지는 경우가 많은데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대신 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catch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의 매개변수 선언에서 보이듯이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발생한 예외와 관련해서 그 어떠한 정보도 전달받을 수 없으며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전달된 예외의 종류도 구분이 불가능하다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예외 던지기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268760"/>
            <a:ext cx="59046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catch 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블록에 전달된 예외는 다시 던져질 수 있다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그리고 이로 인해서 하나의 예외가 둘 이상의 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catch </a:t>
            </a: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블록에 의해서 처리되게 할 수 있다</a:t>
            </a:r>
            <a:r>
              <a:rPr lang="en-US" altLang="ko-KR" sz="1100" b="1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1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35052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2852936"/>
            <a:ext cx="2713839" cy="255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7" y="4581128"/>
            <a:ext cx="1222964" cy="81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876256" y="4149080"/>
            <a:ext cx="1143008" cy="39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15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419056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예외상황을 처리하지 않았을 때의 결과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9552" y="1268760"/>
            <a:ext cx="6984776" cy="1972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rgbClr val="6666FF"/>
                </a:solidFill>
                <a:latin typeface="+mn-ea"/>
              </a:rPr>
              <a:t>√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예외상황은 프로그램 실행 중에 발생하는 문제의 상황을 의미한다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rgbClr val="6666FF"/>
                </a:solidFill>
                <a:latin typeface="+mn-ea"/>
              </a:rPr>
              <a:t>√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예외상황의 예</a:t>
            </a:r>
            <a:endParaRPr lang="en-US" altLang="ko-KR" sz="1200" b="1" dirty="0" smtClean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나이를 입력하라고 했는데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 0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보다 작은 값이 입력됨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나눗셈을 위해서 두 개의 숫자를 입력 받았는데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제수로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이 입력됨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주민등록번호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13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자리만 입력하라고 했는데 중간에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가 삽입됨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이렇듯 예외는 문법적 오류가 아닌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프로그램 논리에 맞지 않는 오류를 뜻한다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717032"/>
            <a:ext cx="373804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9457" y="4028678"/>
            <a:ext cx="1512168" cy="58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9457" y="5108798"/>
            <a:ext cx="3846959" cy="53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직사각형 21"/>
          <p:cNvSpPr/>
          <p:nvPr/>
        </p:nvSpPr>
        <p:spPr>
          <a:xfrm>
            <a:off x="4499992" y="3645024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499992" y="4760816"/>
            <a:ext cx="11430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if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문을 이용한 예외의 처리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348880"/>
            <a:ext cx="3672408" cy="320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5661248"/>
            <a:ext cx="194421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876256" y="6021288"/>
            <a:ext cx="9361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72200" y="3140968"/>
            <a:ext cx="2344012" cy="248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num2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 입력됨으로 인해서 예외가 발생</a:t>
            </a:r>
            <a:endParaRPr lang="ko-KR" altLang="en-US" sz="12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19872" y="3176640"/>
            <a:ext cx="252028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문을 통해서 예외를 발견</a:t>
            </a:r>
            <a:endParaRPr lang="ko-KR" altLang="en-US" sz="12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7904" y="3648444"/>
            <a:ext cx="1872208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if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문 안에서 예외를 처리</a:t>
            </a:r>
            <a:r>
              <a:rPr lang="en-US" altLang="ko-KR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200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95536" y="1340768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 smtClean="0">
                <a:solidFill>
                  <a:srgbClr val="6666FF"/>
                </a:solidFill>
                <a:latin typeface="+mn-ea"/>
              </a:rPr>
              <a:t>√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if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문을 이용해서 예외를 발견하고 처리하면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예외처리 부분과 일반적인 프로그램의 흐름을 쉽게 구분할 수 없다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6666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if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문은 일반적은 프로그램의 논리를 구현하는데 주로 사용된다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>
              <a:solidFill>
                <a:srgbClr val="6666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그래서 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C++</a:t>
            </a:r>
            <a:r>
              <a:rPr lang="ko-KR" altLang="en-US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은 별도의 예외처리 메커니즘을 제공하고 있다</a:t>
            </a:r>
            <a:r>
              <a:rPr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15-2. C++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의 예외처리 메커니즘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의 예외처리 메커니즘 이해</a:t>
            </a:r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: try, catch, throw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396044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83568" y="4581128"/>
            <a:ext cx="69847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try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블록은 예외발생에 대한 검사범위를 지정하는데 사용된다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catch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블록은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try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블록에서 발생한 예외를 처리하는 영역으로 그 형태가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마치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반환형 없는 함수와 같다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throw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는 예외의 발생을 알리는 역할을 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100" b="1" dirty="0" smtClean="0">
                <a:solidFill>
                  <a:srgbClr val="6666FF"/>
                </a:solidFill>
                <a:latin typeface="+mn-ea"/>
              </a:rPr>
              <a:t>√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try~catch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는 하나의 문장이므로 그 사이에 다른 문장이 삽입될 수 없다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예외처리 메커니즘의 적용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83" y="1340769"/>
            <a:ext cx="3877609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4295" y="1772816"/>
            <a:ext cx="1737793" cy="80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1772816"/>
            <a:ext cx="1861921" cy="80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4654295" y="1412776"/>
            <a:ext cx="1143008" cy="3929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1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16216" y="1412776"/>
            <a:ext cx="1143008" cy="35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r>
              <a:rPr lang="en-US" altLang="ko-KR" sz="1500" dirty="0" smtClean="0">
                <a:solidFill>
                  <a:srgbClr val="009900"/>
                </a:solidFill>
                <a:latin typeface="휴먼편지체" pitchFamily="18" charset="-127"/>
                <a:ea typeface="휴먼편지체" pitchFamily="18" charset="-127"/>
              </a:rPr>
              <a:t>2</a:t>
            </a:r>
            <a:endParaRPr lang="ko-KR" altLang="en-US" sz="1500" dirty="0">
              <a:solidFill>
                <a:srgbClr val="0099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5301208"/>
            <a:ext cx="7416824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실행의 흐름을 이해하는 것이 중요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실행의 흐름은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try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 안으로 들어간다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그 안에서 예외가 발생하면 이후에 등장하는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catch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블록을 실행하게 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예외가 발생하지 않으면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try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블록을 빠져 나와 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try~ catch </a:t>
            </a: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블록 이후를 실행하게 된다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.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44008" y="4581128"/>
            <a:ext cx="39604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예외의 발생으로 인해서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try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블록 내에서 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throw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절이 실행이 되면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, try </a:t>
            </a:r>
            <a:r>
              <a:rPr lang="ko-KR" altLang="en-US" sz="1100" b="1" dirty="0" smtClean="0">
                <a:solidFill>
                  <a:srgbClr val="668A00"/>
                </a:solidFill>
                <a:latin typeface="+mn-ea"/>
              </a:rPr>
              <a:t>블록의 나머지 부분은 실행이 되지 않는다</a:t>
            </a:r>
            <a:r>
              <a:rPr lang="en-US" altLang="ko-KR" sz="1100" b="1" dirty="0" smtClean="0">
                <a:solidFill>
                  <a:srgbClr val="668A00"/>
                </a:solidFill>
                <a:latin typeface="+mn-ea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58016" y="142852"/>
            <a:ext cx="214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열혈 </a:t>
            </a:r>
            <a:endParaRPr lang="en-US" altLang="ko-KR" sz="2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C++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tx1"/>
                </a:solidFill>
                <a:latin typeface="+mn-ea"/>
                <a:ea typeface="+mn-ea"/>
              </a:rPr>
              <a:t>try </a:t>
            </a:r>
            <a:r>
              <a:rPr lang="ko-KR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블록을 묶는 기준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884457"/>
            <a:ext cx="3509211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84457"/>
            <a:ext cx="306386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39552" y="1812449"/>
            <a:ext cx="3672408" cy="194421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1812449"/>
            <a:ext cx="3384376" cy="1944216"/>
          </a:xfrm>
          <a:prstGeom prst="roundRect">
            <a:avLst>
              <a:gd name="adj" fmla="val 1168"/>
            </a:avLst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75656" y="4437112"/>
            <a:ext cx="5184576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rgbClr val="668A00"/>
                </a:solidFill>
                <a:latin typeface="+mn-ea"/>
              </a:rPr>
              <a:t>예외와 연관이 있는 부분을 모두 하나의 </a:t>
            </a:r>
            <a:r>
              <a:rPr lang="en-US" altLang="ko-KR" sz="1300" b="1" dirty="0" smtClean="0">
                <a:solidFill>
                  <a:srgbClr val="668A00"/>
                </a:solidFill>
                <a:latin typeface="+mn-ea"/>
              </a:rPr>
              <a:t>try </a:t>
            </a:r>
            <a:r>
              <a:rPr lang="ko-KR" altLang="en-US" sz="1300" b="1" dirty="0" smtClean="0">
                <a:solidFill>
                  <a:srgbClr val="668A00"/>
                </a:solidFill>
                <a:latin typeface="+mn-ea"/>
              </a:rPr>
              <a:t>블록으로 묶어야 한다</a:t>
            </a:r>
            <a:r>
              <a:rPr lang="en-US" altLang="ko-KR" sz="1300" b="1" dirty="0" smtClean="0">
                <a:solidFill>
                  <a:srgbClr val="668A00"/>
                </a:solidFill>
                <a:latin typeface="+mn-ea"/>
              </a:rPr>
              <a:t>!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9552" y="1484784"/>
            <a:ext cx="1080120" cy="36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잘 묶인 예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644008" y="1484784"/>
            <a:ext cx="1080120" cy="36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잘못 묶인 예</a:t>
            </a:r>
            <a:r>
              <a:rPr lang="en-US" altLang="ko-KR" sz="1100" b="1" dirty="0" smtClean="0">
                <a:solidFill>
                  <a:schemeClr val="accent2">
                    <a:lumMod val="50000"/>
                  </a:schemeClr>
                </a:solidFill>
                <a:latin typeface="+mn-ea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24700" cy="990600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15-3. Stack Unwinding(</a:t>
            </a: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스택 풀기</a:t>
            </a:r>
            <a:r>
              <a:rPr lang="en-US" altLang="ko-KR" sz="24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C++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C++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3929</TotalTime>
  <Words>1353</Words>
  <Application>Microsoft Office PowerPoint</Application>
  <PresentationFormat>화면 슬라이드 쇼(4:3)</PresentationFormat>
  <Paragraphs>277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원본</vt:lpstr>
      <vt:lpstr>윤성우 저 열혈강의 C++ 프로그래밍 개정판</vt:lpstr>
      <vt:lpstr>Chapter 15-1. 예외상황과 예외처리의 이해</vt:lpstr>
      <vt:lpstr>예외상황을 처리하지 않았을 때의 결과</vt:lpstr>
      <vt:lpstr>if문을 이용한 예외의 처리</vt:lpstr>
      <vt:lpstr>Chapter 15-2. C++의 예외처리 메커니즘</vt:lpstr>
      <vt:lpstr>C++의 예외처리 메커니즘 이해: try, catch, throw</vt:lpstr>
      <vt:lpstr>예외처리 메커니즘의 적용</vt:lpstr>
      <vt:lpstr>try 블록을 묶는 기준</vt:lpstr>
      <vt:lpstr>Chapter 15-3. Stack Unwinding(스택 풀기)</vt:lpstr>
      <vt:lpstr>예외의 전달</vt:lpstr>
      <vt:lpstr>예외의 발생위치와 처리위치가 달라야 하는 경우</vt:lpstr>
      <vt:lpstr>스택 풀기(Stack Unwinding)</vt:lpstr>
      <vt:lpstr>자료형이 일치하지 않아도 예외 데이터는 전달</vt:lpstr>
      <vt:lpstr>하나의 try 블록과 다수의 catch 블록</vt:lpstr>
      <vt:lpstr>전달되는 예외의 명시</vt:lpstr>
      <vt:lpstr>Chapter 15-4. 예외상황을 표현하는 예외 클래스의 설계</vt:lpstr>
      <vt:lpstr>예외 클래스와 예외객체</vt:lpstr>
      <vt:lpstr>예외 클래스 기반의 예외처리</vt:lpstr>
      <vt:lpstr>상속관계에 있는 예외 클래스 </vt:lpstr>
      <vt:lpstr>예외의 전달방식에 따른 주의사항</vt:lpstr>
      <vt:lpstr>Chapter 15-5. 예외처리와 관련된 또 다른 특성들</vt:lpstr>
      <vt:lpstr>new 연산자에 의해서 전달되는 예외</vt:lpstr>
      <vt:lpstr>모든 예외를 처리하는 catch 블록</vt:lpstr>
      <vt:lpstr>예외 던지기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k1</cp:lastModifiedBy>
  <cp:revision>1184</cp:revision>
  <dcterms:created xsi:type="dcterms:W3CDTF">2009-11-30T05:34:12Z</dcterms:created>
  <dcterms:modified xsi:type="dcterms:W3CDTF">2020-04-01T13:51:32Z</dcterms:modified>
</cp:coreProperties>
</file>