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768"/>
  </p:normalViewPr>
  <p:slideViewPr>
    <p:cSldViewPr snapToGrid="0" snapToObjects="1">
      <p:cViewPr varScale="1">
        <p:scale>
          <a:sx n="115" d="100"/>
          <a:sy n="115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1906-6302-FD48-AD75-1C0B1C8F327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B420B-054C-E640-B628-0D41438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Inverse</a:t>
            </a:r>
            <a:r>
              <a:rPr lang="zh-CN" altLang="en-US" dirty="0"/>
              <a:t> </a:t>
            </a:r>
            <a:r>
              <a:rPr lang="en-US" altLang="zh-CN" dirty="0"/>
              <a:t>sigmoid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0.9,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B420B-054C-E640-B628-0D4143829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B420B-054C-E640-B628-0D4143829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Empirical</a:t>
            </a:r>
            <a:r>
              <a:rPr lang="zh-CN" altLang="en-US" baseline="0" dirty="0"/>
              <a:t> </a:t>
            </a:r>
            <a:r>
              <a:rPr lang="en-US" altLang="zh-CN" baseline="0"/>
              <a:t>study.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B420B-054C-E640-B628-0D4143829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573-7A9A-FC46-AC09-311CE923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E02E8-B2D2-5A4F-967E-EC32D3C7A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A0B2-52AC-474C-A359-2E0F7DD4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6A04-48D5-CA4B-A301-6420D879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6075-EA52-9E46-AF5D-17CFE320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5479-C2DB-6245-B22C-A6296DC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5A195-BB13-AC4D-B489-94622315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5BDC-2AFE-A448-B7FA-620C58D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2309-3B8F-3D40-8BBE-E8571157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974B-C6C1-0448-9F5C-44FFBC1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6B76F-6D5F-6542-880C-08AB15710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A289-90CD-664C-953C-C970014B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20A-A6DD-D940-A6C0-31DA3267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653B-F560-8243-8C7B-028E022D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BDF5-C179-1245-BD35-DCE51032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73BF-077E-334A-8142-08BF945D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F8CD-6A9E-4844-8662-5915FA3F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D694-71EA-B746-8F14-5FCD7337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4081-7FE4-944B-8465-9050314B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F316-5778-1444-99A1-68E68414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ABA2-9F9F-DF46-ACC8-9A88945C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CC129-C21C-CA49-87D8-B1CF23B4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81FD-51ED-0441-8C69-A3A7027A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3B4E-317C-9B4D-9565-D0B19881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2C01-043E-FF4F-B4CD-2EB03D8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782E-E000-624F-9815-926E021B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F55F-CB46-D946-828A-5FE046558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8B68-9682-8B43-A66B-BA2B81BA2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18947-5912-834F-ADAE-AD9FB7D9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1C25-C281-4549-BFC9-B1A4521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4689-1030-F54A-B8B1-2186FA2D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CDC-199F-F842-84C7-59196BAE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C551-5F5B-3F4A-9514-90AE0FA1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1FD3-00FA-A94E-91EB-E6B9D439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16A7D-80B1-824A-BE03-CE7B6B42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3C5E0-5A01-5E45-88A3-2C8859161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B2EC7-B382-9149-BF03-A547535F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7F53E-4AB3-7B43-B774-06DE06A2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45442-C87E-794C-8658-DF2558EB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939-5D81-FA42-885F-992C67E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DBBB3-F401-6048-9B0B-8FC8B949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C7DC9-DEE9-714B-BDAD-224C6D4E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2ED9-66DB-064E-884C-7F0428D7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9996B-FF6C-A842-A61F-A9325CA5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F5F0D-BF59-334F-90B9-1F881203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24044-9C15-EA48-A4EA-FD40D768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4F-B88B-3547-914D-0FCD5B50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E780-0727-8C4C-9116-F4F2CFDA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E8C0F-9F4B-2B49-83DE-CA2BC4F1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9B60-D291-B94F-9EE1-6BC9580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2A32-5090-F843-878E-727169E4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16FB-A21A-2343-A0F6-5A0C10A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410-87C2-2D43-8D8E-A583158E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D021D-40CD-ED4D-97C3-A36D4AF3D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0EEC-82F9-8942-82B7-DCA861D3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74A6-EF50-0E47-9D75-8F0B473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9F24-C3B2-754A-B042-7BD8BD3B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BAF3-E291-FC47-9DD6-97B08368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10BB1-63E1-0643-8944-FA8B0A35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F699-96FF-A94E-98A4-4CA9CF3F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CDCC-BE51-3949-A933-59CC3F4B9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7CDA-D529-7146-8D6E-E4541DFBFE7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2DF5-BC22-604F-8470-99EA1418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CA52-0C2F-5C4A-9B16-AFB5259EC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A844-EA6F-DA4D-8473-E5FE3370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D766-8954-BF41-A633-3F213441B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CSCE</a:t>
            </a:r>
            <a:r>
              <a:rPr lang="zh-CN" altLang="en-US" sz="4000" dirty="0"/>
              <a:t> </a:t>
            </a:r>
            <a:r>
              <a:rPr lang="en-US" altLang="zh-CN" sz="4000" dirty="0"/>
              <a:t>636</a:t>
            </a:r>
            <a:br>
              <a:rPr lang="en-US" altLang="zh-CN" sz="4000" dirty="0"/>
            </a:br>
            <a:r>
              <a:rPr lang="en-US" altLang="zh-CN" sz="4000" dirty="0"/>
              <a:t>HW1</a:t>
            </a:r>
            <a:r>
              <a:rPr lang="zh-CN" altLang="en-US" sz="4000" dirty="0"/>
              <a:t> </a:t>
            </a:r>
            <a:r>
              <a:rPr lang="en-US" altLang="zh-CN" sz="4000" dirty="0"/>
              <a:t>Solution</a:t>
            </a:r>
            <a:r>
              <a:rPr lang="zh-CN" altLang="en-US" sz="4000" dirty="0"/>
              <a:t> </a:t>
            </a:r>
            <a:r>
              <a:rPr lang="en-US" altLang="zh-CN" sz="4000" dirty="0"/>
              <a:t>Keys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A921-9838-E140-A240-72C9C5B3D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sz="4000" dirty="0"/>
              <a:t>Yi</a:t>
            </a:r>
            <a:r>
              <a:rPr lang="zh-CN" altLang="en-US" sz="4000" dirty="0"/>
              <a:t> </a:t>
            </a:r>
            <a:r>
              <a:rPr lang="en-US" altLang="zh-CN" sz="4000" dirty="0"/>
              <a:t>Liu</a:t>
            </a:r>
          </a:p>
          <a:p>
            <a:r>
              <a:rPr lang="en-US" altLang="zh-CN" sz="3200" dirty="0"/>
              <a:t>10/2/2019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47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EE39-F880-2F49-B74A-EE37E492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A1B9-6BB9-4A46-BAF6-D0047317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(a).</a:t>
            </a:r>
            <a:r>
              <a:rPr lang="zh-CN" altLang="en-US" dirty="0"/>
              <a:t> </a:t>
            </a:r>
            <a:r>
              <a:rPr lang="en-US" i="1" dirty="0" err="1"/>
              <a:t>train_valid_split</a:t>
            </a:r>
            <a:r>
              <a:rPr 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The function divides the raw training dataset into two sub-sets, training set and validation set, with a certain rate. The validation set is used to estimate the out-of-sample error of a trained model, to help us tun</a:t>
            </a:r>
            <a:r>
              <a:rPr lang="en-US" altLang="zh-CN" dirty="0"/>
              <a:t>e</a:t>
            </a:r>
            <a:r>
              <a:rPr lang="en-US" dirty="0"/>
              <a:t> hyper-parameters and choose the best model </a:t>
            </a:r>
          </a:p>
          <a:p>
            <a:endParaRPr lang="en-US" dirty="0"/>
          </a:p>
          <a:p>
            <a:r>
              <a:rPr lang="en-US" altLang="zh-CN" dirty="0"/>
              <a:t>(b).</a:t>
            </a:r>
            <a:r>
              <a:rPr lang="zh-CN" altLang="en-US" dirty="0"/>
              <a:t> </a:t>
            </a:r>
            <a:r>
              <a:rPr lang="en-US" altLang="zh-CN" dirty="0"/>
              <a:t>Yes.</a:t>
            </a:r>
            <a:r>
              <a:rPr lang="zh-CN" altLang="en-US" dirty="0"/>
              <a:t> </a:t>
            </a:r>
            <a:r>
              <a:rPr lang="en-US" altLang="zh-CN" dirty="0"/>
              <a:t>Firstly,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Secondly,</a:t>
            </a:r>
            <a:r>
              <a:rPr lang="zh-CN" altLang="en-US" dirty="0"/>
              <a:t> </a:t>
            </a:r>
            <a:r>
              <a:rPr lang="en-US" dirty="0"/>
              <a:t>validation set is originally part of the training set. When retrain the model before do testing, the whole training data is exposed, while the test data still keeps unseen</a:t>
            </a:r>
            <a:r>
              <a:rPr lang="en-US" altLang="zh-CN" dirty="0"/>
              <a:t>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7E286-1FA2-7D49-AB99-C8D930338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272"/>
                <a:ext cx="10515600" cy="1007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(d).</a:t>
                </a:r>
                <a:r>
                  <a:rPr lang="zh-CN" altLang="en-US" dirty="0"/>
                  <a:t> </a:t>
                </a:r>
                <a:r>
                  <a:rPr lang="en-US" dirty="0"/>
                  <a:t>We augment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by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 corresponding to the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We can then write to the linear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for simplicity.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C7E286-1FA2-7D49-AB99-C8D930338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272"/>
                <a:ext cx="10515600" cy="1007563"/>
              </a:xfrm>
              <a:blipFill rotWithShape="0">
                <a:blip r:embed="rId2"/>
                <a:stretch>
                  <a:fillRect l="-1043" t="-10303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16240" y="2196116"/>
                <a:ext cx="2000356" cy="1415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40" y="2196116"/>
                <a:ext cx="2000356" cy="1415259"/>
              </a:xfrm>
              <a:prstGeom prst="rect">
                <a:avLst/>
              </a:prstGeom>
              <a:blipFill>
                <a:blip r:embed="rId3"/>
                <a:stretch>
                  <a:fillRect l="-50943" t="-83929" b="-10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0308" y="3439734"/>
                <a:ext cx="2625655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308" y="3439734"/>
                <a:ext cx="2625655" cy="1045927"/>
              </a:xfrm>
              <a:prstGeom prst="rect">
                <a:avLst/>
              </a:prstGeom>
              <a:blipFill>
                <a:blip r:embed="rId4"/>
                <a:stretch>
                  <a:fillRect l="-28846" t="-113253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70307" y="4601186"/>
                <a:ext cx="1418850" cy="104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307" y="4601186"/>
                <a:ext cx="1418850" cy="1046248"/>
              </a:xfrm>
              <a:prstGeom prst="rect">
                <a:avLst/>
              </a:prstGeom>
              <a:blipFill>
                <a:blip r:embed="rId5"/>
                <a:stretch>
                  <a:fillRect l="-56637" t="-111905" r="-7080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70307" y="5843838"/>
                <a:ext cx="9602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307" y="5843838"/>
                <a:ext cx="9602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65" t="-1667" r="-379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07135" y="3747916"/>
                <a:ext cx="2629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35" y="3747916"/>
                <a:ext cx="262982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07135" y="4426523"/>
                <a:ext cx="21889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[</m:t>
                        </m:r>
                        <m:r>
                          <a:rPr lang="en-US" altLang="zh-CN" sz="2400" i="1" smtClean="0">
                            <a:latin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35" y="4426523"/>
                <a:ext cx="2188997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DC2C-E4FD-974A-BABA-8B36DBE8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785"/>
            <a:ext cx="10515600" cy="652399"/>
          </a:xfrm>
        </p:spPr>
        <p:txBody>
          <a:bodyPr/>
          <a:lstStyle/>
          <a:p>
            <a:r>
              <a:rPr lang="en-US" altLang="zh-CN" dirty="0"/>
              <a:t>(f)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59636-0D5C-834F-A30E-82BA0FAF42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40" y="1179575"/>
            <a:ext cx="5810124" cy="476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5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94E7-DC47-294B-AE21-C1965897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Cross-entropy loss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E4AB1E-DB37-CE45-B149-1B21CE0DCA49}"/>
                  </a:ext>
                </a:extLst>
              </p:cNvPr>
              <p:cNvSpPr/>
              <p:nvPr/>
            </p:nvSpPr>
            <p:spPr>
              <a:xfrm>
                <a:off x="2978426" y="1445680"/>
                <a:ext cx="7063740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l</m:t>
                          </m:r>
                          <m:func>
                            <m:func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28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E4AB1E-DB37-CE45-B149-1B21CE0DC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426" y="1445680"/>
                <a:ext cx="7063740" cy="737189"/>
              </a:xfrm>
              <a:prstGeom prst="rect">
                <a:avLst/>
              </a:prstGeom>
              <a:blipFill>
                <a:blip r:embed="rId2"/>
                <a:stretch>
                  <a:fillRect t="-181356" b="-26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807F73-3528-1443-9B11-26543C329E83}"/>
                  </a:ext>
                </a:extLst>
              </p:cNvPr>
              <p:cNvSpPr/>
              <p:nvPr/>
            </p:nvSpPr>
            <p:spPr>
              <a:xfrm>
                <a:off x="3760635" y="2499326"/>
                <a:ext cx="6096000" cy="41302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lang="en-US" sz="28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807F73-3528-1443-9B11-26543C329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35" y="2499326"/>
                <a:ext cx="6096000" cy="4130233"/>
              </a:xfrm>
              <a:prstGeom prst="rect">
                <a:avLst/>
              </a:prstGeom>
              <a:blipFill>
                <a:blip r:embed="rId3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A2DD92-C03B-C04E-8020-129C4B1E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3" y="1530470"/>
            <a:ext cx="10515600" cy="652399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69AE326-8B40-7E4B-8086-1DE45E0F7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09" y="755375"/>
                <a:ext cx="8146774" cy="54333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(c).</a:t>
                </a:r>
                <a:r>
                  <a:rPr lang="zh-CN" altLang="en-US" dirty="0"/>
                  <a:t> </a:t>
                </a:r>
                <a:r>
                  <a:rPr lang="en-US" dirty="0"/>
                  <a:t>We can remove sigmoid function predictions, then the decision boundary is simply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. The sigmoid function is monotonically increasing function, making the decision boundary linear. We need to use the sigmoid function if we need to predict probabilities.</a:t>
                </a:r>
              </a:p>
              <a:p>
                <a:endParaRPr lang="en-US" dirty="0"/>
              </a:p>
              <a:p>
                <a:r>
                  <a:rPr lang="en-US" altLang="zh-CN" dirty="0"/>
                  <a:t>(d).</a:t>
                </a:r>
                <a:r>
                  <a:rPr lang="en-US" dirty="0"/>
                  <a:t> Yes, it’s still linear. The sigmoid function is monotonically increasing function, and we just change the decision boundary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0.9</m:t>
                    </m:r>
                    <m:r>
                      <a:rPr lang="en-US" b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>
                    <a:effectLst/>
                  </a:rPr>
                  <a:t> </a:t>
                </a:r>
              </a:p>
              <a:p>
                <a:endParaRPr lang="en-US" dirty="0"/>
              </a:p>
              <a:p>
                <a:r>
                  <a:rPr lang="en-US" altLang="zh-CN" dirty="0"/>
                  <a:t>(e).</a:t>
                </a:r>
                <a:r>
                  <a:rPr lang="zh-CN" altLang="en-US" dirty="0"/>
                  <a:t> </a:t>
                </a:r>
                <a:r>
                  <a:rPr lang="en-US" dirty="0"/>
                  <a:t>The used sigmoid function is monotonically increasing function.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69AE326-8B40-7E4B-8086-1DE45E0F7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9" y="755375"/>
                <a:ext cx="8146774" cy="5433390"/>
              </a:xfrm>
              <a:blipFill rotWithShape="0">
                <a:blip r:embed="rId3"/>
                <a:stretch>
                  <a:fillRect l="-1346" t="-2581" r="-1197" b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age result for sigm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74" y="2279373"/>
            <a:ext cx="4731026" cy="315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E269-D88B-CB46-9E1D-F9847794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968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en-US" dirty="0"/>
              <a:t> Sigmoid 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8403-E168-0C4A-94FB-F35C9A67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246153"/>
            <a:ext cx="11459817" cy="2640358"/>
          </a:xfrm>
        </p:spPr>
        <p:txBody>
          <a:bodyPr/>
          <a:lstStyle/>
          <a:p>
            <a:r>
              <a:rPr lang="en-US" altLang="zh-CN" dirty="0"/>
              <a:t>(a).</a:t>
            </a:r>
          </a:p>
          <a:p>
            <a:r>
              <a:rPr lang="en-US" altLang="zh-CN" dirty="0"/>
              <a:t>(b).</a:t>
            </a:r>
            <a:r>
              <a:rPr lang="zh-CN" altLang="en-US" dirty="0"/>
              <a:t> </a:t>
            </a:r>
            <a:r>
              <a:rPr lang="en-US" altLang="zh-CN" dirty="0"/>
              <a:t>GD: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 err="1"/>
              <a:t>iter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SGD: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 err="1"/>
              <a:t>iter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weights.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BGD: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 err="1"/>
              <a:t>iter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‘randomly’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weights.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672345-7A33-9240-A1D4-DD7E2CF8110E}"/>
                  </a:ext>
                </a:extLst>
              </p:cNvPr>
              <p:cNvSpPr/>
              <p:nvPr/>
            </p:nvSpPr>
            <p:spPr>
              <a:xfrm>
                <a:off x="1229469" y="820722"/>
                <a:ext cx="6096000" cy="10821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672345-7A33-9240-A1D4-DD7E2CF8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69" y="820722"/>
                <a:ext cx="6096000" cy="1082156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FB5DF1-745D-1D4D-A15F-9B25CEF05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08" y="3429000"/>
            <a:ext cx="732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CEA-283F-194B-A633-68FB807D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 err="1"/>
              <a:t>Softmax</a:t>
            </a:r>
            <a:r>
              <a:rPr lang="en-US" dirty="0"/>
              <a:t> 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3387C-844C-AE4A-9486-9134FEA13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8470"/>
                <a:ext cx="10515600" cy="5208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(a).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Check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shape.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shape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matrix.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entropy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𝑠𝑜𝑓𝑡𝑚𝑎𝑥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 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CN" alt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zh-CN" alt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CN" altLang="en-US" i="1">
                          <a:latin typeface="Cambria Math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altLang="zh-CN" i="1">
                          <a:latin typeface="Cambria Math" charset="0"/>
                        </a:rPr>
                        <m:t>𝑊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den>
                      </m:f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3387C-844C-AE4A-9486-9134FEA13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8470"/>
                <a:ext cx="10515600" cy="5208103"/>
              </a:xfrm>
              <a:blipFill>
                <a:blip r:embed="rId2"/>
                <a:stretch>
                  <a:fillRect l="-965" t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7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S</a:t>
            </a:r>
            <a:r>
              <a:rPr lang="en-US" altLang="zh-CN" dirty="0"/>
              <a:t>igmoid</a:t>
            </a:r>
            <a:r>
              <a:rPr lang="en-US" dirty="0"/>
              <a:t> logistic vs </a:t>
            </a:r>
            <a:r>
              <a:rPr lang="en-US" dirty="0" err="1"/>
              <a:t>S</a:t>
            </a:r>
            <a:r>
              <a:rPr lang="en-US" altLang="zh-CN" dirty="0" err="1"/>
              <a:t>oftmax</a:t>
            </a:r>
            <a:r>
              <a:rPr lang="en-US" dirty="0"/>
              <a:t> logistic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024"/>
                <a:ext cx="10515600" cy="531729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(a).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LR: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entropy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Multi-class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LR: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entropy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dirty="0"/>
                  <a:t>K = 2</a:t>
                </a:r>
                <a:r>
                  <a:rPr lang="zh-CN" altLang="en-US" dirty="0"/>
                  <a:t> </a:t>
                </a:r>
                <a:r>
                  <a:rPr lang="en-US" dirty="0"/>
                  <a:t>, the </a:t>
                </a:r>
                <a:r>
                  <a:rPr lang="en-US" dirty="0" err="1"/>
                  <a:t>softmax</a:t>
                </a:r>
                <a:r>
                  <a:rPr lang="en-US" dirty="0"/>
                  <a:t>-based multi-class LR is equivalent to the sigmoid-based binary LR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(b).</a:t>
                </a:r>
                <a:r>
                  <a:rPr lang="en-US" dirty="0"/>
                  <a:t> After training for one step, we can observe that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dirty="0"/>
                  <a:t> Assume the learning rate</a:t>
                </a:r>
                <a:r>
                  <a:rPr lang="zh-CN" altLang="en-US" dirty="0"/>
                  <a:t> </a:t>
                </a:r>
                <a:r>
                  <a:rPr lang="en-US" dirty="0"/>
                  <a:t>of logistic regression and </a:t>
                </a:r>
                <a:r>
                  <a:rPr lang="en-US" dirty="0" err="1"/>
                  <a:t>softmax</a:t>
                </a:r>
                <a:r>
                  <a:rPr lang="en-US" dirty="0"/>
                  <a:t> classier are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separately.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case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ensure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is,</a:t>
                </a:r>
                <a:r>
                  <a:rPr lang="zh-CN" altLang="en-US" dirty="0"/>
                  <a:t> </a:t>
                </a:r>
                <a:r>
                  <a:rPr lang="en-US" dirty="0"/>
                  <a:t>learning rate of the 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LR</a:t>
                </a:r>
                <a:r>
                  <a:rPr lang="zh-CN" altLang="en-US" dirty="0"/>
                  <a:t> </a:t>
                </a:r>
                <a:r>
                  <a:rPr lang="en-US" dirty="0"/>
                  <a:t>is two times</a:t>
                </a:r>
                <a:r>
                  <a:rPr lang="zh-CN" altLang="en-US" dirty="0"/>
                  <a:t> </a:t>
                </a:r>
                <a:r>
                  <a:rPr lang="en-US" dirty="0"/>
                  <a:t>of that in </a:t>
                </a:r>
                <a:r>
                  <a:rPr lang="en-US" dirty="0" err="1"/>
                  <a:t>softmax</a:t>
                </a:r>
                <a:r>
                  <a:rPr lang="en-US" dirty="0"/>
                  <a:t> </a:t>
                </a:r>
                <a:r>
                  <a:rPr lang="en-US" altLang="zh-CN" dirty="0"/>
                  <a:t>LR.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024"/>
                <a:ext cx="10515600" cy="5317297"/>
              </a:xfrm>
              <a:blipFill rotWithShape="0">
                <a:blip r:embed="rId3"/>
                <a:stretch>
                  <a:fillRect l="-1043" t="-1718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86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556</Words>
  <Application>Microsoft Macintosh PowerPoint</Application>
  <PresentationFormat>Widescreen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CSCE 636 HW1 Solution Keys</vt:lpstr>
      <vt:lpstr>1. Data Preprocessing</vt:lpstr>
      <vt:lpstr>PowerPoint Presentation</vt:lpstr>
      <vt:lpstr>PowerPoint Presentation</vt:lpstr>
      <vt:lpstr>2. Cross-entropy loss for logistic regression </vt:lpstr>
      <vt:lpstr>PowerPoint Presentation</vt:lpstr>
      <vt:lpstr>3. Sigmoid logistic regression </vt:lpstr>
      <vt:lpstr>4. Softmax logistic regression </vt:lpstr>
      <vt:lpstr>5. Sigmoid logistic vs Softmax logistic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636 HW1 Solution Keys</dc:title>
  <dc:creator>Microsoft Office User</dc:creator>
  <cp:lastModifiedBy>Microsoft Office User</cp:lastModifiedBy>
  <cp:revision>71</cp:revision>
  <dcterms:created xsi:type="dcterms:W3CDTF">2019-09-30T20:31:00Z</dcterms:created>
  <dcterms:modified xsi:type="dcterms:W3CDTF">2019-10-02T23:59:23Z</dcterms:modified>
</cp:coreProperties>
</file>