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0423525" cy="5394325"/>
  <p:notesSz cx="7315200" cy="9601200"/>
  <p:defaultTextStyle>
    <a:defPPr>
      <a:defRPr lang="en-US"/>
    </a:defPPr>
    <a:lvl1pPr marL="0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1pPr>
    <a:lvl2pPr marL="420604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2pPr>
    <a:lvl3pPr marL="841207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3pPr>
    <a:lvl4pPr marL="1261812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4pPr>
    <a:lvl5pPr marL="1682415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5pPr>
    <a:lvl6pPr marL="2103019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6pPr>
    <a:lvl7pPr marL="2523623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7pPr>
    <a:lvl8pPr marL="2944226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8pPr>
    <a:lvl9pPr marL="3364831" algn="l" defTabSz="841207" rtl="0" eaLnBrk="1" latinLnBrk="0" hangingPunct="1">
      <a:defRPr sz="16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9" userDrawn="1">
          <p15:clr>
            <a:srgbClr val="A4A3A4"/>
          </p15:clr>
        </p15:guide>
        <p15:guide id="2" pos="3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386"/>
      </p:cViewPr>
      <p:guideLst>
        <p:guide orient="horz" pos="1699"/>
        <p:guide pos="3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941" y="882822"/>
            <a:ext cx="7817644" cy="1878024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941" y="2833270"/>
            <a:ext cx="7817644" cy="1302379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634" indent="0" algn="ctr">
              <a:buNone/>
              <a:defRPr sz="1573"/>
            </a:lvl2pPr>
            <a:lvl3pPr marL="719267" indent="0" algn="ctr">
              <a:buNone/>
              <a:defRPr sz="1416"/>
            </a:lvl3pPr>
            <a:lvl4pPr marL="1078901" indent="0" algn="ctr">
              <a:buNone/>
              <a:defRPr sz="1259"/>
            </a:lvl4pPr>
            <a:lvl5pPr marL="1438534" indent="0" algn="ctr">
              <a:buNone/>
              <a:defRPr sz="1259"/>
            </a:lvl5pPr>
            <a:lvl6pPr marL="1798168" indent="0" algn="ctr">
              <a:buNone/>
              <a:defRPr sz="1259"/>
            </a:lvl6pPr>
            <a:lvl7pPr marL="2157801" indent="0" algn="ctr">
              <a:buNone/>
              <a:defRPr sz="1259"/>
            </a:lvl7pPr>
            <a:lvl8pPr marL="2517435" indent="0" algn="ctr">
              <a:buNone/>
              <a:defRPr sz="1259"/>
            </a:lvl8pPr>
            <a:lvl9pPr marL="2877068" indent="0" algn="ctr">
              <a:buNone/>
              <a:defRPr sz="125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335" y="287198"/>
            <a:ext cx="2247573" cy="4571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6617" y="287198"/>
            <a:ext cx="6612424" cy="4571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9" y="1344836"/>
            <a:ext cx="8990290" cy="2243889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89" y="3609953"/>
            <a:ext cx="8990290" cy="1180008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63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2pPr>
            <a:lvl3pPr marL="71926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89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534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1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78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743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0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617" y="1435989"/>
            <a:ext cx="4429998" cy="342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910" y="1435989"/>
            <a:ext cx="4429998" cy="342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287198"/>
            <a:ext cx="8990290" cy="10426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976" y="1322359"/>
            <a:ext cx="4409639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976" y="1970427"/>
            <a:ext cx="4409639" cy="2898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6909" y="1322359"/>
            <a:ext cx="4431356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6909" y="1970427"/>
            <a:ext cx="4431356" cy="2898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359622"/>
            <a:ext cx="3361858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56" y="776683"/>
            <a:ext cx="5276910" cy="3833467"/>
          </a:xfrm>
        </p:spPr>
        <p:txBody>
          <a:bodyPr/>
          <a:lstStyle>
            <a:lvl1pPr>
              <a:defRPr sz="2517"/>
            </a:lvl1pPr>
            <a:lvl2pPr>
              <a:defRPr sz="2202"/>
            </a:lvl2pPr>
            <a:lvl3pPr>
              <a:defRPr sz="1888"/>
            </a:lvl3pPr>
            <a:lvl4pPr>
              <a:defRPr sz="1573"/>
            </a:lvl4pPr>
            <a:lvl5pPr>
              <a:defRPr sz="1573"/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1618298"/>
            <a:ext cx="3361858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359622"/>
            <a:ext cx="3361858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1356" y="776683"/>
            <a:ext cx="5276910" cy="3833467"/>
          </a:xfrm>
        </p:spPr>
        <p:txBody>
          <a:bodyPr anchor="t"/>
          <a:lstStyle>
            <a:lvl1pPr marL="0" indent="0">
              <a:buNone/>
              <a:defRPr sz="2517"/>
            </a:lvl1pPr>
            <a:lvl2pPr marL="359634" indent="0">
              <a:buNone/>
              <a:defRPr sz="2202"/>
            </a:lvl2pPr>
            <a:lvl3pPr marL="719267" indent="0">
              <a:buNone/>
              <a:defRPr sz="1888"/>
            </a:lvl3pPr>
            <a:lvl4pPr marL="1078901" indent="0">
              <a:buNone/>
              <a:defRPr sz="1573"/>
            </a:lvl4pPr>
            <a:lvl5pPr marL="1438534" indent="0">
              <a:buNone/>
              <a:defRPr sz="1573"/>
            </a:lvl5pPr>
            <a:lvl6pPr marL="1798168" indent="0">
              <a:buNone/>
              <a:defRPr sz="1573"/>
            </a:lvl6pPr>
            <a:lvl7pPr marL="2157801" indent="0">
              <a:buNone/>
              <a:defRPr sz="1573"/>
            </a:lvl7pPr>
            <a:lvl8pPr marL="2517435" indent="0">
              <a:buNone/>
              <a:defRPr sz="1573"/>
            </a:lvl8pPr>
            <a:lvl9pPr marL="2877068" indent="0">
              <a:buNone/>
              <a:defRPr sz="15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1618298"/>
            <a:ext cx="3361858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618" y="287198"/>
            <a:ext cx="8990290" cy="1042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618" y="1435989"/>
            <a:ext cx="8990290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617" y="4999740"/>
            <a:ext cx="2345293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71B6-00B8-4DFE-A908-8CF03A49A61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793" y="4999740"/>
            <a:ext cx="3517940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1615" y="4999740"/>
            <a:ext cx="2345293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7D8D-8430-439B-A4D9-6F35368D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19267" rtl="0" eaLnBrk="1" latinLnBrk="0" hangingPunct="1">
        <a:lnSpc>
          <a:spcPct val="90000"/>
        </a:lnSpc>
        <a:spcBef>
          <a:spcPct val="0"/>
        </a:spcBef>
        <a:buNone/>
        <a:defRPr sz="34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17" indent="-179817" algn="l" defTabSz="71926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2" kern="1200">
          <a:solidFill>
            <a:schemeClr val="tx1"/>
          </a:solidFill>
          <a:latin typeface="+mn-lt"/>
          <a:ea typeface="+mn-ea"/>
          <a:cs typeface="+mn-cs"/>
        </a:defRPr>
      </a:lvl1pPr>
      <a:lvl2pPr marL="539450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0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3pPr>
      <a:lvl4pPr marL="1258717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3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79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7618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2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6885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6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267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89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5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1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78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7435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0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4801183" y="428982"/>
            <a:ext cx="1639688" cy="451021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 population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731350" y="1213635"/>
            <a:ext cx="1779373" cy="704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or Evolve?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661227" y="2294841"/>
            <a:ext cx="1919596" cy="5066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Calculate fitness scores and check for solution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4910388" y="3178358"/>
            <a:ext cx="1421297" cy="50662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Apply crossover and mutation</a:t>
            </a:r>
          </a:p>
        </p:txBody>
      </p:sp>
      <p:sp>
        <p:nvSpPr>
          <p:cNvPr id="6" name="Can 5"/>
          <p:cNvSpPr/>
          <p:nvPr/>
        </p:nvSpPr>
        <p:spPr>
          <a:xfrm>
            <a:off x="46194" y="1213625"/>
            <a:ext cx="1433384" cy="81554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Training Set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8288" y="2359721"/>
            <a:ext cx="1421297" cy="88350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Convert to input-output examples and train neural network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1938535" y="2575966"/>
            <a:ext cx="1639688" cy="451021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1783512" y="1816015"/>
            <a:ext cx="2173657" cy="44175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IO Examples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i="1" spc="-300" baseline="30000" dirty="0">
                <a:solidFill>
                  <a:schemeClr val="tx1"/>
                </a:solidFill>
              </a:rPr>
              <a:t>t</a:t>
            </a:r>
            <a:r>
              <a:rPr lang="en-US" i="1" baseline="-25000" dirty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" idx="4"/>
            <a:endCxn id="3" idx="0"/>
          </p:cNvCxnSpPr>
          <p:nvPr/>
        </p:nvCxnSpPr>
        <p:spPr>
          <a:xfrm>
            <a:off x="5621037" y="879994"/>
            <a:ext cx="1" cy="333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4" idx="0"/>
          </p:cNvCxnSpPr>
          <p:nvPr/>
        </p:nvCxnSpPr>
        <p:spPr>
          <a:xfrm flipH="1">
            <a:off x="5621025" y="1917961"/>
            <a:ext cx="2" cy="376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9663" y="2007582"/>
            <a:ext cx="65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Evolve</a:t>
            </a:r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621036" y="2801469"/>
            <a:ext cx="1" cy="376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2" idx="2"/>
          </p:cNvCxnSpPr>
          <p:nvPr/>
        </p:nvCxnSpPr>
        <p:spPr>
          <a:xfrm rot="5400000" flipH="1">
            <a:off x="3777843" y="1841802"/>
            <a:ext cx="3030492" cy="655875"/>
          </a:xfrm>
          <a:prstGeom prst="bentConnector4">
            <a:avLst>
              <a:gd name="adj1" fmla="val -7543"/>
              <a:gd name="adj2" fmla="val 1824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5"/>
            <a:endCxn id="4" idx="1"/>
          </p:cNvCxnSpPr>
          <p:nvPr/>
        </p:nvCxnSpPr>
        <p:spPr>
          <a:xfrm flipV="1">
            <a:off x="3414254" y="2548165"/>
            <a:ext cx="1246974" cy="253313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5"/>
            <a:endCxn id="4" idx="1"/>
          </p:cNvCxnSpPr>
          <p:nvPr/>
        </p:nvCxnSpPr>
        <p:spPr>
          <a:xfrm>
            <a:off x="3739794" y="2036893"/>
            <a:ext cx="921434" cy="511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>
          <a:xfrm>
            <a:off x="762887" y="2029181"/>
            <a:ext cx="6044" cy="330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8" idx="2"/>
          </p:cNvCxnSpPr>
          <p:nvPr/>
        </p:nvCxnSpPr>
        <p:spPr>
          <a:xfrm flipV="1">
            <a:off x="1479588" y="2801478"/>
            <a:ext cx="62292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4303159" y="15020"/>
            <a:ext cx="2817341" cy="434957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Evolutionary Algorithm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8255989" y="1277343"/>
            <a:ext cx="1270959" cy="567733"/>
          </a:xfrm>
          <a:prstGeom prst="flowChartProcess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Take top </a:t>
            </a:r>
            <a:r>
              <a:rPr lang="en-US" sz="1400" i="1" dirty="0">
                <a:solidFill>
                  <a:schemeClr val="tx1"/>
                </a:solidFill>
              </a:rPr>
              <a:t>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genes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8120830" y="1987590"/>
            <a:ext cx="1546982" cy="567733"/>
          </a:xfrm>
          <a:prstGeom prst="flowChartProcess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Determine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neighborhood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7948298" y="2732970"/>
            <a:ext cx="1892061" cy="431321"/>
          </a:xfrm>
          <a:prstGeom prst="flowChartProcess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Check for solution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7" idx="2"/>
            <a:endCxn id="38" idx="0"/>
          </p:cNvCxnSpPr>
          <p:nvPr/>
        </p:nvCxnSpPr>
        <p:spPr>
          <a:xfrm>
            <a:off x="8891470" y="1845065"/>
            <a:ext cx="2861" cy="14251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8894330" y="2555322"/>
            <a:ext cx="1" cy="17764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0"/>
          <p:cNvSpPr txBox="1"/>
          <p:nvPr/>
        </p:nvSpPr>
        <p:spPr>
          <a:xfrm>
            <a:off x="7976348" y="402611"/>
            <a:ext cx="103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No solution</a:t>
            </a:r>
            <a:endParaRPr lang="en-US" sz="1400" dirty="0"/>
          </a:p>
        </p:txBody>
      </p:sp>
      <p:sp>
        <p:nvSpPr>
          <p:cNvPr id="43" name="Flowchart: Process 42"/>
          <p:cNvSpPr/>
          <p:nvPr/>
        </p:nvSpPr>
        <p:spPr>
          <a:xfrm>
            <a:off x="7735513" y="818219"/>
            <a:ext cx="2332023" cy="2872767"/>
          </a:xfrm>
          <a:prstGeom prst="flowChartProcess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Neighborhood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lowchart: Terminator 44"/>
          <p:cNvSpPr/>
          <p:nvPr/>
        </p:nvSpPr>
        <p:spPr>
          <a:xfrm>
            <a:off x="8065286" y="3892944"/>
            <a:ext cx="1655806" cy="36615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Solution Found</a:t>
            </a:r>
          </a:p>
        </p:txBody>
      </p:sp>
      <p:cxnSp>
        <p:nvCxnSpPr>
          <p:cNvPr id="47" name="Straight Arrow Connector 46"/>
          <p:cNvCxnSpPr>
            <a:stCxn id="3" idx="3"/>
            <a:endCxn id="37" idx="1"/>
          </p:cNvCxnSpPr>
          <p:nvPr/>
        </p:nvCxnSpPr>
        <p:spPr>
          <a:xfrm flipV="1">
            <a:off x="6510713" y="1561200"/>
            <a:ext cx="1745266" cy="45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43303" y="1235873"/>
            <a:ext cx="672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Search</a:t>
            </a:r>
          </a:p>
        </p:txBody>
      </p:sp>
      <p:cxnSp>
        <p:nvCxnSpPr>
          <p:cNvPr id="50" name="Elbow Connector 49"/>
          <p:cNvCxnSpPr>
            <a:stCxn id="39" idx="3"/>
            <a:endCxn id="2" idx="5"/>
          </p:cNvCxnSpPr>
          <p:nvPr/>
        </p:nvCxnSpPr>
        <p:spPr>
          <a:xfrm flipH="1" flipV="1">
            <a:off x="6276902" y="654493"/>
            <a:ext cx="3563448" cy="2294137"/>
          </a:xfrm>
          <a:prstGeom prst="bentConnector3">
            <a:avLst>
              <a:gd name="adj1" fmla="val -140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2"/>
            <a:endCxn id="45" idx="0"/>
          </p:cNvCxnSpPr>
          <p:nvPr/>
        </p:nvCxnSpPr>
        <p:spPr>
          <a:xfrm rot="5400000">
            <a:off x="8529433" y="3528047"/>
            <a:ext cx="728653" cy="114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3"/>
            <a:endCxn id="45" idx="1"/>
          </p:cNvCxnSpPr>
          <p:nvPr/>
        </p:nvCxnSpPr>
        <p:spPr>
          <a:xfrm>
            <a:off x="6580823" y="2548155"/>
            <a:ext cx="1484463" cy="1527867"/>
          </a:xfrm>
          <a:prstGeom prst="bentConnector3">
            <a:avLst>
              <a:gd name="adj1" fmla="val 2028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0"/>
          <p:cNvSpPr txBox="1"/>
          <p:nvPr/>
        </p:nvSpPr>
        <p:spPr>
          <a:xfrm>
            <a:off x="4663596" y="2853254"/>
            <a:ext cx="103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No solution</a:t>
            </a:r>
            <a:endParaRPr lang="en-US" sz="1400" dirty="0"/>
          </a:p>
        </p:txBody>
      </p:sp>
      <p:cxnSp>
        <p:nvCxnSpPr>
          <p:cNvPr id="61" name="Elbow Connector 60"/>
          <p:cNvCxnSpPr>
            <a:stCxn id="9" idx="5"/>
            <a:endCxn id="39" idx="1"/>
          </p:cNvCxnSpPr>
          <p:nvPr/>
        </p:nvCxnSpPr>
        <p:spPr>
          <a:xfrm>
            <a:off x="3739803" y="2036892"/>
            <a:ext cx="4208495" cy="911728"/>
          </a:xfrm>
          <a:prstGeom prst="bentConnector3">
            <a:avLst>
              <a:gd name="adj1" fmla="val 87831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2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Words>54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Todd A</dc:creator>
  <cp:keywords>CTPClassification=CTP_NT</cp:keywords>
  <cp:lastModifiedBy>Anderson, Todd A</cp:lastModifiedBy>
  <cp:revision>17</cp:revision>
  <cp:lastPrinted>2019-05-22T21:34:39Z</cp:lastPrinted>
  <dcterms:created xsi:type="dcterms:W3CDTF">2019-05-22T17:51:43Z</dcterms:created>
  <dcterms:modified xsi:type="dcterms:W3CDTF">2019-05-23T17:21:57Z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2c0504d0-b993-4964-a337-1eba1292e5f7</vt:lpwstr>
  </property>
  <property fmtid="{D5CDD505-2E9C-101B-9397-08002B2CF9AE}" pid="3" name="CTPClassification">
    <vt:lpwstr>CTP_NT</vt:lpwstr>
  </property>
  <property fmtid="{D5CDD505-2E9C-101B-9397-08002B2CF9AE}" pid="4" name="CTP_TimeStamp">
    <vt:lpwstr>2019-05-23 17:21:57Z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</Properties>
</file>