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3845">
          <p15:clr>
            <a:srgbClr val="A4A3A4"/>
          </p15:clr>
        </p15:guide>
        <p15:guide id="2" pos="5355">
          <p15:clr>
            <a:srgbClr val="A4A3A4"/>
          </p15:clr>
        </p15:guide>
        <p15:guide id="3" pos="235">
          <p15:clr>
            <a:srgbClr val="A4A3A4"/>
          </p15:clr>
        </p15:guide>
        <p15:guide id="4" pos="661">
          <p15:clr>
            <a:srgbClr val="A4A3A4"/>
          </p15:clr>
        </p15:guide>
        <p15:guide id="5"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45"/>
        <p:guide pos="5355"/>
        <p:guide pos="235"/>
        <p:guide pos="661"/>
        <p:guide pos="10368"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57" name="Google Shape;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496200" y="4765280"/>
            <a:ext cx="40899000" cy="131367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5" name="Google Shape;15;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6" name="Google Shape;16;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50" name="Google Shape;50;p11"/>
          <p:cNvSpPr txBox="1"/>
          <p:nvPr>
            <p:ph idx="1" type="body"/>
          </p:nvPr>
        </p:nvSpPr>
        <p:spPr>
          <a:xfrm>
            <a:off x="1496160" y="20174240"/>
            <a:ext cx="40899000" cy="8325000"/>
          </a:xfrm>
          <a:prstGeom prst="rect">
            <a:avLst/>
          </a:prstGeom>
        </p:spPr>
        <p:txBody>
          <a:bodyPr anchorCtr="0" anchor="t" bIns="487600" lIns="487600" spcFirstLastPara="1" rIns="487600" wrap="square" tIns="487600">
            <a:noAutofit/>
          </a:bodyPr>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51" name="Google Shape;51;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496160" y="13765440"/>
            <a:ext cx="40899000" cy="5387400"/>
          </a:xfrm>
          <a:prstGeom prst="rect">
            <a:avLst/>
          </a:prstGeom>
        </p:spPr>
        <p:txBody>
          <a:bodyPr anchorCtr="0" anchor="ctr" bIns="487600" lIns="487600" spcFirstLastPara="1" rIns="487600" wrap="square" tIns="48760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9" name="Google Shape;19;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4"/>
          <p:cNvSpPr txBox="1"/>
          <p:nvPr>
            <p:ph idx="1" type="body"/>
          </p:nvPr>
        </p:nvSpPr>
        <p:spPr>
          <a:xfrm>
            <a:off x="1496160" y="7375840"/>
            <a:ext cx="40899000" cy="21864900"/>
          </a:xfrm>
          <a:prstGeom prst="rect">
            <a:avLst/>
          </a:prstGeom>
        </p:spPr>
        <p:txBody>
          <a:bodyPr anchorCtr="0" anchor="t" bIns="487600" lIns="487600" spcFirstLastPara="1" rIns="487600" wrap="square" tIns="487600">
            <a:noAutofit/>
          </a:bodyPr>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23" name="Google Shape;23;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6" name="Google Shape;26;p5"/>
          <p:cNvSpPr txBox="1"/>
          <p:nvPr>
            <p:ph idx="1" type="body"/>
          </p:nvPr>
        </p:nvSpPr>
        <p:spPr>
          <a:xfrm>
            <a:off x="1496160" y="7375840"/>
            <a:ext cx="19199400" cy="21864900"/>
          </a:xfrm>
          <a:prstGeom prst="rect">
            <a:avLst/>
          </a:prstGeom>
        </p:spPr>
        <p:txBody>
          <a:bodyPr anchorCtr="0" anchor="t" bIns="487600" lIns="487600" spcFirstLastPara="1" rIns="487600" wrap="square" tIns="487600">
            <a:noAutofit/>
          </a:bodyPr>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7" name="Google Shape;27;p5"/>
          <p:cNvSpPr txBox="1"/>
          <p:nvPr>
            <p:ph idx="2" type="body"/>
          </p:nvPr>
        </p:nvSpPr>
        <p:spPr>
          <a:xfrm>
            <a:off x="23195520" y="7375840"/>
            <a:ext cx="19199400" cy="21864900"/>
          </a:xfrm>
          <a:prstGeom prst="rect">
            <a:avLst/>
          </a:prstGeom>
        </p:spPr>
        <p:txBody>
          <a:bodyPr anchorCtr="0" anchor="t" bIns="487600" lIns="487600" spcFirstLastPara="1" rIns="487600" wrap="square" tIns="487600">
            <a:noAutofit/>
          </a:bodyPr>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8" name="Google Shape;28;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1496160" y="2848160"/>
            <a:ext cx="40899000" cy="3665400"/>
          </a:xfrm>
          <a:prstGeom prst="rect">
            <a:avLst/>
          </a:prstGeom>
        </p:spPr>
        <p:txBody>
          <a:bodyPr anchorCtr="0" anchor="t" bIns="487600" lIns="487600" spcFirstLastPara="1" rIns="487600" wrap="square" tIns="48760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31" name="Google Shape;31;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496160" y="3555840"/>
            <a:ext cx="13478400" cy="4836600"/>
          </a:xfrm>
          <a:prstGeom prst="rect">
            <a:avLst/>
          </a:prstGeom>
        </p:spPr>
        <p:txBody>
          <a:bodyPr anchorCtr="0" anchor="b" bIns="487600" lIns="487600" spcFirstLastPara="1" rIns="487600" wrap="square" tIns="48760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4" name="Google Shape;34;p7"/>
          <p:cNvSpPr txBox="1"/>
          <p:nvPr>
            <p:ph idx="1" type="body"/>
          </p:nvPr>
        </p:nvSpPr>
        <p:spPr>
          <a:xfrm>
            <a:off x="1496160" y="8893440"/>
            <a:ext cx="13478400" cy="20348100"/>
          </a:xfrm>
          <a:prstGeom prst="rect">
            <a:avLst/>
          </a:prstGeom>
        </p:spPr>
        <p:txBody>
          <a:bodyPr anchorCtr="0" anchor="t" bIns="487600" lIns="487600" spcFirstLastPara="1" rIns="487600" wrap="square" tIns="487600">
            <a:noAutofit/>
          </a:bodyPr>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5" name="Google Shape;35;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353200" y="2880960"/>
            <a:ext cx="30565500" cy="26181000"/>
          </a:xfrm>
          <a:prstGeom prst="rect">
            <a:avLst/>
          </a:prstGeom>
        </p:spPr>
        <p:txBody>
          <a:bodyPr anchorCtr="0" anchor="ctr" bIns="487600" lIns="487600" spcFirstLastPara="1" rIns="487600" wrap="square" tIns="487600">
            <a:no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8" name="Google Shape;38;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274400" y="7892320"/>
            <a:ext cx="19416900" cy="9486600"/>
          </a:xfrm>
          <a:prstGeom prst="rect">
            <a:avLst/>
          </a:prstGeom>
        </p:spPr>
        <p:txBody>
          <a:bodyPr anchorCtr="0" anchor="b" bIns="487600" lIns="487600" spcFirstLastPara="1" rIns="487600" wrap="square" tIns="487600">
            <a:no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42" name="Google Shape;42;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43" name="Google Shape;43;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Autofit/>
          </a:bodyPr>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44" name="Google Shape;44;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Autofit/>
          </a:bodyPr>
          <a:lstStyle>
            <a:lvl1pPr indent="-228600" lvl="0" marL="457200">
              <a:lnSpc>
                <a:spcPct val="100000"/>
              </a:lnSpc>
              <a:spcBef>
                <a:spcPts val="0"/>
              </a:spcBef>
              <a:spcAft>
                <a:spcPts val="0"/>
              </a:spcAft>
              <a:buSzPts val="9600"/>
              <a:buNone/>
              <a:defRPr/>
            </a:lvl1pPr>
          </a:lstStyle>
          <a:p/>
        </p:txBody>
      </p:sp>
      <p:sp>
        <p:nvSpPr>
          <p:cNvPr id="47" name="Google Shape;47;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11" name="Google Shape;11;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8500"/>
              </a:spcBef>
              <a:spcAft>
                <a:spcPts val="0"/>
              </a:spcAft>
              <a:buClr>
                <a:schemeClr val="dk2"/>
              </a:buClr>
              <a:buSzPts val="7500"/>
              <a:buChar char="○"/>
              <a:defRPr sz="7500">
                <a:solidFill>
                  <a:schemeClr val="dk2"/>
                </a:solidFill>
              </a:defRPr>
            </a:lvl2pPr>
            <a:lvl3pPr indent="-704850" lvl="2" marL="1371600">
              <a:lnSpc>
                <a:spcPct val="115000"/>
              </a:lnSpc>
              <a:spcBef>
                <a:spcPts val="8500"/>
              </a:spcBef>
              <a:spcAft>
                <a:spcPts val="0"/>
              </a:spcAft>
              <a:buClr>
                <a:schemeClr val="dk2"/>
              </a:buClr>
              <a:buSzPts val="7500"/>
              <a:buChar char="■"/>
              <a:defRPr sz="7500">
                <a:solidFill>
                  <a:schemeClr val="dk2"/>
                </a:solidFill>
              </a:defRPr>
            </a:lvl3pPr>
            <a:lvl4pPr indent="-704850" lvl="3" marL="1828800">
              <a:lnSpc>
                <a:spcPct val="115000"/>
              </a:lnSpc>
              <a:spcBef>
                <a:spcPts val="8500"/>
              </a:spcBef>
              <a:spcAft>
                <a:spcPts val="0"/>
              </a:spcAft>
              <a:buClr>
                <a:schemeClr val="dk2"/>
              </a:buClr>
              <a:buSzPts val="7500"/>
              <a:buChar char="●"/>
              <a:defRPr sz="7500">
                <a:solidFill>
                  <a:schemeClr val="dk2"/>
                </a:solidFill>
              </a:defRPr>
            </a:lvl4pPr>
            <a:lvl5pPr indent="-704850" lvl="4" marL="2286000">
              <a:lnSpc>
                <a:spcPct val="115000"/>
              </a:lnSpc>
              <a:spcBef>
                <a:spcPts val="8500"/>
              </a:spcBef>
              <a:spcAft>
                <a:spcPts val="0"/>
              </a:spcAft>
              <a:buClr>
                <a:schemeClr val="dk2"/>
              </a:buClr>
              <a:buSzPts val="7500"/>
              <a:buChar char="○"/>
              <a:defRPr sz="7500">
                <a:solidFill>
                  <a:schemeClr val="dk2"/>
                </a:solidFill>
              </a:defRPr>
            </a:lvl5pPr>
            <a:lvl6pPr indent="-704850" lvl="5" marL="2743200">
              <a:lnSpc>
                <a:spcPct val="115000"/>
              </a:lnSpc>
              <a:spcBef>
                <a:spcPts val="8500"/>
              </a:spcBef>
              <a:spcAft>
                <a:spcPts val="0"/>
              </a:spcAft>
              <a:buClr>
                <a:schemeClr val="dk2"/>
              </a:buClr>
              <a:buSzPts val="7500"/>
              <a:buChar char="■"/>
              <a:defRPr sz="7500">
                <a:solidFill>
                  <a:schemeClr val="dk2"/>
                </a:solidFill>
              </a:defRPr>
            </a:lvl6pPr>
            <a:lvl7pPr indent="-704850" lvl="6" marL="3200400">
              <a:lnSpc>
                <a:spcPct val="115000"/>
              </a:lnSpc>
              <a:spcBef>
                <a:spcPts val="8500"/>
              </a:spcBef>
              <a:spcAft>
                <a:spcPts val="0"/>
              </a:spcAft>
              <a:buClr>
                <a:schemeClr val="dk2"/>
              </a:buClr>
              <a:buSzPts val="7500"/>
              <a:buChar char="●"/>
              <a:defRPr sz="7500">
                <a:solidFill>
                  <a:schemeClr val="dk2"/>
                </a:solidFill>
              </a:defRPr>
            </a:lvl7pPr>
            <a:lvl8pPr indent="-704850" lvl="7" marL="3657600">
              <a:lnSpc>
                <a:spcPct val="115000"/>
              </a:lnSpc>
              <a:spcBef>
                <a:spcPts val="8500"/>
              </a:spcBef>
              <a:spcAft>
                <a:spcPts val="0"/>
              </a:spcAft>
              <a:buClr>
                <a:schemeClr val="dk2"/>
              </a:buClr>
              <a:buSzPts val="7500"/>
              <a:buChar char="○"/>
              <a:defRPr sz="7500">
                <a:solidFill>
                  <a:schemeClr val="dk2"/>
                </a:solidFill>
              </a:defRPr>
            </a:lvl8pPr>
            <a:lvl9pPr indent="-704850" lvl="8" marL="4114800">
              <a:lnSpc>
                <a:spcPct val="115000"/>
              </a:lnSpc>
              <a:spcBef>
                <a:spcPts val="8500"/>
              </a:spcBef>
              <a:spcAft>
                <a:spcPts val="8500"/>
              </a:spcAft>
              <a:buClr>
                <a:schemeClr val="dk2"/>
              </a:buClr>
              <a:buSzPts val="7500"/>
              <a:buChar char="■"/>
              <a:defRPr sz="7500">
                <a:solidFill>
                  <a:schemeClr val="dk2"/>
                </a:solidFill>
              </a:defRPr>
            </a:lvl9pPr>
          </a:lstStyle>
          <a:p/>
        </p:txBody>
      </p:sp>
      <p:sp>
        <p:nvSpPr>
          <p:cNvPr id="12" name="Google Shape;12;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3"/>
          <p:cNvSpPr/>
          <p:nvPr/>
        </p:nvSpPr>
        <p:spPr>
          <a:xfrm>
            <a:off x="-2" y="5573480"/>
            <a:ext cx="12801600" cy="27345000"/>
          </a:xfrm>
          <a:prstGeom prst="rect">
            <a:avLst/>
          </a:prstGeom>
          <a:solidFill>
            <a:schemeClr val="lt1"/>
          </a:solidFill>
          <a:ln>
            <a:noFill/>
          </a:ln>
        </p:spPr>
        <p:txBody>
          <a:bodyPr anchorCtr="0" anchor="t" bIns="45700" lIns="365750" spcFirstLastPara="1" rIns="365750" wrap="square" tIns="640075">
            <a:noAutofit/>
          </a:bodyPr>
          <a:lstStyle/>
          <a:p>
            <a:pPr indent="0" lvl="0" marL="0" marR="0" rtl="0" algn="l">
              <a:spcBef>
                <a:spcPts val="0"/>
              </a:spcBef>
              <a:spcAft>
                <a:spcPts val="0"/>
              </a:spcAft>
              <a:buNone/>
            </a:pPr>
            <a:r>
              <a:t/>
            </a:r>
            <a:endParaRPr b="0" i="0" sz="4800" u="none" cap="none" strike="noStrike">
              <a:solidFill>
                <a:schemeClr val="dk1"/>
              </a:solidFill>
              <a:latin typeface="Arial"/>
              <a:ea typeface="Arial"/>
              <a:cs typeface="Arial"/>
              <a:sym typeface="Arial"/>
            </a:endParaRPr>
          </a:p>
        </p:txBody>
      </p:sp>
      <p:sp>
        <p:nvSpPr>
          <p:cNvPr id="60" name="Google Shape;60;p13"/>
          <p:cNvSpPr txBox="1"/>
          <p:nvPr>
            <p:ph type="ctrTitle"/>
          </p:nvPr>
        </p:nvSpPr>
        <p:spPr>
          <a:xfrm>
            <a:off x="13320925" y="6925500"/>
            <a:ext cx="17377200" cy="5050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9600"/>
              <a:buFont typeface="Arial Black"/>
              <a:buNone/>
            </a:pPr>
            <a:r>
              <a:t/>
            </a:r>
            <a:endParaRPr sz="8000">
              <a:solidFill>
                <a:schemeClr val="lt1"/>
              </a:solidFill>
              <a:latin typeface="Arial"/>
              <a:ea typeface="Arial"/>
              <a:cs typeface="Arial"/>
              <a:sym typeface="Arial"/>
            </a:endParaRPr>
          </a:p>
        </p:txBody>
      </p:sp>
      <p:sp>
        <p:nvSpPr>
          <p:cNvPr id="61" name="Google Shape;61;p13"/>
          <p:cNvSpPr/>
          <p:nvPr/>
        </p:nvSpPr>
        <p:spPr>
          <a:xfrm>
            <a:off x="-25" y="1350"/>
            <a:ext cx="43891200" cy="5495700"/>
          </a:xfrm>
          <a:prstGeom prst="rect">
            <a:avLst/>
          </a:prstGeom>
          <a:solidFill>
            <a:srgbClr val="3201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600" u="none" cap="none" strike="noStrike">
              <a:solidFill>
                <a:schemeClr val="dk1"/>
              </a:solidFill>
              <a:latin typeface="Arial"/>
              <a:ea typeface="Arial"/>
              <a:cs typeface="Arial"/>
              <a:sym typeface="Arial"/>
            </a:endParaRPr>
          </a:p>
        </p:txBody>
      </p:sp>
      <p:sp>
        <p:nvSpPr>
          <p:cNvPr id="62" name="Google Shape;62;p13"/>
          <p:cNvSpPr/>
          <p:nvPr/>
        </p:nvSpPr>
        <p:spPr>
          <a:xfrm>
            <a:off x="428850" y="5865825"/>
            <a:ext cx="12801600" cy="343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500" u="none" cap="none" strike="noStrike">
                <a:solidFill>
                  <a:schemeClr val="dk1"/>
                </a:solidFill>
                <a:latin typeface="Arial"/>
                <a:ea typeface="Arial"/>
                <a:cs typeface="Arial"/>
                <a:sym typeface="Arial"/>
              </a:rPr>
              <a:t>INTRODUCTION</a:t>
            </a:r>
            <a:endParaRPr b="1" i="0" sz="4500" u="none" cap="none" strike="noStrik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4800">
                <a:solidFill>
                  <a:schemeClr val="dk1"/>
                </a:solidFill>
              </a:rPr>
              <a:t>In an age where corporations are being scrutinized for their ethics, corporate social responsibility reports are on the rise. These reports show what the companies are trying to do ethically. We wanted to link this information to the public in order to find which companies were popular or not. </a:t>
            </a:r>
            <a:endParaRPr sz="4800"/>
          </a:p>
        </p:txBody>
      </p:sp>
      <p:sp>
        <p:nvSpPr>
          <p:cNvPr id="63" name="Google Shape;63;p13"/>
          <p:cNvSpPr/>
          <p:nvPr/>
        </p:nvSpPr>
        <p:spPr>
          <a:xfrm>
            <a:off x="30788600" y="5865825"/>
            <a:ext cx="12265200" cy="89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latin typeface="Arial"/>
                <a:ea typeface="Arial"/>
                <a:cs typeface="Arial"/>
                <a:sym typeface="Arial"/>
              </a:rPr>
              <a:t>METHOD</a:t>
            </a:r>
            <a:endParaRPr sz="1700"/>
          </a:p>
          <a:p>
            <a:pPr indent="0" lvl="0" marL="0" rtl="0" algn="just">
              <a:lnSpc>
                <a:spcPct val="115000"/>
              </a:lnSpc>
              <a:spcBef>
                <a:spcPts val="0"/>
              </a:spcBef>
              <a:spcAft>
                <a:spcPts val="0"/>
              </a:spcAft>
              <a:buSzPts val="1100"/>
              <a:buNone/>
            </a:pPr>
            <a:r>
              <a:t/>
            </a:r>
            <a:endParaRPr sz="17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lang="en-US" sz="4800">
                <a:solidFill>
                  <a:schemeClr val="dk1"/>
                </a:solidFill>
              </a:rPr>
              <a:t>Create a </a:t>
            </a:r>
            <a:r>
              <a:rPr b="1" lang="en-US" sz="4800">
                <a:solidFill>
                  <a:schemeClr val="dk1"/>
                </a:solidFill>
              </a:rPr>
              <a:t>crawler</a:t>
            </a:r>
            <a:r>
              <a:rPr lang="en-US" sz="4800">
                <a:solidFill>
                  <a:schemeClr val="dk1"/>
                </a:solidFill>
              </a:rPr>
              <a:t> to find CSR.pdf</a:t>
            </a:r>
            <a:endParaRPr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b="1" lang="en-US" sz="4800">
                <a:solidFill>
                  <a:schemeClr val="dk1"/>
                </a:solidFill>
              </a:rPr>
              <a:t>Clean</a:t>
            </a:r>
            <a:r>
              <a:rPr lang="en-US" sz="4800">
                <a:solidFill>
                  <a:schemeClr val="dk1"/>
                </a:solidFill>
              </a:rPr>
              <a:t> corpora such as non-CSR contents</a:t>
            </a:r>
            <a:endParaRPr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b="1" lang="en-US" sz="4800">
                <a:solidFill>
                  <a:schemeClr val="dk1"/>
                </a:solidFill>
              </a:rPr>
              <a:t>LDA</a:t>
            </a:r>
            <a:r>
              <a:rPr lang="en-US" sz="4800">
                <a:solidFill>
                  <a:schemeClr val="dk1"/>
                </a:solidFill>
              </a:rPr>
              <a:t> to see the associated topics </a:t>
            </a:r>
            <a:endParaRPr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b="1" lang="en-US" sz="4800">
                <a:solidFill>
                  <a:schemeClr val="dk1"/>
                </a:solidFill>
              </a:rPr>
              <a:t>Categorize</a:t>
            </a:r>
            <a:r>
              <a:rPr lang="en-US" sz="4800">
                <a:solidFill>
                  <a:schemeClr val="dk1"/>
                </a:solidFill>
              </a:rPr>
              <a:t> companies under each topic</a:t>
            </a:r>
            <a:endParaRPr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lang="en-US" sz="4800">
                <a:solidFill>
                  <a:schemeClr val="dk1"/>
                </a:solidFill>
              </a:rPr>
              <a:t>Use topic keywords to search </a:t>
            </a:r>
            <a:r>
              <a:rPr b="1" lang="en-US" sz="4800">
                <a:solidFill>
                  <a:schemeClr val="dk1"/>
                </a:solidFill>
              </a:rPr>
              <a:t>tweets</a:t>
            </a:r>
            <a:endParaRPr b="1"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lang="en-US" sz="4800">
                <a:solidFill>
                  <a:schemeClr val="dk1"/>
                </a:solidFill>
              </a:rPr>
              <a:t>Perform </a:t>
            </a:r>
            <a:r>
              <a:rPr b="1" lang="en-US" sz="4800">
                <a:solidFill>
                  <a:schemeClr val="dk1"/>
                </a:solidFill>
              </a:rPr>
              <a:t>sentiment</a:t>
            </a:r>
            <a:r>
              <a:rPr lang="en-US" sz="4800">
                <a:solidFill>
                  <a:schemeClr val="dk1"/>
                </a:solidFill>
              </a:rPr>
              <a:t> analysis</a:t>
            </a:r>
            <a:endParaRPr sz="4800">
              <a:solidFill>
                <a:schemeClr val="dk1"/>
              </a:solidFill>
            </a:endParaRPr>
          </a:p>
          <a:p>
            <a:pPr indent="-533400" lvl="0" marL="457200" rtl="0" algn="just">
              <a:lnSpc>
                <a:spcPct val="115000"/>
              </a:lnSpc>
              <a:spcBef>
                <a:spcPts val="0"/>
              </a:spcBef>
              <a:spcAft>
                <a:spcPts val="0"/>
              </a:spcAft>
              <a:buClr>
                <a:schemeClr val="dk1"/>
              </a:buClr>
              <a:buSzPts val="4800"/>
              <a:buAutoNum type="arabicPeriod"/>
            </a:pPr>
            <a:r>
              <a:rPr b="1" lang="en-US" sz="4800">
                <a:solidFill>
                  <a:schemeClr val="dk1"/>
                </a:solidFill>
              </a:rPr>
              <a:t>Visualize</a:t>
            </a:r>
            <a:r>
              <a:rPr lang="en-US" sz="4800">
                <a:solidFill>
                  <a:schemeClr val="dk1"/>
                </a:solidFill>
              </a:rPr>
              <a:t> sentiment / </a:t>
            </a:r>
            <a:r>
              <a:rPr b="1" lang="en-US" sz="4800">
                <a:solidFill>
                  <a:schemeClr val="dk1"/>
                </a:solidFill>
              </a:rPr>
              <a:t>sectoral </a:t>
            </a:r>
            <a:r>
              <a:rPr lang="en-US" sz="4800">
                <a:solidFill>
                  <a:schemeClr val="dk1"/>
                </a:solidFill>
              </a:rPr>
              <a:t>analyses</a:t>
            </a:r>
            <a:endParaRPr sz="4800">
              <a:solidFill>
                <a:schemeClr val="dk1"/>
              </a:solidFill>
            </a:endParaRPr>
          </a:p>
        </p:txBody>
      </p:sp>
      <p:sp>
        <p:nvSpPr>
          <p:cNvPr id="64" name="Google Shape;64;p13"/>
          <p:cNvSpPr/>
          <p:nvPr/>
        </p:nvSpPr>
        <p:spPr>
          <a:xfrm>
            <a:off x="-192375" y="880500"/>
            <a:ext cx="35079300" cy="4616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9600">
                <a:solidFill>
                  <a:schemeClr val="lt1"/>
                </a:solidFill>
              </a:rPr>
              <a:t>Social Corps (Corporate Social Responsibility)</a:t>
            </a:r>
            <a:endParaRPr b="1" sz="9600">
              <a:solidFill>
                <a:schemeClr val="lt1"/>
              </a:solidFill>
              <a:latin typeface="Arial"/>
              <a:ea typeface="Arial"/>
              <a:cs typeface="Arial"/>
              <a:sym typeface="Arial"/>
            </a:endParaRPr>
          </a:p>
          <a:p>
            <a:pPr indent="0" lvl="0" marL="0" rtl="0" algn="ctr">
              <a:spcBef>
                <a:spcPts val="0"/>
              </a:spcBef>
              <a:spcAft>
                <a:spcPts val="0"/>
              </a:spcAft>
              <a:buClr>
                <a:schemeClr val="dk1"/>
              </a:buClr>
              <a:buFont typeface="Arial"/>
              <a:buNone/>
            </a:pPr>
            <a:r>
              <a:rPr lang="en-US" sz="8500">
                <a:solidFill>
                  <a:schemeClr val="lt1"/>
                </a:solidFill>
              </a:rPr>
              <a:t>Akshay Jagadeesh, Jee Su Byun, Dior Xiong, Zepeng Huo</a:t>
            </a:r>
            <a:endParaRPr>
              <a:solidFill>
                <a:schemeClr val="lt1"/>
              </a:solidFill>
            </a:endParaRPr>
          </a:p>
        </p:txBody>
      </p:sp>
      <p:sp>
        <p:nvSpPr>
          <p:cNvPr id="65" name="Google Shape;65;p13"/>
          <p:cNvSpPr txBox="1"/>
          <p:nvPr/>
        </p:nvSpPr>
        <p:spPr>
          <a:xfrm>
            <a:off x="290238" y="31358575"/>
            <a:ext cx="30383400" cy="30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[1] </a:t>
            </a:r>
            <a:r>
              <a:rPr lang="en-US" sz="2400">
                <a:solidFill>
                  <a:srgbClr val="222222"/>
                </a:solidFill>
                <a:highlight>
                  <a:srgbClr val="FFFFFF"/>
                </a:highlight>
              </a:rPr>
              <a:t>Tremblay, M. C., Parra, C., &amp; Castellanos, A. (2015, May). Analyzing Corporate Social Responsibility Reports Using Unsupervised and Supervised Text Data Mining. In International Conference on Design Science Research in Information Systems (pp. 439-446). Springer, Cham.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[2] </a:t>
            </a:r>
            <a:r>
              <a:rPr lang="en-US" sz="2400">
                <a:solidFill>
                  <a:srgbClr val="222222"/>
                </a:solidFill>
                <a:highlight>
                  <a:srgbClr val="FFFFFF"/>
                </a:highlight>
              </a:rPr>
              <a:t>Bollen, J., Mao, H., &amp; Pepe, A. (2011, July). Modeling public mood and emotion: Twitter sentiment and socio-economic phenomena. In </a:t>
            </a:r>
            <a:r>
              <a:rPr lang="en-US" sz="2400">
                <a:solidFill>
                  <a:srgbClr val="222222"/>
                </a:solidFill>
              </a:rPr>
              <a:t>Fifth International AAAI Conference on Weblogs and Social Media</a:t>
            </a:r>
            <a:r>
              <a:rPr lang="en-US" sz="2400">
                <a:solidFill>
                  <a:srgbClr val="222222"/>
                </a:solidFill>
                <a:highlight>
                  <a:srgbClr val="FFFFFF"/>
                </a:highlight>
              </a:rPr>
              <a:t>.</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p:txBody>
      </p:sp>
      <p:pic>
        <p:nvPicPr>
          <p:cNvPr id="66" name="Google Shape;66;p13"/>
          <p:cNvPicPr preferRelativeResize="0"/>
          <p:nvPr/>
        </p:nvPicPr>
        <p:blipFill>
          <a:blip r:embed="rId3">
            <a:alphaModFix/>
          </a:blip>
          <a:stretch>
            <a:fillRect/>
          </a:stretch>
        </p:blipFill>
        <p:spPr>
          <a:xfrm>
            <a:off x="34734513" y="1486800"/>
            <a:ext cx="9261211" cy="2220000"/>
          </a:xfrm>
          <a:prstGeom prst="rect">
            <a:avLst/>
          </a:prstGeom>
          <a:noFill/>
          <a:ln>
            <a:noFill/>
          </a:ln>
        </p:spPr>
      </p:pic>
      <p:sp>
        <p:nvSpPr>
          <p:cNvPr id="67" name="Google Shape;67;p13"/>
          <p:cNvSpPr/>
          <p:nvPr/>
        </p:nvSpPr>
        <p:spPr>
          <a:xfrm>
            <a:off x="16168775" y="5865825"/>
            <a:ext cx="12265200" cy="522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t>CSR Reports</a:t>
            </a:r>
            <a:endParaRPr sz="4800">
              <a:solidFill>
                <a:schemeClr val="dk1"/>
              </a:solidFill>
            </a:endParaRPr>
          </a:p>
        </p:txBody>
      </p:sp>
      <p:pic>
        <p:nvPicPr>
          <p:cNvPr id="68" name="Google Shape;68;p13"/>
          <p:cNvPicPr preferRelativeResize="0"/>
          <p:nvPr/>
        </p:nvPicPr>
        <p:blipFill>
          <a:blip r:embed="rId4">
            <a:alphaModFix/>
          </a:blip>
          <a:stretch>
            <a:fillRect/>
          </a:stretch>
        </p:blipFill>
        <p:spPr>
          <a:xfrm>
            <a:off x="16204325" y="6925510"/>
            <a:ext cx="12194099" cy="6077308"/>
          </a:xfrm>
          <a:prstGeom prst="rect">
            <a:avLst/>
          </a:prstGeom>
          <a:noFill/>
          <a:ln>
            <a:noFill/>
          </a:ln>
        </p:spPr>
      </p:pic>
      <p:sp>
        <p:nvSpPr>
          <p:cNvPr id="69" name="Google Shape;69;p13"/>
          <p:cNvSpPr/>
          <p:nvPr/>
        </p:nvSpPr>
        <p:spPr>
          <a:xfrm>
            <a:off x="1644800" y="14273494"/>
            <a:ext cx="12265200" cy="274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t>PROJECT WORKFLOW</a:t>
            </a:r>
            <a:endParaRPr sz="4800">
              <a:solidFill>
                <a:schemeClr val="dk1"/>
              </a:solidFill>
            </a:endParaRPr>
          </a:p>
        </p:txBody>
      </p:sp>
      <p:cxnSp>
        <p:nvCxnSpPr>
          <p:cNvPr id="70" name="Google Shape;70;p13"/>
          <p:cNvCxnSpPr/>
          <p:nvPr/>
        </p:nvCxnSpPr>
        <p:spPr>
          <a:xfrm>
            <a:off x="759375" y="13504275"/>
            <a:ext cx="42258600" cy="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3"/>
          <p:cNvCxnSpPr/>
          <p:nvPr/>
        </p:nvCxnSpPr>
        <p:spPr>
          <a:xfrm>
            <a:off x="14658700" y="5779525"/>
            <a:ext cx="0" cy="73662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3"/>
          <p:cNvCxnSpPr/>
          <p:nvPr/>
        </p:nvCxnSpPr>
        <p:spPr>
          <a:xfrm>
            <a:off x="29317400" y="5767575"/>
            <a:ext cx="0" cy="73662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3"/>
          <p:cNvSpPr/>
          <p:nvPr/>
        </p:nvSpPr>
        <p:spPr>
          <a:xfrm>
            <a:off x="32285625" y="14273494"/>
            <a:ext cx="12265200" cy="274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t>RESULTS</a:t>
            </a:r>
            <a:endParaRPr sz="4800">
              <a:solidFill>
                <a:schemeClr val="dk1"/>
              </a:solidFill>
            </a:endParaRPr>
          </a:p>
        </p:txBody>
      </p:sp>
      <p:pic>
        <p:nvPicPr>
          <p:cNvPr id="74" name="Google Shape;74;p13"/>
          <p:cNvPicPr preferRelativeResize="0"/>
          <p:nvPr/>
        </p:nvPicPr>
        <p:blipFill rotWithShape="1">
          <a:blip r:embed="rId5">
            <a:alphaModFix/>
          </a:blip>
          <a:srcRect b="0" l="19536" r="0" t="15817"/>
          <a:stretch/>
        </p:blipFill>
        <p:spPr>
          <a:xfrm>
            <a:off x="26350644" y="15211661"/>
            <a:ext cx="18200182" cy="18627214"/>
          </a:xfrm>
          <a:prstGeom prst="rect">
            <a:avLst/>
          </a:prstGeom>
          <a:noFill/>
          <a:ln>
            <a:noFill/>
          </a:ln>
        </p:spPr>
      </p:pic>
      <p:pic>
        <p:nvPicPr>
          <p:cNvPr id="75" name="Google Shape;75;p13"/>
          <p:cNvPicPr preferRelativeResize="0"/>
          <p:nvPr/>
        </p:nvPicPr>
        <p:blipFill>
          <a:blip r:embed="rId6">
            <a:alphaModFix/>
          </a:blip>
          <a:stretch>
            <a:fillRect/>
          </a:stretch>
        </p:blipFill>
        <p:spPr>
          <a:xfrm>
            <a:off x="24541076" y="15555875"/>
            <a:ext cx="6563825" cy="4616700"/>
          </a:xfrm>
          <a:prstGeom prst="rect">
            <a:avLst/>
          </a:prstGeom>
          <a:noFill/>
          <a:ln>
            <a:noFill/>
          </a:ln>
        </p:spPr>
      </p:pic>
      <p:pic>
        <p:nvPicPr>
          <p:cNvPr id="76" name="Google Shape;76;p13"/>
          <p:cNvPicPr preferRelativeResize="0"/>
          <p:nvPr/>
        </p:nvPicPr>
        <p:blipFill>
          <a:blip r:embed="rId7">
            <a:alphaModFix/>
          </a:blip>
          <a:stretch>
            <a:fillRect/>
          </a:stretch>
        </p:blipFill>
        <p:spPr>
          <a:xfrm>
            <a:off x="759375" y="14796225"/>
            <a:ext cx="28327824" cy="1522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