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4" r:id="rId3"/>
    <p:sldId id="341" r:id="rId4"/>
    <p:sldId id="305" r:id="rId5"/>
    <p:sldId id="306" r:id="rId6"/>
    <p:sldId id="307" r:id="rId7"/>
    <p:sldId id="309" r:id="rId8"/>
    <p:sldId id="308" r:id="rId9"/>
    <p:sldId id="335" r:id="rId10"/>
    <p:sldId id="294" r:id="rId11"/>
    <p:sldId id="336" r:id="rId12"/>
    <p:sldId id="310" r:id="rId13"/>
    <p:sldId id="316" r:id="rId14"/>
    <p:sldId id="340" r:id="rId15"/>
    <p:sldId id="317" r:id="rId16"/>
    <p:sldId id="337" r:id="rId17"/>
    <p:sldId id="311" r:id="rId18"/>
    <p:sldId id="339" r:id="rId19"/>
    <p:sldId id="338" r:id="rId20"/>
    <p:sldId id="312" r:id="rId21"/>
    <p:sldId id="313" r:id="rId22"/>
    <p:sldId id="314" r:id="rId23"/>
    <p:sldId id="315" r:id="rId24"/>
    <p:sldId id="318" r:id="rId25"/>
    <p:sldId id="329" r:id="rId26"/>
    <p:sldId id="331" r:id="rId27"/>
    <p:sldId id="332" r:id="rId28"/>
    <p:sldId id="333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15" autoAdjust="0"/>
  </p:normalViewPr>
  <p:slideViewPr>
    <p:cSldViewPr>
      <p:cViewPr varScale="1">
        <p:scale>
          <a:sx n="136" d="100"/>
          <a:sy n="136" d="100"/>
        </p:scale>
        <p:origin x="1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65D115A-2D65-4399-9D1F-650AEF2F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9847681-23E5-4ACB-B8D1-D4262AF94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9F34B-EFEA-45FF-B9C6-E3A7D8C3DF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18CC-A4AD-42C2-BB72-F4D12249D9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2831-9973-406F-9310-7C23E2AEF8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4BD60-256F-4C9C-9328-66DF11E606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EE557-36B1-4386-ACED-CBC1BFF753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7DE2-6239-47CC-A143-98E5097FBF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662-B3EC-441D-814D-FCB9D10F9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21CB-76F6-49FD-A633-6318073AF8F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D7C3E-ABF7-4BF6-BA57-49670B8192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B7AA-183A-43CB-825A-C82FD59855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3670-EB68-4B56-84AE-993FDA749E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224DB-814C-433B-870C-818945738B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C1C95-325B-4682-BF9D-1615BF443A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EE5-9AE8-47DF-AE92-F0EAC00D67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0C42E0-5DAB-4DB8-AF63-638872A8D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D73CC-5C50-433E-9499-480C2B866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1729-6582-4E1B-86BD-76335D27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D765-1660-43DE-AF21-4929AF4B7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FA91-C446-4612-BF7A-19D64F182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509-1B59-4A09-8000-99D4E786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232B-0154-4E9D-99ED-FC02BA49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AB7C-DF5B-4DD3-AC3F-7B3D21C2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115E-B2B2-4412-8CC2-20138CFDF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ACC5-7981-4760-A666-9937A4F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F400-7E23-4377-BBD4-98389BAA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DCB214-98A5-48BC-AD57-381172E48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3731-1B1D-4858-8BB4-36ED274C1E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Turing Machines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0D702-06B2-4D84-96CA-6A2D28758B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TM for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 </a:t>
            </a:r>
          </a:p>
        </p:txBody>
      </p:sp>
      <p:graphicFrame>
        <p:nvGraphicFramePr>
          <p:cNvPr id="420985" name="Group 121"/>
          <p:cNvGraphicFramePr>
            <a:graphicFrameLocks noGrp="1"/>
          </p:cNvGraphicFramePr>
          <p:nvPr/>
        </p:nvGraphicFramePr>
        <p:xfrm>
          <a:off x="1143000" y="2133600"/>
          <a:ext cx="6858000" cy="38195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Next Tape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Curr.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62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124"/>
          <p:cNvSpPr txBox="1">
            <a:spLocks noChangeArrowheads="1"/>
          </p:cNvSpPr>
          <p:nvPr/>
        </p:nvSpPr>
        <p:spPr bwMode="auto">
          <a:xfrm>
            <a:off x="898525" y="626745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Table representation of the state diagram</a:t>
            </a:r>
          </a:p>
        </p:txBody>
      </p:sp>
      <p:sp>
        <p:nvSpPr>
          <p:cNvPr id="11324" name="TextBox 6"/>
          <p:cNvSpPr txBox="1">
            <a:spLocks noChangeArrowheads="1"/>
          </p:cNvSpPr>
          <p:nvPr/>
        </p:nvSpPr>
        <p:spPr bwMode="auto">
          <a:xfrm>
            <a:off x="4343400" y="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*state diagram representation preferred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C7129-ED72-43F9-968C-5A62540B35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for calculations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TMs can also be used for calculating values</a:t>
            </a:r>
          </a:p>
          <a:p>
            <a:pPr lvl="1" eaLnBrk="1" hangingPunct="1"/>
            <a:r>
              <a:rPr lang="en-US"/>
              <a:t>Like arithmetic computations</a:t>
            </a:r>
          </a:p>
          <a:p>
            <a:pPr lvl="1" eaLnBrk="1" hangingPunct="1"/>
            <a:r>
              <a:rPr lang="en-US"/>
              <a:t>Eg., addition, subtraction, multiplication,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7600D-7F0B-4377-AB87-AD972868BF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2: monus subtraction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i="1" dirty="0">
                <a:solidFill>
                  <a:srgbClr val="7030A0"/>
                </a:solidFill>
              </a:rPr>
              <a:t>“m --  n” = max{m-n,0}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/>
              <a:t>0</a:t>
            </a:r>
            <a:r>
              <a:rPr lang="en-US" sz="2800" baseline="30000" dirty="0"/>
              <a:t>m</a:t>
            </a:r>
            <a:r>
              <a:rPr lang="en-US" sz="2800" dirty="0"/>
              <a:t>10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 		</a:t>
            </a:r>
            <a:r>
              <a:rPr lang="en-US" sz="2800" dirty="0"/>
              <a:t>...B 0</a:t>
            </a:r>
            <a:r>
              <a:rPr lang="en-US" sz="2800" baseline="30000" dirty="0"/>
              <a:t>m-n </a:t>
            </a:r>
            <a:r>
              <a:rPr lang="en-US" sz="2800" dirty="0"/>
              <a:t>B.. (</a:t>
            </a:r>
            <a:r>
              <a:rPr lang="en-US" sz="2800" i="1" dirty="0"/>
              <a:t>if m&gt;n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/>
              <a:t>		 	...BB…B..  (</a:t>
            </a:r>
            <a:r>
              <a:rPr lang="en-US" sz="2800" i="1" dirty="0"/>
              <a:t>otherwise</a:t>
            </a:r>
            <a:r>
              <a:rPr lang="en-US" sz="2800" dirty="0"/>
              <a:t>)		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For every 0 on the left (mark X),  mark off a 0 on the right (mark Y)</a:t>
            </a:r>
          </a:p>
          <a:p>
            <a:pPr marL="514350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/>
              <a:t>Repeat process, until one of the following happens: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0070C0"/>
                </a:solidFill>
              </a:rPr>
              <a:t>// No more 0s remaining on the left of 1 </a:t>
            </a:r>
            <a:br>
              <a:rPr lang="en-US" sz="2000" dirty="0"/>
            </a:br>
            <a:r>
              <a:rPr lang="en-US" sz="2000" dirty="0"/>
              <a:t>Answer is 0, so flip all excess 0s on the right of 1 to Bs (and the 1 itself) and halt 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0070C0"/>
                </a:solidFill>
              </a:rPr>
              <a:t>//No more 0s remaining on the right of 1</a:t>
            </a:r>
            <a:br>
              <a:rPr lang="en-US" sz="2000" dirty="0"/>
            </a:br>
            <a:r>
              <a:rPr lang="en-US" sz="2000" dirty="0"/>
              <a:t>Answer is m-n, so simply halt after making 1 to B   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-5400000">
            <a:off x="-578643" y="4523581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  <p:sp>
        <p:nvSpPr>
          <p:cNvPr id="13318" name="Rounded Rectangle 5"/>
          <p:cNvSpPr>
            <a:spLocks noChangeArrowheads="1"/>
          </p:cNvSpPr>
          <p:nvPr/>
        </p:nvSpPr>
        <p:spPr bwMode="auto">
          <a:xfrm>
            <a:off x="1066800" y="1905000"/>
            <a:ext cx="67818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133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A8439-7C37-4C1E-B96A-62AF88F0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3: Multiplication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0</a:t>
            </a:r>
            <a:r>
              <a:rPr lang="en-US" sz="2800" baseline="30000"/>
              <a:t>m</a:t>
            </a:r>
            <a:r>
              <a:rPr lang="en-US" sz="2800"/>
              <a:t>10</a:t>
            </a:r>
            <a:r>
              <a:rPr lang="en-US" sz="2800" baseline="30000"/>
              <a:t>n</a:t>
            </a:r>
            <a:r>
              <a:rPr lang="en-US" sz="2800"/>
              <a:t>1 (input), 	0</a:t>
            </a:r>
            <a:r>
              <a:rPr lang="en-US" sz="2800" baseline="30000"/>
              <a:t>mn</a:t>
            </a:r>
            <a:r>
              <a:rPr lang="en-US" sz="2800"/>
              <a:t>1 (output)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u="sng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Pseudocode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Move tape head back &amp; forth such that for every 0 seen in 0</a:t>
            </a:r>
            <a:r>
              <a:rPr lang="en-US" sz="2400" baseline="30000"/>
              <a:t>m</a:t>
            </a:r>
            <a:r>
              <a:rPr lang="en-US" sz="2400"/>
              <a:t>, write n 0s to the right of the last delimiting 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Once written, that zero is changed to B to get marked as finished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After completing on all m 0s, make the remaining n 0s and 1s also as Bs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-5400000">
            <a:off x="-578643" y="4526756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Calculations vs. Languages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A39A-F972-47C9-8F30-342A5513A1A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2743200" cy="1323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“calculation” is one that takes an input and outputs a value (or values)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3886200"/>
            <a:ext cx="2667000" cy="101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“language” is a set of strings that meet certain criteria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1981200"/>
            <a:ext cx="4191000" cy="16319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“language” for a certain calculation is the set of strings of the form “&lt;input, output&gt;”, where the output corresponds to a valid calculated value for the input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0" y="4495800"/>
            <a:ext cx="129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“&lt;0#0,0&gt;”</a:t>
            </a:r>
          </a:p>
          <a:p>
            <a:r>
              <a:rPr lang="en-US"/>
              <a:t>“&lt;0#1,1&gt;”</a:t>
            </a:r>
          </a:p>
          <a:p>
            <a:r>
              <a:rPr lang="en-US"/>
              <a:t>…</a:t>
            </a:r>
          </a:p>
          <a:p>
            <a:r>
              <a:rPr lang="en-US"/>
              <a:t>“&lt;2#4,6&gt;”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4038600"/>
            <a:ext cx="589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L</a:t>
            </a:r>
            <a:r>
              <a:rPr lang="en-US" baseline="-25000"/>
              <a:t>add</a:t>
            </a:r>
            <a:r>
              <a:rPr lang="en-US"/>
              <a:t> for the addition operation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048000" y="3048000"/>
            <a:ext cx="4572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1733195">
            <a:off x="2790825" y="3836988"/>
            <a:ext cx="762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6019800"/>
            <a:ext cx="519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Membership question == verifying a solution</a:t>
            </a:r>
            <a:br>
              <a:rPr lang="en-US"/>
            </a:br>
            <a:r>
              <a:rPr lang="en-US"/>
              <a:t>e.g., is “&lt;15#12,27&gt;” a member of L</a:t>
            </a:r>
            <a:r>
              <a:rPr lang="en-US" baseline="-25000"/>
              <a:t>add </a:t>
            </a:r>
            <a:r>
              <a:rPr lang="en-US"/>
              <a:t>?  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E3B07-E2DF-4422-A9FA-E8D0A16FF8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the Turing Machines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Recursive Enumerable (RE) language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0480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5908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1336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 rot="-5400000">
            <a:off x="58602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905000" y="3124200"/>
            <a:ext cx="67818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888956" y="4617244"/>
            <a:ext cx="155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</a:t>
            </a:r>
          </a:p>
        </p:txBody>
      </p: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6400800" y="2667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Variations of Turing Machines</a:t>
            </a:r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E9C086-B32B-4C72-8662-46179CD891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with </a:t>
            </a:r>
            <a:r>
              <a:rPr lang="en-US" i="1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/>
              <a:t>E.g., TM for 01* + 10*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3171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Transition function </a:t>
            </a:r>
            <a:r>
              <a:rPr lang="en-US" u="sng">
                <a:sym typeface="Symbol" pitchFamily="28" charset="2"/>
              </a:rPr>
              <a:t>: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ym typeface="Symbol" pitchFamily="28" charset="2"/>
              </a:rPr>
              <a:t>([q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,a],B) = ([q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6200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Standard TMs are equivalent to TMs with storage -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i="1" u="sng"/>
              <a:t>Claim:</a:t>
            </a:r>
            <a:r>
              <a:rPr lang="en-US" sz="2800" i="1"/>
              <a:t> Every TM w/ storage can be simulated by a TM w/o storage as follows:</a:t>
            </a:r>
          </a:p>
          <a:p>
            <a:pPr lvl="1"/>
            <a:r>
              <a:rPr lang="en-US"/>
              <a:t>For every [state, symbol] combination in the TM w/ storage:</a:t>
            </a:r>
          </a:p>
          <a:p>
            <a:pPr lvl="2"/>
            <a:r>
              <a:rPr lang="en-US"/>
              <a:t>Create a new state in the TM w/o storage</a:t>
            </a:r>
          </a:p>
          <a:p>
            <a:pPr lvl="2"/>
            <a:r>
              <a:rPr lang="en-US"/>
              <a:t>Define transitions induced by TM w/ storage</a:t>
            </a:r>
          </a:p>
          <a:p>
            <a:pPr>
              <a:buFont typeface="Wingdings" pitchFamily="28" charset="2"/>
              <a:buNone/>
            </a:pPr>
            <a:endParaRPr lang="en-US" sz="2400"/>
          </a:p>
          <a:p>
            <a:pPr>
              <a:buFont typeface="Wingdings" pitchFamily="28" charset="2"/>
              <a:buNone/>
            </a:pPr>
            <a:r>
              <a:rPr lang="en-US" sz="2400"/>
              <a:t>Since there are only finite number of states and symbols in the TM with storage, the number of states in the TM without storage will also be finite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A4A8C-2539-4701-A6E3-A6AA148713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Multi-track</a:t>
            </a:r>
            <a:r>
              <a:rPr lang="en-US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tracks, </a:t>
            </a:r>
            <a:br>
              <a:rPr lang="en-US"/>
            </a:br>
            <a:r>
              <a:rPr lang="en-US"/>
              <a:t>but just one unified tape head</a:t>
            </a:r>
            <a:endParaRPr lang="en-US" i="1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5C69-BD90-A847-B17E-287F684F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Invented by Alan Turing in 1936</a:t>
            </a:r>
          </a:p>
          <a:p>
            <a:r>
              <a:rPr lang="en-US" sz="2000" dirty="0"/>
              <a:t>Like a CPU to control the data manipulation.</a:t>
            </a:r>
          </a:p>
          <a:p>
            <a:r>
              <a:rPr lang="en-US" sz="2000" dirty="0"/>
              <a:t>Mathematical model of computation</a:t>
            </a:r>
          </a:p>
          <a:p>
            <a:pPr lvl="1"/>
            <a:r>
              <a:rPr lang="en-US" sz="1600" dirty="0"/>
              <a:t>Abstract Machine which manipulates the symbols on a strip of tape according to rules.</a:t>
            </a:r>
          </a:p>
          <a:p>
            <a:r>
              <a:rPr lang="en-US" sz="2000" dirty="0"/>
              <a:t>Infinite memory tape</a:t>
            </a:r>
          </a:p>
          <a:p>
            <a:pPr lvl="1"/>
            <a:r>
              <a:rPr lang="en-US" sz="1600" dirty="0"/>
              <a:t>Divided into discrete cells</a:t>
            </a:r>
          </a:p>
          <a:p>
            <a:pPr lvl="1"/>
            <a:r>
              <a:rPr lang="en-US" sz="1600" dirty="0"/>
              <a:t>Head reads symbols on a tape</a:t>
            </a:r>
          </a:p>
          <a:p>
            <a:pPr lvl="2"/>
            <a:r>
              <a:rPr lang="en-US" sz="1600" dirty="0"/>
              <a:t>As par the instruction writes a symbol </a:t>
            </a:r>
          </a:p>
          <a:p>
            <a:pPr lvl="2"/>
            <a:r>
              <a:rPr lang="en-US" sz="1600" dirty="0"/>
              <a:t>decides to move left or right</a:t>
            </a:r>
          </a:p>
          <a:p>
            <a:pPr lvl="2"/>
            <a:r>
              <a:rPr lang="en-US" sz="1600" dirty="0"/>
              <a:t>Either moves to next symbol or halts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30DBB-EC19-4696-B85E-D722D0DFBF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“tracks” but just one head</a:t>
            </a:r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1341D-0F80-4363-A07E-7A40C8B591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TMs are equivalent to basic (single-track) TMs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Let M be a single-track TM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 = (Q, </a:t>
            </a:r>
            <a:r>
              <a:rPr lang="en-US" sz="2400">
                <a:sym typeface="Symbol" pitchFamily="28" charset="2"/>
              </a:rPr>
              <a:t>∑, , , q</a:t>
            </a:r>
            <a:r>
              <a:rPr lang="en-US" sz="2400" baseline="-25000"/>
              <a:t>0</a:t>
            </a:r>
            <a:r>
              <a:rPr lang="en-US" sz="2400">
                <a:sym typeface="Symbol" pitchFamily="28" charset="2"/>
              </a:rPr>
              <a:t>,B,F)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M’ be a multi-track TM (</a:t>
            </a:r>
            <a:r>
              <a:rPr lang="en-US" sz="2800" i="1"/>
              <a:t>k</a:t>
            </a:r>
            <a:r>
              <a:rPr lang="en-US" sz="2800"/>
              <a:t> tracks)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M’ = (Q’, </a:t>
            </a:r>
            <a:r>
              <a:rPr lang="en-US" sz="2400">
                <a:sym typeface="Symbol" pitchFamily="28" charset="2"/>
              </a:rPr>
              <a:t>∑ ’, ’, ’, q’</a:t>
            </a:r>
            <a:r>
              <a:rPr lang="en-US" sz="2400" baseline="-25000"/>
              <a:t>0</a:t>
            </a:r>
            <a:r>
              <a:rPr lang="en-US" sz="2400">
                <a:sym typeface="Symbol" pitchFamily="28" charset="2"/>
              </a:rPr>
              <a:t>,B,F’)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’(q</a:t>
            </a:r>
            <a:r>
              <a:rPr lang="en-US" sz="2400" baseline="-25000"/>
              <a:t>i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,&lt;a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,a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,…a</a:t>
            </a:r>
            <a:r>
              <a:rPr lang="en-US" sz="2400" baseline="-25000">
                <a:solidFill>
                  <a:srgbClr val="FF0000"/>
                </a:solidFill>
              </a:rPr>
              <a:t>k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&gt;) </a:t>
            </a:r>
            <a:r>
              <a:rPr lang="en-US" sz="2400">
                <a:sym typeface="Symbol" pitchFamily="28" charset="2"/>
              </a:rPr>
              <a:t>= (q</a:t>
            </a:r>
            <a:r>
              <a:rPr lang="en-US" sz="2400" baseline="-25000"/>
              <a:t>j</a:t>
            </a:r>
            <a:r>
              <a:rPr lang="en-US" sz="2400">
                <a:sym typeface="Symbol" pitchFamily="28" charset="2"/>
              </a:rPr>
              <a:t>, 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&lt;b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,b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,…b</a:t>
            </a:r>
            <a:r>
              <a:rPr lang="en-US" sz="2400" baseline="-25000">
                <a:solidFill>
                  <a:srgbClr val="FF0000"/>
                </a:solidFill>
              </a:rPr>
              <a:t>k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&gt;, </a:t>
            </a:r>
            <a:r>
              <a:rPr lang="en-US" sz="2400">
                <a:sym typeface="Symbol" pitchFamily="28" charset="2"/>
              </a:rPr>
              <a:t>L/R)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Claims: 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For every M, there is an M’ s.t. L(M)=L(M’).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(proof trivial here)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8E4D-DD41-40D4-95E9-B8CADD4A6C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 ==&gt; TM (proof)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i="1"/>
              <a:t>For every M’, there is an M s.t. L(M’)=L(M)</a:t>
            </a:r>
            <a:r>
              <a:rPr lang="en-US" sz="24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M = (Q, </a:t>
            </a:r>
            <a:r>
              <a:rPr lang="en-US" sz="2000">
                <a:sym typeface="Symbol" pitchFamily="28" charset="2"/>
              </a:rPr>
              <a:t>∑, , , q</a:t>
            </a:r>
            <a:r>
              <a:rPr lang="en-US" sz="2000" baseline="-25000"/>
              <a:t>0</a:t>
            </a:r>
            <a:r>
              <a:rPr lang="en-US" sz="2000">
                <a:sym typeface="Symbol" pitchFamily="28" charset="2"/>
              </a:rPr>
              <a:t>,[B,B,…],F)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Where: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Q = Q’ </a:t>
            </a:r>
            <a:r>
              <a:rPr lang="en-US" sz="1800">
                <a:sym typeface="Symbol" pitchFamily="2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∑ = ∑ ‘ x ∑ ‘ x …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 = ’ x ’ x …   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q</a:t>
            </a:r>
            <a:r>
              <a:rPr lang="en-US" sz="1800" baseline="-25000"/>
              <a:t>0</a:t>
            </a:r>
            <a:r>
              <a:rPr lang="en-US" sz="1800">
                <a:sym typeface="Symbol" pitchFamily="28" charset="2"/>
              </a:rPr>
              <a:t> = q’</a:t>
            </a:r>
            <a:r>
              <a:rPr lang="en-US" sz="1800" baseline="-25000"/>
              <a:t>0</a:t>
            </a:r>
            <a:endParaRPr lang="en-US" sz="1800">
              <a:sym typeface="Symbol" pitchFamily="28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F = F’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(q</a:t>
            </a:r>
            <a:r>
              <a:rPr lang="en-US" sz="1800" baseline="-25000"/>
              <a:t>i</a:t>
            </a:r>
            <a:r>
              <a:rPr lang="en-US" sz="1800">
                <a:sym typeface="Symbol" pitchFamily="28" charset="2"/>
              </a:rPr>
              <a:t>,[a</a:t>
            </a:r>
            <a:r>
              <a:rPr lang="en-US" sz="1800" baseline="-25000"/>
              <a:t>1</a:t>
            </a:r>
            <a:r>
              <a:rPr lang="en-US" sz="1800">
                <a:sym typeface="Symbol" pitchFamily="28" charset="2"/>
              </a:rPr>
              <a:t>,a</a:t>
            </a:r>
            <a:r>
              <a:rPr lang="en-US" sz="1800" baseline="-25000"/>
              <a:t>2</a:t>
            </a:r>
            <a:r>
              <a:rPr lang="en-US" sz="1800">
                <a:sym typeface="Symbol" pitchFamily="28" charset="2"/>
              </a:rPr>
              <a:t>,…a</a:t>
            </a:r>
            <a:r>
              <a:rPr lang="en-US" sz="1800" baseline="-25000"/>
              <a:t>k</a:t>
            </a:r>
            <a:r>
              <a:rPr lang="en-US" sz="1800">
                <a:sym typeface="Symbol" pitchFamily="28" charset="2"/>
              </a:rPr>
              <a:t>]) = ’(q</a:t>
            </a:r>
            <a:r>
              <a:rPr lang="en-US" sz="1800" baseline="-25000"/>
              <a:t>i</a:t>
            </a:r>
            <a:r>
              <a:rPr lang="en-US" sz="1800">
                <a:sym typeface="Symbol" pitchFamily="28" charset="2"/>
              </a:rPr>
              <a:t>, &lt;a</a:t>
            </a:r>
            <a:r>
              <a:rPr lang="en-US" sz="1800" baseline="-25000"/>
              <a:t>1</a:t>
            </a:r>
            <a:r>
              <a:rPr lang="en-US" sz="1800">
                <a:sym typeface="Symbol" pitchFamily="28" charset="2"/>
              </a:rPr>
              <a:t>,a</a:t>
            </a:r>
            <a:r>
              <a:rPr lang="en-US" sz="1800" baseline="-25000"/>
              <a:t>2</a:t>
            </a:r>
            <a:r>
              <a:rPr lang="en-US" sz="1800">
                <a:sym typeface="Symbol" pitchFamily="28" charset="2"/>
              </a:rPr>
              <a:t>,…a</a:t>
            </a:r>
            <a:r>
              <a:rPr lang="en-US" sz="1800" baseline="-25000"/>
              <a:t>k</a:t>
            </a:r>
            <a:r>
              <a:rPr lang="en-US" sz="1800">
                <a:sym typeface="Symbol" pitchFamily="28" charset="2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Multi-track TMs are just a different way to represent single-track TMs, and is a matter of design convenience.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514600"/>
            <a:ext cx="2505075" cy="147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u="sng" dirty="0"/>
              <a:t>Main idea:</a:t>
            </a:r>
          </a:p>
          <a:p>
            <a:pPr>
              <a:defRPr/>
            </a:pPr>
            <a:r>
              <a:rPr lang="en-US" sz="1800" dirty="0"/>
              <a:t> Create one composite</a:t>
            </a:r>
            <a:br>
              <a:rPr lang="en-US" sz="1800" dirty="0"/>
            </a:br>
            <a:r>
              <a:rPr lang="en-US" sz="1800" dirty="0"/>
              <a:t> symbol to represent </a:t>
            </a:r>
            <a:br>
              <a:rPr lang="en-US" sz="1800" dirty="0"/>
            </a:br>
            <a:r>
              <a:rPr lang="en-US" sz="1800" dirty="0"/>
              <a:t> every combination of</a:t>
            </a:r>
          </a:p>
          <a:p>
            <a:pPr>
              <a:defRPr/>
            </a:pPr>
            <a:r>
              <a:rPr lang="en-US" sz="1800" dirty="0"/>
              <a:t> k symbols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Multi-tape</a:t>
            </a:r>
            <a:r>
              <a:rPr lang="en-US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tapes, </a:t>
            </a:r>
            <a:r>
              <a:rPr lang="en-US" i="1"/>
              <a:t>each tape with a separate head</a:t>
            </a:r>
          </a:p>
          <a:p>
            <a:pPr lvl="1" eaLnBrk="1" hangingPunct="1"/>
            <a:r>
              <a:rPr lang="en-US"/>
              <a:t>Each head can move independently of the others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Initially: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tape head for tape #1 points to the 1</a:t>
            </a:r>
            <a:r>
              <a:rPr lang="en-US" sz="2000" baseline="30000"/>
              <a:t>st</a:t>
            </a:r>
            <a:r>
              <a:rPr lang="en-US" sz="200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/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A move: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Is a function (current state, the symbols pointed by </a:t>
            </a:r>
            <a:r>
              <a:rPr lang="en-US" sz="2000" u="sng"/>
              <a:t>all</a:t>
            </a:r>
            <a:r>
              <a:rPr lang="en-US" sz="200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After each move, each tape head can move independently (left or right) of one another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D3328-919F-41B3-A43D-010126E599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Multitape TMs </a:t>
            </a:r>
            <a:r>
              <a:rPr lang="en-US">
                <a:sym typeface="Symbol" pitchFamily="28" charset="2"/>
              </a:rPr>
              <a:t> Basic TMs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u="sng"/>
              <a:t>Theorem:</a:t>
            </a:r>
            <a:r>
              <a:rPr lang="en-US" sz="2800"/>
              <a:t> Every language accepted by a k-</a:t>
            </a:r>
            <a:r>
              <a:rPr lang="en-US" sz="2800">
                <a:solidFill>
                  <a:schemeClr val="tx2"/>
                </a:solidFill>
              </a:rPr>
              <a:t>tape</a:t>
            </a:r>
            <a:r>
              <a:rPr lang="en-US" sz="2800"/>
              <a:t> TM is also accepted by a single-</a:t>
            </a:r>
            <a:r>
              <a:rPr lang="en-US" sz="2800">
                <a:solidFill>
                  <a:schemeClr val="tx2"/>
                </a:solidFill>
              </a:rPr>
              <a:t>tape</a:t>
            </a:r>
            <a:r>
              <a:rPr lang="en-US" sz="2800"/>
              <a:t> TM</a:t>
            </a:r>
          </a:p>
          <a:p>
            <a:pPr eaLnBrk="1" hangingPunct="1"/>
            <a:r>
              <a:rPr lang="en-US" sz="2800" u="sng"/>
              <a:t>Proof by construction:</a:t>
            </a:r>
          </a:p>
          <a:p>
            <a:pPr lvl="1" eaLnBrk="1" hangingPunct="1"/>
            <a:r>
              <a:rPr lang="en-US" sz="2400"/>
              <a:t>Construct a single-</a:t>
            </a:r>
            <a:r>
              <a:rPr lang="en-US" sz="2400">
                <a:solidFill>
                  <a:schemeClr val="tx2"/>
                </a:solidFill>
              </a:rPr>
              <a:t>tape</a:t>
            </a:r>
            <a:r>
              <a:rPr lang="en-US" sz="2400"/>
              <a:t> TM with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, where each </a:t>
            </a:r>
            <a:r>
              <a:rPr lang="en-US" sz="2400">
                <a:solidFill>
                  <a:schemeClr val="folHlink"/>
                </a:solidFill>
              </a:rPr>
              <a:t>tape</a:t>
            </a:r>
            <a:r>
              <a:rPr lang="en-US" sz="2400"/>
              <a:t> of the k-</a:t>
            </a:r>
            <a:r>
              <a:rPr lang="en-US" sz="2400">
                <a:solidFill>
                  <a:schemeClr val="tx2"/>
                </a:solidFill>
              </a:rPr>
              <a:t>tape</a:t>
            </a:r>
            <a:r>
              <a:rPr lang="en-US" sz="2400"/>
              <a:t> TM is simulated by 2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of basic TM</a:t>
            </a:r>
          </a:p>
          <a:p>
            <a:pPr lvl="1" eaLnBrk="1" hangingPunct="1"/>
            <a:r>
              <a:rPr lang="en-US" sz="2400"/>
              <a:t>k out the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</a:t>
            </a:r>
            <a:r>
              <a:rPr lang="en-US" sz="2400">
                <a:sym typeface="Symbol" pitchFamily="28" charset="2"/>
              </a:rPr>
              <a:t>simulate the k input </a:t>
            </a:r>
            <a:r>
              <a:rPr lang="en-US" sz="2400">
                <a:solidFill>
                  <a:schemeClr val="tx2"/>
                </a:solidFill>
                <a:sym typeface="Symbol" pitchFamily="28" charset="2"/>
              </a:rPr>
              <a:t>tapes</a:t>
            </a:r>
            <a:endParaRPr lang="en-US" sz="2400">
              <a:sym typeface="Symbol" pitchFamily="28" charset="2"/>
            </a:endParaRPr>
          </a:p>
          <a:p>
            <a:pPr lvl="1" eaLnBrk="1" hangingPunct="1"/>
            <a:r>
              <a:rPr lang="en-US" sz="2400"/>
              <a:t>The other k out of the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keep track of the k tape </a:t>
            </a:r>
            <a:r>
              <a:rPr lang="en-US" sz="2400">
                <a:solidFill>
                  <a:schemeClr val="folHlink"/>
                </a:solidFill>
              </a:rPr>
              <a:t>head</a:t>
            </a:r>
            <a:r>
              <a:rPr lang="en-US" sz="2400"/>
              <a:t> positions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90767-72AC-4A7B-99AF-55E2A4289E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Multitape TMs </a:t>
            </a:r>
            <a:r>
              <a:rPr lang="en-US">
                <a:sym typeface="Symbol" pitchFamily="28" charset="2"/>
              </a:rPr>
              <a:t> Basic TMs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sz="2200"/>
              <a:t>To simulate one move of the k-tape TM:</a:t>
            </a:r>
          </a:p>
          <a:p>
            <a:pPr lvl="1" eaLnBrk="1" hangingPunct="1"/>
            <a:r>
              <a:rPr lang="en-US" sz="1600"/>
              <a:t>Move from the leftmost marker to the rightmost marker (k markers) and in the process, gather all the input symbols into storage</a:t>
            </a:r>
          </a:p>
          <a:p>
            <a:pPr lvl="1" eaLnBrk="1" hangingPunct="1"/>
            <a:r>
              <a:rPr lang="en-US" sz="1600"/>
              <a:t>Then, take the action same as done by the k-tape TM (rewrite tape symbols &amp; move L/R using the markers)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0" y="3581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3124200" y="4953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489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514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26745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6172200" y="4933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6172200" y="5314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63" name="Group 27"/>
          <p:cNvGraphicFramePr>
            <a:graphicFrameLocks noGrp="1"/>
          </p:cNvGraphicFramePr>
          <p:nvPr/>
        </p:nvGraphicFramePr>
        <p:xfrm>
          <a:off x="3124200" y="5334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2609850" y="527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6267450" y="5241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6" name="Line 47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8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71"/>
          <p:cNvSpPr>
            <a:spLocks/>
          </p:cNvSpPr>
          <p:nvPr/>
        </p:nvSpPr>
        <p:spPr bwMode="auto">
          <a:xfrm>
            <a:off x="4468813" y="4495800"/>
            <a:ext cx="560387" cy="4572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Text Box 74"/>
          <p:cNvSpPr txBox="1">
            <a:spLocks noChangeArrowheads="1"/>
          </p:cNvSpPr>
          <p:nvPr/>
        </p:nvSpPr>
        <p:spPr bwMode="auto">
          <a:xfrm>
            <a:off x="1431925" y="489585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7700" name="Text Box 75"/>
          <p:cNvSpPr txBox="1">
            <a:spLocks noChangeArrowheads="1"/>
          </p:cNvSpPr>
          <p:nvPr/>
        </p:nvSpPr>
        <p:spPr bwMode="auto">
          <a:xfrm>
            <a:off x="1371600" y="5394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7701" name="Text Box 77"/>
          <p:cNvSpPr txBox="1">
            <a:spLocks noChangeArrowheads="1"/>
          </p:cNvSpPr>
          <p:nvPr/>
        </p:nvSpPr>
        <p:spPr bwMode="auto">
          <a:xfrm rot="5400000">
            <a:off x="1884363" y="6421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500816" name="Group 80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18" name="Text Box 96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19" name="Line 97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98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99"/>
          <p:cNvSpPr txBox="1">
            <a:spLocks noChangeArrowheads="1"/>
          </p:cNvSpPr>
          <p:nvPr/>
        </p:nvSpPr>
        <p:spPr bwMode="auto">
          <a:xfrm>
            <a:off x="6267450" y="5638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22" name="Line 100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101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863" name="Group 127"/>
          <p:cNvGraphicFramePr>
            <a:graphicFrameLocks noGrp="1"/>
          </p:cNvGraphicFramePr>
          <p:nvPr/>
        </p:nvGraphicFramePr>
        <p:xfrm>
          <a:off x="3124200" y="6096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40" name="Text Box 118"/>
          <p:cNvSpPr txBox="1">
            <a:spLocks noChangeArrowheads="1"/>
          </p:cNvSpPr>
          <p:nvPr/>
        </p:nvSpPr>
        <p:spPr bwMode="auto">
          <a:xfrm>
            <a:off x="2609850" y="6038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1" name="Line 11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120"/>
          <p:cNvSpPr>
            <a:spLocks noChangeShapeType="1"/>
          </p:cNvSpPr>
          <p:nvPr/>
        </p:nvSpPr>
        <p:spPr bwMode="auto">
          <a:xfrm>
            <a:off x="25146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Text Box 121"/>
          <p:cNvSpPr txBox="1">
            <a:spLocks noChangeArrowheads="1"/>
          </p:cNvSpPr>
          <p:nvPr/>
        </p:nvSpPr>
        <p:spPr bwMode="auto">
          <a:xfrm>
            <a:off x="6267450" y="6003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4" name="Line 122"/>
          <p:cNvSpPr>
            <a:spLocks noChangeShapeType="1"/>
          </p:cNvSpPr>
          <p:nvPr/>
        </p:nvSpPr>
        <p:spPr bwMode="auto">
          <a:xfrm>
            <a:off x="61722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123"/>
          <p:cNvSpPr>
            <a:spLocks noChangeShapeType="1"/>
          </p:cNvSpPr>
          <p:nvPr/>
        </p:nvSpPr>
        <p:spPr bwMode="auto">
          <a:xfrm>
            <a:off x="6172200" y="6457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Text Box 124"/>
          <p:cNvSpPr txBox="1">
            <a:spLocks noChangeArrowheads="1"/>
          </p:cNvSpPr>
          <p:nvPr/>
        </p:nvSpPr>
        <p:spPr bwMode="auto">
          <a:xfrm>
            <a:off x="1371600" y="5775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3</a:t>
            </a:r>
          </a:p>
        </p:txBody>
      </p:sp>
      <p:sp>
        <p:nvSpPr>
          <p:cNvPr id="27747" name="Text Box 125"/>
          <p:cNvSpPr txBox="1">
            <a:spLocks noChangeArrowheads="1"/>
          </p:cNvSpPr>
          <p:nvPr/>
        </p:nvSpPr>
        <p:spPr bwMode="auto">
          <a:xfrm>
            <a:off x="1371600" y="6156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4</a:t>
            </a:r>
          </a:p>
        </p:txBody>
      </p:sp>
      <p:sp>
        <p:nvSpPr>
          <p:cNvPr id="27748" name="Text Box 128"/>
          <p:cNvSpPr txBox="1">
            <a:spLocks noChangeArrowheads="1"/>
          </p:cNvSpPr>
          <p:nvPr/>
        </p:nvSpPr>
        <p:spPr bwMode="auto">
          <a:xfrm>
            <a:off x="5410200" y="4038600"/>
            <a:ext cx="1041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(q,X) = { (q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), (q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3</a:t>
            </a:r>
            <a:endParaRPr lang="en-US" sz="16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4</a:t>
            </a:r>
            <a:endParaRPr lang="en-US" sz="16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08275" y="51244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32138" y="51498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657600" y="5149850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75138" y="51498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3473-30AB-48C6-92C4-9F80F1BE12F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== Recursively Enumerable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can be used as both: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Language 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Calculators/computers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Basic TM is </a:t>
            </a:r>
            <a:r>
              <a:rPr lang="en-US" sz="2800" b="1" i="1" u="sng" dirty="0"/>
              <a:t>equivalent</a:t>
            </a:r>
            <a:r>
              <a:rPr lang="en-US" sz="2800" b="1" i="1" dirty="0"/>
              <a:t> to all the below: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TM + storage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Multi-track TM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Multi-tape TM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Non-deterministic TM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are like universal computing machines with unbounded storage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Turing Machines are…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Very powerful (abstract) machines that could simulate any modern day computer (although very, very slowly!)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Why design such a machine?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a problem cannot be “</a:t>
            </a:r>
            <a:r>
              <a:rPr lang="en-US" u="sng"/>
              <a:t>solved</a:t>
            </a:r>
            <a:r>
              <a:rPr lang="en-US"/>
              <a:t>” even using a TM, then it implies that the problem is </a:t>
            </a:r>
            <a:r>
              <a:rPr lang="en-US" b="1" i="1">
                <a:solidFill>
                  <a:srgbClr val="FF0000"/>
                </a:solidFill>
              </a:rPr>
              <a:t>undecidable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Computability vs. Decidability</a:t>
            </a:r>
          </a:p>
        </p:txBody>
      </p:sp>
      <p:sp>
        <p:nvSpPr>
          <p:cNvPr id="6" name="Line Callout 3 5"/>
          <p:cNvSpPr>
            <a:spLocks/>
          </p:cNvSpPr>
          <p:nvPr/>
        </p:nvSpPr>
        <p:spPr bwMode="auto">
          <a:xfrm>
            <a:off x="6858000" y="3505200"/>
            <a:ext cx="2133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3898"/>
              <a:gd name="adj8" fmla="val -24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For every input, </a:t>
            </a:r>
            <a:br>
              <a:rPr lang="en-US" sz="1600"/>
            </a:br>
            <a:r>
              <a:rPr lang="en-US" sz="1600"/>
              <a:t>   answer YES or NO</a:t>
            </a:r>
            <a:br>
              <a:rPr lang="en-US" sz="1600"/>
            </a:br>
            <a:r>
              <a:rPr lang="en-US" sz="16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552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6595D-D225-442A-805E-1CD3F0F2E7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Turing Machine (TM)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/>
              <a:t>M = (Q, </a:t>
            </a:r>
            <a:r>
              <a:rPr lang="en-US">
                <a:sym typeface="Symbol" pitchFamily="28" charset="2"/>
              </a:rPr>
              <a:t>∑, , , 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,B,F)</a:t>
            </a:r>
            <a:endParaRPr lang="en-US"/>
          </a:p>
        </p:txBody>
      </p:sp>
      <p:graphicFrame>
        <p:nvGraphicFramePr>
          <p:cNvPr id="438341" name="Group 69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53" name="Line 51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2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5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5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control</a:t>
            </a:r>
          </a:p>
        </p:txBody>
      </p:sp>
      <p:sp>
        <p:nvSpPr>
          <p:cNvPr id="5160" name="Freeform 71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4" name="Text Box 72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38345" name="Text Box 73"/>
          <p:cNvSpPr txBox="1">
            <a:spLocks noChangeArrowheads="1"/>
          </p:cNvSpPr>
          <p:nvPr/>
        </p:nvSpPr>
        <p:spPr bwMode="auto">
          <a:xfrm>
            <a:off x="788988" y="6080125"/>
            <a:ext cx="793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B: blank symbol (special symbol reserved to indicate data boundary)</a:t>
            </a:r>
          </a:p>
        </p:txBody>
      </p:sp>
      <p:sp>
        <p:nvSpPr>
          <p:cNvPr id="438346" name="Text Box 74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38347" name="Line 75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8" name="Line 76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9" name="Text Box 77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sp>
        <p:nvSpPr>
          <p:cNvPr id="438350" name="AutoShape 78"/>
          <p:cNvSpPr>
            <a:spLocks/>
          </p:cNvSpPr>
          <p:nvPr/>
        </p:nvSpPr>
        <p:spPr bwMode="auto">
          <a:xfrm>
            <a:off x="7391400" y="1905000"/>
            <a:ext cx="1422400" cy="1320800"/>
          </a:xfrm>
          <a:prstGeom prst="borderCallout2">
            <a:avLst>
              <a:gd name="adj1" fmla="val 8653"/>
              <a:gd name="adj2" fmla="val -5356"/>
              <a:gd name="adj3" fmla="val 8653"/>
              <a:gd name="adj4" fmla="val -70088"/>
              <a:gd name="adj5" fmla="val 139421"/>
              <a:gd name="adj6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like the CPU &amp; program counter</a:t>
            </a:r>
          </a:p>
        </p:txBody>
      </p:sp>
      <p:sp>
        <p:nvSpPr>
          <p:cNvPr id="438351" name="AutoShape 79"/>
          <p:cNvSpPr>
            <a:spLocks/>
          </p:cNvSpPr>
          <p:nvPr/>
        </p:nvSpPr>
        <p:spPr bwMode="auto">
          <a:xfrm>
            <a:off x="7543800" y="3681413"/>
            <a:ext cx="1422400" cy="708025"/>
          </a:xfrm>
          <a:prstGeom prst="borderCallout2">
            <a:avLst>
              <a:gd name="adj1" fmla="val 16069"/>
              <a:gd name="adj2" fmla="val -5356"/>
              <a:gd name="adj3" fmla="val 16069"/>
              <a:gd name="adj4" fmla="val -30356"/>
              <a:gd name="adj5" fmla="val 175880"/>
              <a:gd name="adj6" fmla="val -45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Tape is the memory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38400" y="5486400"/>
            <a:ext cx="4876800" cy="609600"/>
            <a:chOff x="2438400" y="5486400"/>
            <a:chExt cx="4876800" cy="609600"/>
          </a:xfrm>
        </p:grpSpPr>
        <p:cxnSp>
          <p:nvCxnSpPr>
            <p:cNvPr id="5170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1336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0104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44" grpId="0"/>
      <p:bldP spid="438345" grpId="0"/>
      <p:bldP spid="438346" grpId="0"/>
      <p:bldP spid="438347" grpId="0" animBg="1"/>
      <p:bldP spid="438348" grpId="0" animBg="1"/>
      <p:bldP spid="438349" grpId="0"/>
      <p:bldP spid="438350" grpId="0" animBg="1"/>
      <p:bldP spid="4383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5AD6-6BB9-4879-B119-674BE17895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function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One move (denoted by </a:t>
            </a:r>
            <a:r>
              <a:rPr lang="en-US" sz="2800">
                <a:solidFill>
                  <a:srgbClr val="FF0000"/>
                </a:solidFill>
              </a:rPr>
              <a:t>|---</a:t>
            </a:r>
            <a:r>
              <a:rPr lang="en-US" sz="2800"/>
              <a:t>) </a:t>
            </a:r>
            <a:br>
              <a:rPr lang="en-US" sz="2800"/>
            </a:br>
            <a:r>
              <a:rPr lang="en-US" sz="2800"/>
              <a:t>in a TM does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sym typeface="Symbol" pitchFamily="28" charset="2"/>
              </a:rPr>
              <a:t>(q,X) = (p,Y,D)</a:t>
            </a:r>
            <a:endParaRPr lang="en-US" sz="2400">
              <a:sym typeface="Symbol" pitchFamily="2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q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X is the current tape symbol pointed by tape 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State changes from q to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u="sng"/>
              <a:t>After the move:</a:t>
            </a:r>
            <a:endParaRPr lang="en-US" sz="2000"/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X is replaced with symbol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If D=“L”, the tape head moves “left” by one position. </a:t>
            </a:r>
            <a:br>
              <a:rPr lang="en-US" sz="1800"/>
            </a:br>
            <a:r>
              <a:rPr lang="en-US" sz="1800"/>
              <a:t>Alternatively, if D=“R” the tape head moves “right” by one position.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1534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46925" y="253365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Y,D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6400800" y="457200"/>
            <a:ext cx="2241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 also use: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for R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 </a:t>
            </a:r>
            <a:r>
              <a:rPr lang="en-US"/>
              <a:t>for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39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F73F5-6899-44A5-BE91-73374B33EB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 of a TM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Instantaneous Description or ID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FF0000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   means: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q</a:t>
            </a:r>
            <a:r>
              <a:rPr lang="en-US" sz="2000"/>
              <a:t>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Tape head is pointing to X</a:t>
            </a:r>
            <a:r>
              <a:rPr lang="en-US" sz="2000" baseline="-25000"/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…X</a:t>
            </a:r>
            <a:r>
              <a:rPr lang="en-US" sz="2000" baseline="-25000"/>
              <a:t>i-1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…X</a:t>
            </a:r>
            <a:r>
              <a:rPr lang="en-US" sz="2000" baseline="-25000"/>
              <a:t>n</a:t>
            </a:r>
            <a:r>
              <a:rPr lang="en-US" sz="2000"/>
              <a:t>  are the current tape symbols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(</a:t>
            </a:r>
            <a:r>
              <a:rPr lang="en-US" sz="280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>
                <a:sym typeface="Symbol" pitchFamily="28" charset="2"/>
              </a:rPr>
              <a:t>,X</a:t>
            </a:r>
            <a:r>
              <a:rPr lang="en-US" sz="2800" baseline="-25000"/>
              <a:t>i</a:t>
            </a:r>
            <a:r>
              <a:rPr lang="en-US" sz="2800">
                <a:sym typeface="Symbol" pitchFamily="28" charset="2"/>
              </a:rPr>
              <a:t>) = (</a:t>
            </a:r>
            <a:r>
              <a:rPr lang="en-US" sz="280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>
                <a:sym typeface="Symbol" pitchFamily="28" charset="2"/>
              </a:rPr>
              <a:t>,</a:t>
            </a:r>
            <a:r>
              <a:rPr lang="en-US" sz="280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>
                <a:sym typeface="Symbol" pitchFamily="28" charset="2"/>
              </a:rPr>
              <a:t>,R)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chemeClr val="folHlink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  </a:t>
            </a:r>
            <a:r>
              <a:rPr lang="en-US" sz="2400" b="1">
                <a:solidFill>
                  <a:srgbClr val="006600"/>
                </a:solidFill>
              </a:rPr>
              <a:t>|----</a:t>
            </a:r>
            <a:r>
              <a:rPr lang="en-US" sz="240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CC3499"/>
                </a:solidFill>
              </a:rPr>
              <a:t>Y</a:t>
            </a:r>
            <a:r>
              <a:rPr lang="en-US" sz="2400">
                <a:solidFill>
                  <a:schemeClr val="hlink"/>
                </a:solidFill>
              </a:rPr>
              <a:t>p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(</a:t>
            </a:r>
            <a:r>
              <a:rPr lang="en-US" sz="280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>
                <a:sym typeface="Symbol" pitchFamily="28" charset="2"/>
              </a:rPr>
              <a:t>,X</a:t>
            </a:r>
            <a:r>
              <a:rPr lang="en-US" sz="2800" baseline="-25000"/>
              <a:t>i</a:t>
            </a:r>
            <a:r>
              <a:rPr lang="en-US" sz="2800">
                <a:sym typeface="Symbol" pitchFamily="28" charset="2"/>
              </a:rPr>
              <a:t>) = (</a:t>
            </a:r>
            <a:r>
              <a:rPr lang="en-US" sz="280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>
                <a:sym typeface="Symbol" pitchFamily="28" charset="2"/>
              </a:rPr>
              <a:t>,</a:t>
            </a:r>
            <a:r>
              <a:rPr lang="en-US" sz="280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>
                <a:sym typeface="Symbol" pitchFamily="28" charset="2"/>
              </a:rPr>
              <a:t>,L) 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chemeClr val="folHlink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  </a:t>
            </a:r>
            <a:r>
              <a:rPr lang="en-US" sz="2400" b="1">
                <a:solidFill>
                  <a:srgbClr val="006600"/>
                </a:solidFill>
              </a:rPr>
              <a:t>|----</a:t>
            </a:r>
            <a:r>
              <a:rPr lang="en-US" sz="240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</a:t>
            </a:r>
            <a:r>
              <a:rPr lang="en-US" sz="2400">
                <a:solidFill>
                  <a:schemeClr val="hlink"/>
                </a:solidFill>
              </a:rPr>
              <a:t>p</a:t>
            </a:r>
            <a:r>
              <a:rPr lang="en-US" sz="2400"/>
              <a:t>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CC3499"/>
                </a:solidFill>
              </a:rPr>
              <a:t>Y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  <a:endParaRPr lang="en-US" sz="240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2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Is a string </a:t>
            </a:r>
            <a:r>
              <a:rPr lang="en-US" sz="2800" i="1"/>
              <a:t>w</a:t>
            </a:r>
            <a:r>
              <a:rPr lang="en-US" sz="280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Initial condition: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(whole) input string </a:t>
            </a:r>
            <a:r>
              <a:rPr lang="en-US" sz="2400" i="1"/>
              <a:t>w</a:t>
            </a:r>
            <a:r>
              <a:rPr lang="en-US" sz="240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Final acceptance: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Accept </a:t>
            </a:r>
            <a:r>
              <a:rPr lang="en-US" sz="2400" i="1"/>
              <a:t>w</a:t>
            </a:r>
            <a:r>
              <a:rPr lang="en-US" sz="2400"/>
              <a:t> if TM enters </a:t>
            </a:r>
            <a:r>
              <a:rPr lang="en-US" sz="2400" u="sng"/>
              <a:t>final state</a:t>
            </a:r>
            <a:r>
              <a:rPr lang="en-US" sz="240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L =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152400" y="32004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152400" y="39624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152400" y="47894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320675" y="47244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136525" y="54864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784725" y="31242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8768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953000" y="39624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5029200" y="48006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232525" y="63087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590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9812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543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9342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80010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5029200" y="56388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3058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676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133600" y="4343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133600" y="5105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026275" y="2743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7010400" y="35623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407275" y="4400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57" grpId="0"/>
      <p:bldP spid="441714" grpId="0"/>
      <p:bldP spid="441722" grpId="0" animBg="1"/>
      <p:bldP spid="441723" grpId="0" animBg="1"/>
      <p:bldP spid="441724" grpId="0" animBg="1"/>
      <p:bldP spid="441725" grpId="0" animBg="1"/>
      <p:bldP spid="441726" grpId="0" animBg="1"/>
      <p:bldP spid="441727" grpId="0" animBg="1"/>
      <p:bldP spid="441757" grpId="0" animBg="1"/>
      <p:bldP spid="441758" grpId="0" animBg="1"/>
      <p:bldP spid="253" grpId="0"/>
      <p:bldP spid="254" grpId="0"/>
      <p:bldP spid="255" grpId="0"/>
      <p:bldP spid="256" grpId="0"/>
      <p:bldP spid="2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 for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If the next position is 0, then goto step 1.</a:t>
            </a:r>
            <a:br>
              <a:rPr lang="en-US" sz="1800"/>
            </a:br>
            <a:r>
              <a:rPr lang="en-US" sz="180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6" grpId="0"/>
      <p:bldP spid="10257" grpId="0" animBg="1"/>
      <p:bldP spid="10258" grpId="0"/>
      <p:bldP spid="10268" grpId="0" build="p"/>
      <p:bldP spid="38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3644</TotalTime>
  <Words>2250</Words>
  <Application>Microsoft Macintosh PowerPoint</Application>
  <PresentationFormat>On-screen Show (4:3)</PresentationFormat>
  <Paragraphs>624</Paragraphs>
  <Slides>28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Wingdings</vt:lpstr>
      <vt:lpstr>Blends</vt:lpstr>
      <vt:lpstr>Turing Machines</vt:lpstr>
      <vt:lpstr>Turing Machines</vt:lpstr>
      <vt:lpstr>Turing Machines are…</vt:lpstr>
      <vt:lpstr>A Turing Machine (TM)</vt:lpstr>
      <vt:lpstr>Transition function </vt:lpstr>
      <vt:lpstr>ID of a TM</vt:lpstr>
      <vt:lpstr>Way to check for Membership</vt:lpstr>
      <vt:lpstr>Example: L = {0n1n | n≥1}</vt:lpstr>
      <vt:lpstr>TM for {0n1n | n≥1} </vt:lpstr>
      <vt:lpstr>TM for {0n1n | n≥1} </vt:lpstr>
      <vt:lpstr>TMs for calculations</vt:lpstr>
      <vt:lpstr>Example 2: monus subtraction</vt:lpstr>
      <vt:lpstr>Example 3: Multiplication</vt:lpstr>
      <vt:lpstr>Calculations vs. Languages</vt:lpstr>
      <vt:lpstr>Language of the Turing Machines</vt:lpstr>
      <vt:lpstr>Variations of Turing Machines</vt:lpstr>
      <vt:lpstr>TMs with storage</vt:lpstr>
      <vt:lpstr>Standard TMs are equivalent to TMs with storage - Proof</vt:lpstr>
      <vt:lpstr>Multi-track Turing Machines</vt:lpstr>
      <vt:lpstr>Multi-Track TMs</vt:lpstr>
      <vt:lpstr>Multi-track TMs are equivalent to basic (single-track) TMs</vt:lpstr>
      <vt:lpstr>Multi-track TM ==&gt; TM (proof)</vt:lpstr>
      <vt:lpstr>Multi-tape Turing Machines</vt:lpstr>
      <vt:lpstr>On how a Multi-tape TM would operate</vt:lpstr>
      <vt:lpstr>Multitape TMs  Basic TMs</vt:lpstr>
      <vt:lpstr>Multitape TMs  Basic TMs …</vt:lpstr>
      <vt:lpstr>Non-deterministic TMs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Raj Singh</cp:lastModifiedBy>
  <cp:revision>680</cp:revision>
  <cp:lastPrinted>2007-08-15T03:01:31Z</cp:lastPrinted>
  <dcterms:created xsi:type="dcterms:W3CDTF">2007-08-14T22:08:29Z</dcterms:created>
  <dcterms:modified xsi:type="dcterms:W3CDTF">2019-04-02T18:55:58Z</dcterms:modified>
</cp:coreProperties>
</file>