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8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1" r:id="rId4"/>
    <p:sldId id="272" r:id="rId5"/>
    <p:sldId id="275" r:id="rId6"/>
    <p:sldId id="261" r:id="rId7"/>
    <p:sldId id="262" r:id="rId8"/>
    <p:sldId id="258" r:id="rId9"/>
    <p:sldId id="279" r:id="rId10"/>
    <p:sldId id="280" r:id="rId11"/>
    <p:sldId id="264" r:id="rId12"/>
    <p:sldId id="259" r:id="rId13"/>
    <p:sldId id="266" r:id="rId14"/>
    <p:sldId id="270" r:id="rId15"/>
    <p:sldId id="274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5"/>
    <p:restoredTop sz="90952"/>
  </p:normalViewPr>
  <p:slideViewPr>
    <p:cSldViewPr>
      <p:cViewPr>
        <p:scale>
          <a:sx n="100" d="100"/>
          <a:sy n="100" d="100"/>
        </p:scale>
        <p:origin x="193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49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CS 5338: Formal Languages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Dr. Raj Singh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089F339-71C1-4544-8A46-ECDE11D64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29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CS 5338: Formal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Dr. Raj Singh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2F2A66B-AFFD-F24E-BF85-149328BB5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CA2772C-FAF8-B94B-82A0-73ECBA5F8CC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1233725-B0C6-2243-A4C3-FFD990D68039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3E98A1-1974-C041-B434-AE5679DF4E36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6A4F9A0-78F6-D648-9B6E-4ED4D8C8A2AD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A93A0E-47F5-0743-ADA8-403E0870D45C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204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57C32B5-5C13-234F-8743-52F5328542EA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9240F2-8DF0-C44F-BC39-DA1A39F16275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3C4900C-9FC3-9B45-9C31-812900F0BFC9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1CED69-9113-FD49-8ABB-DE46BCB88639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2EE1166-CE1F-3E4A-977A-58B582B8D768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CS 5338: Formal Languages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Dr. Raj Singh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07022F3-22B2-8E42-9FEB-2E9F255F8296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EA253B64-9887-B84C-AB4D-16A697C823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2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E2D81-C603-474C-AE35-FD92CC4921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96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81A2E-371F-BD4C-93F1-8316B162176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81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46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2B29C79-78D2-8E4F-B315-9FAFD3086B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5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DAF17-5B71-1146-8D8C-9A113A823A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748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DB51A-9EB9-7047-9A2D-C1062A53F1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0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04C5F-4D9E-304E-B66E-AB41A5C438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993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909A0-B484-DB43-BEF3-67F902BEBA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1F299-6FF7-7743-9049-89AE1536C3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4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FA6A6-F62E-0A49-8B64-A778F97745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2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8B0DB51A-9EB9-7047-9A2D-C1062A53F17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30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ialc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us.osbl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2" name="Rectangle 7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600" y="643467"/>
            <a:ext cx="4887181" cy="5571066"/>
          </a:xfrm>
        </p:spPr>
        <p:txBody>
          <a:bodyPr>
            <a:normAutofit/>
          </a:bodyPr>
          <a:lstStyle/>
          <a:p>
            <a:pPr algn="r"/>
            <a:r>
              <a:rPr lang="en-US" altLang="en-US" sz="7700" dirty="0"/>
              <a:t>CS5388: Formal Languages</a:t>
            </a:r>
          </a:p>
        </p:txBody>
      </p:sp>
      <p:sp>
        <p:nvSpPr>
          <p:cNvPr id="15373" name="Rectangle 7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819832" y="3398742"/>
            <a:ext cx="3657600" cy="6051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74" name="Oval 76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0196" y="1903304"/>
            <a:ext cx="2288545" cy="3051388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375" name="Oval 78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1268" y="2064730"/>
            <a:ext cx="2046405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71268" y="2064730"/>
            <a:ext cx="2046405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>
                <a:solidFill>
                  <a:srgbClr val="FFFFFF"/>
                </a:solidFill>
              </a:rPr>
              <a:t>Dr. Raj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			50 %</a:t>
            </a:r>
          </a:p>
          <a:p>
            <a:r>
              <a:rPr lang="en-US" dirty="0"/>
              <a:t>Quizzes 			20 %</a:t>
            </a:r>
          </a:p>
          <a:p>
            <a:r>
              <a:rPr lang="en-US" dirty="0"/>
              <a:t>Midterm 1			20 %</a:t>
            </a:r>
          </a:p>
          <a:p>
            <a:r>
              <a:rPr lang="en-US" dirty="0"/>
              <a:t>Midterm 2			20 %</a:t>
            </a:r>
          </a:p>
          <a:p>
            <a:r>
              <a:rPr lang="en-US" dirty="0"/>
              <a:t>No Final</a:t>
            </a:r>
          </a:p>
        </p:txBody>
      </p:sp>
    </p:spTree>
    <p:extLst>
      <p:ext uri="{BB962C8B-B14F-4D97-AF65-F5344CB8AC3E}">
        <p14:creationId xmlns:p14="http://schemas.microsoft.com/office/powerpoint/2010/main" val="365911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Five assignments (may change)</a:t>
            </a:r>
          </a:p>
          <a:p>
            <a:r>
              <a:rPr lang="en-US" altLang="en-US" dirty="0"/>
              <a:t>Soft copy on the due date</a:t>
            </a:r>
          </a:p>
          <a:p>
            <a:pPr lvl="1"/>
            <a:r>
              <a:rPr lang="en-US" altLang="en-US" dirty="0"/>
              <a:t>Submit in TRACS</a:t>
            </a:r>
          </a:p>
          <a:p>
            <a:pPr lvl="1"/>
            <a:r>
              <a:rPr lang="en-US" altLang="en-US" dirty="0"/>
              <a:t>Early submissions allowed</a:t>
            </a:r>
          </a:p>
          <a:p>
            <a:r>
              <a:rPr lang="en-US" altLang="en-US" dirty="0"/>
              <a:t>No late submissions </a:t>
            </a:r>
          </a:p>
          <a:p>
            <a:r>
              <a:rPr lang="en-US" altLang="en-US" dirty="0"/>
              <a:t>Extensions may be permitted under extraordinary circumstances </a:t>
            </a:r>
          </a:p>
          <a:p>
            <a:pPr lvl="1"/>
            <a:r>
              <a:rPr lang="en-US" altLang="en-US" dirty="0"/>
              <a:t>Contact the instructor at least 1 week prior</a:t>
            </a:r>
          </a:p>
          <a:p>
            <a:r>
              <a:rPr lang="en-US" altLang="en-US" dirty="0"/>
              <a:t>Assignments will be posted on the course website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0825206-5510-3E4D-98AA-22C8D9CD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 &amp; 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Quizzes: 3</a:t>
            </a:r>
          </a:p>
          <a:p>
            <a:r>
              <a:rPr lang="en-US" dirty="0"/>
              <a:t>Exams: 2</a:t>
            </a:r>
          </a:p>
          <a:p>
            <a:r>
              <a:rPr lang="en-US" dirty="0"/>
              <a:t>Multiple choice</a:t>
            </a:r>
          </a:p>
          <a:p>
            <a:r>
              <a:rPr lang="en-US" dirty="0"/>
              <a:t>Posted in TRACS</a:t>
            </a:r>
          </a:p>
          <a:p>
            <a:r>
              <a:rPr lang="en-US" dirty="0"/>
              <a:t>No Final</a:t>
            </a:r>
          </a:p>
        </p:txBody>
      </p:sp>
    </p:spTree>
    <p:extLst>
      <p:ext uri="{BB962C8B-B14F-4D97-AF65-F5344CB8AC3E}">
        <p14:creationId xmlns:p14="http://schemas.microsoft.com/office/powerpoint/2010/main" val="231316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Cheating Policy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All work must be done individually</a:t>
            </a:r>
          </a:p>
          <a:p>
            <a:endParaRPr lang="en-US" altLang="en-US" dirty="0"/>
          </a:p>
          <a:p>
            <a:r>
              <a:rPr lang="en-US" altLang="en-US" dirty="0"/>
              <a:t>Cheating:</a:t>
            </a:r>
          </a:p>
          <a:p>
            <a:pPr lvl="1"/>
            <a:r>
              <a:rPr lang="en-US" altLang="en-US" dirty="0"/>
              <a:t>Copying someone else’s work, paying someone ... </a:t>
            </a:r>
          </a:p>
          <a:p>
            <a:r>
              <a:rPr lang="en-US" altLang="en-US" dirty="0"/>
              <a:t>Students caught cheating will be awarded an F grade, and will be subjected to the University academic dishonesty policy.</a:t>
            </a:r>
          </a:p>
          <a:p>
            <a:r>
              <a:rPr lang="en-US" altLang="en-US" dirty="0"/>
              <a:t>If something is not clear, on what constitutes and what does not, please consult the instructor in advance.</a:t>
            </a:r>
          </a:p>
          <a:p>
            <a:endParaRPr lang="en-US" alt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E5E7F4-2157-4A49-B3FF-CD2F48E5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Course Schedule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tentative schedule has been posted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Subject to change as course progresses</a:t>
            </a:r>
          </a:p>
          <a:p>
            <a:pPr marL="27432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Look for exam schedules as well here</a:t>
            </a:r>
          </a:p>
          <a:p>
            <a:endParaRPr lang="en-US" alt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DE11AE8-15B5-B841-8A23-64A6C978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Lecture basics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Classes will involve both Slides + Board (to roughly equal degrees)</a:t>
            </a:r>
          </a:p>
          <a:p>
            <a:r>
              <a:rPr lang="en-US" altLang="en-US" dirty="0"/>
              <a:t>Lecture slides available online</a:t>
            </a:r>
          </a:p>
          <a:p>
            <a:pPr lvl="1"/>
            <a:r>
              <a:rPr lang="en-US" altLang="en-US" dirty="0"/>
              <a:t>However, no scribes from class will be made available</a:t>
            </a:r>
          </a:p>
          <a:p>
            <a:pPr lvl="1"/>
            <a:r>
              <a:rPr lang="en-US" altLang="en-US" dirty="0"/>
              <a:t>So, take your own notes in class</a:t>
            </a:r>
          </a:p>
          <a:p>
            <a:r>
              <a:rPr lang="en-US" altLang="en-US" dirty="0"/>
              <a:t>For latest/updated slides, download before each use</a:t>
            </a:r>
          </a:p>
          <a:p>
            <a:r>
              <a:rPr lang="en-US" dirty="0"/>
              <a:t>Use of laptops and smart phones not allowed in classroom.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83B4131-A453-534E-87C3-2E3C3B1D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41F6-4E1D-DF46-A4B6-457962EE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 &amp;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39C-60AB-0245-9F62-DC82B13C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6:30P - 9:20P </a:t>
            </a:r>
          </a:p>
          <a:p>
            <a:r>
              <a:rPr lang="en-US" dirty="0"/>
              <a:t>San Marcus: Albert B. </a:t>
            </a:r>
            <a:r>
              <a:rPr lang="en-US" dirty="0" err="1"/>
              <a:t>Alkek</a:t>
            </a:r>
            <a:r>
              <a:rPr lang="en-US" dirty="0"/>
              <a:t> Library 00118 </a:t>
            </a:r>
          </a:p>
          <a:p>
            <a:r>
              <a:rPr lang="en-US" dirty="0"/>
              <a:t>Round Rock: Avery Building 00355</a:t>
            </a:r>
          </a:p>
          <a:p>
            <a:r>
              <a:rPr lang="en-US" dirty="0"/>
              <a:t>Virtual: Zoom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9D66-9534-8741-A7F3-F626041D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69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Instructor Contact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Instructor: Dr. Raj Singh</a:t>
            </a:r>
          </a:p>
          <a:p>
            <a:r>
              <a:rPr lang="en-US" altLang="en-US" dirty="0"/>
              <a:t>Email: r_s601@txstate.edu					</a:t>
            </a:r>
          </a:p>
          <a:p>
            <a:r>
              <a:rPr lang="en-US" altLang="en-US" dirty="0"/>
              <a:t>Office Hours &amp; Location: By appointment – SM: Comal 207J, RRC: 464-D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ADA2BCE-CEA6-A444-B404-F366976D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4B71-1D08-274A-B24A-806FC21F2E3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Introduce concepts in automata theory and theory of computation</a:t>
            </a:r>
          </a:p>
          <a:p>
            <a:r>
              <a:rPr lang="en-US" altLang="en-US"/>
              <a:t>Identify different formal language classes and their relationships</a:t>
            </a:r>
          </a:p>
          <a:p>
            <a:r>
              <a:rPr lang="en-US" altLang="en-US"/>
              <a:t>Design grammars and recognizers for different formal languages</a:t>
            </a:r>
          </a:p>
          <a:p>
            <a:r>
              <a:rPr lang="en-US" altLang="en-US"/>
              <a:t>Prove or disprove theorems in automata theory using its properties </a:t>
            </a:r>
          </a:p>
          <a:p>
            <a:r>
              <a:rPr lang="en-US" altLang="en-US"/>
              <a:t>Determine the decidability and intractability of computational problems 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AA3DF9F-E472-5B46-873A-773A5F0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Course Organization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Very broadly, the course will contain  three parts:</a:t>
            </a:r>
          </a:p>
          <a:p>
            <a:pPr lvl="1"/>
            <a:r>
              <a:rPr lang="en-US" altLang="en-US"/>
              <a:t>Part I)	Regular languages </a:t>
            </a:r>
          </a:p>
          <a:p>
            <a:pPr lvl="1"/>
            <a:r>
              <a:rPr lang="en-US" altLang="en-US"/>
              <a:t>Part II)	Context-free languages</a:t>
            </a:r>
          </a:p>
          <a:p>
            <a:pPr lvl="1"/>
            <a:r>
              <a:rPr lang="en-US" altLang="en-US"/>
              <a:t>Part III)	Turing machines &amp; decidability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8B69183-BF60-C144-BC8E-E65DF99A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Grader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Anu</a:t>
            </a:r>
            <a:r>
              <a:rPr lang="en-US" dirty="0"/>
              <a:t> Singh</a:t>
            </a:r>
          </a:p>
          <a:p>
            <a:pPr lvl="1"/>
            <a:r>
              <a:rPr lang="en-US" dirty="0"/>
              <a:t>a_s1141@txstate.edu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1D3A3CD-68A4-3E4C-81B1-D28B6416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Recommended Textbook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Introduction to Automata Theory, Languages and Computation</a:t>
            </a:r>
          </a:p>
          <a:p>
            <a:pPr lvl="1"/>
            <a:r>
              <a:rPr lang="en-US" altLang="en-US" dirty="0"/>
              <a:t>By J.E. Hopcroft, R. </a:t>
            </a:r>
            <a:r>
              <a:rPr lang="en-US" altLang="en-US" dirty="0" err="1"/>
              <a:t>Motwani</a:t>
            </a:r>
            <a:r>
              <a:rPr lang="en-US" altLang="en-US" dirty="0"/>
              <a:t>, J.D. Ullman</a:t>
            </a:r>
          </a:p>
          <a:p>
            <a:pPr lvl="1"/>
            <a:r>
              <a:rPr lang="en-US" altLang="en-US" dirty="0"/>
              <a:t>3rd Edition</a:t>
            </a:r>
          </a:p>
          <a:p>
            <a:pPr lvl="1"/>
            <a:r>
              <a:rPr lang="en-US" altLang="en-US" dirty="0"/>
              <a:t>Addison Wesley/Pearson</a:t>
            </a:r>
          </a:p>
          <a:p>
            <a:endParaRPr lang="en-US" altLang="en-US" dirty="0"/>
          </a:p>
          <a:p>
            <a:r>
              <a:rPr lang="en-US" altLang="en-US" dirty="0"/>
              <a:t>Course book homepage: </a:t>
            </a:r>
            <a:r>
              <a:rPr lang="en-US" altLang="en-US" dirty="0">
                <a:hlinkClick r:id="rId3"/>
              </a:rPr>
              <a:t>http://infolab.stanford.edu/~ullman/ialc.html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Solutions to starred exercises in the textbook &amp; Errata</a:t>
            </a:r>
          </a:p>
          <a:p>
            <a:endParaRPr lang="en-US" altLang="en-US" dirty="0"/>
          </a:p>
          <a:p>
            <a:r>
              <a:rPr lang="en-US" altLang="en-US" dirty="0"/>
              <a:t>OSBLE+ (Online Studio-Based Learning Environment): </a:t>
            </a:r>
            <a:r>
              <a:rPr lang="en-US" altLang="en-US" dirty="0">
                <a:hlinkClick r:id="rId4"/>
              </a:rPr>
              <a:t>http://plus.osble.org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 err="1"/>
              <a:t>Gradiance</a:t>
            </a:r>
            <a:r>
              <a:rPr lang="en-US" altLang="en-US" dirty="0"/>
              <a:t> Resource	(optional)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FC8F043-95AF-8A47-B11B-EBC10871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Contents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website</a:t>
            </a:r>
          </a:p>
          <a:p>
            <a:pPr lvl="1"/>
            <a:r>
              <a:rPr lang="en-US" dirty="0"/>
              <a:t>TRACS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Class notes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Quizzes</a:t>
            </a:r>
          </a:p>
          <a:p>
            <a:pPr lvl="1"/>
            <a:r>
              <a:rPr lang="en-US" dirty="0"/>
              <a:t>Exams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B386890-1B11-CA43-8703-080B0681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524B71-1D08-274A-B24A-806FC21F2E3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and DLP</a:t>
            </a:r>
          </a:p>
          <a:p>
            <a:r>
              <a:rPr lang="en-US" dirty="0"/>
              <a:t>Virtual - Zoom</a:t>
            </a:r>
          </a:p>
          <a:p>
            <a:pPr lvl="1"/>
            <a:r>
              <a:rPr lang="en-US" dirty="0"/>
              <a:t>if I am unable to come to the class</a:t>
            </a:r>
          </a:p>
        </p:txBody>
      </p:sp>
    </p:spTree>
    <p:extLst>
      <p:ext uri="{BB962C8B-B14F-4D97-AF65-F5344CB8AC3E}">
        <p14:creationId xmlns:p14="http://schemas.microsoft.com/office/powerpoint/2010/main" val="250221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548</Words>
  <Application>Microsoft Macintosh PowerPoint</Application>
  <PresentationFormat>On-screen Show (4:3)</PresentationFormat>
  <Paragraphs>134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CS5388: Formal Languages</vt:lpstr>
      <vt:lpstr>Course Time &amp; Location</vt:lpstr>
      <vt:lpstr>Instructor Contact</vt:lpstr>
      <vt:lpstr>Course Objectives</vt:lpstr>
      <vt:lpstr>Course Organization</vt:lpstr>
      <vt:lpstr>Grader</vt:lpstr>
      <vt:lpstr>Recommended Textbook</vt:lpstr>
      <vt:lpstr>Course Contents</vt:lpstr>
      <vt:lpstr>Lectures</vt:lpstr>
      <vt:lpstr>Grading</vt:lpstr>
      <vt:lpstr>Assignments</vt:lpstr>
      <vt:lpstr>Quizzes &amp; Exams</vt:lpstr>
      <vt:lpstr>Cheating Policy</vt:lpstr>
      <vt:lpstr>Course Schedule</vt:lpstr>
      <vt:lpstr>Lecture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CS5388: Formal Languages</dc:title>
  <dc:creator>Raj Singh</dc:creator>
  <cp:lastModifiedBy>Raj Singh</cp:lastModifiedBy>
  <cp:revision>17</cp:revision>
  <dcterms:created xsi:type="dcterms:W3CDTF">2019-01-21T16:55:21Z</dcterms:created>
  <dcterms:modified xsi:type="dcterms:W3CDTF">2019-01-21T17:19:03Z</dcterms:modified>
</cp:coreProperties>
</file>