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30" r:id="rId3"/>
    <p:sldId id="329" r:id="rId4"/>
    <p:sldId id="374" r:id="rId5"/>
    <p:sldId id="369" r:id="rId6"/>
    <p:sldId id="370" r:id="rId7"/>
    <p:sldId id="375" r:id="rId8"/>
    <p:sldId id="371" r:id="rId9"/>
    <p:sldId id="372" r:id="rId10"/>
    <p:sldId id="373" r:id="rId11"/>
    <p:sldId id="347" r:id="rId12"/>
    <p:sldId id="338" r:id="rId13"/>
    <p:sldId id="367" r:id="rId14"/>
    <p:sldId id="339" r:id="rId15"/>
    <p:sldId id="340" r:id="rId16"/>
    <p:sldId id="341" r:id="rId17"/>
    <p:sldId id="342" r:id="rId18"/>
    <p:sldId id="343" r:id="rId19"/>
    <p:sldId id="345" r:id="rId20"/>
    <p:sldId id="331" r:id="rId21"/>
    <p:sldId id="368" r:id="rId22"/>
    <p:sldId id="332" r:id="rId23"/>
    <p:sldId id="333" r:id="rId24"/>
    <p:sldId id="335" r:id="rId25"/>
    <p:sldId id="336" r:id="rId26"/>
    <p:sldId id="337" r:id="rId27"/>
    <p:sldId id="334" r:id="rId28"/>
    <p:sldId id="348" r:id="rId29"/>
    <p:sldId id="346" r:id="rId30"/>
    <p:sldId id="349" r:id="rId31"/>
    <p:sldId id="350" r:id="rId32"/>
    <p:sldId id="351" r:id="rId33"/>
    <p:sldId id="352" r:id="rId34"/>
    <p:sldId id="354" r:id="rId35"/>
    <p:sldId id="359" r:id="rId36"/>
    <p:sldId id="355" r:id="rId37"/>
    <p:sldId id="356" r:id="rId38"/>
    <p:sldId id="363" r:id="rId39"/>
    <p:sldId id="327" r:id="rId40"/>
    <p:sldId id="328" r:id="rId41"/>
    <p:sldId id="290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8" autoAdjust="0"/>
    <p:restoredTop sz="94701" autoAdjust="0"/>
  </p:normalViewPr>
  <p:slideViewPr>
    <p:cSldViewPr>
      <p:cViewPr varScale="1">
        <p:scale>
          <a:sx n="136" d="100"/>
          <a:sy n="136" d="100"/>
        </p:scale>
        <p:origin x="21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18D4273-58E9-4F09-BEED-9D941AFF2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2DDF6F0-70A1-499C-BC98-FCB921EDE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61AD57-0AC4-454F-BC6E-F3C8683E66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68E1CE-CC0A-434C-9425-DDCEE36C49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D4E7C-3353-46AF-B8AA-9A7550BE419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341A8-1BEC-4865-9E45-C346087E0A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78C1-B60B-44E7-A697-5A54165096C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D360A-ECE5-4EFB-9B9B-D1889FAD9E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01020-0E62-47D8-945E-9E84D4D4D0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F569C-CAE6-46D2-8ED0-3AB0F6CF310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278B0-7D81-4EC3-A506-8FCDEC76283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80774-6A16-439C-9674-61901E85F60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D357F-D32F-4FEA-BB73-ADD2A434186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7F891B-8E02-4AB7-9172-2C8B8B9A7E8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01407-BF2B-4A4F-A040-F68EE9548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B3105-7978-43EB-8389-17300959690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3FCA3A-7E43-4AD0-AF06-6EE52271217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8D3BF-5B30-4250-8726-0929DB5A31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6ACE2-C8C3-47FA-A22C-B9B7EEF40F1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136E10-29E3-4D5D-B666-E1BA3D92A19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F2058-64C1-4126-9BF1-CF81D7E2D21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DC911F-77AB-4774-B3D2-959FD5D2712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66FC74-C182-4493-BFCA-7926A563DC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08C155-8402-46D9-AEF1-1B42C60863B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F3412-F736-4854-9810-B5D13D0DE9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DE0C02-A43A-45DB-B9FE-A6F4D5D8F79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3DB09-61FD-4949-89BD-815515C56E2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F9C2B-C43F-4101-8080-FD6465D072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46CA9-E6F1-42C0-8514-989FFF95D67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796D2-90D1-454E-9E70-5F44035ADED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6D6FF-02A8-41F9-89F8-0674C3DD21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46F7A-6474-4AB8-8491-6CDAE98884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C6F49B-429B-478F-B660-70B9CB1F4FD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753FD-F238-4CF0-9A52-9C6D225152F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49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49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75A10-DC80-4856-B273-1D0B3170F8E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49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A567C8-70BF-4494-8F58-83CC68AF146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60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F3644B-561E-42C0-BC5B-F3252C53872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60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02526-340F-43EC-83F7-CC7C872CB92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70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4010C-4FD4-42D6-81D2-94505E1EFA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80371-6262-46E6-9A11-0A5B6C9DE7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597AC-D988-4D15-A0C0-A20945D3B3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793D86-EC81-4584-B58A-1531CDB2FB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59AA54-0742-4BEC-816A-5088EDCA022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BD6279-9A93-4DFD-9552-D2C0E0124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2D8EB-4971-4F5C-B14A-80A5DC6D2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B858-DE48-451E-B2BF-5EE5F306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8D92A-E62B-4352-923F-BA35AD346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34A2-12CD-45CD-A2A3-7CB102C3F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E300-C9B2-4363-945C-8EE300532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951B7-F467-46D4-BE3B-3DB1B5E39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EEBBF-47D7-44B5-AF34-4013134E9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89A17-98B4-44B9-820E-B3956AC43E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2406D-13FE-4453-BC39-DDFAE084E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F452F-1C30-4D60-881D-98D965E5E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AF669FC-58BA-452A-880C-FBED1846D8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148F91-F965-4BD5-B933-5DD166D4123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Undecidability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8 &amp;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28CAA-6AD4-4C6F-9D6B-3ABE8601BA7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Closure Property Results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Recursive languages are also closed under:</a:t>
            </a:r>
          </a:p>
          <a:p>
            <a:pPr lvl="1" eaLnBrk="1" hangingPunct="1"/>
            <a:r>
              <a:rPr lang="en-US" sz="2400"/>
              <a:t>Concatenation</a:t>
            </a:r>
          </a:p>
          <a:p>
            <a:pPr lvl="1" eaLnBrk="1" hangingPunct="1"/>
            <a:r>
              <a:rPr lang="en-US" sz="2400"/>
              <a:t>Kleene closure (star operator)</a:t>
            </a:r>
          </a:p>
          <a:p>
            <a:pPr lvl="1" eaLnBrk="1" hangingPunct="1"/>
            <a:r>
              <a:rPr lang="en-US" sz="2400"/>
              <a:t>Homomorphism, and inverse homomorphism</a:t>
            </a:r>
          </a:p>
          <a:p>
            <a:pPr eaLnBrk="1" hangingPunct="1"/>
            <a:r>
              <a:rPr lang="en-US" sz="2800"/>
              <a:t>RE languages are closed under:</a:t>
            </a:r>
          </a:p>
          <a:p>
            <a:pPr lvl="1" eaLnBrk="1" hangingPunct="1"/>
            <a:r>
              <a:rPr lang="en-US" sz="2400"/>
              <a:t>Union, intersection, concatenation, Kleene closure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RE languages are </a:t>
            </a:r>
            <a:r>
              <a:rPr lang="en-US" sz="2800" i="1"/>
              <a:t>not </a:t>
            </a:r>
            <a:r>
              <a:rPr lang="en-US" sz="2800"/>
              <a:t>closed under:</a:t>
            </a:r>
          </a:p>
          <a:p>
            <a:pPr lvl="1" eaLnBrk="1" hangingPunct="1"/>
            <a:r>
              <a:rPr lang="en-US" sz="2400"/>
              <a:t>complementation</a:t>
            </a:r>
          </a:p>
        </p:txBody>
      </p:sp>
      <p:cxnSp>
        <p:nvCxnSpPr>
          <p:cNvPr id="12293" name="Straight Connector 5"/>
          <p:cNvCxnSpPr>
            <a:cxnSpLocks noChangeShapeType="1"/>
          </p:cNvCxnSpPr>
          <p:nvPr/>
        </p:nvCxnSpPr>
        <p:spPr bwMode="auto">
          <a:xfrm>
            <a:off x="1066800" y="49530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78252-EBA8-4B70-8C69-C27A7D8828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“Languages” vs. “Problems”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dirty="0"/>
              <a:t>A “language” is a set of strings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dirty="0"/>
              <a:t>Any “problem” can be expressed as a set of all strings that are of the form: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“&lt;input, output&gt;”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600" dirty="0"/>
              <a:t>==&gt; Every problem also corresponds to a language!!</a:t>
            </a:r>
          </a:p>
          <a:p>
            <a:pPr eaLnBrk="1" hangingPunct="1">
              <a:lnSpc>
                <a:spcPct val="90000"/>
              </a:lnSpc>
            </a:pPr>
            <a:endParaRPr lang="en-US" sz="2600" dirty="0"/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533400" y="5848350"/>
            <a:ext cx="76835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Think of the language for a “problem”  == a </a:t>
            </a:r>
            <a:r>
              <a:rPr lang="en-US" i="1"/>
              <a:t>verifier</a:t>
            </a:r>
            <a:r>
              <a:rPr lang="en-US"/>
              <a:t> for the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7772400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e.g., Problem (</a:t>
            </a:r>
            <a:r>
              <a:rPr lang="en-US" dirty="0" err="1"/>
              <a:t>a+b</a:t>
            </a:r>
            <a:r>
              <a:rPr lang="en-US" dirty="0"/>
              <a:t>) ≡ Language of strings of the form { “</a:t>
            </a:r>
            <a:r>
              <a:rPr lang="en-US" dirty="0" err="1"/>
              <a:t>a#b</a:t>
            </a:r>
            <a:r>
              <a:rPr lang="en-US" dirty="0"/>
              <a:t>, </a:t>
            </a:r>
            <a:r>
              <a:rPr lang="en-US" dirty="0" err="1"/>
              <a:t>a+b</a:t>
            </a:r>
            <a:r>
              <a:rPr lang="en-US" dirty="0"/>
              <a:t>”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B59493-EF0C-4159-98AC-53AE0F1BDB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i="1"/>
              <a:t>The Halting Problem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An example of a </a:t>
            </a:r>
            <a:r>
              <a:rPr lang="en-US" b="1" u="sng"/>
              <a:t>recursive enumerable</a:t>
            </a:r>
            <a:r>
              <a:rPr lang="en-US" b="1"/>
              <a:t> problem that is also </a:t>
            </a:r>
            <a:r>
              <a:rPr lang="en-US" b="1" u="sng"/>
              <a:t>undecidable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775231-63A7-4AD0-A609-D5D76A01B9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/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98023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98025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598028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8029" name="Text Box 13"/>
          <p:cNvSpPr txBox="1">
            <a:spLocks noChangeArrowheads="1"/>
          </p:cNvSpPr>
          <p:nvPr/>
        </p:nvSpPr>
        <p:spPr bwMode="auto">
          <a:xfrm>
            <a:off x="5791200" y="15240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7010400" y="1981200"/>
            <a:ext cx="15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010400" y="3657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3" grpId="0" animBg="1"/>
      <p:bldP spid="598024" grpId="0"/>
      <p:bldP spid="598025" grpId="0" animBg="1"/>
      <p:bldP spid="598026" grpId="0"/>
      <p:bldP spid="598027" grpId="0"/>
      <p:bldP spid="598028" grpId="0" animBg="1"/>
      <p:bldP spid="598029" grpId="0"/>
      <p:bldP spid="59803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0F3B6-FCE5-456B-8EBB-7643F056E3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the Halting Problem?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u="sng"/>
              <a:t>Definition of the “halting problem”: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i="1"/>
              <a:t>Does a givenTuring Machine M halt on a given input w?</a:t>
            </a:r>
          </a:p>
          <a:p>
            <a:pPr eaLnBrk="1" hangingPunct="1"/>
            <a:endParaRPr lang="en-US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3810000" y="4572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Machine</a:t>
            </a:r>
          </a:p>
          <a:p>
            <a:pPr algn="ctr"/>
            <a:r>
              <a:rPr lang="en-US"/>
              <a:t>M</a:t>
            </a: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27432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2286000" y="4800600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 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D4042-1147-46CC-BDC2-90AD1540EA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The Universal Turing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Given:</a:t>
            </a:r>
            <a:r>
              <a:rPr lang="en-US" sz="2000"/>
              <a:t> TM </a:t>
            </a:r>
            <a:r>
              <a:rPr lang="en-US" sz="2000" b="1"/>
              <a:t>M</a:t>
            </a:r>
            <a:r>
              <a:rPr lang="en-US" sz="2000"/>
              <a:t> &amp; its input </a:t>
            </a:r>
            <a:r>
              <a:rPr lang="en-US" sz="2000" b="1"/>
              <a:t>w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Aim:</a:t>
            </a:r>
            <a:r>
              <a:rPr lang="en-US" sz="2000"/>
              <a:t> Build another TM called “H”, that will output: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</a:t>
            </a:r>
            <a:r>
              <a:rPr lang="en-US" sz="1800" i="1"/>
              <a:t>accept</a:t>
            </a:r>
            <a:r>
              <a:rPr lang="en-US" sz="1800"/>
              <a:t>” if M accepts w,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“reject” otherwise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An algorithm for 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Simulate M on w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H(&lt;M,w&gt;)  =     </a:t>
            </a:r>
          </a:p>
          <a:p>
            <a:pPr lvl="1" eaLnBrk="1" hangingPunct="1">
              <a:lnSpc>
                <a:spcPct val="90000"/>
              </a:lnSpc>
            </a:pPr>
            <a:endParaRPr lang="en-US" sz="1800"/>
          </a:p>
          <a:p>
            <a:pPr lvl="1" eaLnBrk="1" hangingPunct="1">
              <a:lnSpc>
                <a:spcPct val="90000"/>
              </a:lnSpc>
            </a:pPr>
            <a:endParaRPr lang="en-US" sz="180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886200" y="4495800"/>
            <a:ext cx="43878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accept</a:t>
            </a:r>
            <a:r>
              <a:rPr lang="en-US"/>
              <a:t>,    if </a:t>
            </a:r>
            <a:r>
              <a:rPr lang="en-US" i="1"/>
              <a:t>M</a:t>
            </a:r>
            <a:r>
              <a:rPr lang="en-US"/>
              <a:t> accepts w</a:t>
            </a:r>
          </a:p>
          <a:p>
            <a:endParaRPr lang="en-US" i="1"/>
          </a:p>
          <a:p>
            <a:r>
              <a:rPr lang="en-US" i="1"/>
              <a:t>reject</a:t>
            </a:r>
            <a:r>
              <a:rPr lang="en-US"/>
              <a:t>, 	  if M does does not accept w</a:t>
            </a:r>
          </a:p>
        </p:txBody>
      </p:sp>
      <p:sp>
        <p:nvSpPr>
          <p:cNvPr id="17414" name="AutoShape 5"/>
          <p:cNvSpPr>
            <a:spLocks/>
          </p:cNvSpPr>
          <p:nvPr/>
        </p:nvSpPr>
        <p:spPr bwMode="auto">
          <a:xfrm>
            <a:off x="3581400" y="44958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304800"/>
            <a:ext cx="3284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Turing Machine simulator</a:t>
            </a:r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 flipH="1">
            <a:off x="4953000" y="685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1050925" y="6172200"/>
            <a:ext cx="73136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Question:</a:t>
            </a:r>
            <a:r>
              <a:rPr lang="en-US"/>
              <a:t> 	If M does </a:t>
            </a:r>
            <a:r>
              <a:rPr lang="en-US" i="1"/>
              <a:t>not</a:t>
            </a:r>
            <a:r>
              <a:rPr lang="en-US"/>
              <a:t> halt on w, what will happen to H?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6384925" y="3600450"/>
            <a:ext cx="2268538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Implies: H is in RE</a:t>
            </a:r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 flipH="1">
            <a:off x="4495800" y="38862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424C4-2251-4D77-AB58-DC5E3E109DE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/>
              <a:t>A Claim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Claim:</a:t>
            </a:r>
            <a:r>
              <a:rPr lang="en-US"/>
              <a:t> 	No H that is always guaranteed to halt, can exist!</a:t>
            </a:r>
          </a:p>
          <a:p>
            <a:pPr eaLnBrk="1" hangingPunct="1"/>
            <a:r>
              <a:rPr lang="en-US" u="sng"/>
              <a:t>Proof:</a:t>
            </a:r>
            <a:r>
              <a:rPr lang="en-US"/>
              <a:t> (Alan Turing, 1936)</a:t>
            </a:r>
          </a:p>
          <a:p>
            <a:pPr lvl="1" eaLnBrk="1" hangingPunct="1"/>
            <a:r>
              <a:rPr lang="en-US"/>
              <a:t>By contradiction, let us assume H exists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133600" y="4743450"/>
            <a:ext cx="5353050" cy="1352550"/>
            <a:chOff x="1344" y="2988"/>
            <a:chExt cx="3372" cy="852"/>
          </a:xfrm>
        </p:grpSpPr>
        <p:sp>
          <p:nvSpPr>
            <p:cNvPr id="18438" name="AutoShape 4"/>
            <p:cNvSpPr>
              <a:spLocks noChangeArrowheads="1"/>
            </p:cNvSpPr>
            <p:nvPr/>
          </p:nvSpPr>
          <p:spPr bwMode="auto">
            <a:xfrm>
              <a:off x="2400" y="3024"/>
              <a:ext cx="1344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8439" name="Text Box 6"/>
            <p:cNvSpPr txBox="1">
              <a:spLocks noChangeArrowheads="1"/>
            </p:cNvSpPr>
            <p:nvPr/>
          </p:nvSpPr>
          <p:spPr bwMode="auto">
            <a:xfrm>
              <a:off x="1344" y="3216"/>
              <a:ext cx="6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&lt;M,w&gt; 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920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3744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022" y="2988"/>
              <a:ext cx="6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>
              <a:off x="3744" y="3504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3974" y="3468"/>
              <a:ext cx="6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519CA-DDB0-4E6A-B746-400A0435FF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HP Proof (step 1)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600"/>
              <a:t>Let us construct a new TM </a:t>
            </a:r>
            <a:r>
              <a:rPr lang="en-US" sz="2600" b="1">
                <a:solidFill>
                  <a:srgbClr val="FF0000"/>
                </a:solidFill>
              </a:rPr>
              <a:t>D</a:t>
            </a:r>
            <a:r>
              <a:rPr lang="en-US" sz="2600"/>
              <a:t> using H as a subroutine:</a:t>
            </a:r>
          </a:p>
          <a:p>
            <a:pPr marL="990600" lvl="1" indent="-533400" eaLnBrk="1" hangingPunct="1"/>
            <a:r>
              <a:rPr lang="en-US" sz="2200"/>
              <a:t>On input &lt;M&gt;: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/>
              <a:t>Run H on input &lt;M, &lt;M&gt; &gt;;   //(i.e., run M on M itself)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sz="2000"/>
              <a:t>Output the </a:t>
            </a:r>
            <a:r>
              <a:rPr lang="en-US" sz="2000" i="1"/>
              <a:t>opposite</a:t>
            </a:r>
            <a:r>
              <a:rPr lang="en-US" sz="2000"/>
              <a:t> of what H outputs;</a:t>
            </a:r>
          </a:p>
        </p:txBody>
      </p:sp>
      <p:sp>
        <p:nvSpPr>
          <p:cNvPr id="12293" name="AutoShape 4"/>
          <p:cNvSpPr>
            <a:spLocks noChangeArrowheads="1"/>
          </p:cNvSpPr>
          <p:nvPr/>
        </p:nvSpPr>
        <p:spPr bwMode="auto">
          <a:xfrm>
            <a:off x="2667000" y="49530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H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&lt;M&gt;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00600" y="4895850"/>
            <a:ext cx="1543050" cy="1158875"/>
            <a:chOff x="4800600" y="4895850"/>
            <a:chExt cx="1543050" cy="1158875"/>
          </a:xfrm>
        </p:grpSpPr>
        <p:sp>
          <p:nvSpPr>
            <p:cNvPr id="19476" name="Line 9"/>
            <p:cNvSpPr>
              <a:spLocks noChangeShapeType="1"/>
            </p:cNvSpPr>
            <p:nvPr/>
          </p:nvSpPr>
          <p:spPr bwMode="auto">
            <a:xfrm flipV="1">
              <a:off x="4800600" y="5181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5241925" y="4895850"/>
              <a:ext cx="1101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“accept”</a:t>
              </a:r>
            </a:p>
          </p:txBody>
        </p:sp>
        <p:sp>
          <p:nvSpPr>
            <p:cNvPr id="19478" name="Line 11"/>
            <p:cNvSpPr>
              <a:spLocks noChangeShapeType="1"/>
            </p:cNvSpPr>
            <p:nvPr/>
          </p:nvSpPr>
          <p:spPr bwMode="auto">
            <a:xfrm>
              <a:off x="4800600" y="57150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Text Box 12"/>
            <p:cNvSpPr txBox="1">
              <a:spLocks noChangeArrowheads="1"/>
            </p:cNvSpPr>
            <p:nvPr/>
          </p:nvSpPr>
          <p:spPr bwMode="auto">
            <a:xfrm>
              <a:off x="51657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“reject”</a:t>
              </a:r>
            </a:p>
          </p:txBody>
        </p:sp>
      </p:grpSp>
      <p:sp>
        <p:nvSpPr>
          <p:cNvPr id="19464" name="Rectangle 15"/>
          <p:cNvSpPr>
            <a:spLocks noChangeArrowheads="1"/>
          </p:cNvSpPr>
          <p:nvPr/>
        </p:nvSpPr>
        <p:spPr bwMode="auto">
          <a:xfrm>
            <a:off x="5978525" y="48323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04" name="AutoShape 19"/>
          <p:cNvSpPr>
            <a:spLocks noChangeArrowheads="1"/>
          </p:cNvSpPr>
          <p:nvPr/>
        </p:nvSpPr>
        <p:spPr bwMode="auto">
          <a:xfrm>
            <a:off x="1295400" y="41910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248400" y="4876800"/>
            <a:ext cx="2390775" cy="1177925"/>
            <a:chOff x="6248400" y="4876800"/>
            <a:chExt cx="2390775" cy="1177925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18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19475" name="Text Box 20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19467" name="Text Box 21"/>
          <p:cNvSpPr txBox="1">
            <a:spLocks noChangeArrowheads="1"/>
          </p:cNvSpPr>
          <p:nvPr/>
        </p:nvSpPr>
        <p:spPr bwMode="auto">
          <a:xfrm>
            <a:off x="16764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D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990600" y="5486400"/>
            <a:ext cx="1824038" cy="400050"/>
            <a:chOff x="990600" y="5486400"/>
            <a:chExt cx="1824038" cy="400050"/>
          </a:xfrm>
        </p:grpSpPr>
        <p:sp>
          <p:nvSpPr>
            <p:cNvPr id="19470" name="Line 8"/>
            <p:cNvSpPr>
              <a:spLocks noChangeShapeType="1"/>
            </p:cNvSpPr>
            <p:nvPr/>
          </p:nvSpPr>
          <p:spPr bwMode="auto">
            <a:xfrm>
              <a:off x="990600" y="54864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Text Box 22"/>
            <p:cNvSpPr txBox="1">
              <a:spLocks noChangeArrowheads="1"/>
            </p:cNvSpPr>
            <p:nvPr/>
          </p:nvSpPr>
          <p:spPr bwMode="auto">
            <a:xfrm>
              <a:off x="1219200" y="5486400"/>
              <a:ext cx="15954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&lt;M, “&lt;M&gt;” &gt;</a:t>
              </a:r>
            </a:p>
          </p:txBody>
        </p:sp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" y="0"/>
            <a:ext cx="654685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Therefore, if H exists 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D also should exist. </a:t>
            </a:r>
          </a:p>
          <a:p>
            <a:r>
              <a:rPr lang="en-US" u="sng"/>
              <a:t>But can such a D exist?</a:t>
            </a:r>
            <a:r>
              <a:rPr lang="en-US"/>
              <a:t> (if not, then H also cannot exist)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/>
      <p:bldP spid="1230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1A95E-339C-4729-93A2-754E92FA752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HP Proof (step 2)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eaLnBrk="1" hangingPunct="1"/>
            <a:r>
              <a:rPr lang="en-US" sz="2600"/>
              <a:t>The notion of inputing “&lt;M&gt;” to M itself</a:t>
            </a:r>
          </a:p>
          <a:p>
            <a:pPr lvl="1" eaLnBrk="1" hangingPunct="1"/>
            <a:r>
              <a:rPr lang="en-US" sz="2200"/>
              <a:t>A program can be input to itself (e.g., a compiler is a program that takes any program as input)</a:t>
            </a:r>
          </a:p>
        </p:txBody>
      </p:sp>
      <p:grpSp>
        <p:nvGrpSpPr>
          <p:cNvPr id="20485" name="Group 25"/>
          <p:cNvGrpSpPr>
            <a:grpSpLocks/>
          </p:cNvGrpSpPr>
          <p:nvPr/>
        </p:nvGrpSpPr>
        <p:grpSpPr bwMode="auto">
          <a:xfrm>
            <a:off x="1828800" y="3352800"/>
            <a:ext cx="6194425" cy="1066800"/>
            <a:chOff x="1152" y="2112"/>
            <a:chExt cx="3902" cy="672"/>
          </a:xfrm>
        </p:grpSpPr>
        <p:sp>
          <p:nvSpPr>
            <p:cNvPr id="20492" name="Text Box 22"/>
            <p:cNvSpPr txBox="1">
              <a:spLocks noChangeArrowheads="1"/>
            </p:cNvSpPr>
            <p:nvPr/>
          </p:nvSpPr>
          <p:spPr bwMode="auto">
            <a:xfrm>
              <a:off x="2448" y="2112"/>
              <a:ext cx="260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accept</a:t>
              </a:r>
              <a:r>
                <a:rPr lang="en-US"/>
                <a:t>,    if M does </a:t>
              </a:r>
              <a:r>
                <a:rPr lang="en-US" i="1"/>
                <a:t>not</a:t>
              </a:r>
              <a:r>
                <a:rPr lang="en-US"/>
                <a:t> accept &lt;M&gt;</a:t>
              </a:r>
            </a:p>
            <a:p>
              <a:endParaRPr lang="en-US" i="1"/>
            </a:p>
            <a:p>
              <a:r>
                <a:rPr lang="en-US" i="1"/>
                <a:t>reject</a:t>
              </a:r>
              <a:r>
                <a:rPr lang="en-US"/>
                <a:t>, 	  if M accepts &lt;M&gt;</a:t>
              </a:r>
            </a:p>
          </p:txBody>
        </p:sp>
        <p:sp>
          <p:nvSpPr>
            <p:cNvPr id="20493" name="AutoShape 23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4"/>
            <p:cNvSpPr txBox="1">
              <a:spLocks noChangeArrowheads="1"/>
            </p:cNvSpPr>
            <p:nvPr/>
          </p:nvSpPr>
          <p:spPr bwMode="auto">
            <a:xfrm>
              <a:off x="1152" y="2304"/>
              <a:ext cx="8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 (&lt;M&gt;) =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806575" y="5029200"/>
            <a:ext cx="6138863" cy="1066800"/>
            <a:chOff x="1152" y="2112"/>
            <a:chExt cx="3867" cy="672"/>
          </a:xfrm>
        </p:grpSpPr>
        <p:sp>
          <p:nvSpPr>
            <p:cNvPr id="20489" name="Text Box 27"/>
            <p:cNvSpPr txBox="1">
              <a:spLocks noChangeArrowheads="1"/>
            </p:cNvSpPr>
            <p:nvPr/>
          </p:nvSpPr>
          <p:spPr bwMode="auto">
            <a:xfrm>
              <a:off x="2448" y="2112"/>
              <a:ext cx="257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folHlink"/>
                  </a:solidFill>
                </a:rPr>
                <a:t>accept</a:t>
              </a:r>
              <a:r>
                <a:rPr lang="en-US">
                  <a:solidFill>
                    <a:schemeClr val="folHlink"/>
                  </a:solidFill>
                </a:rPr>
                <a:t>,    if D does not accept &lt;D&gt;</a:t>
              </a:r>
            </a:p>
            <a:p>
              <a:endParaRPr lang="en-US" i="1">
                <a:solidFill>
                  <a:schemeClr val="folHlink"/>
                </a:solidFill>
              </a:endParaRPr>
            </a:p>
            <a:p>
              <a:r>
                <a:rPr lang="en-US" i="1">
                  <a:solidFill>
                    <a:schemeClr val="folHlink"/>
                  </a:solidFill>
                </a:rPr>
                <a:t>reject</a:t>
              </a:r>
              <a:r>
                <a:rPr lang="en-US">
                  <a:solidFill>
                    <a:schemeClr val="folHlink"/>
                  </a:solidFill>
                </a:rPr>
                <a:t>, 	  if D accepts &lt;D&gt;</a:t>
              </a:r>
            </a:p>
          </p:txBody>
        </p:sp>
        <p:sp>
          <p:nvSpPr>
            <p:cNvPr id="20490" name="AutoShape 28"/>
            <p:cNvSpPr>
              <a:spLocks/>
            </p:cNvSpPr>
            <p:nvPr/>
          </p:nvSpPr>
          <p:spPr bwMode="auto">
            <a:xfrm>
              <a:off x="2256" y="2112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Text Box 29"/>
            <p:cNvSpPr txBox="1">
              <a:spLocks noChangeArrowheads="1"/>
            </p:cNvSpPr>
            <p:nvPr/>
          </p:nvSpPr>
          <p:spPr bwMode="auto">
            <a:xfrm>
              <a:off x="1152" y="2304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folHlink"/>
                  </a:solidFill>
                </a:rPr>
                <a:t>D (&lt;D&gt;) =</a:t>
              </a:r>
            </a:p>
          </p:txBody>
        </p:sp>
      </p:grpSp>
      <p:sp>
        <p:nvSpPr>
          <p:cNvPr id="550942" name="Text Box 30"/>
          <p:cNvSpPr txBox="1">
            <a:spLocks noChangeArrowheads="1"/>
          </p:cNvSpPr>
          <p:nvPr/>
        </p:nvSpPr>
        <p:spPr bwMode="auto">
          <a:xfrm>
            <a:off x="746125" y="4438650"/>
            <a:ext cx="476726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Now, what happens if D is input to itself?</a:t>
            </a:r>
          </a:p>
        </p:txBody>
      </p:sp>
      <p:sp>
        <p:nvSpPr>
          <p:cNvPr id="550943" name="Text Box 31"/>
          <p:cNvSpPr txBox="1">
            <a:spLocks noChangeArrowheads="1"/>
          </p:cNvSpPr>
          <p:nvPr/>
        </p:nvSpPr>
        <p:spPr bwMode="auto">
          <a:xfrm>
            <a:off x="1143000" y="6223000"/>
            <a:ext cx="6156325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A contradiction!!!</a:t>
            </a:r>
            <a:r>
              <a:rPr lang="en-US"/>
              <a:t>     ==&gt;  Neither D nor H can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0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42" grpId="0" animBg="1"/>
      <p:bldP spid="5509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A3E55-D944-4D0E-8BF2-70C881492E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Of Paradoxes &amp; Strange Loops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212725" y="5791200"/>
            <a:ext cx="75263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 fun book for further reading:</a:t>
            </a:r>
          </a:p>
          <a:p>
            <a:r>
              <a:rPr lang="en-US" i="1"/>
              <a:t>	</a:t>
            </a:r>
            <a:r>
              <a:rPr lang="en-US" b="1" i="1">
                <a:solidFill>
                  <a:srgbClr val="C00000"/>
                </a:solidFill>
              </a:rPr>
              <a:t>“Godel, Escher, Bach: An Eternal Golden Braid” </a:t>
            </a:r>
            <a:br>
              <a:rPr lang="en-US" b="1" i="1">
                <a:solidFill>
                  <a:srgbClr val="C00000"/>
                </a:solidFill>
              </a:rPr>
            </a:br>
            <a:r>
              <a:rPr lang="en-US" b="1" i="1">
                <a:solidFill>
                  <a:srgbClr val="C00000"/>
                </a:solidFill>
              </a:rPr>
              <a:t>		by Douglas Hofstadter (Pulitzer winner, 1980)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669925" y="2152650"/>
            <a:ext cx="7370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Barber’s paradox, Achilles &amp; the Tortoise (Zeno’s paradox)</a:t>
            </a:r>
            <a:br>
              <a:rPr lang="en-US"/>
            </a:br>
            <a:r>
              <a:rPr lang="en-US"/>
              <a:t>	MC Escher’s paintings</a:t>
            </a:r>
          </a:p>
        </p:txBody>
      </p:sp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819400"/>
            <a:ext cx="24590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971800"/>
            <a:ext cx="2886075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8CCE43-215D-4D13-B702-17F632FBF6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Decidability vs. Undecidability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/>
              <a:t>There are two types of TMs (based on halting):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/>
              <a:t>(</a:t>
            </a:r>
            <a:r>
              <a:rPr lang="en-US" sz="2000" i="1"/>
              <a:t>Recursive</a:t>
            </a:r>
            <a:r>
              <a:rPr lang="en-US" sz="200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/>
              <a:t>	</a:t>
            </a:r>
            <a:r>
              <a:rPr lang="en-US" sz="2000" b="1"/>
              <a:t>TMs that </a:t>
            </a:r>
            <a:r>
              <a:rPr lang="en-US" sz="2000" b="1" i="1"/>
              <a:t>always</a:t>
            </a:r>
            <a:r>
              <a:rPr lang="en-US" sz="2000" b="1"/>
              <a:t> halt</a:t>
            </a:r>
            <a:r>
              <a:rPr lang="en-US" sz="2000"/>
              <a:t>, no matter accepting or non-accepting </a:t>
            </a:r>
            <a:r>
              <a:rPr lang="en-US" sz="2000">
                <a:sym typeface="Symbol" pitchFamily="28" charset="2"/>
              </a:rPr>
              <a:t> </a:t>
            </a:r>
            <a:r>
              <a:rPr lang="en-US" sz="2000" b="1">
                <a:sym typeface="Symbol" pitchFamily="28" charset="2"/>
              </a:rPr>
              <a:t>DECIDABLE</a:t>
            </a:r>
            <a:r>
              <a:rPr lang="en-US" sz="2000">
                <a:sym typeface="Symbol" pitchFamily="28" charset="2"/>
              </a:rPr>
              <a:t> PROBLEMS</a:t>
            </a:r>
            <a:endParaRPr lang="en-US" sz="2000"/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/>
              <a:t>(</a:t>
            </a:r>
            <a:r>
              <a:rPr lang="en-US" sz="2000" i="1"/>
              <a:t>Recursively enumerable</a:t>
            </a:r>
            <a:r>
              <a:rPr lang="en-US" sz="2000"/>
              <a:t>)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/>
              <a:t>	</a:t>
            </a:r>
            <a:r>
              <a:rPr lang="en-US" sz="2000" b="1"/>
              <a:t>TMs that </a:t>
            </a:r>
            <a:r>
              <a:rPr lang="en-US" sz="2000" b="1" i="1"/>
              <a:t>are guaranteed to halt</a:t>
            </a:r>
            <a:r>
              <a:rPr lang="en-US" sz="2000" b="1"/>
              <a:t> only on acceptance</a:t>
            </a:r>
            <a:r>
              <a:rPr lang="en-US" sz="2000"/>
              <a:t>. If non-accepting, it may or may not halt (i.e., could loop forever).</a:t>
            </a: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b="1" u="sng"/>
              <a:t>Undecidability:</a:t>
            </a:r>
            <a:endParaRPr lang="en-US" sz="2800" u="sng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Undecidable problems are those that  are </a:t>
            </a:r>
            <a:r>
              <a:rPr lang="en-US" sz="2400" u="sng">
                <a:solidFill>
                  <a:srgbClr val="FF0000"/>
                </a:solidFill>
              </a:rPr>
              <a:t>not</a:t>
            </a:r>
            <a:r>
              <a:rPr lang="en-US" sz="2400"/>
              <a:t> recursive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B8B632-EA20-4354-8FFC-DDB610FE729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Diagonalization Language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Example of a language that is </a:t>
            </a:r>
            <a:br>
              <a:rPr lang="en-US" b="1"/>
            </a:br>
            <a:r>
              <a:rPr lang="en-US" b="1" u="sng"/>
              <a:t>not recursive enumerable</a:t>
            </a:r>
          </a:p>
          <a:p>
            <a:pPr eaLnBrk="1" hangingPunct="1"/>
            <a:endParaRPr lang="en-US" b="1" u="sng"/>
          </a:p>
          <a:p>
            <a:pPr eaLnBrk="1" hangingPunct="1"/>
            <a:r>
              <a:rPr lang="en-US" b="1"/>
              <a:t>(i.e, no TMs exist)</a:t>
            </a:r>
            <a:endParaRPr lang="en-US" b="1" u="sn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83D0D9-5162-4FD9-836A-5EB3EBBE5A5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endParaRPr lang="en-US" sz="3400"/>
          </a:p>
        </p:txBody>
      </p:sp>
      <p:sp>
        <p:nvSpPr>
          <p:cNvPr id="23556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23557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23558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600071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600073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4038600" y="1600200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Halting Problem</a:t>
            </a:r>
          </a:p>
        </p:txBody>
      </p: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5562600" y="19812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5257800" y="914400"/>
            <a:ext cx="376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The Diagonalization language</a:t>
            </a:r>
          </a:p>
        </p:txBody>
      </p:sp>
      <p:sp>
        <p:nvSpPr>
          <p:cNvPr id="600080" name="Line 16"/>
          <p:cNvSpPr>
            <a:spLocks noChangeShapeType="1"/>
          </p:cNvSpPr>
          <p:nvPr/>
        </p:nvSpPr>
        <p:spPr bwMode="auto">
          <a:xfrm>
            <a:off x="7162800" y="1295400"/>
            <a:ext cx="1066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781800" y="34290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534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1" grpId="0" animBg="1"/>
      <p:bldP spid="600072" grpId="0"/>
      <p:bldP spid="600073" grpId="0" animBg="1"/>
      <p:bldP spid="600074" grpId="0"/>
      <p:bldP spid="600075" grpId="0"/>
      <p:bldP spid="600076" grpId="0" animBg="1"/>
      <p:bldP spid="600077" grpId="0"/>
      <p:bldP spid="600078" grpId="0" animBg="1"/>
      <p:bldP spid="600079" grpId="0"/>
      <p:bldP spid="600080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F107AB-5737-479E-87B8-E9FD578B582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Language about TMs &amp; acceptance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/>
              <a:t>Let L be the language of all strings &lt;M,w&gt; s.t.: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/>
              <a:t>M is a TM (coded in binary) with input alphabet also binary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/>
              <a:t>w is a binary string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/>
              <a:t>M accepts input 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7D656-F387-4FBA-B2AB-33049F43A05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Enumerating all binary strings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Let w be a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Then 1w </a:t>
            </a:r>
            <a:r>
              <a:rPr lang="en-US" sz="2800" dirty="0">
                <a:sym typeface="Symbol" pitchFamily="28" charset="2"/>
              </a:rPr>
              <a:t> </a:t>
            </a:r>
            <a:r>
              <a:rPr lang="en-US" sz="2800" dirty="0" err="1">
                <a:sym typeface="Symbol" pitchFamily="28" charset="2"/>
              </a:rPr>
              <a:t>i</a:t>
            </a:r>
            <a:r>
              <a:rPr lang="en-US" sz="2800" dirty="0">
                <a:sym typeface="Symbol" pitchFamily="28" charset="2"/>
              </a:rPr>
              <a:t>, where </a:t>
            </a:r>
            <a:r>
              <a:rPr lang="en-US" sz="2800" dirty="0" err="1">
                <a:sym typeface="Symbol" pitchFamily="28" charset="2"/>
              </a:rPr>
              <a:t>i</a:t>
            </a:r>
            <a:r>
              <a:rPr lang="en-US" sz="2800" dirty="0">
                <a:sym typeface="Symbol" pitchFamily="28" charset="2"/>
              </a:rPr>
              <a:t> is some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 If w=</a:t>
            </a:r>
            <a:r>
              <a:rPr lang="en-US" sz="2400" dirty="0">
                <a:sym typeface="Symbol" pitchFamily="28" charset="2"/>
              </a:rPr>
              <a:t>, then </a:t>
            </a:r>
            <a:r>
              <a:rPr lang="en-US" sz="2400" dirty="0" err="1">
                <a:sym typeface="Symbol" pitchFamily="28" charset="2"/>
              </a:rPr>
              <a:t>i</a:t>
            </a:r>
            <a:r>
              <a:rPr lang="en-US" sz="2400" dirty="0">
                <a:sym typeface="Symbol" pitchFamily="28" charset="2"/>
              </a:rPr>
              <a:t>=1;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        If w=0, then </a:t>
            </a:r>
            <a:r>
              <a:rPr lang="en-US" sz="2400" dirty="0" err="1"/>
              <a:t>i</a:t>
            </a:r>
            <a:r>
              <a:rPr lang="en-US" sz="2400" dirty="0"/>
              <a:t>=2;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         If w=1, then </a:t>
            </a:r>
            <a:r>
              <a:rPr lang="en-US" sz="2400" dirty="0" err="1"/>
              <a:t>i</a:t>
            </a:r>
            <a:r>
              <a:rPr lang="en-US" sz="2400" dirty="0"/>
              <a:t>=3; so on…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If 1w</a:t>
            </a:r>
            <a:r>
              <a:rPr lang="en-US" sz="2800" dirty="0">
                <a:sym typeface="Symbol" pitchFamily="28" charset="2"/>
              </a:rPr>
              <a:t> </a:t>
            </a:r>
            <a:r>
              <a:rPr lang="en-US" sz="2800" dirty="0" err="1">
                <a:sym typeface="Symbol" pitchFamily="28" charset="2"/>
              </a:rPr>
              <a:t>i</a:t>
            </a:r>
            <a:r>
              <a:rPr lang="en-US" sz="2800" dirty="0">
                <a:sym typeface="Symbol" pitchFamily="28" charset="2"/>
              </a:rPr>
              <a:t>, then call w as the </a:t>
            </a:r>
            <a:r>
              <a:rPr lang="en-US" sz="2800" dirty="0" err="1">
                <a:sym typeface="Symbol" pitchFamily="28" charset="2"/>
              </a:rPr>
              <a:t>i</a:t>
            </a:r>
            <a:r>
              <a:rPr lang="en-US" sz="2800" baseline="30000" dirty="0" err="1"/>
              <a:t>th</a:t>
            </a:r>
            <a:r>
              <a:rPr lang="en-US" sz="2800" dirty="0">
                <a:sym typeface="Symbol" pitchFamily="28" charset="2"/>
              </a:rPr>
              <a:t> word or </a:t>
            </a:r>
            <a:r>
              <a:rPr lang="en-US" sz="2800" dirty="0" err="1">
                <a:sym typeface="Symbol" pitchFamily="28" charset="2"/>
              </a:rPr>
              <a:t>i</a:t>
            </a:r>
            <a:r>
              <a:rPr lang="en-US" sz="2800" baseline="30000" dirty="0" err="1"/>
              <a:t>th</a:t>
            </a:r>
            <a:r>
              <a:rPr lang="en-US" sz="2800" dirty="0">
                <a:sym typeface="Symbol" pitchFamily="28" charset="2"/>
              </a:rPr>
              <a:t> binary string, denoted by </a:t>
            </a:r>
            <a:r>
              <a:rPr lang="en-US" sz="2800" dirty="0" err="1">
                <a:sym typeface="Symbol" pitchFamily="28" charset="2"/>
              </a:rPr>
              <a:t>w</a:t>
            </a:r>
            <a:r>
              <a:rPr lang="en-US" sz="2800" baseline="-25000" dirty="0" err="1"/>
              <a:t>i</a:t>
            </a:r>
            <a:r>
              <a:rPr lang="en-US" sz="2800" dirty="0">
                <a:sym typeface="Symbol" pitchFamily="2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/>
              <a:t> ==&gt; A </a:t>
            </a:r>
            <a:r>
              <a:rPr lang="en-US" sz="2800" b="1" i="1" u="sng" dirty="0"/>
              <a:t>canonical ordering </a:t>
            </a:r>
            <a:r>
              <a:rPr lang="en-US" sz="2800" b="1" i="1" dirty="0"/>
              <a:t>of all binary strings: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/>
              <a:t>{</a:t>
            </a:r>
            <a:r>
              <a:rPr lang="en-US" sz="2400" b="1" i="1" dirty="0">
                <a:sym typeface="Symbol" pitchFamily="28" charset="2"/>
              </a:rPr>
              <a:t></a:t>
            </a:r>
            <a:r>
              <a:rPr lang="en-US" sz="2400" b="1" i="1" dirty="0"/>
              <a:t>, 0, 1, 00, 01, 10, 11, 000, 100, 101, 110, …..}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dirty="0">
                <a:sym typeface="Symbol" pitchFamily="28" charset="2"/>
              </a:rPr>
              <a:t>{w</a:t>
            </a:r>
            <a:r>
              <a:rPr lang="en-US" sz="2400" b="1" i="1" baseline="-25000" dirty="0"/>
              <a:t>1</a:t>
            </a:r>
            <a:r>
              <a:rPr lang="en-US" sz="2400" b="1" i="1" dirty="0">
                <a:sym typeface="Symbol" pitchFamily="28" charset="2"/>
              </a:rPr>
              <a:t>, w</a:t>
            </a:r>
            <a:r>
              <a:rPr lang="en-US" sz="2400" b="1" i="1" baseline="-25000" dirty="0"/>
              <a:t>2</a:t>
            </a:r>
            <a:r>
              <a:rPr lang="en-US" sz="2400" b="1" i="1" dirty="0">
                <a:sym typeface="Symbol" pitchFamily="28" charset="2"/>
              </a:rPr>
              <a:t>, w</a:t>
            </a:r>
            <a:r>
              <a:rPr lang="en-US" sz="2400" b="1" i="1" baseline="-25000" dirty="0"/>
              <a:t>3</a:t>
            </a:r>
            <a:r>
              <a:rPr lang="en-US" sz="2400" b="1" i="1" dirty="0">
                <a:sym typeface="Symbol" pitchFamily="28" charset="2"/>
              </a:rPr>
              <a:t>, w</a:t>
            </a:r>
            <a:r>
              <a:rPr lang="en-US" sz="2400" b="1" i="1" baseline="-25000" dirty="0"/>
              <a:t>4</a:t>
            </a:r>
            <a:r>
              <a:rPr lang="en-US" sz="2400" b="1" i="1" dirty="0">
                <a:sym typeface="Symbol" pitchFamily="28" charset="2"/>
              </a:rPr>
              <a:t>, …. </a:t>
            </a:r>
            <a:r>
              <a:rPr lang="en-US" sz="2400" b="1" i="1" dirty="0" err="1">
                <a:sym typeface="Symbol" pitchFamily="28" charset="2"/>
              </a:rPr>
              <a:t>w</a:t>
            </a:r>
            <a:r>
              <a:rPr lang="en-US" sz="2400" b="1" i="1" baseline="-25000" dirty="0" err="1"/>
              <a:t>i</a:t>
            </a:r>
            <a:r>
              <a:rPr lang="en-US" sz="2400" b="1" i="1" dirty="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4672E-616C-4E35-95E3-010234BE50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Any TM M can also be binary-coded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 = { Q, {0,1}, </a:t>
            </a:r>
            <a:r>
              <a:rPr lang="en-US" sz="2800">
                <a:sym typeface="Symbol" pitchFamily="28" charset="2"/>
              </a:rPr>
              <a:t>, , q</a:t>
            </a:r>
            <a:r>
              <a:rPr lang="en-US" sz="2800" baseline="-25000"/>
              <a:t>0</a:t>
            </a:r>
            <a:r>
              <a:rPr lang="en-US" sz="2800">
                <a:sym typeface="Symbol" pitchFamily="28" charset="2"/>
              </a:rPr>
              <a:t>,B,F </a:t>
            </a:r>
            <a:r>
              <a:rPr lang="en-US" sz="28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Map all states, tape symbols and transitions to integers (==&gt;binary strings)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(q</a:t>
            </a:r>
            <a:r>
              <a:rPr lang="en-US" sz="2400" baseline="-25000"/>
              <a:t>i</a:t>
            </a:r>
            <a:r>
              <a:rPr lang="en-US" sz="2400">
                <a:sym typeface="Symbol" pitchFamily="28" charset="2"/>
              </a:rPr>
              <a:t>,X</a:t>
            </a:r>
            <a:r>
              <a:rPr lang="en-US" sz="2400" baseline="-25000"/>
              <a:t>j</a:t>
            </a:r>
            <a:r>
              <a:rPr lang="en-US" sz="2400">
                <a:sym typeface="Symbol" pitchFamily="28" charset="2"/>
              </a:rPr>
              <a:t>) = (q</a:t>
            </a:r>
            <a:r>
              <a:rPr lang="en-US" sz="2400" baseline="-25000"/>
              <a:t>k</a:t>
            </a:r>
            <a:r>
              <a:rPr lang="en-US" sz="2400">
                <a:sym typeface="Symbol" pitchFamily="28" charset="2"/>
              </a:rPr>
              <a:t>,X</a:t>
            </a:r>
            <a:r>
              <a:rPr lang="en-US" sz="2400" baseline="-25000"/>
              <a:t>l</a:t>
            </a:r>
            <a:r>
              <a:rPr lang="en-US" sz="2400">
                <a:sym typeface="Symbol" pitchFamily="28" charset="2"/>
              </a:rPr>
              <a:t>,D</a:t>
            </a:r>
            <a:r>
              <a:rPr lang="en-US" sz="2400" baseline="-25000"/>
              <a:t>m</a:t>
            </a:r>
            <a:r>
              <a:rPr lang="en-US" sz="2400">
                <a:sym typeface="Symbol" pitchFamily="28" charset="2"/>
              </a:rPr>
              <a:t>) will be represented as: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28" charset="2"/>
              </a:rPr>
              <a:t>==&gt; 0</a:t>
            </a:r>
            <a:r>
              <a:rPr lang="en-US" sz="2000" baseline="30000"/>
              <a:t>i</a:t>
            </a:r>
            <a:r>
              <a:rPr lang="en-US" sz="2000">
                <a:sym typeface="Symbol" pitchFamily="28" charset="2"/>
              </a:rPr>
              <a:t>1 0</a:t>
            </a:r>
            <a:r>
              <a:rPr lang="en-US" sz="2000" baseline="30000"/>
              <a:t>j</a:t>
            </a:r>
            <a:r>
              <a:rPr lang="en-US" sz="2000">
                <a:sym typeface="Symbol" pitchFamily="28" charset="2"/>
              </a:rPr>
              <a:t>1 0</a:t>
            </a:r>
            <a:r>
              <a:rPr lang="en-US" sz="2000" baseline="30000"/>
              <a:t>k</a:t>
            </a:r>
            <a:r>
              <a:rPr lang="en-US" sz="2000">
                <a:sym typeface="Symbol" pitchFamily="28" charset="2"/>
              </a:rPr>
              <a:t>1 0</a:t>
            </a:r>
            <a:r>
              <a:rPr lang="en-US" sz="2000" baseline="30000"/>
              <a:t>l</a:t>
            </a:r>
            <a:r>
              <a:rPr lang="en-US" sz="2000">
                <a:sym typeface="Symbol" pitchFamily="28" charset="2"/>
              </a:rPr>
              <a:t>1 0</a:t>
            </a:r>
            <a:r>
              <a:rPr lang="en-US" sz="2000" baseline="30000"/>
              <a:t>m</a:t>
            </a:r>
            <a:endParaRPr lang="en-US" sz="200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u="sng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u="sng">
                <a:sym typeface="Symbol" pitchFamily="28" charset="2"/>
              </a:rPr>
              <a:t>Result: </a:t>
            </a:r>
            <a:r>
              <a:rPr lang="en-US" sz="2800">
                <a:sym typeface="Symbol" pitchFamily="28" charset="2"/>
              </a:rPr>
              <a:t>Each TM can be written down as a long binary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==&gt; Canonical ordering of TMs: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ym typeface="Symbol" pitchFamily="28" charset="2"/>
              </a:rPr>
              <a:t>{M</a:t>
            </a:r>
            <a:r>
              <a:rPr lang="en-US" sz="2400" baseline="-25000"/>
              <a:t>1</a:t>
            </a:r>
            <a:r>
              <a:rPr lang="en-US" sz="2400">
                <a:sym typeface="Symbol" pitchFamily="28" charset="2"/>
              </a:rPr>
              <a:t>, M</a:t>
            </a:r>
            <a:r>
              <a:rPr lang="en-US" sz="2400" baseline="-25000"/>
              <a:t>2</a:t>
            </a:r>
            <a:r>
              <a:rPr lang="en-US" sz="2400">
                <a:sym typeface="Symbol" pitchFamily="28" charset="2"/>
              </a:rPr>
              <a:t>, M</a:t>
            </a:r>
            <a:r>
              <a:rPr lang="en-US" sz="2400" baseline="-25000"/>
              <a:t>3</a:t>
            </a:r>
            <a:r>
              <a:rPr lang="en-US" sz="2400">
                <a:sym typeface="Symbol" pitchFamily="28" charset="2"/>
              </a:rPr>
              <a:t>, M</a:t>
            </a:r>
            <a:r>
              <a:rPr lang="en-US" sz="2400" baseline="-25000"/>
              <a:t>4</a:t>
            </a:r>
            <a:r>
              <a:rPr lang="en-US" sz="2400">
                <a:sym typeface="Symbol" pitchFamily="28" charset="2"/>
              </a:rPr>
              <a:t>, …. M</a:t>
            </a:r>
            <a:r>
              <a:rPr lang="en-US" sz="2400" baseline="-25000"/>
              <a:t>i</a:t>
            </a:r>
            <a:r>
              <a:rPr lang="en-US" sz="2400">
                <a:sym typeface="Symbol" pitchFamily="28" charset="2"/>
              </a:rPr>
              <a:t>, …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BDC2-7D37-4A6E-8D66-8FFA2A4E8C4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Diagonalization Language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1411288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993300"/>
                </a:solidFill>
              </a:rPr>
              <a:t>L</a:t>
            </a:r>
            <a:r>
              <a:rPr lang="en-US" baseline="-25000">
                <a:solidFill>
                  <a:srgbClr val="993300"/>
                </a:solidFill>
              </a:rPr>
              <a:t>d</a:t>
            </a:r>
            <a:r>
              <a:rPr lang="en-US">
                <a:solidFill>
                  <a:srgbClr val="993300"/>
                </a:solidFill>
              </a:rPr>
              <a:t> = { w</a:t>
            </a:r>
            <a:r>
              <a:rPr lang="en-US" baseline="-25000">
                <a:solidFill>
                  <a:srgbClr val="993300"/>
                </a:solidFill>
              </a:rPr>
              <a:t>i</a:t>
            </a:r>
            <a:r>
              <a:rPr lang="en-US">
                <a:solidFill>
                  <a:srgbClr val="993300"/>
                </a:solidFill>
              </a:rPr>
              <a:t> | w</a:t>
            </a:r>
            <a:r>
              <a:rPr lang="en-US" baseline="-25000">
                <a:solidFill>
                  <a:srgbClr val="993300"/>
                </a:solidFill>
              </a:rPr>
              <a:t>i</a:t>
            </a:r>
            <a:r>
              <a:rPr lang="en-US">
                <a:solidFill>
                  <a:srgbClr val="993300"/>
                </a:solidFill>
              </a:rPr>
              <a:t> </a:t>
            </a:r>
            <a:r>
              <a:rPr lang="en-US">
                <a:solidFill>
                  <a:srgbClr val="993300"/>
                </a:solidFill>
                <a:sym typeface="Symbol" pitchFamily="28" charset="2"/>
              </a:rPr>
              <a:t> L(M</a:t>
            </a:r>
            <a:r>
              <a:rPr lang="en-US" baseline="-25000">
                <a:solidFill>
                  <a:srgbClr val="993300"/>
                </a:solidFill>
              </a:rPr>
              <a:t>i</a:t>
            </a:r>
            <a:r>
              <a:rPr lang="en-US">
                <a:solidFill>
                  <a:srgbClr val="993300"/>
                </a:solidFill>
                <a:sym typeface="Symbol" pitchFamily="28" charset="2"/>
              </a:rPr>
              <a:t>) }</a:t>
            </a:r>
          </a:p>
          <a:p>
            <a:pPr lvl="1" eaLnBrk="1" hangingPunct="1"/>
            <a:r>
              <a:rPr lang="en-US" sz="2400">
                <a:solidFill>
                  <a:srgbClr val="993300"/>
                </a:solidFill>
                <a:sym typeface="Symbol" pitchFamily="28" charset="2"/>
              </a:rPr>
              <a:t>The language of all strings whose corresponding machine does </a:t>
            </a:r>
            <a:r>
              <a:rPr lang="en-US" sz="2400" i="1">
                <a:solidFill>
                  <a:srgbClr val="993300"/>
                </a:solidFill>
                <a:sym typeface="Symbol" pitchFamily="28" charset="2"/>
              </a:rPr>
              <a:t>not</a:t>
            </a:r>
            <a:r>
              <a:rPr lang="en-US" sz="2400">
                <a:solidFill>
                  <a:srgbClr val="993300"/>
                </a:solidFill>
                <a:sym typeface="Symbol" pitchFamily="28" charset="2"/>
              </a:rPr>
              <a:t> accept itself (i.e., its own code)</a:t>
            </a:r>
          </a:p>
        </p:txBody>
      </p:sp>
      <p:graphicFrame>
        <p:nvGraphicFramePr>
          <p:cNvPr id="514238" name="Group 190"/>
          <p:cNvGraphicFramePr>
            <a:graphicFrameLocks noGrp="1"/>
          </p:cNvGraphicFramePr>
          <p:nvPr/>
        </p:nvGraphicFramePr>
        <p:xfrm>
          <a:off x="1157288" y="4079875"/>
          <a:ext cx="2743200" cy="2133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86" name="Line 192"/>
          <p:cNvSpPr>
            <a:spLocks noChangeShapeType="1"/>
          </p:cNvSpPr>
          <p:nvPr/>
        </p:nvSpPr>
        <p:spPr bwMode="auto">
          <a:xfrm>
            <a:off x="776288" y="468947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7" name="Text Box 193"/>
          <p:cNvSpPr txBox="1">
            <a:spLocks noChangeArrowheads="1"/>
          </p:cNvSpPr>
          <p:nvPr/>
        </p:nvSpPr>
        <p:spPr bwMode="auto">
          <a:xfrm>
            <a:off x="395288" y="49307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</a:t>
            </a:r>
            <a:endParaRPr lang="en-US" sz="3200" baseline="-25000"/>
          </a:p>
        </p:txBody>
      </p:sp>
      <p:sp>
        <p:nvSpPr>
          <p:cNvPr id="27688" name="Text Box 195"/>
          <p:cNvSpPr txBox="1">
            <a:spLocks noChangeArrowheads="1"/>
          </p:cNvSpPr>
          <p:nvPr/>
        </p:nvSpPr>
        <p:spPr bwMode="auto">
          <a:xfrm>
            <a:off x="1906588" y="3622675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</a:t>
            </a:r>
            <a:endParaRPr lang="en-US" sz="3200" baseline="-25000"/>
          </a:p>
        </p:txBody>
      </p:sp>
      <p:sp>
        <p:nvSpPr>
          <p:cNvPr id="27689" name="Line 196"/>
          <p:cNvSpPr>
            <a:spLocks noChangeShapeType="1"/>
          </p:cNvSpPr>
          <p:nvPr/>
        </p:nvSpPr>
        <p:spPr bwMode="auto">
          <a:xfrm>
            <a:off x="2224088" y="38512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0" name="Text Box 197"/>
          <p:cNvSpPr txBox="1">
            <a:spLocks noChangeArrowheads="1"/>
          </p:cNvSpPr>
          <p:nvPr/>
        </p:nvSpPr>
        <p:spPr bwMode="auto">
          <a:xfrm rot="5400000">
            <a:off x="1196976" y="62341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4246" name="Line 198"/>
          <p:cNvSpPr>
            <a:spLocks noChangeShapeType="1"/>
          </p:cNvSpPr>
          <p:nvPr/>
        </p:nvSpPr>
        <p:spPr bwMode="auto">
          <a:xfrm>
            <a:off x="1233488" y="44608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247" name="Line 199"/>
          <p:cNvSpPr>
            <a:spLocks noChangeShapeType="1"/>
          </p:cNvSpPr>
          <p:nvPr/>
        </p:nvSpPr>
        <p:spPr bwMode="auto">
          <a:xfrm>
            <a:off x="1385888" y="4156075"/>
            <a:ext cx="243840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3" name="Text Box 200"/>
          <p:cNvSpPr txBox="1">
            <a:spLocks noChangeArrowheads="1"/>
          </p:cNvSpPr>
          <p:nvPr/>
        </p:nvSpPr>
        <p:spPr bwMode="auto">
          <a:xfrm>
            <a:off x="3351213" y="60801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4" name="Text Box 201"/>
          <p:cNvSpPr txBox="1">
            <a:spLocks noChangeArrowheads="1"/>
          </p:cNvSpPr>
          <p:nvPr/>
        </p:nvSpPr>
        <p:spPr bwMode="auto">
          <a:xfrm>
            <a:off x="3503613" y="61976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27695" name="Text Box 202"/>
          <p:cNvSpPr txBox="1">
            <a:spLocks noChangeArrowheads="1"/>
          </p:cNvSpPr>
          <p:nvPr/>
        </p:nvSpPr>
        <p:spPr bwMode="auto">
          <a:xfrm>
            <a:off x="3722688" y="63658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514251" name="Text Box 203"/>
          <p:cNvSpPr txBox="1">
            <a:spLocks noChangeArrowheads="1"/>
          </p:cNvSpPr>
          <p:nvPr/>
        </p:nvSpPr>
        <p:spPr bwMode="auto">
          <a:xfrm>
            <a:off x="3960813" y="6537325"/>
            <a:ext cx="114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diagonal</a:t>
            </a:r>
          </a:p>
        </p:txBody>
      </p:sp>
      <p:sp>
        <p:nvSpPr>
          <p:cNvPr id="27697" name="Text Box 204"/>
          <p:cNvSpPr txBox="1">
            <a:spLocks noChangeArrowheads="1"/>
          </p:cNvSpPr>
          <p:nvPr/>
        </p:nvSpPr>
        <p:spPr bwMode="auto">
          <a:xfrm>
            <a:off x="4648200" y="4175125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 u="sng"/>
              <a:t>Table:</a:t>
            </a:r>
            <a:r>
              <a:rPr lang="en-US"/>
              <a:t> T[i,j] = 1, if M</a:t>
            </a:r>
            <a:r>
              <a:rPr lang="en-US" baseline="-25000"/>
              <a:t>i</a:t>
            </a:r>
            <a:r>
              <a:rPr lang="en-US"/>
              <a:t> accepts w</a:t>
            </a:r>
            <a:r>
              <a:rPr lang="en-US" baseline="-25000"/>
              <a:t>j</a:t>
            </a:r>
            <a:br>
              <a:rPr lang="en-US"/>
            </a:br>
            <a:r>
              <a:rPr lang="en-US"/>
              <a:t>	         = 0, otherwise.</a:t>
            </a:r>
          </a:p>
          <a:p>
            <a:endParaRPr lang="en-US"/>
          </a:p>
        </p:txBody>
      </p:sp>
      <p:sp>
        <p:nvSpPr>
          <p:cNvPr id="27698" name="Text Box 205"/>
          <p:cNvSpPr txBox="1">
            <a:spLocks noChangeArrowheads="1"/>
          </p:cNvSpPr>
          <p:nvPr/>
        </p:nvSpPr>
        <p:spPr bwMode="auto">
          <a:xfrm>
            <a:off x="2335213" y="3429000"/>
            <a:ext cx="1779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(input word w)</a:t>
            </a:r>
          </a:p>
        </p:txBody>
      </p:sp>
      <p:sp>
        <p:nvSpPr>
          <p:cNvPr id="27699" name="Line 206"/>
          <p:cNvSpPr>
            <a:spLocks noChangeShapeType="1"/>
          </p:cNvSpPr>
          <p:nvPr/>
        </p:nvSpPr>
        <p:spPr bwMode="auto">
          <a:xfrm>
            <a:off x="3810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0" name="Line 207"/>
          <p:cNvSpPr>
            <a:spLocks noChangeShapeType="1"/>
          </p:cNvSpPr>
          <p:nvPr/>
        </p:nvSpPr>
        <p:spPr bwMode="auto">
          <a:xfrm>
            <a:off x="4419600" y="3352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01" name="Text Box 208"/>
          <p:cNvSpPr txBox="1">
            <a:spLocks noChangeArrowheads="1"/>
          </p:cNvSpPr>
          <p:nvPr/>
        </p:nvSpPr>
        <p:spPr bwMode="auto">
          <a:xfrm>
            <a:off x="-85725" y="4495800"/>
            <a:ext cx="84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(TMs)</a:t>
            </a:r>
          </a:p>
        </p:txBody>
      </p:sp>
      <p:sp>
        <p:nvSpPr>
          <p:cNvPr id="514257" name="Text Box 209"/>
          <p:cNvSpPr txBox="1">
            <a:spLocks noChangeArrowheads="1"/>
          </p:cNvSpPr>
          <p:nvPr/>
        </p:nvSpPr>
        <p:spPr bwMode="auto">
          <a:xfrm>
            <a:off x="5257800" y="5486400"/>
            <a:ext cx="3563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Make a new language called</a:t>
            </a:r>
            <a:br>
              <a:rPr lang="en-US"/>
            </a:br>
            <a:r>
              <a:rPr lang="en-US" b="1" i="1">
                <a:solidFill>
                  <a:srgbClr val="FF0000"/>
                </a:solidFill>
              </a:rPr>
              <a:t>          L</a:t>
            </a:r>
            <a:r>
              <a:rPr lang="en-US" b="1" i="1" baseline="-25000">
                <a:solidFill>
                  <a:srgbClr val="FF0000"/>
                </a:solidFill>
              </a:rPr>
              <a:t>d</a:t>
            </a:r>
            <a:r>
              <a:rPr lang="en-US" b="1" i="1">
                <a:solidFill>
                  <a:srgbClr val="FF0000"/>
                </a:solidFill>
              </a:rPr>
              <a:t> = {w</a:t>
            </a:r>
            <a:r>
              <a:rPr lang="en-US" b="1" i="1" baseline="-25000">
                <a:solidFill>
                  <a:srgbClr val="FF0000"/>
                </a:solidFill>
              </a:rPr>
              <a:t>i</a:t>
            </a:r>
            <a:r>
              <a:rPr lang="en-US" b="1" i="1">
                <a:solidFill>
                  <a:srgbClr val="FF0000"/>
                </a:solidFill>
              </a:rPr>
              <a:t> | T[i,i] = 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build="p"/>
      <p:bldP spid="514246" grpId="0" animBg="1"/>
      <p:bldP spid="514247" grpId="0" animBg="1"/>
      <p:bldP spid="514251" grpId="0"/>
      <p:bldP spid="514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C17259-D9EE-415F-99A3-A4F5DC50CC1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</a:t>
            </a:r>
            <a:r>
              <a:rPr lang="en-US" baseline="-25000"/>
              <a:t>d</a:t>
            </a:r>
            <a:r>
              <a:rPr lang="en-US"/>
              <a:t> is not RE (i.e., has no TM)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 u="sng"/>
              <a:t>Proof (by contradiction):</a:t>
            </a:r>
            <a:endParaRPr lang="en-US" sz="2800"/>
          </a:p>
          <a:p>
            <a:pPr marL="609600" indent="-609600" eaLnBrk="1" hangingPunct="1"/>
            <a:r>
              <a:rPr lang="en-US" sz="2800"/>
              <a:t>Let M be the TM for L</a:t>
            </a:r>
            <a:r>
              <a:rPr lang="en-US" sz="2800" baseline="-25000"/>
              <a:t>d</a:t>
            </a:r>
            <a:endParaRPr lang="en-US" sz="2800"/>
          </a:p>
          <a:p>
            <a:pPr marL="609600" indent="-609600" eaLnBrk="1" hangingPunct="1"/>
            <a:r>
              <a:rPr lang="en-US" sz="2800"/>
              <a:t>==&gt; M has to be equal to some M</a:t>
            </a:r>
            <a:r>
              <a:rPr lang="en-US" sz="2800" baseline="-25000"/>
              <a:t>k</a:t>
            </a:r>
            <a:r>
              <a:rPr lang="en-US" sz="2800"/>
              <a:t> s.t. </a:t>
            </a:r>
            <a:br>
              <a:rPr lang="en-US" sz="2800"/>
            </a:br>
            <a:r>
              <a:rPr lang="en-US" sz="2800"/>
              <a:t>		L(M</a:t>
            </a:r>
            <a:r>
              <a:rPr lang="en-US" sz="2800" baseline="-25000"/>
              <a:t>k</a:t>
            </a:r>
            <a:r>
              <a:rPr lang="en-US" sz="2800"/>
              <a:t>) = L</a:t>
            </a:r>
            <a:r>
              <a:rPr lang="en-US" sz="2800" baseline="-25000"/>
              <a:t>d</a:t>
            </a:r>
            <a:endParaRPr lang="en-US" sz="2800"/>
          </a:p>
          <a:p>
            <a:pPr marL="609600" indent="-609600" eaLnBrk="1" hangingPunct="1"/>
            <a:r>
              <a:rPr lang="en-US" sz="2800"/>
              <a:t>==&gt; Will w</a:t>
            </a:r>
            <a:r>
              <a:rPr lang="en-US" sz="2800" baseline="-25000"/>
              <a:t>k</a:t>
            </a:r>
            <a:r>
              <a:rPr lang="en-US" sz="2800"/>
              <a:t> belong to L(M</a:t>
            </a:r>
            <a:r>
              <a:rPr lang="en-US" sz="2800" baseline="-25000"/>
              <a:t>k</a:t>
            </a:r>
            <a:r>
              <a:rPr lang="en-US" sz="2800"/>
              <a:t>) or not?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/>
              <a:t>If w</a:t>
            </a:r>
            <a:r>
              <a:rPr lang="en-US" sz="2400" baseline="-25000"/>
              <a:t>k</a:t>
            </a:r>
            <a:r>
              <a:rPr lang="en-US" sz="2400"/>
              <a:t> </a:t>
            </a:r>
            <a:r>
              <a:rPr lang="en-US" sz="2400">
                <a:sym typeface="Symbol" pitchFamily="28" charset="2"/>
              </a:rPr>
              <a:t> L(M</a:t>
            </a:r>
            <a:r>
              <a:rPr lang="en-US" sz="2400" baseline="-25000"/>
              <a:t>k</a:t>
            </a:r>
            <a:r>
              <a:rPr lang="en-US" sz="2400">
                <a:sym typeface="Symbol" pitchFamily="28" charset="2"/>
              </a:rPr>
              <a:t>) ==&gt; T[k,k]=1 ==&gt; </a:t>
            </a:r>
            <a:r>
              <a:rPr lang="en-US" sz="2400"/>
              <a:t>w</a:t>
            </a:r>
            <a:r>
              <a:rPr lang="en-US" sz="2400" baseline="-25000"/>
              <a:t>k</a:t>
            </a:r>
            <a:r>
              <a:rPr lang="en-US" sz="2400">
                <a:sym typeface="Symbol" pitchFamily="28" charset="2"/>
              </a:rPr>
              <a:t> L</a:t>
            </a:r>
            <a:r>
              <a:rPr lang="en-US" sz="2400" baseline="-25000"/>
              <a:t>d</a:t>
            </a:r>
            <a:r>
              <a:rPr lang="en-US" sz="2400"/>
              <a:t> </a:t>
            </a:r>
            <a:endParaRPr lang="en-US" sz="2400">
              <a:sym typeface="Symbol" pitchFamily="28" charset="2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400"/>
              <a:t>If w</a:t>
            </a:r>
            <a:r>
              <a:rPr lang="en-US" sz="2400" baseline="-25000"/>
              <a:t>k</a:t>
            </a:r>
            <a:r>
              <a:rPr lang="en-US" sz="2400"/>
              <a:t> </a:t>
            </a:r>
            <a:r>
              <a:rPr lang="en-US" sz="2400">
                <a:sym typeface="Symbol" pitchFamily="28" charset="2"/>
              </a:rPr>
              <a:t> L(M</a:t>
            </a:r>
            <a:r>
              <a:rPr lang="en-US" sz="2400" baseline="-25000"/>
              <a:t>k</a:t>
            </a:r>
            <a:r>
              <a:rPr lang="en-US" sz="2400">
                <a:sym typeface="Symbol" pitchFamily="28" charset="2"/>
              </a:rPr>
              <a:t>) ==&gt; T[k,k]=0 ==&gt; </a:t>
            </a:r>
            <a:r>
              <a:rPr lang="en-US" sz="2400"/>
              <a:t>w</a:t>
            </a:r>
            <a:r>
              <a:rPr lang="en-US" sz="2400" baseline="-25000"/>
              <a:t>k </a:t>
            </a:r>
            <a:r>
              <a:rPr lang="en-US" sz="2400">
                <a:sym typeface="Symbol" pitchFamily="28" charset="2"/>
              </a:rPr>
              <a:t> L</a:t>
            </a:r>
            <a:r>
              <a:rPr lang="en-US" sz="2400" baseline="-25000"/>
              <a:t>d</a:t>
            </a:r>
            <a:endParaRPr lang="en-US" sz="2400"/>
          </a:p>
          <a:p>
            <a:pPr marL="609600" indent="-609600" eaLnBrk="1" hangingPunct="1"/>
            <a:r>
              <a:rPr lang="en-US" sz="2800"/>
              <a:t>A contradiction either way!!</a:t>
            </a:r>
            <a:endParaRPr 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09FFBB-298E-4679-8BD1-0FB4C926B68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Why should there be languages that do not have TMs?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629400" cy="609600"/>
          </a:xfrm>
        </p:spPr>
        <p:txBody>
          <a:bodyPr/>
          <a:lstStyle/>
          <a:p>
            <a:pPr eaLnBrk="1" hangingPunct="1"/>
            <a:r>
              <a:rPr lang="en-US"/>
              <a:t>We thought TMs can solve everything!!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8C8E8-CADD-475F-983C-CB700A1F491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/>
              <a:t>Non-RE languages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731" name="Text Box 10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685800" y="2270125"/>
            <a:ext cx="2414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</a:p>
        </p:txBody>
      </p:sp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46863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come there are languages here?</a:t>
            </a:r>
          </a:p>
          <a:p>
            <a:r>
              <a:rPr lang="en-US"/>
              <a:t>	(e.g., diagonalization language)</a:t>
            </a: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53D50-AE49-4324-86A6-2E99A66F05F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One Explanation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b="1" i="1"/>
              <a:t>There are more languages than TMs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By pigeon hole principle: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==&gt; some languages cannot have TMs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But how do we show this?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Need a way to “</a:t>
            </a:r>
            <a:r>
              <a:rPr lang="en-US" sz="2800" i="1"/>
              <a:t>count &amp; compare</a:t>
            </a:r>
            <a:r>
              <a:rPr lang="en-US" sz="2800"/>
              <a:t>” two infinite sets (languages and TMs)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BE51FC-D086-4BD0-865D-B22DBC5ACB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pPr eaLnBrk="1" hangingPunct="1"/>
            <a:r>
              <a:rPr lang="en-US" sz="3400"/>
              <a:t>Recursive, RE, Undecidable languages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21336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16764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2192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 rot="-5400000">
            <a:off x="49458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504840" name="Oval 8"/>
          <p:cNvSpPr>
            <a:spLocks noChangeArrowheads="1"/>
          </p:cNvSpPr>
          <p:nvPr/>
        </p:nvSpPr>
        <p:spPr bwMode="auto">
          <a:xfrm>
            <a:off x="990600" y="3124200"/>
            <a:ext cx="63246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41" name="Text Box 9"/>
          <p:cNvSpPr txBox="1">
            <a:spLocks noChangeArrowheads="1"/>
          </p:cNvSpPr>
          <p:nvPr/>
        </p:nvSpPr>
        <p:spPr bwMode="auto">
          <a:xfrm rot="-5400000">
            <a:off x="5941220" y="4888706"/>
            <a:ext cx="1312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</a:t>
            </a:r>
          </a:p>
        </p:txBody>
      </p:sp>
      <p:sp>
        <p:nvSpPr>
          <p:cNvPr id="504842" name="Oval 10"/>
          <p:cNvSpPr>
            <a:spLocks noChangeArrowheads="1"/>
          </p:cNvSpPr>
          <p:nvPr/>
        </p:nvSpPr>
        <p:spPr bwMode="auto">
          <a:xfrm>
            <a:off x="609600" y="2743200"/>
            <a:ext cx="8229600" cy="39624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 rot="-5400000">
            <a:off x="6651626" y="4154487"/>
            <a:ext cx="2146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 (RE)</a:t>
            </a:r>
          </a:p>
        </p:txBody>
      </p:sp>
      <p:sp>
        <p:nvSpPr>
          <p:cNvPr id="504846" name="Text Box 14"/>
          <p:cNvSpPr txBox="1">
            <a:spLocks noChangeArrowheads="1"/>
          </p:cNvSpPr>
          <p:nvPr/>
        </p:nvSpPr>
        <p:spPr bwMode="auto">
          <a:xfrm>
            <a:off x="381000" y="2133600"/>
            <a:ext cx="36036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Non-RE Languages</a:t>
            </a:r>
            <a:br>
              <a:rPr lang="en-US"/>
            </a:br>
            <a:r>
              <a:rPr lang="en-US"/>
              <a:t>(all other languages for which </a:t>
            </a:r>
            <a:br>
              <a:rPr lang="en-US"/>
            </a:br>
            <a:r>
              <a:rPr lang="en-US"/>
              <a:t>no TMs can be built)</a:t>
            </a:r>
          </a:p>
        </p:txBody>
      </p:sp>
      <p:sp>
        <p:nvSpPr>
          <p:cNvPr id="504847" name="Rectangle 15"/>
          <p:cNvSpPr>
            <a:spLocks noChangeArrowheads="1"/>
          </p:cNvSpPr>
          <p:nvPr/>
        </p:nvSpPr>
        <p:spPr bwMode="auto">
          <a:xfrm>
            <a:off x="381000" y="2133600"/>
            <a:ext cx="85344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4648200" y="1828800"/>
            <a:ext cx="669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LBA</a:t>
            </a:r>
          </a:p>
        </p:txBody>
      </p:sp>
      <p:sp>
        <p:nvSpPr>
          <p:cNvPr id="504850" name="Text Box 18"/>
          <p:cNvSpPr txBox="1">
            <a:spLocks noChangeArrowheads="1"/>
          </p:cNvSpPr>
          <p:nvPr/>
        </p:nvSpPr>
        <p:spPr bwMode="auto">
          <a:xfrm>
            <a:off x="5334000" y="1600200"/>
            <a:ext cx="249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always halt</a:t>
            </a:r>
          </a:p>
        </p:txBody>
      </p:sp>
      <p:sp>
        <p:nvSpPr>
          <p:cNvPr id="504851" name="Text Box 19"/>
          <p:cNvSpPr txBox="1">
            <a:spLocks noChangeArrowheads="1"/>
          </p:cNvSpPr>
          <p:nvPr/>
        </p:nvSpPr>
        <p:spPr bwMode="auto">
          <a:xfrm>
            <a:off x="6569075" y="2117725"/>
            <a:ext cx="2103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TMs that may or </a:t>
            </a:r>
            <a:br>
              <a:rPr lang="en-US">
                <a:solidFill>
                  <a:srgbClr val="0070C0"/>
                </a:solidFill>
              </a:rPr>
            </a:br>
            <a:r>
              <a:rPr lang="en-US">
                <a:solidFill>
                  <a:srgbClr val="0070C0"/>
                </a:solidFill>
              </a:rPr>
              <a:t>may not halt</a:t>
            </a:r>
          </a:p>
        </p:txBody>
      </p:sp>
      <p:sp>
        <p:nvSpPr>
          <p:cNvPr id="5137" name="Line 20"/>
          <p:cNvSpPr>
            <a:spLocks noChangeShapeType="1"/>
          </p:cNvSpPr>
          <p:nvPr/>
        </p:nvSpPr>
        <p:spPr bwMode="auto">
          <a:xfrm>
            <a:off x="4876800" y="22098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3" name="Line 21"/>
          <p:cNvSpPr>
            <a:spLocks noChangeShapeType="1"/>
          </p:cNvSpPr>
          <p:nvPr/>
        </p:nvSpPr>
        <p:spPr bwMode="auto">
          <a:xfrm>
            <a:off x="6096000" y="19812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4" name="Line 22"/>
          <p:cNvSpPr>
            <a:spLocks noChangeShapeType="1"/>
          </p:cNvSpPr>
          <p:nvPr/>
        </p:nvSpPr>
        <p:spPr bwMode="auto">
          <a:xfrm>
            <a:off x="7467600" y="28956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5" name="Text Box 23"/>
          <p:cNvSpPr txBox="1">
            <a:spLocks noChangeArrowheads="1"/>
          </p:cNvSpPr>
          <p:nvPr/>
        </p:nvSpPr>
        <p:spPr bwMode="auto">
          <a:xfrm>
            <a:off x="3276600" y="1371600"/>
            <a:ext cx="1665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No TMs exist</a:t>
            </a:r>
          </a:p>
        </p:txBody>
      </p:sp>
      <p:sp>
        <p:nvSpPr>
          <p:cNvPr id="504856" name="Line 24"/>
          <p:cNvSpPr>
            <a:spLocks noChangeShapeType="1"/>
          </p:cNvSpPr>
          <p:nvPr/>
        </p:nvSpPr>
        <p:spPr bwMode="auto">
          <a:xfrm flipH="1">
            <a:off x="2667000" y="17526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7" name="Text Box 25"/>
          <p:cNvSpPr txBox="1">
            <a:spLocks noChangeArrowheads="1"/>
          </p:cNvSpPr>
          <p:nvPr/>
        </p:nvSpPr>
        <p:spPr bwMode="auto">
          <a:xfrm>
            <a:off x="6019800" y="6096000"/>
            <a:ext cx="3162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“Undecidable” problems</a:t>
            </a:r>
          </a:p>
        </p:txBody>
      </p:sp>
      <p:sp>
        <p:nvSpPr>
          <p:cNvPr id="504858" name="Line 26"/>
          <p:cNvSpPr>
            <a:spLocks noChangeShapeType="1"/>
          </p:cNvSpPr>
          <p:nvPr/>
        </p:nvSpPr>
        <p:spPr bwMode="auto">
          <a:xfrm flipV="1">
            <a:off x="7543800" y="5638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59" name="Line 27"/>
          <p:cNvSpPr>
            <a:spLocks noChangeShapeType="1"/>
          </p:cNvSpPr>
          <p:nvPr/>
        </p:nvSpPr>
        <p:spPr bwMode="auto">
          <a:xfrm flipV="1">
            <a:off x="7620000" y="5943600"/>
            <a:ext cx="8382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4860" name="Text Box 28"/>
          <p:cNvSpPr txBox="1">
            <a:spLocks noChangeArrowheads="1"/>
          </p:cNvSpPr>
          <p:nvPr/>
        </p:nvSpPr>
        <p:spPr bwMode="auto">
          <a:xfrm>
            <a:off x="609600" y="6248400"/>
            <a:ext cx="285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“Decidable” problems</a:t>
            </a:r>
          </a:p>
        </p:txBody>
      </p:sp>
      <p:sp>
        <p:nvSpPr>
          <p:cNvPr id="504862" name="Line 30"/>
          <p:cNvSpPr>
            <a:spLocks noChangeShapeType="1"/>
          </p:cNvSpPr>
          <p:nvPr/>
        </p:nvSpPr>
        <p:spPr bwMode="auto">
          <a:xfrm flipV="1">
            <a:off x="3200400" y="5715000"/>
            <a:ext cx="2895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124200" y="5410200"/>
            <a:ext cx="1905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 flipV="1">
            <a:off x="2895600" y="5410200"/>
            <a:ext cx="10668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2743200" y="5029200"/>
            <a:ext cx="1524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animBg="1"/>
      <p:bldP spid="504841" grpId="0"/>
      <p:bldP spid="504842" grpId="0" animBg="1"/>
      <p:bldP spid="504844" grpId="0"/>
      <p:bldP spid="504846" grpId="0"/>
      <p:bldP spid="504847" grpId="0" animBg="1"/>
      <p:bldP spid="504850" grpId="0"/>
      <p:bldP spid="504851" grpId="0"/>
      <p:bldP spid="504853" grpId="0" animBg="1"/>
      <p:bldP spid="504854" grpId="0" animBg="1"/>
      <p:bldP spid="504855" grpId="0"/>
      <p:bldP spid="504856" grpId="0" animBg="1"/>
      <p:bldP spid="504857" grpId="0"/>
      <p:bldP spid="504858" grpId="0" animBg="1"/>
      <p:bldP spid="504859" grpId="0" animBg="1"/>
      <p:bldP spid="504860" grpId="0"/>
      <p:bldP spid="504862" grpId="0" animBg="1"/>
      <p:bldP spid="27" grpId="0" animBg="1"/>
      <p:bldP spid="28" grpId="0" animBg="1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79405-20F0-451F-93B1-A7BB1A7C401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count elements in a set?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/>
              <a:t>Let A be a set: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If A is finite  ==&gt; counting is trivial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If A is infinite ==&gt; how do we count?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And, how do we compare two infinite sets by their size?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284FB1-A8B2-416A-9557-0EE38C36F80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Cantor’s definition of set “size” for infinite sets (1873 A.D.)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/>
              <a:t>Let N = {1,2,3,…}	(all natural numbers)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/>
              <a:t>Let E = {2,4,6,…}	(all even numbers) </a:t>
            </a:r>
          </a:p>
          <a:p>
            <a:pPr eaLnBrk="1" hangingPunct="1"/>
            <a:endParaRPr lang="en-US" sz="2400"/>
          </a:p>
          <a:p>
            <a:pPr eaLnBrk="1" hangingPunct="1">
              <a:buFont typeface="Wingdings" pitchFamily="28" charset="2"/>
              <a:buNone/>
            </a:pPr>
            <a:r>
              <a:rPr lang="en-US" sz="2400"/>
              <a:t>Q) Which is bigger?</a:t>
            </a:r>
          </a:p>
          <a:p>
            <a:pPr eaLnBrk="1" hangingPunct="1"/>
            <a:r>
              <a:rPr lang="en-US" sz="2400"/>
              <a:t>A)  Both sets are of the same size</a:t>
            </a:r>
          </a:p>
          <a:p>
            <a:pPr lvl="1" eaLnBrk="1" hangingPunct="1"/>
            <a:r>
              <a:rPr lang="en-US" sz="2000"/>
              <a:t>“</a:t>
            </a:r>
            <a:r>
              <a:rPr lang="en-US" sz="2000" b="1" i="1">
                <a:solidFill>
                  <a:schemeClr val="hlink"/>
                </a:solidFill>
              </a:rPr>
              <a:t>Countably infinite</a:t>
            </a:r>
            <a:r>
              <a:rPr lang="en-US" sz="2000"/>
              <a:t>”</a:t>
            </a:r>
          </a:p>
          <a:p>
            <a:pPr lvl="1" eaLnBrk="1" hangingPunct="1"/>
            <a:r>
              <a:rPr lang="en-US" sz="2000" u="sng"/>
              <a:t>Proof:</a:t>
            </a:r>
            <a:r>
              <a:rPr lang="en-US" sz="2000"/>
              <a:t> Show by one-to-one, onto set correspondence from </a:t>
            </a:r>
            <a:br>
              <a:rPr lang="en-US" sz="2000"/>
            </a:br>
            <a:r>
              <a:rPr lang="en-US" sz="2000"/>
              <a:t>		N ==&gt; E</a:t>
            </a:r>
          </a:p>
        </p:txBody>
      </p:sp>
      <p:sp>
        <p:nvSpPr>
          <p:cNvPr id="565252" name="Line 4"/>
          <p:cNvSpPr>
            <a:spLocks noChangeShapeType="1"/>
          </p:cNvSpPr>
          <p:nvPr/>
        </p:nvSpPr>
        <p:spPr bwMode="auto">
          <a:xfrm>
            <a:off x="5029200" y="53340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5638800" y="4953000"/>
            <a:ext cx="325438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6319838" y="4994275"/>
            <a:ext cx="56515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  <a:p>
            <a:r>
              <a:rPr lang="en-US"/>
              <a:t>2</a:t>
            </a:r>
          </a:p>
          <a:p>
            <a:r>
              <a:rPr lang="en-US"/>
              <a:t>4</a:t>
            </a:r>
          </a:p>
          <a:p>
            <a:r>
              <a:rPr lang="en-US"/>
              <a:t>6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565255" name="Line 7"/>
          <p:cNvSpPr>
            <a:spLocks noChangeShapeType="1"/>
          </p:cNvSpPr>
          <p:nvPr/>
        </p:nvSpPr>
        <p:spPr bwMode="auto">
          <a:xfrm>
            <a:off x="6172200" y="4953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36525" y="5581650"/>
            <a:ext cx="4119563" cy="1016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i.e, for every element in N, 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       there is a unique element in E,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	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  <p:bldP spid="565252" grpId="0" animBg="1"/>
      <p:bldP spid="565253" grpId="0"/>
      <p:bldP spid="565254" grpId="0"/>
      <p:bldP spid="565255" grpId="0" animBg="1"/>
      <p:bldP spid="5652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14073-1048-40D6-9ED8-B89E4CA7B24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Let Q be the set of all rational numbers</a:t>
            </a:r>
          </a:p>
          <a:p>
            <a:pPr eaLnBrk="1" hangingPunct="1"/>
            <a:r>
              <a:rPr lang="en-US" sz="2800"/>
              <a:t>Q = { m/n  |    for all m,n </a:t>
            </a:r>
            <a:r>
              <a:rPr lang="en-US" sz="2800">
                <a:sym typeface="Symbol" pitchFamily="28" charset="2"/>
              </a:rPr>
              <a:t> N</a:t>
            </a:r>
            <a:r>
              <a:rPr lang="en-US" sz="2800"/>
              <a:t> }</a:t>
            </a:r>
          </a:p>
          <a:p>
            <a:pPr eaLnBrk="1" hangingPunct="1"/>
            <a:r>
              <a:rPr lang="en-US" sz="2800" u="sng"/>
              <a:t>Claim:</a:t>
            </a:r>
            <a:r>
              <a:rPr lang="en-US" sz="2800"/>
              <a:t> Q is also countably infinite; =&gt; |Q|=|N|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819400" y="4191000"/>
            <a:ext cx="3124200" cy="2514600"/>
            <a:chOff x="1776" y="2640"/>
            <a:chExt cx="1968" cy="1584"/>
          </a:xfrm>
        </p:grpSpPr>
        <p:sp>
          <p:nvSpPr>
            <p:cNvPr id="34861" name="Oval 30"/>
            <p:cNvSpPr>
              <a:spLocks noChangeArrowheads="1"/>
            </p:cNvSpPr>
            <p:nvPr/>
          </p:nvSpPr>
          <p:spPr bwMode="auto">
            <a:xfrm>
              <a:off x="1776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2" name="Oval 31"/>
            <p:cNvSpPr>
              <a:spLocks noChangeArrowheads="1"/>
            </p:cNvSpPr>
            <p:nvPr/>
          </p:nvSpPr>
          <p:spPr bwMode="auto">
            <a:xfrm>
              <a:off x="1776" y="30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3" name="Oval 3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4" name="Oval 33"/>
            <p:cNvSpPr>
              <a:spLocks noChangeArrowheads="1"/>
            </p:cNvSpPr>
            <p:nvPr/>
          </p:nvSpPr>
          <p:spPr bwMode="auto">
            <a:xfrm>
              <a:off x="1776" y="369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5" name="Oval 34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6" name="Oval 35"/>
            <p:cNvSpPr>
              <a:spLocks noChangeArrowheads="1"/>
            </p:cNvSpPr>
            <p:nvPr/>
          </p:nvSpPr>
          <p:spPr bwMode="auto">
            <a:xfrm>
              <a:off x="2640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7" name="Oval 36"/>
            <p:cNvSpPr>
              <a:spLocks noChangeArrowheads="1"/>
            </p:cNvSpPr>
            <p:nvPr/>
          </p:nvSpPr>
          <p:spPr bwMode="auto">
            <a:xfrm>
              <a:off x="3072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8" name="Oval 37"/>
            <p:cNvSpPr>
              <a:spLocks noChangeArrowheads="1"/>
            </p:cNvSpPr>
            <p:nvPr/>
          </p:nvSpPr>
          <p:spPr bwMode="auto">
            <a:xfrm>
              <a:off x="3504" y="26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69" name="Oval 38"/>
            <p:cNvSpPr>
              <a:spLocks noChangeArrowheads="1"/>
            </p:cNvSpPr>
            <p:nvPr/>
          </p:nvSpPr>
          <p:spPr bwMode="auto">
            <a:xfrm>
              <a:off x="2208" y="331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0" name="Oval 39"/>
            <p:cNvSpPr>
              <a:spLocks noChangeArrowheads="1"/>
            </p:cNvSpPr>
            <p:nvPr/>
          </p:nvSpPr>
          <p:spPr bwMode="auto">
            <a:xfrm>
              <a:off x="2640" y="2976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71" name="Oval 46"/>
            <p:cNvSpPr>
              <a:spLocks noChangeArrowheads="1"/>
            </p:cNvSpPr>
            <p:nvPr/>
          </p:nvSpPr>
          <p:spPr bwMode="auto">
            <a:xfrm>
              <a:off x="1776" y="398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133600" y="3733800"/>
            <a:ext cx="4622800" cy="2930525"/>
            <a:chOff x="1344" y="2352"/>
            <a:chExt cx="2912" cy="1846"/>
          </a:xfrm>
        </p:grpSpPr>
        <p:sp>
          <p:nvSpPr>
            <p:cNvPr id="34832" name="Text Box 4"/>
            <p:cNvSpPr txBox="1">
              <a:spLocks noChangeArrowheads="1"/>
            </p:cNvSpPr>
            <p:nvPr/>
          </p:nvSpPr>
          <p:spPr bwMode="auto">
            <a:xfrm>
              <a:off x="1728" y="268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1/1</a:t>
              </a:r>
            </a:p>
          </p:txBody>
        </p:sp>
        <p:sp>
          <p:nvSpPr>
            <p:cNvPr id="34833" name="Text Box 5"/>
            <p:cNvSpPr txBox="1">
              <a:spLocks noChangeArrowheads="1"/>
            </p:cNvSpPr>
            <p:nvPr/>
          </p:nvSpPr>
          <p:spPr bwMode="auto">
            <a:xfrm>
              <a:off x="2154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1/2</a:t>
              </a:r>
            </a:p>
          </p:txBody>
        </p:sp>
        <p:sp>
          <p:nvSpPr>
            <p:cNvPr id="34834" name="Text Box 6"/>
            <p:cNvSpPr txBox="1">
              <a:spLocks noChangeArrowheads="1"/>
            </p:cNvSpPr>
            <p:nvPr/>
          </p:nvSpPr>
          <p:spPr bwMode="auto">
            <a:xfrm>
              <a:off x="2586" y="266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1/3</a:t>
              </a:r>
            </a:p>
          </p:txBody>
        </p:sp>
        <p:sp>
          <p:nvSpPr>
            <p:cNvPr id="34835" name="Text Box 7"/>
            <p:cNvSpPr txBox="1">
              <a:spLocks noChangeArrowheads="1"/>
            </p:cNvSpPr>
            <p:nvPr/>
          </p:nvSpPr>
          <p:spPr bwMode="auto">
            <a:xfrm>
              <a:off x="3018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1/4</a:t>
              </a:r>
            </a:p>
          </p:txBody>
        </p:sp>
        <p:sp>
          <p:nvSpPr>
            <p:cNvPr id="34836" name="Text Box 8"/>
            <p:cNvSpPr txBox="1">
              <a:spLocks noChangeArrowheads="1"/>
            </p:cNvSpPr>
            <p:nvPr/>
          </p:nvSpPr>
          <p:spPr bwMode="auto">
            <a:xfrm>
              <a:off x="3450" y="26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1/5</a:t>
              </a:r>
            </a:p>
          </p:txBody>
        </p:sp>
        <p:sp>
          <p:nvSpPr>
            <p:cNvPr id="34837" name="Text Box 13"/>
            <p:cNvSpPr txBox="1">
              <a:spLocks noChangeArrowheads="1"/>
            </p:cNvSpPr>
            <p:nvPr/>
          </p:nvSpPr>
          <p:spPr bwMode="auto">
            <a:xfrm>
              <a:off x="1728" y="30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2/1</a:t>
              </a:r>
            </a:p>
          </p:txBody>
        </p:sp>
        <p:sp>
          <p:nvSpPr>
            <p:cNvPr id="34838" name="Text Box 14"/>
            <p:cNvSpPr txBox="1">
              <a:spLocks noChangeArrowheads="1"/>
            </p:cNvSpPr>
            <p:nvPr/>
          </p:nvSpPr>
          <p:spPr bwMode="auto">
            <a:xfrm>
              <a:off x="2154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2/2</a:t>
              </a:r>
            </a:p>
          </p:txBody>
        </p:sp>
        <p:sp>
          <p:nvSpPr>
            <p:cNvPr id="34839" name="Text Box 15"/>
            <p:cNvSpPr txBox="1">
              <a:spLocks noChangeArrowheads="1"/>
            </p:cNvSpPr>
            <p:nvPr/>
          </p:nvSpPr>
          <p:spPr bwMode="auto">
            <a:xfrm>
              <a:off x="2586" y="298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2/3</a:t>
              </a:r>
            </a:p>
          </p:txBody>
        </p:sp>
        <p:sp>
          <p:nvSpPr>
            <p:cNvPr id="34840" name="Text Box 16"/>
            <p:cNvSpPr txBox="1">
              <a:spLocks noChangeArrowheads="1"/>
            </p:cNvSpPr>
            <p:nvPr/>
          </p:nvSpPr>
          <p:spPr bwMode="auto">
            <a:xfrm>
              <a:off x="3018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2/4</a:t>
              </a:r>
            </a:p>
          </p:txBody>
        </p:sp>
        <p:sp>
          <p:nvSpPr>
            <p:cNvPr id="34841" name="Text Box 17"/>
            <p:cNvSpPr txBox="1">
              <a:spLocks noChangeArrowheads="1"/>
            </p:cNvSpPr>
            <p:nvPr/>
          </p:nvSpPr>
          <p:spPr bwMode="auto">
            <a:xfrm>
              <a:off x="3450" y="29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2/5</a:t>
              </a:r>
            </a:p>
          </p:txBody>
        </p:sp>
        <p:sp>
          <p:nvSpPr>
            <p:cNvPr id="34842" name="Text Box 18"/>
            <p:cNvSpPr txBox="1">
              <a:spLocks noChangeArrowheads="1"/>
            </p:cNvSpPr>
            <p:nvPr/>
          </p:nvSpPr>
          <p:spPr bwMode="auto">
            <a:xfrm>
              <a:off x="1728" y="336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3/1</a:t>
              </a:r>
            </a:p>
          </p:txBody>
        </p:sp>
        <p:sp>
          <p:nvSpPr>
            <p:cNvPr id="34843" name="Text Box 19"/>
            <p:cNvSpPr txBox="1">
              <a:spLocks noChangeArrowheads="1"/>
            </p:cNvSpPr>
            <p:nvPr/>
          </p:nvSpPr>
          <p:spPr bwMode="auto">
            <a:xfrm>
              <a:off x="2154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3/2</a:t>
              </a:r>
            </a:p>
          </p:txBody>
        </p:sp>
        <p:sp>
          <p:nvSpPr>
            <p:cNvPr id="34844" name="Text Box 20"/>
            <p:cNvSpPr txBox="1">
              <a:spLocks noChangeArrowheads="1"/>
            </p:cNvSpPr>
            <p:nvPr/>
          </p:nvSpPr>
          <p:spPr bwMode="auto">
            <a:xfrm>
              <a:off x="2586" y="3340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3/3</a:t>
              </a:r>
            </a:p>
          </p:txBody>
        </p:sp>
        <p:sp>
          <p:nvSpPr>
            <p:cNvPr id="34845" name="Text Box 21"/>
            <p:cNvSpPr txBox="1">
              <a:spLocks noChangeArrowheads="1"/>
            </p:cNvSpPr>
            <p:nvPr/>
          </p:nvSpPr>
          <p:spPr bwMode="auto">
            <a:xfrm>
              <a:off x="3018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3/4</a:t>
              </a: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3450" y="331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3/5</a:t>
              </a: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1728" y="367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4/1</a:t>
              </a: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2154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4/2</a:t>
              </a:r>
            </a:p>
          </p:txBody>
        </p:sp>
        <p:sp>
          <p:nvSpPr>
            <p:cNvPr id="34849" name="Text Box 25"/>
            <p:cNvSpPr txBox="1">
              <a:spLocks noChangeArrowheads="1"/>
            </p:cNvSpPr>
            <p:nvPr/>
          </p:nvSpPr>
          <p:spPr bwMode="auto">
            <a:xfrm>
              <a:off x="2586" y="3656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4/3</a:t>
              </a:r>
            </a:p>
          </p:txBody>
        </p:sp>
        <p:sp>
          <p:nvSpPr>
            <p:cNvPr id="34850" name="Text Box 26"/>
            <p:cNvSpPr txBox="1">
              <a:spLocks noChangeArrowheads="1"/>
            </p:cNvSpPr>
            <p:nvPr/>
          </p:nvSpPr>
          <p:spPr bwMode="auto">
            <a:xfrm>
              <a:off x="3018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4/4</a:t>
              </a:r>
            </a:p>
          </p:txBody>
        </p:sp>
        <p:sp>
          <p:nvSpPr>
            <p:cNvPr id="34851" name="Text Box 27"/>
            <p:cNvSpPr txBox="1">
              <a:spLocks noChangeArrowheads="1"/>
            </p:cNvSpPr>
            <p:nvPr/>
          </p:nvSpPr>
          <p:spPr bwMode="auto">
            <a:xfrm>
              <a:off x="3450" y="3628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4/5</a:t>
              </a:r>
            </a:p>
          </p:txBody>
        </p:sp>
        <p:sp>
          <p:nvSpPr>
            <p:cNvPr id="34852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4" name="Text Box 41"/>
            <p:cNvSpPr txBox="1">
              <a:spLocks noChangeArrowheads="1"/>
            </p:cNvSpPr>
            <p:nvPr/>
          </p:nvSpPr>
          <p:spPr bwMode="auto">
            <a:xfrm>
              <a:off x="1728" y="39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5/1</a:t>
              </a:r>
            </a:p>
          </p:txBody>
        </p:sp>
        <p:sp>
          <p:nvSpPr>
            <p:cNvPr id="34855" name="Text Box 42"/>
            <p:cNvSpPr txBox="1">
              <a:spLocks noChangeArrowheads="1"/>
            </p:cNvSpPr>
            <p:nvPr/>
          </p:nvSpPr>
          <p:spPr bwMode="auto">
            <a:xfrm>
              <a:off x="2154" y="394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5/2</a:t>
              </a:r>
            </a:p>
          </p:txBody>
        </p:sp>
        <p:sp>
          <p:nvSpPr>
            <p:cNvPr id="34856" name="Text Box 47"/>
            <p:cNvSpPr txBox="1">
              <a:spLocks noChangeArrowheads="1"/>
            </p:cNvSpPr>
            <p:nvPr/>
          </p:nvSpPr>
          <p:spPr bwMode="auto">
            <a:xfrm>
              <a:off x="2822" y="394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7" name="Text Box 48"/>
            <p:cNvSpPr txBox="1">
              <a:spLocks noChangeArrowheads="1"/>
            </p:cNvSpPr>
            <p:nvPr/>
          </p:nvSpPr>
          <p:spPr bwMode="auto">
            <a:xfrm>
              <a:off x="3904" y="3552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8" name="Text Box 49"/>
            <p:cNvSpPr txBox="1">
              <a:spLocks noChangeArrowheads="1"/>
            </p:cNvSpPr>
            <p:nvPr/>
          </p:nvSpPr>
          <p:spPr bwMode="auto">
            <a:xfrm>
              <a:off x="3904" y="2640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59" name="Text Box 50"/>
            <p:cNvSpPr txBox="1">
              <a:spLocks noChangeArrowheads="1"/>
            </p:cNvSpPr>
            <p:nvPr/>
          </p:nvSpPr>
          <p:spPr bwMode="auto">
            <a:xfrm>
              <a:off x="3936" y="2918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  <p:sp>
          <p:nvSpPr>
            <p:cNvPr id="34860" name="Text Box 51"/>
            <p:cNvSpPr txBox="1">
              <a:spLocks noChangeArrowheads="1"/>
            </p:cNvSpPr>
            <p:nvPr/>
          </p:nvSpPr>
          <p:spPr bwMode="auto">
            <a:xfrm>
              <a:off x="3936" y="3206"/>
              <a:ext cx="3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….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-12700" y="2095500"/>
            <a:ext cx="6184900" cy="4762500"/>
            <a:chOff x="-8" y="1320"/>
            <a:chExt cx="3896" cy="3000"/>
          </a:xfrm>
        </p:grpSpPr>
        <p:sp>
          <p:nvSpPr>
            <p:cNvPr id="34824" name="Line 55"/>
            <p:cNvSpPr>
              <a:spLocks noChangeShapeType="1"/>
            </p:cNvSpPr>
            <p:nvPr/>
          </p:nvSpPr>
          <p:spPr bwMode="auto">
            <a:xfrm flipV="1">
              <a:off x="1584" y="254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5" name="Line 56"/>
            <p:cNvSpPr>
              <a:spLocks noChangeShapeType="1"/>
            </p:cNvSpPr>
            <p:nvPr/>
          </p:nvSpPr>
          <p:spPr bwMode="auto">
            <a:xfrm flipV="1">
              <a:off x="1584" y="254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Line 57"/>
            <p:cNvSpPr>
              <a:spLocks noChangeShapeType="1"/>
            </p:cNvSpPr>
            <p:nvPr/>
          </p:nvSpPr>
          <p:spPr bwMode="auto">
            <a:xfrm flipV="1">
              <a:off x="1584" y="2496"/>
              <a:ext cx="14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58"/>
            <p:cNvSpPr>
              <a:spLocks noChangeShapeType="1"/>
            </p:cNvSpPr>
            <p:nvPr/>
          </p:nvSpPr>
          <p:spPr bwMode="auto">
            <a:xfrm flipV="1">
              <a:off x="1584" y="2448"/>
              <a:ext cx="192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59"/>
            <p:cNvSpPr>
              <a:spLocks noChangeShapeType="1"/>
            </p:cNvSpPr>
            <p:nvPr/>
          </p:nvSpPr>
          <p:spPr bwMode="auto">
            <a:xfrm flipV="1">
              <a:off x="1632" y="2496"/>
              <a:ext cx="2256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Freeform 60"/>
            <p:cNvSpPr>
              <a:spLocks/>
            </p:cNvSpPr>
            <p:nvPr/>
          </p:nvSpPr>
          <p:spPr bwMode="auto">
            <a:xfrm>
              <a:off x="1056" y="2304"/>
              <a:ext cx="1104" cy="1104"/>
            </a:xfrm>
            <a:custGeom>
              <a:avLst/>
              <a:gdLst>
                <a:gd name="T0" fmla="*/ 1104 w 1104"/>
                <a:gd name="T1" fmla="*/ 240 h 1104"/>
                <a:gd name="T2" fmla="*/ 96 w 1104"/>
                <a:gd name="T3" fmla="*/ 144 h 1104"/>
                <a:gd name="T4" fmla="*/ 528 w 1104"/>
                <a:gd name="T5" fmla="*/ 1104 h 1104"/>
                <a:gd name="T6" fmla="*/ 0 60000 65536"/>
                <a:gd name="T7" fmla="*/ 0 60000 65536"/>
                <a:gd name="T8" fmla="*/ 0 60000 65536"/>
                <a:gd name="T9" fmla="*/ 0 w 1104"/>
                <a:gd name="T10" fmla="*/ 0 h 1104"/>
                <a:gd name="T11" fmla="*/ 1104 w 1104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1104">
                  <a:moveTo>
                    <a:pt x="1104" y="240"/>
                  </a:moveTo>
                  <a:cubicBezTo>
                    <a:pt x="648" y="120"/>
                    <a:pt x="192" y="0"/>
                    <a:pt x="96" y="144"/>
                  </a:cubicBezTo>
                  <a:cubicBezTo>
                    <a:pt x="0" y="288"/>
                    <a:pt x="456" y="944"/>
                    <a:pt x="528" y="1104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Freeform 65"/>
            <p:cNvSpPr>
              <a:spLocks/>
            </p:cNvSpPr>
            <p:nvPr/>
          </p:nvSpPr>
          <p:spPr bwMode="auto">
            <a:xfrm>
              <a:off x="360" y="1776"/>
              <a:ext cx="2232" cy="1920"/>
            </a:xfrm>
            <a:custGeom>
              <a:avLst/>
              <a:gdLst>
                <a:gd name="T0" fmla="*/ 2232 w 2232"/>
                <a:gd name="T1" fmla="*/ 768 h 1920"/>
                <a:gd name="T2" fmla="*/ 168 w 2232"/>
                <a:gd name="T3" fmla="*/ 192 h 1920"/>
                <a:gd name="T4" fmla="*/ 1224 w 2232"/>
                <a:gd name="T5" fmla="*/ 1920 h 1920"/>
                <a:gd name="T6" fmla="*/ 0 60000 65536"/>
                <a:gd name="T7" fmla="*/ 0 60000 65536"/>
                <a:gd name="T8" fmla="*/ 0 60000 65536"/>
                <a:gd name="T9" fmla="*/ 0 w 2232"/>
                <a:gd name="T10" fmla="*/ 0 h 1920"/>
                <a:gd name="T11" fmla="*/ 2232 w 2232"/>
                <a:gd name="T12" fmla="*/ 1920 h 19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2" h="1920">
                  <a:moveTo>
                    <a:pt x="2232" y="768"/>
                  </a:moveTo>
                  <a:cubicBezTo>
                    <a:pt x="1284" y="384"/>
                    <a:pt x="336" y="0"/>
                    <a:pt x="168" y="192"/>
                  </a:cubicBezTo>
                  <a:cubicBezTo>
                    <a:pt x="0" y="384"/>
                    <a:pt x="612" y="1152"/>
                    <a:pt x="1224" y="192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Freeform 67"/>
            <p:cNvSpPr>
              <a:spLocks/>
            </p:cNvSpPr>
            <p:nvPr/>
          </p:nvSpPr>
          <p:spPr bwMode="auto">
            <a:xfrm>
              <a:off x="-8" y="1320"/>
              <a:ext cx="3080" cy="2760"/>
            </a:xfrm>
            <a:custGeom>
              <a:avLst/>
              <a:gdLst>
                <a:gd name="T0" fmla="*/ 3080 w 3080"/>
                <a:gd name="T1" fmla="*/ 1176 h 2760"/>
                <a:gd name="T2" fmla="*/ 248 w 3080"/>
                <a:gd name="T3" fmla="*/ 264 h 2760"/>
                <a:gd name="T4" fmla="*/ 1592 w 3080"/>
                <a:gd name="T5" fmla="*/ 2760 h 2760"/>
                <a:gd name="T6" fmla="*/ 0 60000 65536"/>
                <a:gd name="T7" fmla="*/ 0 60000 65536"/>
                <a:gd name="T8" fmla="*/ 0 60000 65536"/>
                <a:gd name="T9" fmla="*/ 0 w 3080"/>
                <a:gd name="T10" fmla="*/ 0 h 2760"/>
                <a:gd name="T11" fmla="*/ 3080 w 3080"/>
                <a:gd name="T12" fmla="*/ 2760 h 27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80" h="2760">
                  <a:moveTo>
                    <a:pt x="3080" y="1176"/>
                  </a:moveTo>
                  <a:cubicBezTo>
                    <a:pt x="1788" y="588"/>
                    <a:pt x="496" y="0"/>
                    <a:pt x="248" y="264"/>
                  </a:cubicBezTo>
                  <a:cubicBezTo>
                    <a:pt x="0" y="528"/>
                    <a:pt x="796" y="1644"/>
                    <a:pt x="1592" y="27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D0C-F034-4B5A-BD3C-3A333540072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>
                <a:solidFill>
                  <a:schemeClr val="hlink"/>
                </a:solidFill>
              </a:rPr>
              <a:t>Uncountable</a:t>
            </a:r>
            <a:r>
              <a:rPr lang="en-US"/>
              <a:t> sets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Example: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Let R be the set of all real numbers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Claim:</a:t>
            </a:r>
            <a:r>
              <a:rPr lang="en-US" sz="2800"/>
              <a:t> R is uncountable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812925" y="3886200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n</a:t>
            </a:r>
            <a:endParaRPr lang="en-US"/>
          </a:p>
          <a:p>
            <a:r>
              <a:rPr lang="en-US"/>
              <a:t>1</a:t>
            </a:r>
          </a:p>
          <a:p>
            <a:r>
              <a:rPr lang="en-US"/>
              <a:t>2</a:t>
            </a:r>
          </a:p>
          <a:p>
            <a:r>
              <a:rPr lang="en-US"/>
              <a:t>3</a:t>
            </a:r>
          </a:p>
          <a:p>
            <a:r>
              <a:rPr lang="en-US"/>
              <a:t>4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2727325" y="3905250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f(n)</a:t>
            </a:r>
            <a:endParaRPr lang="en-US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346325" y="4210050"/>
            <a:ext cx="18510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/>
              <a:t>3 . </a:t>
            </a:r>
            <a:r>
              <a:rPr lang="en-US" u="sng"/>
              <a:t>1</a:t>
            </a:r>
            <a:r>
              <a:rPr lang="en-US"/>
              <a:t> 4 1 5 9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5 . 5 </a:t>
            </a:r>
            <a:r>
              <a:rPr lang="en-US" u="sng"/>
              <a:t>5</a:t>
            </a:r>
            <a:r>
              <a:rPr lang="en-US"/>
              <a:t> 5 5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0 . 1 2 </a:t>
            </a:r>
            <a:r>
              <a:rPr lang="en-US" u="sng"/>
              <a:t>3</a:t>
            </a:r>
            <a:r>
              <a:rPr lang="en-US"/>
              <a:t> 4 5 …</a:t>
            </a:r>
          </a:p>
          <a:p>
            <a:pPr marL="457200" indent="-457200">
              <a:buFont typeface="Arial" charset="0"/>
              <a:buNone/>
            </a:pPr>
            <a:r>
              <a:rPr lang="en-US"/>
              <a:t>0 . 5 1 4 </a:t>
            </a:r>
            <a:r>
              <a:rPr lang="en-US" u="sng"/>
              <a:t>3</a:t>
            </a:r>
            <a:r>
              <a:rPr lang="en-US"/>
              <a:t> 0 …</a:t>
            </a: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1371600" y="4267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2209800" y="37338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5105400" y="5029200"/>
            <a:ext cx="257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 x = 0 . 2 6 4 4 …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4953000" y="4191000"/>
            <a:ext cx="3544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Build x s.t. x cannot possibly </a:t>
            </a:r>
            <a:br>
              <a:rPr lang="en-US"/>
            </a:br>
            <a:r>
              <a:rPr lang="en-US"/>
              <a:t>    occur in the table</a:t>
            </a:r>
          </a:p>
        </p:txBody>
      </p:sp>
      <p:sp>
        <p:nvSpPr>
          <p:cNvPr id="35852" name="TextBox 11"/>
          <p:cNvSpPr txBox="1">
            <a:spLocks noChangeArrowheads="1"/>
          </p:cNvSpPr>
          <p:nvPr/>
        </p:nvSpPr>
        <p:spPr bwMode="auto">
          <a:xfrm>
            <a:off x="4038600" y="152400"/>
            <a:ext cx="4784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Really, really big sets!</a:t>
            </a:r>
          </a:p>
          <a:p>
            <a:r>
              <a:rPr lang="en-US"/>
              <a:t>(even bigger than countably infinite sets)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82EF4B-D0FB-43DE-947C-719A47D41EB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Therefore, some languages cannot have TMs…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set of all TMs is countably infinite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set of all Languages is uncountable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==&gt; There should be some languages without TMs ( by PHP)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CD8A44-B22F-4AD2-B6E3-172061DADAC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problem reduction technique, and reusing other constructions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D75B-B331-42DC-BD9A-FEABAEAA845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that we know about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/>
              <a:t>Language of a Universal TM (“UTM”)</a:t>
            </a:r>
            <a:endParaRPr lang="en-US"/>
          </a:p>
          <a:p>
            <a:pPr lvl="1" eaLnBrk="1" hangingPunct="1"/>
            <a:r>
              <a:rPr lang="en-US"/>
              <a:t>L</a:t>
            </a:r>
            <a:r>
              <a:rPr lang="en-US" baseline="-25000"/>
              <a:t>u</a:t>
            </a:r>
            <a:r>
              <a:rPr lang="en-US"/>
              <a:t> = { &lt;M,w&gt; | M accepts w }</a:t>
            </a:r>
          </a:p>
          <a:p>
            <a:pPr lvl="1" eaLnBrk="1" hangingPunct="1"/>
            <a:r>
              <a:rPr lang="en-US" u="sng"/>
              <a:t>Result:</a:t>
            </a:r>
            <a:r>
              <a:rPr lang="en-US"/>
              <a:t> L</a:t>
            </a:r>
            <a:r>
              <a:rPr lang="en-US" baseline="-25000"/>
              <a:t>u</a:t>
            </a:r>
            <a:r>
              <a:rPr lang="en-US"/>
              <a:t> is in RE but not recursive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 i="1"/>
              <a:t>Diagonalization language</a:t>
            </a:r>
            <a:endParaRPr lang="en-US"/>
          </a:p>
          <a:p>
            <a:pPr lvl="1" eaLnBrk="1" hangingPunct="1"/>
            <a:r>
              <a:rPr lang="en-US"/>
              <a:t>L</a:t>
            </a:r>
            <a:r>
              <a:rPr lang="en-US" baseline="-25000"/>
              <a:t>d</a:t>
            </a:r>
            <a:r>
              <a:rPr lang="en-US"/>
              <a:t> = { w</a:t>
            </a:r>
            <a:r>
              <a:rPr lang="en-US" baseline="-25000"/>
              <a:t>i</a:t>
            </a:r>
            <a:r>
              <a:rPr lang="en-US"/>
              <a:t> | M</a:t>
            </a:r>
            <a:r>
              <a:rPr lang="en-US" baseline="-25000"/>
              <a:t>i</a:t>
            </a:r>
            <a:r>
              <a:rPr lang="en-US"/>
              <a:t> does not accept w</a:t>
            </a:r>
            <a:r>
              <a:rPr lang="en-US" baseline="-25000"/>
              <a:t>i</a:t>
            </a:r>
            <a:r>
              <a:rPr lang="en-US"/>
              <a:t> }</a:t>
            </a:r>
          </a:p>
          <a:p>
            <a:pPr lvl="1" eaLnBrk="1" hangingPunct="1"/>
            <a:r>
              <a:rPr lang="en-US" u="sng"/>
              <a:t>Result:</a:t>
            </a:r>
            <a:r>
              <a:rPr lang="en-US"/>
              <a:t> L</a:t>
            </a:r>
            <a:r>
              <a:rPr lang="en-US" baseline="-25000"/>
              <a:t>d</a:t>
            </a:r>
            <a:r>
              <a:rPr lang="en-US"/>
              <a:t> is non-RE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1F3D76-7443-4AC4-8F3B-E9A29431E4D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that accept non-empty languages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</a:t>
            </a:r>
            <a:r>
              <a:rPr lang="en-US" baseline="-25000"/>
              <a:t>ne</a:t>
            </a:r>
            <a:r>
              <a:rPr lang="en-US"/>
              <a:t> = { M | L(M) ≠ </a:t>
            </a:r>
            <a:r>
              <a:rPr lang="en-US">
                <a:sym typeface="Symbol" pitchFamily="28" charset="2"/>
              </a:rPr>
              <a:t> }</a:t>
            </a:r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ne</a:t>
            </a:r>
            <a:r>
              <a:rPr lang="en-US"/>
              <a:t> is RE</a:t>
            </a:r>
          </a:p>
          <a:p>
            <a:pPr eaLnBrk="1" hangingPunct="1"/>
            <a:r>
              <a:rPr lang="en-US" u="sng"/>
              <a:t>Proof:</a:t>
            </a:r>
            <a:r>
              <a:rPr lang="en-US"/>
              <a:t>   (build a TM for L</a:t>
            </a:r>
            <a:r>
              <a:rPr lang="en-US" baseline="-25000"/>
              <a:t>ne</a:t>
            </a:r>
            <a:r>
              <a:rPr lang="en-US"/>
              <a:t> using UTM)</a:t>
            </a:r>
          </a:p>
        </p:txBody>
      </p: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266700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UTM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595313" y="5105400"/>
            <a:ext cx="395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990600" y="5334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480060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524192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39946" name="Rectangle 11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 flipV="1">
            <a:off x="63246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AutoShape 15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1676400" y="4327525"/>
            <a:ext cx="441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Non-deterministic Simulator for L</a:t>
            </a:r>
            <a:r>
              <a:rPr lang="en-US" b="1" baseline="-25000">
                <a:solidFill>
                  <a:schemeClr val="hlink"/>
                </a:solidFill>
              </a:rPr>
              <a:t>ne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1905000" y="50371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</a:t>
            </a:r>
          </a:p>
        </p:txBody>
      </p:sp>
      <p:sp>
        <p:nvSpPr>
          <p:cNvPr id="39952" name="Line 20"/>
          <p:cNvSpPr>
            <a:spLocks noChangeShapeType="1"/>
          </p:cNvSpPr>
          <p:nvPr/>
        </p:nvSpPr>
        <p:spPr bwMode="auto">
          <a:xfrm>
            <a:off x="1676400" y="5715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Text Box 21"/>
          <p:cNvSpPr txBox="1">
            <a:spLocks noChangeArrowheads="1"/>
          </p:cNvSpPr>
          <p:nvPr/>
        </p:nvSpPr>
        <p:spPr bwMode="auto">
          <a:xfrm>
            <a:off x="1524000" y="57292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Guess w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682313-C3AC-491F-83F8-34711C32CF4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TMs that accept non-empty languages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</a:t>
            </a:r>
            <a:r>
              <a:rPr lang="en-US" baseline="-25000"/>
              <a:t>ne</a:t>
            </a:r>
            <a:r>
              <a:rPr lang="en-US"/>
              <a:t> is not recursive</a:t>
            </a:r>
          </a:p>
          <a:p>
            <a:pPr eaLnBrk="1" hangingPunct="1"/>
            <a:r>
              <a:rPr lang="en-US" u="sng"/>
              <a:t>Proof:</a:t>
            </a:r>
            <a:r>
              <a:rPr lang="en-US"/>
              <a:t>   (“</a:t>
            </a:r>
            <a:r>
              <a:rPr lang="en-US" i="1"/>
              <a:t>Reduce</a:t>
            </a:r>
            <a:r>
              <a:rPr lang="en-US"/>
              <a:t>” L</a:t>
            </a:r>
            <a:r>
              <a:rPr lang="en-US" baseline="-25000"/>
              <a:t>u</a:t>
            </a:r>
            <a:r>
              <a:rPr lang="en-US"/>
              <a:t> to L</a:t>
            </a:r>
            <a:r>
              <a:rPr lang="en-US" baseline="-25000"/>
              <a:t>ne</a:t>
            </a:r>
            <a:r>
              <a:rPr lang="en-US"/>
              <a:t>)</a:t>
            </a:r>
          </a:p>
          <a:p>
            <a:pPr lvl="1" eaLnBrk="1" hangingPunct="1"/>
            <a:r>
              <a:rPr lang="en-US" u="sng"/>
              <a:t>Idea:</a:t>
            </a:r>
            <a:r>
              <a:rPr lang="en-US"/>
              <a:t> M accepts w if and only if L(M’) ≠ </a:t>
            </a:r>
            <a:r>
              <a:rPr lang="en-US">
                <a:sym typeface="Symbol" pitchFamily="28" charset="2"/>
              </a:rPr>
              <a:t></a:t>
            </a:r>
            <a:r>
              <a:rPr lang="en-US"/>
              <a:t> </a:t>
            </a:r>
          </a:p>
        </p:txBody>
      </p:sp>
      <p:sp>
        <p:nvSpPr>
          <p:cNvPr id="40965" name="AutoShape 4"/>
          <p:cNvSpPr>
            <a:spLocks noChangeArrowheads="1"/>
          </p:cNvSpPr>
          <p:nvPr/>
        </p:nvSpPr>
        <p:spPr bwMode="auto">
          <a:xfrm>
            <a:off x="3028950" y="48006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  <a:r>
              <a:rPr lang="en-US" baseline="-25000"/>
              <a:t>ne</a:t>
            </a:r>
            <a:endParaRPr lang="en-US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425450" y="4953000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&lt;M,w&gt;</a:t>
            </a:r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9906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 flipV="1">
            <a:off x="5162550" y="50292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603875" y="47434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5978525" y="46799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6705600" y="495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1"/>
          <p:cNvSpPr>
            <a:spLocks noChangeArrowheads="1"/>
          </p:cNvSpPr>
          <p:nvPr/>
        </p:nvSpPr>
        <p:spPr bwMode="auto">
          <a:xfrm>
            <a:off x="1447800" y="4038600"/>
            <a:ext cx="5867400" cy="2362200"/>
          </a:xfrm>
          <a:prstGeom prst="roundRect">
            <a:avLst>
              <a:gd name="adj" fmla="val 16667"/>
            </a:avLst>
          </a:prstGeom>
          <a:solidFill>
            <a:srgbClr val="FFCC99">
              <a:alpha val="14902"/>
            </a:srgbClr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7467600" y="4724400"/>
            <a:ext cx="1171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 “accept”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1600200" y="4038600"/>
            <a:ext cx="511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L</a:t>
            </a:r>
            <a:r>
              <a:rPr lang="en-US" b="1" baseline="-25000">
                <a:solidFill>
                  <a:schemeClr val="hlink"/>
                </a:solidFill>
              </a:rPr>
              <a:t>u</a:t>
            </a:r>
            <a:r>
              <a:rPr lang="en-US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2590800" y="5029200"/>
            <a:ext cx="42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M’</a:t>
            </a:r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>
            <a:off x="22860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Oval 18"/>
          <p:cNvSpPr>
            <a:spLocks noChangeArrowheads="1"/>
          </p:cNvSpPr>
          <p:nvPr/>
        </p:nvSpPr>
        <p:spPr bwMode="auto">
          <a:xfrm>
            <a:off x="1752600" y="4724400"/>
            <a:ext cx="5334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 rot="-5400000">
            <a:off x="1337469" y="5384006"/>
            <a:ext cx="1379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Transformation</a:t>
            </a:r>
          </a:p>
          <a:p>
            <a:r>
              <a:rPr lang="en-US" sz="1400"/>
              <a:t>function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3054350" y="4800600"/>
            <a:ext cx="603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L</a:t>
            </a:r>
            <a:r>
              <a:rPr lang="en-US" b="1" baseline="-25000"/>
              <a:t>ne</a:t>
            </a:r>
            <a:r>
              <a:rPr lang="en-US" b="1"/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01151-1EBB-42AC-9B48-C45B24D4E9D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Reducability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/>
            <a:r>
              <a:rPr lang="en-US" sz="2200" u="sng"/>
              <a:t>To prove:</a:t>
            </a:r>
            <a:r>
              <a:rPr lang="en-US" sz="2200"/>
              <a:t> Problem P</a:t>
            </a:r>
            <a:r>
              <a:rPr lang="en-US" sz="2200" baseline="-25000"/>
              <a:t>1</a:t>
            </a:r>
            <a:r>
              <a:rPr lang="en-US" sz="2200"/>
              <a:t> is undecidable</a:t>
            </a:r>
          </a:p>
          <a:p>
            <a:pPr marL="660400" indent="-660400" eaLnBrk="1" hangingPunct="1"/>
            <a:r>
              <a:rPr lang="en-US" sz="2200" u="sng"/>
              <a:t>Given/known:</a:t>
            </a:r>
            <a:r>
              <a:rPr lang="en-US" sz="2200"/>
              <a:t> Problem P</a:t>
            </a:r>
            <a:r>
              <a:rPr lang="en-US" sz="2200" baseline="-25000"/>
              <a:t>2</a:t>
            </a:r>
            <a:r>
              <a:rPr lang="en-US" sz="2200"/>
              <a:t> is undecidable</a:t>
            </a:r>
          </a:p>
          <a:p>
            <a:pPr marL="660400" indent="-660400" eaLnBrk="1" hangingPunct="1"/>
            <a:r>
              <a:rPr lang="en-US" sz="2200" u="sng"/>
              <a:t>Reduction idea:</a:t>
            </a:r>
            <a:endParaRPr lang="en-US" sz="2800" u="sng"/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/>
              <a:t>“Reduce” P</a:t>
            </a:r>
            <a:r>
              <a:rPr lang="en-US" sz="2000" baseline="-25000"/>
              <a:t>2</a:t>
            </a:r>
            <a:r>
              <a:rPr lang="en-US" sz="2000"/>
              <a:t> to P</a:t>
            </a:r>
            <a:r>
              <a:rPr lang="en-US" sz="2000" baseline="-25000"/>
              <a:t>1</a:t>
            </a:r>
            <a:r>
              <a:rPr lang="en-US" sz="2000"/>
              <a:t>:</a:t>
            </a:r>
          </a:p>
          <a:p>
            <a:pPr marL="1409700" lvl="2" indent="-495300" eaLnBrk="1" hangingPunct="1"/>
            <a:r>
              <a:rPr lang="en-US" sz="1800"/>
              <a:t>Convert P</a:t>
            </a:r>
            <a:r>
              <a:rPr lang="en-US" sz="1800" baseline="-25000"/>
              <a:t>2</a:t>
            </a:r>
            <a:r>
              <a:rPr lang="en-US" sz="1800"/>
              <a:t>’s input instance to P</a:t>
            </a:r>
            <a:r>
              <a:rPr lang="en-US" sz="1800" baseline="-25000"/>
              <a:t>1</a:t>
            </a:r>
            <a:r>
              <a:rPr lang="en-US" sz="1800"/>
              <a:t>’s input instance s.t. </a:t>
            </a:r>
          </a:p>
          <a:p>
            <a:pPr marL="1784350" lvl="3" indent="-412750" eaLnBrk="1" hangingPunct="1">
              <a:buFont typeface="Arial" charset="0"/>
              <a:buAutoNum type="romanLcParenR"/>
            </a:pPr>
            <a:r>
              <a:rPr lang="en-US" sz="1400"/>
              <a:t>P</a:t>
            </a:r>
            <a:r>
              <a:rPr lang="en-US" sz="1800" baseline="-25000"/>
              <a:t>2</a:t>
            </a:r>
            <a:r>
              <a:rPr lang="en-US" sz="1400"/>
              <a:t> decides only if P</a:t>
            </a:r>
            <a:r>
              <a:rPr lang="en-US" sz="1800" baseline="-25000"/>
              <a:t>1</a:t>
            </a:r>
            <a:r>
              <a:rPr lang="en-US" sz="1400"/>
              <a:t> decides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/>
              <a:t>Therefore, P</a:t>
            </a:r>
            <a:r>
              <a:rPr lang="en-US" sz="2000" baseline="-25000"/>
              <a:t>2</a:t>
            </a:r>
            <a:r>
              <a:rPr lang="en-US" sz="2000"/>
              <a:t> is decidable  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/>
              <a:t>A contradiction</a:t>
            </a:r>
          </a:p>
          <a:p>
            <a:pPr marL="1035050" lvl="1" indent="-577850" eaLnBrk="1" hangingPunct="1">
              <a:buFont typeface="Arial" charset="0"/>
              <a:buAutoNum type="arabicPeriod"/>
            </a:pPr>
            <a:r>
              <a:rPr lang="en-US" sz="2000"/>
              <a:t>Therefore, P</a:t>
            </a:r>
            <a:r>
              <a:rPr lang="en-US" sz="2000" baseline="-25000"/>
              <a:t>1</a:t>
            </a:r>
            <a:r>
              <a:rPr lang="en-US" sz="2000"/>
              <a:t> has to be undecidable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F805-213C-4BA8-8C1A-885A4D62B2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Recursive Languages &amp;</a:t>
            </a:r>
            <a:br>
              <a:rPr lang="en-US" sz="3800"/>
            </a:br>
            <a:r>
              <a:rPr lang="en-US" sz="3800"/>
              <a:t>Recursively Enumerable (RE) languages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/>
              <a:t>Any TM for a </a:t>
            </a:r>
            <a:r>
              <a:rPr lang="en-US" sz="2800" u="sng"/>
              <a:t>Recursive</a:t>
            </a:r>
            <a:r>
              <a:rPr lang="en-US" sz="2800"/>
              <a:t> language is going to look like this: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Any TM for a </a:t>
            </a:r>
            <a:r>
              <a:rPr lang="en-US" sz="2800" u="sng"/>
              <a:t>Recursively Enumerable</a:t>
            </a:r>
            <a:r>
              <a:rPr lang="en-US" sz="2800"/>
              <a:t> (RE) language is going to look like this:</a:t>
            </a:r>
          </a:p>
          <a:p>
            <a:pPr eaLnBrk="1" hangingPunct="1"/>
            <a:endParaRPr lang="en-US"/>
          </a:p>
        </p:txBody>
      </p:sp>
      <p:sp>
        <p:nvSpPr>
          <p:cNvPr id="6149" name="AutoShape 4"/>
          <p:cNvSpPr>
            <a:spLocks noChangeArrowheads="1"/>
          </p:cNvSpPr>
          <p:nvPr/>
        </p:nvSpPr>
        <p:spPr bwMode="auto">
          <a:xfrm>
            <a:off x="3810000" y="278765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286000" y="3092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895600" y="3321050"/>
            <a:ext cx="914400" cy="3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5943600" y="30162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6384925" y="273050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5943600" y="35496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6292850" y="3492500"/>
            <a:ext cx="1123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“reject”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7883525" y="26670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AutoShape 4"/>
          <p:cNvSpPr>
            <a:spLocks noChangeArrowheads="1"/>
          </p:cNvSpPr>
          <p:nvPr/>
        </p:nvSpPr>
        <p:spPr bwMode="auto">
          <a:xfrm>
            <a:off x="3886200" y="54102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6158" name="Text Box 5"/>
          <p:cNvSpPr txBox="1">
            <a:spLocks noChangeArrowheads="1"/>
          </p:cNvSpPr>
          <p:nvPr/>
        </p:nvSpPr>
        <p:spPr bwMode="auto">
          <a:xfrm>
            <a:off x="2438400" y="57150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6159" name="Line 6"/>
          <p:cNvSpPr>
            <a:spLocks noChangeShapeType="1"/>
          </p:cNvSpPr>
          <p:nvPr/>
        </p:nvSpPr>
        <p:spPr bwMode="auto">
          <a:xfrm>
            <a:off x="3048000" y="594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7"/>
          <p:cNvSpPr>
            <a:spLocks noChangeShapeType="1"/>
          </p:cNvSpPr>
          <p:nvPr/>
        </p:nvSpPr>
        <p:spPr bwMode="auto">
          <a:xfrm flipV="1">
            <a:off x="6019800" y="5638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8"/>
          <p:cNvSpPr txBox="1">
            <a:spLocks noChangeArrowheads="1"/>
          </p:cNvSpPr>
          <p:nvPr/>
        </p:nvSpPr>
        <p:spPr bwMode="auto">
          <a:xfrm>
            <a:off x="6461125" y="5353050"/>
            <a:ext cx="1254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006600"/>
                </a:solidFill>
              </a:rPr>
              <a:t>“accept”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7197725" y="52895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163" name="Straight Connector 33"/>
          <p:cNvCxnSpPr>
            <a:cxnSpLocks noChangeShapeType="1"/>
          </p:cNvCxnSpPr>
          <p:nvPr/>
        </p:nvCxnSpPr>
        <p:spPr bwMode="auto">
          <a:xfrm>
            <a:off x="152400" y="4114800"/>
            <a:ext cx="8839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ECEDB7-00D4-4219-8A68-652340570D8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Reduction Technique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2590800" y="3352800"/>
            <a:ext cx="1752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Construct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18288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43434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7010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2700000">
            <a:off x="6019800" y="3527425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>
            <a:off x="647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Text Box 9"/>
          <p:cNvSpPr txBox="1">
            <a:spLocks noChangeArrowheads="1"/>
          </p:cNvSpPr>
          <p:nvPr/>
        </p:nvSpPr>
        <p:spPr bwMode="auto">
          <a:xfrm>
            <a:off x="7451725" y="3752850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3019" name="Text Box 10"/>
          <p:cNvSpPr txBox="1">
            <a:spLocks noChangeArrowheads="1"/>
          </p:cNvSpPr>
          <p:nvPr/>
        </p:nvSpPr>
        <p:spPr bwMode="auto">
          <a:xfrm>
            <a:off x="6248400" y="4708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43020" name="Text Box 11"/>
          <p:cNvSpPr txBox="1">
            <a:spLocks noChangeArrowheads="1"/>
          </p:cNvSpPr>
          <p:nvPr/>
        </p:nvSpPr>
        <p:spPr bwMode="auto">
          <a:xfrm>
            <a:off x="5959475" y="37941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Decide</a:t>
            </a:r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4708525" y="3686175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1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5410200" y="3962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1447800" y="3657600"/>
            <a:ext cx="9413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2</a:t>
            </a:r>
            <a:endParaRPr lang="en-US" sz="1600"/>
          </a:p>
          <a:p>
            <a:r>
              <a:rPr lang="en-US" sz="1600"/>
              <a:t>instance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1085850" y="5470525"/>
            <a:ext cx="71453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Conclusion:</a:t>
            </a:r>
            <a:r>
              <a:rPr lang="en-US"/>
              <a:t> If we could solve P</a:t>
            </a:r>
            <a:r>
              <a:rPr lang="en-US" baseline="-25000"/>
              <a:t>1</a:t>
            </a:r>
            <a:r>
              <a:rPr lang="en-US"/>
              <a:t>, then we can solve P</a:t>
            </a:r>
            <a:r>
              <a:rPr lang="en-US" baseline="-25000"/>
              <a:t>2</a:t>
            </a:r>
            <a:r>
              <a:rPr lang="en-US"/>
              <a:t> as well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1279525" y="2305050"/>
            <a:ext cx="2076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Reduce P</a:t>
            </a:r>
            <a:r>
              <a:rPr lang="en-US" baseline="-25000"/>
              <a:t>2</a:t>
            </a:r>
            <a:r>
              <a:rPr lang="en-US"/>
              <a:t> to P</a:t>
            </a:r>
            <a:r>
              <a:rPr lang="en-US" baseline="-25000"/>
              <a:t>1</a:t>
            </a:r>
            <a:r>
              <a:rPr lang="en-US"/>
              <a:t>: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6080125" y="2076450"/>
            <a:ext cx="1616075" cy="1016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/>
              <a:t>Note:</a:t>
            </a:r>
            <a:r>
              <a:rPr lang="en-US"/>
              <a:t> </a:t>
            </a:r>
          </a:p>
          <a:p>
            <a:r>
              <a:rPr lang="en-US"/>
              <a:t>not same as </a:t>
            </a:r>
          </a:p>
          <a:p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 ==&gt; P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1051C7-E012-48AB-86CB-A3F31AF0B8B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Problems vs. languages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Recursive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Undecidability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Recursively Enumerable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Not RE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Examples of languages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The diagonalization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Reducability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812935-6FE6-4524-86F5-3B00257C8ED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800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Closure Properties of:</a:t>
            </a:r>
            <a:br>
              <a:rPr lang="en-US"/>
            </a:br>
            <a:r>
              <a:rPr lang="en-US"/>
              <a:t>- the Recursive language class, and  </a:t>
            </a:r>
            <a:br>
              <a:rPr lang="en-US"/>
            </a:br>
            <a:r>
              <a:rPr lang="en-US"/>
              <a:t>- the Recursively Enumerable language class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24ECB2-8817-4661-B1B3-F4547229782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Recursive Languages are closed under </a:t>
            </a:r>
            <a:r>
              <a:rPr lang="en-US" sz="3800" u="sng"/>
              <a:t>complementation</a:t>
            </a:r>
            <a:endParaRPr lang="en-US" sz="38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If L is Recursive, L is also Recursive</a:t>
            </a:r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800600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5165725" y="4438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8212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8215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295400" y="2971800"/>
            <a:ext cx="5867400" cy="2362200"/>
            <a:chOff x="1295400" y="4191000"/>
            <a:chExt cx="5867400" cy="2362200"/>
          </a:xfrm>
        </p:grpSpPr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10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8211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8" name="Line 20"/>
          <p:cNvSpPr>
            <a:spLocks noChangeShapeType="1"/>
          </p:cNvSpPr>
          <p:nvPr/>
        </p:nvSpPr>
        <p:spPr bwMode="auto">
          <a:xfrm>
            <a:off x="46482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12061-B538-4060-9334-66A190CADD6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Are Recursively Enumerable Languages closed under </a:t>
            </a:r>
            <a:r>
              <a:rPr lang="en-US" sz="3800" u="sng"/>
              <a:t>complementation</a:t>
            </a:r>
            <a:r>
              <a:rPr lang="en-US" sz="3800"/>
              <a:t>? 	(NO)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/>
              <a:t>If L is RE, L need not be RE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2667000" y="3733800"/>
            <a:ext cx="2133600" cy="129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81000" y="4038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9906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8006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5241925" y="3676650"/>
            <a:ext cx="110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5978525" y="36131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48400" y="3657600"/>
            <a:ext cx="2390775" cy="1177925"/>
            <a:chOff x="6248400" y="4876800"/>
            <a:chExt cx="2390775" cy="1177925"/>
          </a:xfrm>
        </p:grpSpPr>
        <p:sp>
          <p:nvSpPr>
            <p:cNvPr id="9236" name="Line 12"/>
            <p:cNvSpPr>
              <a:spLocks noChangeShapeType="1"/>
            </p:cNvSpPr>
            <p:nvPr/>
          </p:nvSpPr>
          <p:spPr bwMode="auto">
            <a:xfrm>
              <a:off x="6248400" y="51054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3"/>
            <p:cNvSpPr>
              <a:spLocks noChangeShapeType="1"/>
            </p:cNvSpPr>
            <p:nvPr/>
          </p:nvSpPr>
          <p:spPr bwMode="auto">
            <a:xfrm flipV="1">
              <a:off x="6248400" y="5181600"/>
              <a:ext cx="1371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Text Box 14"/>
            <p:cNvSpPr txBox="1">
              <a:spLocks noChangeArrowheads="1"/>
            </p:cNvSpPr>
            <p:nvPr/>
          </p:nvSpPr>
          <p:spPr bwMode="auto">
            <a:xfrm>
              <a:off x="7604125" y="5657850"/>
              <a:ext cx="9747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“reject”</a:t>
              </a:r>
            </a:p>
          </p:txBody>
        </p:sp>
        <p:sp>
          <p:nvSpPr>
            <p:cNvPr id="9239" name="Text Box 16"/>
            <p:cNvSpPr txBox="1">
              <a:spLocks noChangeArrowheads="1"/>
            </p:cNvSpPr>
            <p:nvPr/>
          </p:nvSpPr>
          <p:spPr bwMode="auto">
            <a:xfrm>
              <a:off x="7467600" y="4876800"/>
              <a:ext cx="11715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chemeClr val="hlink"/>
                  </a:solidFill>
                </a:rPr>
                <a:t> “accept”</a:t>
              </a:r>
            </a:p>
          </p:txBody>
        </p:sp>
      </p:grpSp>
      <p:sp>
        <p:nvSpPr>
          <p:cNvPr id="9228" name="Text Box 18"/>
          <p:cNvSpPr txBox="1">
            <a:spLocks noChangeArrowheads="1"/>
          </p:cNvSpPr>
          <p:nvPr/>
        </p:nvSpPr>
        <p:spPr bwMode="auto">
          <a:xfrm>
            <a:off x="19050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447800" y="3124200"/>
            <a:ext cx="5867400" cy="2362200"/>
            <a:chOff x="1295400" y="4191000"/>
            <a:chExt cx="5867400" cy="236220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>
              <a:off x="1295400" y="4191000"/>
              <a:ext cx="5867400" cy="2362200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14902"/>
              </a:srgbClr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34" name="Text Box 17"/>
            <p:cNvSpPr txBox="1">
              <a:spLocks noChangeArrowheads="1"/>
            </p:cNvSpPr>
            <p:nvPr/>
          </p:nvSpPr>
          <p:spPr bwMode="auto">
            <a:xfrm>
              <a:off x="1676400" y="4479925"/>
              <a:ext cx="39528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hlink"/>
                  </a:solidFill>
                </a:rPr>
                <a:t>M</a:t>
              </a:r>
            </a:p>
          </p:txBody>
        </p:sp>
        <p:sp>
          <p:nvSpPr>
            <p:cNvPr id="9235" name="Line 19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0" name="Line 20"/>
          <p:cNvSpPr>
            <a:spLocks noChangeShapeType="1"/>
          </p:cNvSpPr>
          <p:nvPr/>
        </p:nvSpPr>
        <p:spPr bwMode="auto">
          <a:xfrm>
            <a:off x="358140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Box 23"/>
          <p:cNvSpPr txBox="1">
            <a:spLocks noChangeArrowheads="1"/>
          </p:cNvSpPr>
          <p:nvPr/>
        </p:nvSpPr>
        <p:spPr bwMode="auto">
          <a:xfrm>
            <a:off x="5715000" y="45720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534400" y="3657600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Langs are closed under Union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/>
              <a:t>Let M</a:t>
            </a:r>
            <a:r>
              <a:rPr lang="en-US" sz="2000" baseline="-25000"/>
              <a:t>u</a:t>
            </a:r>
            <a:r>
              <a:rPr lang="en-US" sz="2000"/>
              <a:t> = TM for L</a:t>
            </a:r>
            <a:r>
              <a:rPr lang="en-US" sz="2000" baseline="-25000"/>
              <a:t>1</a:t>
            </a:r>
            <a:r>
              <a:rPr lang="en-US" sz="2000"/>
              <a:t> U L</a:t>
            </a:r>
            <a:r>
              <a:rPr lang="en-US" sz="2000" baseline="-25000"/>
              <a:t>2</a:t>
            </a:r>
            <a:endParaRPr lang="en-US" sz="2000"/>
          </a:p>
          <a:p>
            <a:pPr marL="609600" indent="-609600" eaLnBrk="1" hangingPunct="1"/>
            <a:r>
              <a:rPr lang="en-US" sz="2000"/>
              <a:t>M</a:t>
            </a:r>
            <a:r>
              <a:rPr lang="en-US" sz="2000" baseline="-25000"/>
              <a:t>u</a:t>
            </a:r>
            <a:r>
              <a:rPr lang="en-US" sz="200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/>
              <a:t>Simulate M</a:t>
            </a:r>
            <a:r>
              <a:rPr lang="en-US" sz="2000" baseline="-25000"/>
              <a:t>1</a:t>
            </a:r>
            <a:r>
              <a:rPr lang="en-US" sz="200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/>
              <a:t>Simulate M</a:t>
            </a:r>
            <a:r>
              <a:rPr lang="en-US" sz="2000" baseline="-25000"/>
              <a:t>2</a:t>
            </a:r>
            <a:r>
              <a:rPr lang="en-US" sz="200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/>
              <a:t>If either M</a:t>
            </a:r>
            <a:r>
              <a:rPr lang="en-US" sz="2000" baseline="-25000"/>
              <a:t>1</a:t>
            </a:r>
            <a:r>
              <a:rPr lang="en-US" sz="2000"/>
              <a:t> or M</a:t>
            </a:r>
            <a:r>
              <a:rPr lang="en-US" sz="2000" baseline="-25000"/>
              <a:t>2</a:t>
            </a:r>
            <a:r>
              <a:rPr lang="en-US" sz="2000"/>
              <a:t> accepts, then M</a:t>
            </a:r>
            <a:r>
              <a:rPr lang="en-US" sz="2000" baseline="-25000"/>
              <a:t>u</a:t>
            </a:r>
            <a:r>
              <a:rPr lang="en-US" sz="200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/>
              <a:t>Otherwise, M</a:t>
            </a:r>
            <a:r>
              <a:rPr lang="en-US" sz="2000" baseline="-25000"/>
              <a:t>u</a:t>
            </a:r>
            <a:r>
              <a:rPr lang="en-US" sz="2000"/>
              <a:t> rejects.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FD98-1704-4FFB-A492-E193A48C2232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0264" name="Straight Arrow Connector 8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5" name="TextBox 9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0266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7" name="Straight Arrow Connector 13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8" name="Straight Arrow Connector 14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3048000"/>
            <a:ext cx="1422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0254" name="Rounded Rectangle 5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0255" name="Rounded Rectangle 6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0256" name="Straight Arrow Connector 2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7" name="TextBox 2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58" name="Straight Arrow Connector 28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9" name="TextBox 29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0260" name="Straight Arrow Connector 30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1" name="TextBox 31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0262" name="Straight Arrow Connector 32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63" name="TextBox 33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781800" y="2895600"/>
            <a:ext cx="1651000" cy="1066800"/>
            <a:chOff x="6781800" y="2895600"/>
            <a:chExt cx="1651000" cy="1066800"/>
          </a:xfrm>
        </p:grpSpPr>
        <p:cxnSp>
          <p:nvCxnSpPr>
            <p:cNvPr id="10250" name="Elbow Connector 37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51" name="Elbow Connector 39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0252" name="TextBox 40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5693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OR</a:t>
              </a:r>
            </a:p>
          </p:txBody>
        </p:sp>
        <p:cxnSp>
          <p:nvCxnSpPr>
            <p:cNvPr id="10253" name="Straight Arrow Connector 42"/>
            <p:cNvCxnSpPr>
              <a:cxnSpLocks noChangeShapeType="1"/>
              <a:stCxn id="10252" idx="3"/>
            </p:cNvCxnSpPr>
            <p:nvPr/>
          </p:nvCxnSpPr>
          <p:spPr bwMode="auto">
            <a:xfrm flipV="1">
              <a:off x="8036987" y="3381375"/>
              <a:ext cx="395813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46" name="Rounded Rectangle 45"/>
          <p:cNvSpPr>
            <a:spLocks noChangeArrowheads="1"/>
          </p:cNvSpPr>
          <p:nvPr/>
        </p:nvSpPr>
        <p:spPr bwMode="auto">
          <a:xfrm>
            <a:off x="43434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Langs are closed under Intersection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0" y="2017713"/>
            <a:ext cx="3810000" cy="4114800"/>
          </a:xfrm>
        </p:spPr>
        <p:txBody>
          <a:bodyPr/>
          <a:lstStyle/>
          <a:p>
            <a:pPr marL="609600" indent="-609600" eaLnBrk="1" hangingPunct="1"/>
            <a:r>
              <a:rPr lang="en-US" sz="2000" dirty="0"/>
              <a:t>Let </a:t>
            </a:r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 = TM for L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itchFamily="28" charset="2"/>
              </a:rPr>
              <a:t></a:t>
            </a:r>
            <a:r>
              <a:rPr lang="en-US" sz="2000" dirty="0"/>
              <a:t> L</a:t>
            </a:r>
            <a:r>
              <a:rPr lang="en-US" sz="2000" baseline="-25000" dirty="0"/>
              <a:t>2</a:t>
            </a:r>
            <a:endParaRPr lang="en-US" sz="2000" dirty="0"/>
          </a:p>
          <a:p>
            <a:pPr marL="609600" indent="-609600" eaLnBrk="1" hangingPunct="1"/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 construction: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/>
              <a:t>Make 2-tapes and copy input w on both tapes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/>
              <a:t>Simulate M</a:t>
            </a:r>
            <a:r>
              <a:rPr lang="en-US" sz="2000" baseline="-25000" dirty="0"/>
              <a:t>1</a:t>
            </a:r>
            <a:r>
              <a:rPr lang="en-US" sz="2000" dirty="0"/>
              <a:t> on tape 1 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/>
              <a:t>Simulate M</a:t>
            </a:r>
            <a:r>
              <a:rPr lang="en-US" sz="2000" baseline="-25000" dirty="0"/>
              <a:t>2</a:t>
            </a:r>
            <a:r>
              <a:rPr lang="en-US" sz="2000" dirty="0"/>
              <a:t> on tape 2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/>
              <a:t>If M</a:t>
            </a:r>
            <a:r>
              <a:rPr lang="en-US" sz="2000" baseline="-25000" dirty="0"/>
              <a:t>1</a:t>
            </a:r>
            <a:r>
              <a:rPr lang="en-US" sz="2000" dirty="0"/>
              <a:t> AND M</a:t>
            </a:r>
            <a:r>
              <a:rPr lang="en-US" sz="2000" baseline="-25000" dirty="0"/>
              <a:t>2</a:t>
            </a:r>
            <a:r>
              <a:rPr lang="en-US" sz="2000" dirty="0"/>
              <a:t> accepts, then </a:t>
            </a:r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 accepts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sz="2000" dirty="0"/>
              <a:t>Otherwise, </a:t>
            </a:r>
            <a:r>
              <a:rPr lang="en-US" sz="2000" dirty="0" err="1"/>
              <a:t>M</a:t>
            </a:r>
            <a:r>
              <a:rPr lang="en-US" sz="2000" baseline="-25000" dirty="0" err="1"/>
              <a:t>n</a:t>
            </a:r>
            <a:r>
              <a:rPr lang="en-US" sz="2000" dirty="0"/>
              <a:t> rejects.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B607F-7C75-4DB8-A9AA-77FF46A5A39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2971800"/>
            <a:ext cx="1066800" cy="1066800"/>
            <a:chOff x="5105400" y="2971800"/>
            <a:chExt cx="1066800" cy="1066800"/>
          </a:xfrm>
        </p:grpSpPr>
        <p:cxnSp>
          <p:nvCxnSpPr>
            <p:cNvPr id="11289" name="Straight Arrow Connector 6"/>
            <p:cNvCxnSpPr>
              <a:cxnSpLocks noChangeShapeType="1"/>
            </p:cNvCxnSpPr>
            <p:nvPr/>
          </p:nvCxnSpPr>
          <p:spPr bwMode="auto">
            <a:xfrm>
              <a:off x="5334000" y="3581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90" name="TextBox 7"/>
            <p:cNvSpPr txBox="1">
              <a:spLocks noChangeArrowheads="1"/>
            </p:cNvSpPr>
            <p:nvPr/>
          </p:nvSpPr>
          <p:spPr bwMode="auto">
            <a:xfrm>
              <a:off x="5105400" y="3486090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</a:p>
          </p:txBody>
        </p:sp>
        <p:cxnSp>
          <p:nvCxnSpPr>
            <p:cNvPr id="11291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5181600" y="35052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92" name="Straight Arrow Connector 9"/>
            <p:cNvCxnSpPr>
              <a:cxnSpLocks noChangeShapeType="1"/>
            </p:cNvCxnSpPr>
            <p:nvPr/>
          </p:nvCxnSpPr>
          <p:spPr bwMode="auto">
            <a:xfrm>
              <a:off x="5715000" y="2971800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93" name="Straight Arrow Connector 10"/>
            <p:cNvCxnSpPr>
              <a:cxnSpLocks noChangeShapeType="1"/>
            </p:cNvCxnSpPr>
            <p:nvPr/>
          </p:nvCxnSpPr>
          <p:spPr bwMode="auto">
            <a:xfrm>
              <a:off x="5715000" y="4037012"/>
              <a:ext cx="457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953000" y="2590800"/>
            <a:ext cx="1855788" cy="1828800"/>
            <a:chOff x="4953000" y="2590800"/>
            <a:chExt cx="1855054" cy="1828800"/>
          </a:xfrm>
        </p:grpSpPr>
        <p:sp>
          <p:nvSpPr>
            <p:cNvPr id="11279" name="Rounded Rectangle 13"/>
            <p:cNvSpPr>
              <a:spLocks noChangeArrowheads="1"/>
            </p:cNvSpPr>
            <p:nvPr/>
          </p:nvSpPr>
          <p:spPr bwMode="auto">
            <a:xfrm>
              <a:off x="4953000" y="26670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1</a:t>
              </a:r>
            </a:p>
          </p:txBody>
        </p:sp>
        <p:sp>
          <p:nvSpPr>
            <p:cNvPr id="11280" name="Rounded Rectangle 14"/>
            <p:cNvSpPr>
              <a:spLocks noChangeArrowheads="1"/>
            </p:cNvSpPr>
            <p:nvPr/>
          </p:nvSpPr>
          <p:spPr bwMode="auto">
            <a:xfrm>
              <a:off x="4953000" y="3733800"/>
              <a:ext cx="1143000" cy="685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M</a:t>
              </a:r>
              <a:r>
                <a:rPr lang="en-US" baseline="-25000"/>
                <a:t>2</a:t>
              </a:r>
            </a:p>
          </p:txBody>
        </p:sp>
        <p:cxnSp>
          <p:nvCxnSpPr>
            <p:cNvPr id="11281" name="Straight Arrow Connector 15"/>
            <p:cNvCxnSpPr>
              <a:cxnSpLocks noChangeShapeType="1"/>
            </p:cNvCxnSpPr>
            <p:nvPr/>
          </p:nvCxnSpPr>
          <p:spPr bwMode="auto">
            <a:xfrm>
              <a:off x="6096000" y="28956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2" name="TextBox 16"/>
            <p:cNvSpPr txBox="1">
              <a:spLocks noChangeArrowheads="1"/>
            </p:cNvSpPr>
            <p:nvPr/>
          </p:nvSpPr>
          <p:spPr bwMode="auto">
            <a:xfrm>
              <a:off x="6096000" y="25908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3" name="Straight Arrow Connector 17"/>
            <p:cNvCxnSpPr>
              <a:cxnSpLocks noChangeShapeType="1"/>
            </p:cNvCxnSpPr>
            <p:nvPr/>
          </p:nvCxnSpPr>
          <p:spPr bwMode="auto">
            <a:xfrm>
              <a:off x="6096000" y="31974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4" name="TextBox 18"/>
            <p:cNvSpPr txBox="1">
              <a:spLocks noChangeArrowheads="1"/>
            </p:cNvSpPr>
            <p:nvPr/>
          </p:nvSpPr>
          <p:spPr bwMode="auto">
            <a:xfrm>
              <a:off x="6096000" y="28926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  <p:cxnSp>
          <p:nvCxnSpPr>
            <p:cNvPr id="11285" name="Straight Arrow Connector 19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6" name="TextBox 20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71205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accept</a:t>
              </a:r>
            </a:p>
          </p:txBody>
        </p:sp>
        <p:cxnSp>
          <p:nvCxnSpPr>
            <p:cNvPr id="11287" name="Straight Arrow Connector 21"/>
            <p:cNvCxnSpPr>
              <a:cxnSpLocks noChangeShapeType="1"/>
            </p:cNvCxnSpPr>
            <p:nvPr/>
          </p:nvCxnSpPr>
          <p:spPr bwMode="auto">
            <a:xfrm>
              <a:off x="6096000" y="4264223"/>
              <a:ext cx="685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88" name="TextBox 22"/>
            <p:cNvSpPr txBox="1">
              <a:spLocks noChangeArrowheads="1"/>
            </p:cNvSpPr>
            <p:nvPr/>
          </p:nvSpPr>
          <p:spPr bwMode="auto">
            <a:xfrm>
              <a:off x="6096000" y="3959423"/>
              <a:ext cx="62228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reject</a:t>
              </a:r>
            </a:p>
          </p:txBody>
        </p:sp>
      </p:grp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4419600" y="2209800"/>
            <a:ext cx="3733800" cy="2286000"/>
          </a:xfrm>
          <a:prstGeom prst="roundRect">
            <a:avLst>
              <a:gd name="adj" fmla="val 16667"/>
            </a:avLst>
          </a:prstGeom>
          <a:solidFill>
            <a:schemeClr val="bg1">
              <a:alpha val="0"/>
            </a:schemeClr>
          </a:solidFill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</a:t>
            </a:r>
            <a:r>
              <a:rPr lang="en-US" b="1" baseline="-25000">
                <a:solidFill>
                  <a:srgbClr val="FF0000"/>
                </a:solidFill>
              </a:rPr>
              <a:t>n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81800" y="2895600"/>
            <a:ext cx="1608138" cy="1066800"/>
            <a:chOff x="6781800" y="2895600"/>
            <a:chExt cx="1608716" cy="1066800"/>
          </a:xfrm>
        </p:grpSpPr>
        <p:cxnSp>
          <p:nvCxnSpPr>
            <p:cNvPr id="11273" name="Elbow Connector 24"/>
            <p:cNvCxnSpPr>
              <a:cxnSpLocks noChangeShapeType="1"/>
            </p:cNvCxnSpPr>
            <p:nvPr/>
          </p:nvCxnSpPr>
          <p:spPr bwMode="auto">
            <a:xfrm>
              <a:off x="6781800" y="2895600"/>
              <a:ext cx="609600" cy="3048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1274" name="Elbow Connector 25"/>
            <p:cNvCxnSpPr>
              <a:cxnSpLocks noChangeShapeType="1"/>
            </p:cNvCxnSpPr>
            <p:nvPr/>
          </p:nvCxnSpPr>
          <p:spPr bwMode="auto">
            <a:xfrm flipV="1">
              <a:off x="6781800" y="3505200"/>
              <a:ext cx="609600" cy="4572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1275" name="TextBox 26"/>
            <p:cNvSpPr txBox="1">
              <a:spLocks noChangeArrowheads="1"/>
            </p:cNvSpPr>
            <p:nvPr/>
          </p:nvSpPr>
          <p:spPr bwMode="auto">
            <a:xfrm>
              <a:off x="7467600" y="320040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  <p:cxnSp>
          <p:nvCxnSpPr>
            <p:cNvPr id="11276" name="Straight Arrow Connector 27"/>
            <p:cNvCxnSpPr>
              <a:cxnSpLocks noChangeShapeType="1"/>
            </p:cNvCxnSpPr>
            <p:nvPr/>
          </p:nvCxnSpPr>
          <p:spPr bwMode="auto">
            <a:xfrm flipV="1">
              <a:off x="8153400" y="3276600"/>
              <a:ext cx="237116" cy="1908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11277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1" y="2965361"/>
              <a:ext cx="762000" cy="692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8" name="TextBox 42"/>
            <p:cNvSpPr txBox="1">
              <a:spLocks noChangeArrowheads="1"/>
            </p:cNvSpPr>
            <p:nvPr/>
          </p:nvSpPr>
          <p:spPr bwMode="auto">
            <a:xfrm>
              <a:off x="7391400" y="3105090"/>
              <a:ext cx="7280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AND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4509</TotalTime>
  <Words>2441</Words>
  <Application>Microsoft Macintosh PowerPoint</Application>
  <PresentationFormat>On-screen Show (4:3)</PresentationFormat>
  <Paragraphs>631</Paragraphs>
  <Slides>41</Slides>
  <Notes>41</Notes>
  <HiddenSlides>9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Wingdings</vt:lpstr>
      <vt:lpstr>Blends</vt:lpstr>
      <vt:lpstr>Undecidability</vt:lpstr>
      <vt:lpstr>Decidability vs. Undecidability</vt:lpstr>
      <vt:lpstr>Recursive, RE, Undecidable languages</vt:lpstr>
      <vt:lpstr>Recursive Languages &amp; Recursively Enumerable (RE) languages</vt:lpstr>
      <vt:lpstr>Closure Properties of: - the Recursive language class, and   - the Recursively Enumerable language class</vt:lpstr>
      <vt:lpstr>Recursive Languages are closed under complementation</vt:lpstr>
      <vt:lpstr>Are Recursively Enumerable Languages closed under complementation?  (NO)</vt:lpstr>
      <vt:lpstr>Recursive Langs are closed under Union</vt:lpstr>
      <vt:lpstr>Recursive Langs are closed under Intersection</vt:lpstr>
      <vt:lpstr>Other Closure Property Results</vt:lpstr>
      <vt:lpstr>“Languages” vs. “Problems”</vt:lpstr>
      <vt:lpstr>The Halting Problem</vt:lpstr>
      <vt:lpstr>PowerPoint Presentation</vt:lpstr>
      <vt:lpstr>What is the Halting Problem?</vt:lpstr>
      <vt:lpstr>The Universal Turing Machine</vt:lpstr>
      <vt:lpstr>A Claim</vt:lpstr>
      <vt:lpstr>HP Proof (step 1)</vt:lpstr>
      <vt:lpstr>HP Proof (step 2)</vt:lpstr>
      <vt:lpstr>Of Paradoxes &amp; Strange Loops</vt:lpstr>
      <vt:lpstr>The Diagonalization Language</vt:lpstr>
      <vt:lpstr>PowerPoint Presentation</vt:lpstr>
      <vt:lpstr>A Language about TMs &amp; acceptance</vt:lpstr>
      <vt:lpstr>Enumerating all binary strings</vt:lpstr>
      <vt:lpstr>Any TM M can also be binary-coded</vt:lpstr>
      <vt:lpstr>The Diagonalization Language</vt:lpstr>
      <vt:lpstr>Ld is not RE (i.e., has no TM)</vt:lpstr>
      <vt:lpstr>Why should there be languages that do not have TMs?</vt:lpstr>
      <vt:lpstr>Non-RE languages</vt:lpstr>
      <vt:lpstr>One Explanation </vt:lpstr>
      <vt:lpstr>How to count elements in a set?</vt:lpstr>
      <vt:lpstr>Cantor’s definition of set “size” for infinite sets (1873 A.D.)</vt:lpstr>
      <vt:lpstr>Example #2</vt:lpstr>
      <vt:lpstr>Uncountable sets</vt:lpstr>
      <vt:lpstr>Therefore, some languages cannot have TMs…</vt:lpstr>
      <vt:lpstr>The problem reduction technique, and reusing other constructions</vt:lpstr>
      <vt:lpstr>Languages that we know about</vt:lpstr>
      <vt:lpstr>TMs that accept non-empty languages</vt:lpstr>
      <vt:lpstr>TMs that accept non-empty languages</vt:lpstr>
      <vt:lpstr>Reducability</vt:lpstr>
      <vt:lpstr>The Reduction Technique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Raj Singh</cp:lastModifiedBy>
  <cp:revision>779</cp:revision>
  <cp:lastPrinted>2007-08-15T03:01:31Z</cp:lastPrinted>
  <dcterms:created xsi:type="dcterms:W3CDTF">2007-08-14T22:08:29Z</dcterms:created>
  <dcterms:modified xsi:type="dcterms:W3CDTF">2019-04-09T22:45:17Z</dcterms:modified>
</cp:coreProperties>
</file>