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1" r:id="rId3"/>
    <p:sldId id="339" r:id="rId4"/>
    <p:sldId id="292" r:id="rId5"/>
    <p:sldId id="293" r:id="rId6"/>
    <p:sldId id="294" r:id="rId7"/>
    <p:sldId id="341" r:id="rId8"/>
    <p:sldId id="295" r:id="rId9"/>
    <p:sldId id="296" r:id="rId10"/>
    <p:sldId id="297" r:id="rId11"/>
    <p:sldId id="332" r:id="rId12"/>
    <p:sldId id="334" r:id="rId13"/>
    <p:sldId id="333" r:id="rId14"/>
    <p:sldId id="342" r:id="rId15"/>
    <p:sldId id="350" r:id="rId16"/>
    <p:sldId id="298" r:id="rId17"/>
    <p:sldId id="299" r:id="rId18"/>
    <p:sldId id="340" r:id="rId19"/>
    <p:sldId id="300" r:id="rId20"/>
    <p:sldId id="347" r:id="rId21"/>
    <p:sldId id="343" r:id="rId22"/>
    <p:sldId id="301" r:id="rId23"/>
    <p:sldId id="302" r:id="rId24"/>
    <p:sldId id="335" r:id="rId25"/>
    <p:sldId id="305" r:id="rId26"/>
    <p:sldId id="306" r:id="rId27"/>
    <p:sldId id="336" r:id="rId28"/>
    <p:sldId id="307" r:id="rId29"/>
    <p:sldId id="308" r:id="rId30"/>
    <p:sldId id="310" r:id="rId31"/>
    <p:sldId id="309" r:id="rId32"/>
    <p:sldId id="312" r:id="rId33"/>
    <p:sldId id="313" r:id="rId34"/>
    <p:sldId id="349" r:id="rId35"/>
    <p:sldId id="314" r:id="rId36"/>
    <p:sldId id="315" r:id="rId37"/>
    <p:sldId id="316" r:id="rId38"/>
    <p:sldId id="317" r:id="rId39"/>
    <p:sldId id="318" r:id="rId40"/>
    <p:sldId id="348" r:id="rId41"/>
    <p:sldId id="303" r:id="rId42"/>
    <p:sldId id="319" r:id="rId43"/>
    <p:sldId id="337" r:id="rId44"/>
    <p:sldId id="320" r:id="rId45"/>
    <p:sldId id="338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45" r:id="rId55"/>
    <p:sldId id="329" r:id="rId56"/>
    <p:sldId id="346" r:id="rId57"/>
    <p:sldId id="331" r:id="rId58"/>
    <p:sldId id="330" r:id="rId59"/>
    <p:sldId id="290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FFFFFF"/>
    <a:srgbClr val="9F9F9F"/>
    <a:srgbClr val="F7F7F7"/>
    <a:srgbClr val="9933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B18EAEA-A2AF-40E4-91D8-23199EBB0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D1D5517-FFE8-40A5-914D-91441C614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C708-44BE-4605-80CC-499B0046BE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AA2F2-7762-403D-8D51-65FB49F2E22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5FB2E-2ED9-4508-B8E7-EB6580758D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01A51-E251-4B61-8DC0-12774C9CF2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DB8FF-9634-457B-B40D-E3409446488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0E0B3-4291-40BA-9D15-2D4C861CAB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202AB-A6CF-4992-96B1-47357F3D6C2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CE785-0904-40D0-A8BF-EBE2752584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84E9C-2738-4BFB-BE4B-0DEAD43232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2E499-8D91-45CD-9230-A282A5863E5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1067B-46A3-428E-ADCD-DF4BBF3596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1A94C-6B42-4C05-B05B-6C27D51784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C709B-946D-4B1B-9F7F-D6E37F1D3A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B2CEC-42A1-478B-B8E0-2B2FC642C9F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34D16-6F3A-4153-9926-7E8163DF65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3F3C0-9AAF-4040-8836-655CC0EC15A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3D3A6-EF3F-4F8B-AFDE-9584DF4B1E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769C6-48B8-4E4D-95F5-6BAF5D8AC39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65A62-554D-40D4-BFC8-72D8284BB7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5FC91-6C0D-446A-908B-9DB6A02CB9A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1CCF1-4B94-481C-98C1-F91E4C14A35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36027-C39B-4F23-AD3C-BB2016FEE79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9065B-94C9-4B40-B9B6-FB48042CE8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A9A29-3954-418C-BE39-AD5EC73B0A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7F300-6367-41B6-85B2-FB5C3010361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BCFE3-B6E8-4A3F-BA82-B0FC6CFB096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38628-154C-4160-B2A4-175CD2AEE1D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58114-7BF0-4486-8E6F-674DC8D21B9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8AF1D-745E-4FDB-BB1F-8961D58B600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BA5FF-0158-4618-A8F1-D263CC2DDD6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31466-30D3-47CD-AF13-3D066378612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D9EE0-A725-48F0-AA20-207F5994AFF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05945-BF49-42F1-B215-46D3534E6AC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4EA69-1D16-4BCE-B562-B6B34019EF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B3B6C-2950-4AE9-BAA7-F1369E3B29E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CA439-D0F5-43F0-9351-D21A7EC17D7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6DDCE-0220-4DE0-B773-7F0933BB236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62B31-EF0D-4EB9-8BA9-4A511617469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25C55-60EC-4C2E-8D0C-CF901DA6A16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560E1-AB1E-4FFE-A5FF-2045BD76F7A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36E31-E015-43D8-A903-7DCF0945B2C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2779C-C6FE-4605-90DA-6630B27B294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EA6A8-EB14-4677-BFFD-0D6DEC91AA9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B6FA1-A7E8-4613-97D3-0B36E1749B0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C88CB-994F-4AED-BCB8-E1DA6F05946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A82D5-C4AA-4F97-BF81-193FCF556F9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1FEFC-BD38-4FFC-A5E1-98441FE03B4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19D90D-1C0C-477D-AF47-CE8886E923B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A6A78B-111D-441C-A0C9-F506CC38A8E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0728E-75D2-47D3-82B8-65541C90DFED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2FFB2-3CCC-4CC1-B0DD-8597F3B037A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48535-7AEC-43D1-B681-E6B26C3840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F873A-CAFB-43F6-85BE-E6DF289F9F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CF3BA-A8B0-42C3-BBA0-FE87DE20BDF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73609-41F1-4794-89B1-8B34FA0BAB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FD924A-C65D-4375-A489-2BF19C9C1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B276-B3D1-4B1E-8313-986B4063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43366-B1F6-4857-8982-F81A92198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674C-54CF-4EC1-BCF0-43EEACE57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82157-1D29-4432-92BC-B80EBD930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F864-F347-4F88-891D-13F813B0A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5F76-720D-4507-A5A9-74B677CE2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B87A-321D-48F3-AA40-4D313696B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CFAB4-CBB9-424F-9DC6-7D0B95F94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511D3-0242-4C26-A1F6-0275B1B7D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1442-31FB-4958-B404-81959A554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979F6C-8344-4D5F-8273-F60B72427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75436-D2A9-4F57-8B69-1C0252100F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Properties of Regular Languages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6EBA9-3F93-4E3C-B6E4-6E4619E638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Pumping Lemma: Proof…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038600"/>
          </a:xfrm>
        </p:spPr>
        <p:txBody>
          <a:bodyPr/>
          <a:lstStyle/>
          <a:p>
            <a:pPr eaLnBrk="1" hangingPunct="1">
              <a:buFont typeface="Wingdings" pitchFamily="28" charset="2"/>
              <a:buChar char="Ø"/>
            </a:pPr>
            <a:r>
              <a:rPr lang="en-US" sz="2600"/>
              <a:t>=&gt; We should be able to break w=</a:t>
            </a:r>
            <a:r>
              <a:rPr lang="en-US" sz="2600">
                <a:solidFill>
                  <a:schemeClr val="hlink"/>
                </a:solidFill>
              </a:rPr>
              <a:t>x</a:t>
            </a:r>
            <a:r>
              <a:rPr lang="en-US" sz="2600">
                <a:solidFill>
                  <a:srgbClr val="006600"/>
                </a:solidFill>
              </a:rPr>
              <a:t>y</a:t>
            </a:r>
            <a:r>
              <a:rPr lang="en-US" sz="2600">
                <a:solidFill>
                  <a:srgbClr val="993300"/>
                </a:solidFill>
              </a:rPr>
              <a:t>z</a:t>
            </a:r>
            <a:r>
              <a:rPr lang="en-US" sz="2600"/>
              <a:t> as follows: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>
                <a:solidFill>
                  <a:schemeClr val="hlink"/>
                </a:solidFill>
              </a:rPr>
              <a:t>x=a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a</a:t>
            </a:r>
            <a:r>
              <a:rPr lang="en-US" sz="1800" baseline="-25000">
                <a:solidFill>
                  <a:schemeClr val="hlink"/>
                </a:solidFill>
              </a:rPr>
              <a:t>2</a:t>
            </a:r>
            <a:r>
              <a:rPr lang="en-US" sz="1800">
                <a:solidFill>
                  <a:schemeClr val="hlink"/>
                </a:solidFill>
              </a:rPr>
              <a:t>..a</a:t>
            </a:r>
            <a:r>
              <a:rPr lang="en-US" sz="1800" baseline="-25000">
                <a:solidFill>
                  <a:schemeClr val="hlink"/>
                </a:solidFill>
              </a:rPr>
              <a:t>i</a:t>
            </a:r>
            <a:r>
              <a:rPr lang="en-US" sz="1800"/>
              <a:t>;  	</a:t>
            </a:r>
            <a:r>
              <a:rPr lang="en-US" sz="1800">
                <a:solidFill>
                  <a:srgbClr val="006600"/>
                </a:solidFill>
              </a:rPr>
              <a:t>y=a</a:t>
            </a:r>
            <a:r>
              <a:rPr lang="en-US" sz="1800" baseline="-25000">
                <a:solidFill>
                  <a:srgbClr val="006600"/>
                </a:solidFill>
              </a:rPr>
              <a:t>i+1</a:t>
            </a:r>
            <a:r>
              <a:rPr lang="en-US" sz="1800">
                <a:solidFill>
                  <a:srgbClr val="006600"/>
                </a:solidFill>
              </a:rPr>
              <a:t>a</a:t>
            </a:r>
            <a:r>
              <a:rPr lang="en-US" sz="1800" baseline="-25000">
                <a:solidFill>
                  <a:srgbClr val="006600"/>
                </a:solidFill>
              </a:rPr>
              <a:t>i+2</a:t>
            </a:r>
            <a:r>
              <a:rPr lang="en-US" sz="1800">
                <a:solidFill>
                  <a:srgbClr val="006600"/>
                </a:solidFill>
              </a:rPr>
              <a:t>..a</a:t>
            </a:r>
            <a:r>
              <a:rPr lang="en-US" sz="1800" baseline="-25000">
                <a:solidFill>
                  <a:srgbClr val="006600"/>
                </a:solidFill>
              </a:rPr>
              <a:t>J</a:t>
            </a:r>
            <a:r>
              <a:rPr lang="en-US" sz="1800"/>
              <a:t>;  	</a:t>
            </a:r>
            <a:r>
              <a:rPr lang="en-US" sz="1800">
                <a:solidFill>
                  <a:srgbClr val="993300"/>
                </a:solidFill>
              </a:rPr>
              <a:t>z=a</a:t>
            </a:r>
            <a:r>
              <a:rPr lang="en-US" sz="1800" baseline="-25000">
                <a:solidFill>
                  <a:srgbClr val="993300"/>
                </a:solidFill>
              </a:rPr>
              <a:t>J+1</a:t>
            </a:r>
            <a:r>
              <a:rPr lang="en-US" sz="1800">
                <a:solidFill>
                  <a:srgbClr val="993300"/>
                </a:solidFill>
              </a:rPr>
              <a:t>a</a:t>
            </a:r>
            <a:r>
              <a:rPr lang="en-US" sz="1800" baseline="-25000">
                <a:solidFill>
                  <a:srgbClr val="993300"/>
                </a:solidFill>
              </a:rPr>
              <a:t>J+2</a:t>
            </a:r>
            <a:r>
              <a:rPr lang="en-US" sz="1800">
                <a:solidFill>
                  <a:srgbClr val="993300"/>
                </a:solidFill>
              </a:rPr>
              <a:t>..a</a:t>
            </a:r>
            <a:r>
              <a:rPr lang="en-US" sz="1800" baseline="-25000">
                <a:solidFill>
                  <a:srgbClr val="993300"/>
                </a:solidFill>
              </a:rPr>
              <a:t>m</a:t>
            </a:r>
            <a:endParaRPr lang="en-US" sz="1800">
              <a:solidFill>
                <a:srgbClr val="993300"/>
              </a:solidFill>
            </a:endParaRP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>
                <a:solidFill>
                  <a:schemeClr val="hlink"/>
                </a:solidFill>
              </a:rPr>
              <a:t>x’s path will be p</a:t>
            </a:r>
            <a:r>
              <a:rPr lang="en-US" sz="1800" baseline="-25000">
                <a:solidFill>
                  <a:schemeClr val="hlink"/>
                </a:solidFill>
              </a:rPr>
              <a:t>0</a:t>
            </a:r>
            <a:r>
              <a:rPr lang="en-US" sz="1800">
                <a:solidFill>
                  <a:schemeClr val="hlink"/>
                </a:solidFill>
              </a:rPr>
              <a:t>..p</a:t>
            </a:r>
            <a:r>
              <a:rPr lang="en-US" sz="1800" baseline="-25000">
                <a:solidFill>
                  <a:schemeClr val="hlink"/>
                </a:solidFill>
              </a:rPr>
              <a:t>i</a:t>
            </a:r>
            <a:r>
              <a:rPr lang="en-US" sz="1800"/>
              <a:t>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>
                <a:solidFill>
                  <a:srgbClr val="006600"/>
                </a:solidFill>
              </a:rPr>
              <a:t>y’s path will be p</a:t>
            </a:r>
            <a:r>
              <a:rPr lang="en-US" sz="1800" baseline="-25000">
                <a:solidFill>
                  <a:srgbClr val="006600"/>
                </a:solidFill>
              </a:rPr>
              <a:t>i </a:t>
            </a:r>
            <a:r>
              <a:rPr lang="en-US" sz="1800">
                <a:solidFill>
                  <a:srgbClr val="006600"/>
                </a:solidFill>
              </a:rPr>
              <a:t>p</a:t>
            </a:r>
            <a:r>
              <a:rPr lang="en-US" sz="1800" baseline="-25000">
                <a:solidFill>
                  <a:srgbClr val="006600"/>
                </a:solidFill>
              </a:rPr>
              <a:t>i+1</a:t>
            </a:r>
            <a:r>
              <a:rPr lang="en-US" sz="1800">
                <a:solidFill>
                  <a:srgbClr val="006600"/>
                </a:solidFill>
              </a:rPr>
              <a:t>..p</a:t>
            </a:r>
            <a:r>
              <a:rPr lang="en-US" sz="1800" baseline="-25000">
                <a:solidFill>
                  <a:srgbClr val="006600"/>
                </a:solidFill>
              </a:rPr>
              <a:t>J</a:t>
            </a:r>
            <a:r>
              <a:rPr lang="en-US" sz="1800">
                <a:solidFill>
                  <a:srgbClr val="006600"/>
                </a:solidFill>
              </a:rPr>
              <a:t> (but p</a:t>
            </a:r>
            <a:r>
              <a:rPr lang="en-US" sz="1800" baseline="-25000">
                <a:solidFill>
                  <a:srgbClr val="006600"/>
                </a:solidFill>
              </a:rPr>
              <a:t>i</a:t>
            </a:r>
            <a:r>
              <a:rPr lang="en-US" sz="1800">
                <a:solidFill>
                  <a:srgbClr val="006600"/>
                </a:solidFill>
              </a:rPr>
              <a:t>=p</a:t>
            </a:r>
            <a:r>
              <a:rPr lang="en-US" sz="1800" baseline="-25000">
                <a:solidFill>
                  <a:srgbClr val="006600"/>
                </a:solidFill>
              </a:rPr>
              <a:t>J</a:t>
            </a:r>
            <a:r>
              <a:rPr lang="en-US" sz="1800">
                <a:solidFill>
                  <a:srgbClr val="006600"/>
                </a:solidFill>
              </a:rPr>
              <a:t> implying a loop)</a:t>
            </a:r>
            <a:endParaRPr lang="en-US" sz="180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>
                <a:solidFill>
                  <a:srgbClr val="993300"/>
                </a:solidFill>
              </a:rPr>
              <a:t>z’s path will be p</a:t>
            </a:r>
            <a:r>
              <a:rPr lang="en-US" sz="1800" baseline="-25000">
                <a:solidFill>
                  <a:srgbClr val="993300"/>
                </a:solidFill>
              </a:rPr>
              <a:t>J</a:t>
            </a:r>
            <a:r>
              <a:rPr lang="en-US" sz="1800">
                <a:solidFill>
                  <a:srgbClr val="993300"/>
                </a:solidFill>
              </a:rPr>
              <a:t>p</a:t>
            </a:r>
            <a:r>
              <a:rPr lang="en-US" sz="1800" baseline="-25000">
                <a:solidFill>
                  <a:srgbClr val="993300"/>
                </a:solidFill>
              </a:rPr>
              <a:t>J+1</a:t>
            </a:r>
            <a:r>
              <a:rPr lang="en-US" sz="1800">
                <a:solidFill>
                  <a:srgbClr val="993300"/>
                </a:solidFill>
              </a:rPr>
              <a:t>..p</a:t>
            </a:r>
            <a:r>
              <a:rPr lang="en-US" sz="1800" baseline="-25000">
                <a:solidFill>
                  <a:srgbClr val="993300"/>
                </a:solidFill>
              </a:rPr>
              <a:t>m</a:t>
            </a:r>
            <a:r>
              <a:rPr lang="en-US" sz="1800">
                <a:solidFill>
                  <a:srgbClr val="993300"/>
                </a:solidFill>
              </a:rPr>
              <a:t> 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en-US" sz="2000"/>
              <a:t>Now consider another </a:t>
            </a:r>
            <a:br>
              <a:rPr lang="en-US" sz="2000"/>
            </a:br>
            <a:r>
              <a:rPr lang="en-US" sz="2000"/>
              <a:t>     string w</a:t>
            </a:r>
            <a:r>
              <a:rPr lang="en-US" sz="2000" baseline="-25000"/>
              <a:t>k</a:t>
            </a:r>
            <a:r>
              <a:rPr lang="en-US" sz="2000"/>
              <a:t>=</a:t>
            </a:r>
            <a:r>
              <a:rPr lang="en-US" sz="2000">
                <a:solidFill>
                  <a:schemeClr val="hlink"/>
                </a:solidFill>
              </a:rPr>
              <a:t>x</a:t>
            </a:r>
            <a:r>
              <a:rPr lang="en-US" sz="2000">
                <a:solidFill>
                  <a:srgbClr val="006600"/>
                </a:solidFill>
              </a:rPr>
              <a:t>y</a:t>
            </a:r>
            <a:r>
              <a:rPr lang="en-US" sz="2000" baseline="30000">
                <a:solidFill>
                  <a:srgbClr val="006600"/>
                </a:solidFill>
              </a:rPr>
              <a:t>k</a:t>
            </a:r>
            <a:r>
              <a:rPr lang="en-US" sz="2000">
                <a:solidFill>
                  <a:srgbClr val="993300"/>
                </a:solidFill>
              </a:rPr>
              <a:t>z</a:t>
            </a:r>
            <a:r>
              <a:rPr lang="en-US" sz="2000"/>
              <a:t> , where k≥0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en-US" sz="2000"/>
              <a:t>Case k=0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/>
              <a:t>DFA will reach the accept state p</a:t>
            </a:r>
            <a:r>
              <a:rPr lang="en-US" sz="1800" baseline="-25000"/>
              <a:t>m</a:t>
            </a:r>
            <a:endParaRPr lang="en-US" sz="1800"/>
          </a:p>
          <a:p>
            <a:pPr eaLnBrk="1" hangingPunct="1">
              <a:buFont typeface="Wingdings" pitchFamily="28" charset="2"/>
              <a:buChar char="Ø"/>
            </a:pPr>
            <a:r>
              <a:rPr lang="en-US" sz="2000"/>
              <a:t>Case k&gt;0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/>
              <a:t>DFA will loop for 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 baseline="30000">
                <a:solidFill>
                  <a:srgbClr val="006600"/>
                </a:solidFill>
              </a:rPr>
              <a:t>k</a:t>
            </a:r>
            <a:r>
              <a:rPr lang="en-US" sz="1800"/>
              <a:t>, and finally reach the accept state p</a:t>
            </a:r>
            <a:r>
              <a:rPr lang="en-US" sz="1800" baseline="-25000"/>
              <a:t>m</a:t>
            </a:r>
            <a:r>
              <a:rPr lang="en-US" sz="1800"/>
              <a:t> for </a:t>
            </a:r>
            <a:r>
              <a:rPr lang="en-US" sz="1800">
                <a:solidFill>
                  <a:srgbClr val="993300"/>
                </a:solidFill>
              </a:rPr>
              <a:t>z</a:t>
            </a:r>
            <a:endParaRPr lang="en-US" sz="1800"/>
          </a:p>
          <a:p>
            <a:pPr eaLnBrk="1" hangingPunct="1">
              <a:buFont typeface="Wingdings" pitchFamily="28" charset="2"/>
              <a:buChar char="Ø"/>
            </a:pPr>
            <a:r>
              <a:rPr lang="en-US" sz="2000"/>
              <a:t>In either case, w</a:t>
            </a:r>
            <a:r>
              <a:rPr lang="en-US" sz="2000" baseline="-25000"/>
              <a:t>k</a:t>
            </a:r>
            <a:r>
              <a:rPr lang="en-US" sz="2800">
                <a:solidFill>
                  <a:srgbClr val="000000"/>
                </a:solidFill>
                <a:sym typeface="Symbol" pitchFamily="28" charset="2"/>
              </a:rPr>
              <a:t></a:t>
            </a:r>
            <a:r>
              <a:rPr lang="en-US" sz="2000"/>
              <a:t> L </a:t>
            </a:r>
            <a:endParaRPr lang="en-US" sz="2000" baseline="-25000"/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6927850" y="3352800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y</a:t>
            </a:r>
            <a:r>
              <a:rPr lang="en-US" baseline="30000">
                <a:solidFill>
                  <a:srgbClr val="006600"/>
                </a:solidFill>
              </a:rPr>
              <a:t>k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(for k loops)</a:t>
            </a:r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181600" y="3429000"/>
            <a:ext cx="3733800" cy="1295400"/>
            <a:chOff x="5181600" y="3429000"/>
            <a:chExt cx="3733800" cy="1295400"/>
          </a:xfrm>
        </p:grpSpPr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5715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2297" name="Oval 10"/>
            <p:cNvSpPr>
              <a:spLocks noChangeArrowheads="1"/>
            </p:cNvSpPr>
            <p:nvPr/>
          </p:nvSpPr>
          <p:spPr bwMode="auto">
            <a:xfrm>
              <a:off x="70104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12298" name="Oval 11"/>
            <p:cNvSpPr>
              <a:spLocks noChangeArrowheads="1"/>
            </p:cNvSpPr>
            <p:nvPr/>
          </p:nvSpPr>
          <p:spPr bwMode="auto">
            <a:xfrm>
              <a:off x="8382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m</a:t>
              </a:r>
              <a:endParaRPr lang="en-US"/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53340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>
              <a:off x="60960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>
              <a:off x="73914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5"/>
            <p:cNvSpPr>
              <a:spLocks noChangeArrowheads="1"/>
            </p:cNvSpPr>
            <p:nvPr/>
          </p:nvSpPr>
          <p:spPr bwMode="auto">
            <a:xfrm>
              <a:off x="8305800" y="3886200"/>
              <a:ext cx="533400" cy="5334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Freeform 16"/>
            <p:cNvSpPr>
              <a:spLocks/>
            </p:cNvSpPr>
            <p:nvPr/>
          </p:nvSpPr>
          <p:spPr bwMode="auto">
            <a:xfrm>
              <a:off x="6845300" y="3632200"/>
              <a:ext cx="635000" cy="406400"/>
            </a:xfrm>
            <a:custGeom>
              <a:avLst/>
              <a:gdLst>
                <a:gd name="T0" fmla="*/ 2147483647 w 400"/>
                <a:gd name="T1" fmla="*/ 2147483647 h 256"/>
                <a:gd name="T2" fmla="*/ 2147483647 w 400"/>
                <a:gd name="T3" fmla="*/ 2147483647 h 256"/>
                <a:gd name="T4" fmla="*/ 2147483647 w 400"/>
                <a:gd name="T5" fmla="*/ 2147483647 h 256"/>
                <a:gd name="T6" fmla="*/ 2147483647 w 400"/>
                <a:gd name="T7" fmla="*/ 2147483647 h 256"/>
                <a:gd name="T8" fmla="*/ 2147483647 w 400"/>
                <a:gd name="T9" fmla="*/ 2147483647 h 256"/>
                <a:gd name="T10" fmla="*/ 2147483647 w 400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256"/>
                <a:gd name="T20" fmla="*/ 400 w 400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256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17"/>
            <p:cNvSpPr txBox="1">
              <a:spLocks noChangeArrowheads="1"/>
            </p:cNvSpPr>
            <p:nvPr/>
          </p:nvSpPr>
          <p:spPr bwMode="auto">
            <a:xfrm>
              <a:off x="6232525" y="375285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endParaRPr lang="en-US"/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7689850" y="37338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z</a:t>
              </a:r>
              <a:endParaRPr lang="en-US"/>
            </a:p>
          </p:txBody>
        </p:sp>
        <p:sp>
          <p:nvSpPr>
            <p:cNvPr id="12306" name="Text Box 20"/>
            <p:cNvSpPr txBox="1">
              <a:spLocks noChangeArrowheads="1"/>
            </p:cNvSpPr>
            <p:nvPr/>
          </p:nvSpPr>
          <p:spPr bwMode="auto">
            <a:xfrm>
              <a:off x="7086600" y="4251325"/>
              <a:ext cx="5111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=p</a:t>
              </a:r>
              <a:r>
                <a:rPr lang="en-US" baseline="-25000"/>
                <a:t>j</a:t>
              </a:r>
            </a:p>
          </p:txBody>
        </p:sp>
        <p:sp>
          <p:nvSpPr>
            <p:cNvPr id="12307" name="AutoShape 21"/>
            <p:cNvSpPr>
              <a:spLocks noChangeArrowheads="1"/>
            </p:cNvSpPr>
            <p:nvPr/>
          </p:nvSpPr>
          <p:spPr bwMode="auto">
            <a:xfrm>
              <a:off x="5181600" y="3429000"/>
              <a:ext cx="3733800" cy="12954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Text Box 24"/>
          <p:cNvSpPr txBox="1">
            <a:spLocks noChangeArrowheads="1"/>
          </p:cNvSpPr>
          <p:nvPr/>
        </p:nvSpPr>
        <p:spPr bwMode="auto">
          <a:xfrm>
            <a:off x="4495800" y="5867400"/>
            <a:ext cx="392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This proves part (3) of the lemma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2305" grpId="0"/>
      <p:bldP spid="112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0ED9E9-DD12-41FD-899B-887EA8E2C2C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Pumping Lemma: Proof…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/>
              <a:t>For part (1):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/>
              <a:t>Since i&lt;j, </a:t>
            </a:r>
            <a:r>
              <a:rPr lang="en-US">
                <a:solidFill>
                  <a:srgbClr val="006600"/>
                </a:solidFill>
              </a:rPr>
              <a:t>y </a:t>
            </a:r>
            <a:r>
              <a:rPr lang="en-US"/>
              <a:t>≠ </a:t>
            </a:r>
            <a:r>
              <a:rPr lang="en-US" i="1">
                <a:sym typeface="Symbol" pitchFamily="28" charset="2"/>
              </a:rPr>
              <a:t></a:t>
            </a:r>
            <a:endParaRPr lang="en-US">
              <a:ea typeface="ＭＳ Ｐゴシック" pitchFamily="28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n-US">
              <a:ea typeface="ＭＳ Ｐゴシック" pitchFamily="28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>
                <a:ea typeface="ＭＳ Ｐゴシック" pitchFamily="28" charset="-128"/>
              </a:rPr>
              <a:t>For part (2):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>
                <a:ea typeface="ＭＳ Ｐゴシック" pitchFamily="28" charset="-128"/>
              </a:rPr>
              <a:t>By PHP, the repetition of states has to occur within the first N symbols in w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>
                <a:ea typeface="ＭＳ Ｐゴシック" pitchFamily="28" charset="-128"/>
              </a:rPr>
              <a:t>==&gt; |</a:t>
            </a:r>
            <a:r>
              <a:rPr lang="en-US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None/>
            </a:pPr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772400" y="5791200"/>
            <a:ext cx="228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8" name="Group 22"/>
          <p:cNvGrpSpPr>
            <a:grpSpLocks/>
          </p:cNvGrpSpPr>
          <p:nvPr/>
        </p:nvGrpSpPr>
        <p:grpSpPr bwMode="auto">
          <a:xfrm>
            <a:off x="5257800" y="1981200"/>
            <a:ext cx="3733800" cy="1371600"/>
            <a:chOff x="3072" y="2160"/>
            <a:chExt cx="2352" cy="864"/>
          </a:xfrm>
        </p:grpSpPr>
        <p:sp>
          <p:nvSpPr>
            <p:cNvPr id="13319" name="Oval 8"/>
            <p:cNvSpPr>
              <a:spLocks noChangeArrowheads="1"/>
            </p:cNvSpPr>
            <p:nvPr/>
          </p:nvSpPr>
          <p:spPr bwMode="auto">
            <a:xfrm>
              <a:off x="34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3320" name="Oval 10"/>
            <p:cNvSpPr>
              <a:spLocks noChangeArrowheads="1"/>
            </p:cNvSpPr>
            <p:nvPr/>
          </p:nvSpPr>
          <p:spPr bwMode="auto">
            <a:xfrm>
              <a:off x="4224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13321" name="Oval 11"/>
            <p:cNvSpPr>
              <a:spLocks noChangeArrowheads="1"/>
            </p:cNvSpPr>
            <p:nvPr/>
          </p:nvSpPr>
          <p:spPr bwMode="auto">
            <a:xfrm>
              <a:off x="508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m</a:t>
              </a:r>
              <a:endParaRPr lang="en-US"/>
            </a:p>
          </p:txBody>
        </p:sp>
        <p:sp>
          <p:nvSpPr>
            <p:cNvPr id="13322" name="Line 12"/>
            <p:cNvSpPr>
              <a:spLocks noChangeShapeType="1"/>
            </p:cNvSpPr>
            <p:nvPr/>
          </p:nvSpPr>
          <p:spPr bwMode="auto">
            <a:xfrm>
              <a:off x="3168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3"/>
            <p:cNvSpPr>
              <a:spLocks noChangeShapeType="1"/>
            </p:cNvSpPr>
            <p:nvPr/>
          </p:nvSpPr>
          <p:spPr bwMode="auto">
            <a:xfrm>
              <a:off x="3648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446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5"/>
            <p:cNvSpPr>
              <a:spLocks noChangeArrowheads="1"/>
            </p:cNvSpPr>
            <p:nvPr/>
          </p:nvSpPr>
          <p:spPr bwMode="auto">
            <a:xfrm>
              <a:off x="5040" y="2496"/>
              <a:ext cx="336" cy="336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Freeform 16"/>
            <p:cNvSpPr>
              <a:spLocks/>
            </p:cNvSpPr>
            <p:nvPr/>
          </p:nvSpPr>
          <p:spPr bwMode="auto">
            <a:xfrm>
              <a:off x="4120" y="2336"/>
              <a:ext cx="400" cy="256"/>
            </a:xfrm>
            <a:custGeom>
              <a:avLst/>
              <a:gdLst>
                <a:gd name="T0" fmla="*/ 152 w 400"/>
                <a:gd name="T1" fmla="*/ 256 h 256"/>
                <a:gd name="T2" fmla="*/ 8 w 400"/>
                <a:gd name="T3" fmla="*/ 112 h 256"/>
                <a:gd name="T4" fmla="*/ 104 w 400"/>
                <a:gd name="T5" fmla="*/ 16 h 256"/>
                <a:gd name="T6" fmla="*/ 248 w 400"/>
                <a:gd name="T7" fmla="*/ 16 h 256"/>
                <a:gd name="T8" fmla="*/ 392 w 400"/>
                <a:gd name="T9" fmla="*/ 112 h 256"/>
                <a:gd name="T10" fmla="*/ 296 w 400"/>
                <a:gd name="T11" fmla="*/ 20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256"/>
                <a:gd name="T20" fmla="*/ 400 w 400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256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3734" y="24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endParaRPr lang="en-US"/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465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z</a:t>
              </a:r>
              <a:endParaRPr lang="en-US"/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4172" y="2160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y</a:t>
              </a:r>
              <a:r>
                <a:rPr lang="en-US" baseline="30000">
                  <a:solidFill>
                    <a:srgbClr val="006600"/>
                  </a:solidFill>
                </a:rPr>
                <a:t>k</a:t>
              </a:r>
              <a:r>
                <a:rPr lang="en-US">
                  <a:solidFill>
                    <a:srgbClr val="006600"/>
                  </a:solidFill>
                </a:rPr>
                <a:t> </a:t>
              </a:r>
              <a:r>
                <a:rPr lang="en-US" sz="1400">
                  <a:solidFill>
                    <a:srgbClr val="006600"/>
                  </a:solidFill>
                </a:rPr>
                <a:t>(for k loops)</a:t>
              </a:r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272" y="2726"/>
              <a:ext cx="3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=p</a:t>
              </a:r>
              <a:r>
                <a:rPr lang="en-US" baseline="-25000"/>
                <a:t>j</a:t>
              </a:r>
            </a:p>
          </p:txBody>
        </p:sp>
        <p:sp>
          <p:nvSpPr>
            <p:cNvPr id="13331" name="AutoShape 21"/>
            <p:cNvSpPr>
              <a:spLocks noChangeArrowheads="1"/>
            </p:cNvSpPr>
            <p:nvPr/>
          </p:nvSpPr>
          <p:spPr bwMode="auto">
            <a:xfrm>
              <a:off x="3072" y="2208"/>
              <a:ext cx="2352" cy="816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85CC7-AE31-45F7-8A11-55A0A3D32D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Purpose of the Pumping Lemma for RL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To prove that some languages</a:t>
            </a:r>
            <a:r>
              <a:rPr lang="en-US" i="1"/>
              <a:t> cannot be </a:t>
            </a:r>
            <a:r>
              <a:rPr lang="en-US"/>
              <a:t>regular.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5309C-B77D-4650-A2DE-FF0B7D4C54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the pumping lemma?	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/>
              <a:t>Think of playing a 2 person game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u="sng" dirty="0">
                <a:solidFill>
                  <a:srgbClr val="FF0000"/>
                </a:solidFill>
              </a:rPr>
              <a:t>Role 1:</a:t>
            </a:r>
            <a:r>
              <a:rPr lang="en-US" sz="2400" dirty="0">
                <a:solidFill>
                  <a:srgbClr val="FF0000"/>
                </a:solidFill>
              </a:rPr>
              <a:t> 	</a:t>
            </a:r>
            <a:r>
              <a:rPr lang="en-US" sz="2400" b="1" i="1" dirty="0">
                <a:solidFill>
                  <a:srgbClr val="FF0000"/>
                </a:solidFill>
              </a:rPr>
              <a:t>We </a:t>
            </a:r>
            <a:r>
              <a:rPr lang="en-US" sz="2400" dirty="0">
                <a:solidFill>
                  <a:srgbClr val="FF0000"/>
                </a:solidFill>
              </a:rPr>
              <a:t>claim that the language cannot be regular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u="sng" dirty="0">
                <a:solidFill>
                  <a:srgbClr val="006600"/>
                </a:solidFill>
              </a:rPr>
              <a:t>Role 2:</a:t>
            </a:r>
            <a:r>
              <a:rPr lang="en-US" sz="2400" dirty="0">
                <a:solidFill>
                  <a:srgbClr val="006600"/>
                </a:solidFill>
              </a:rPr>
              <a:t> 	An </a:t>
            </a:r>
            <a:r>
              <a:rPr lang="en-US" sz="2400" b="1" i="1" dirty="0">
                <a:solidFill>
                  <a:srgbClr val="006600"/>
                </a:solidFill>
              </a:rPr>
              <a:t>adversary</a:t>
            </a:r>
            <a:r>
              <a:rPr lang="en-US" sz="2400" dirty="0">
                <a:solidFill>
                  <a:srgbClr val="006600"/>
                </a:solidFill>
              </a:rPr>
              <a:t> who claims the language is regular</a:t>
            </a:r>
            <a:r>
              <a:rPr lang="en-US" sz="2400" dirty="0"/>
              <a:t>		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dirty="0"/>
              <a:t>We show that the adversary’s statement will lead to a contradiction that implies pumping lemma </a:t>
            </a:r>
            <a:r>
              <a:rPr lang="en-US" sz="2400" i="1" dirty="0"/>
              <a:t>cannot</a:t>
            </a:r>
            <a:r>
              <a:rPr lang="en-US" sz="2400" dirty="0"/>
              <a:t> hold for the language.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dirty="0"/>
              <a:t>We win!!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03F53-5E5E-4358-8CDD-FA9FC1C758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use the pumping lemma?	(The Steps)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(we) L is not regular.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>
                <a:solidFill>
                  <a:srgbClr val="008000"/>
                </a:solidFill>
              </a:rPr>
              <a:t>(adv.) Claims that L is regular and gives you a value for N as its P/L constant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(we) Using N, choose a string w </a:t>
            </a:r>
            <a:r>
              <a:rPr lang="en-US" sz="2800" dirty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sz="2800" dirty="0">
                <a:solidFill>
                  <a:srgbClr val="FF0000"/>
                </a:solidFill>
              </a:rPr>
              <a:t> L </a:t>
            </a:r>
            <a:r>
              <a:rPr lang="en-US" sz="2800" dirty="0" err="1">
                <a:solidFill>
                  <a:srgbClr val="FF0000"/>
                </a:solidFill>
              </a:rPr>
              <a:t>s.t</a:t>
            </a:r>
            <a:r>
              <a:rPr lang="en-US" sz="2800" dirty="0">
                <a:solidFill>
                  <a:srgbClr val="FF0000"/>
                </a:solidFill>
              </a:rPr>
              <a:t>.,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|w| ≥ N,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Using w as the template, construct other words w</a:t>
            </a:r>
            <a:r>
              <a:rPr lang="en-US" sz="2400" baseline="-25000" dirty="0">
                <a:solidFill>
                  <a:srgbClr val="7030A0"/>
                </a:solidFill>
              </a:rPr>
              <a:t>k</a:t>
            </a:r>
            <a:r>
              <a:rPr lang="en-US" sz="2400" dirty="0">
                <a:solidFill>
                  <a:srgbClr val="7030A0"/>
                </a:solidFill>
              </a:rPr>
              <a:t> of the form </a:t>
            </a:r>
            <a:r>
              <a:rPr lang="en-US" sz="2400" dirty="0" err="1">
                <a:solidFill>
                  <a:srgbClr val="7030A0"/>
                </a:solidFill>
              </a:rPr>
              <a:t>xy</a:t>
            </a:r>
            <a:r>
              <a:rPr lang="en-US" sz="2400" baseline="30000" dirty="0" err="1">
                <a:solidFill>
                  <a:srgbClr val="7030A0"/>
                </a:solidFill>
              </a:rPr>
              <a:t>k</a:t>
            </a:r>
            <a:r>
              <a:rPr lang="en-US" sz="2400" dirty="0" err="1">
                <a:solidFill>
                  <a:srgbClr val="7030A0"/>
                </a:solidFill>
              </a:rPr>
              <a:t>z</a:t>
            </a:r>
            <a:r>
              <a:rPr lang="en-US" sz="2400" dirty="0">
                <a:solidFill>
                  <a:srgbClr val="7030A0"/>
                </a:solidFill>
              </a:rPr>
              <a:t> and show that at least one such w</a:t>
            </a:r>
            <a:r>
              <a:rPr lang="en-US" sz="2400" baseline="-25000" dirty="0">
                <a:solidFill>
                  <a:srgbClr val="7030A0"/>
                </a:solidFill>
              </a:rPr>
              <a:t>k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  <a:sym typeface="Symbol" pitchFamily="28" charset="2"/>
              </a:rPr>
              <a:t> </a:t>
            </a:r>
            <a:r>
              <a:rPr lang="en-US" sz="2400" dirty="0">
                <a:solidFill>
                  <a:srgbClr val="7030A0"/>
                </a:solidFill>
              </a:rPr>
              <a:t>L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	</a:t>
            </a:r>
            <a:r>
              <a:rPr lang="en-US" sz="2000" dirty="0">
                <a:solidFill>
                  <a:srgbClr val="7030A0"/>
                </a:solidFill>
              </a:rPr>
              <a:t>=&gt; this implies we have successfully broken the pumping lemma for the language, and hence that the adversary is wrong.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(Note: In this process, we may have to try many values of k, starting with k=0, and then 2, 3, .. so on, until w</a:t>
            </a:r>
            <a:r>
              <a:rPr lang="en-US" sz="2000" baseline="-25000" dirty="0">
                <a:solidFill>
                  <a:srgbClr val="FF0000"/>
                </a:solidFill>
              </a:rPr>
              <a:t>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itchFamily="28" charset="2"/>
              </a:rPr>
              <a:t> </a:t>
            </a:r>
            <a:r>
              <a:rPr lang="en-US" sz="2000" dirty="0">
                <a:solidFill>
                  <a:srgbClr val="FF0000"/>
                </a:solidFill>
              </a:rPr>
              <a:t>L 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Pumping Lemma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WE do?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sz="2200" dirty="0"/>
              <a:t>3. Using </a:t>
            </a:r>
            <a:r>
              <a:rPr lang="en-US" sz="2200" i="1" dirty="0"/>
              <a:t>N</a:t>
            </a:r>
            <a:r>
              <a:rPr lang="en-US" sz="2200" dirty="0"/>
              <a:t>, we construct our template string </a:t>
            </a:r>
            <a:r>
              <a:rPr lang="en-US" sz="2200" i="1" dirty="0"/>
              <a:t>w</a:t>
            </a:r>
          </a:p>
          <a:p>
            <a:pPr lvl="1">
              <a:buNone/>
            </a:pPr>
            <a:r>
              <a:rPr lang="en-US" sz="2200" dirty="0"/>
              <a:t>4. Demonstrate to the adversary, either through pumping up or down on </a:t>
            </a:r>
            <a:r>
              <a:rPr lang="en-US" sz="2200" i="1" dirty="0"/>
              <a:t>w</a:t>
            </a:r>
            <a:r>
              <a:rPr lang="en-US" sz="2200" dirty="0"/>
              <a:t>, that some string w</a:t>
            </a:r>
            <a:r>
              <a:rPr lang="en-US" sz="2200" baseline="-25000" dirty="0"/>
              <a:t>k</a:t>
            </a:r>
            <a:r>
              <a:rPr lang="en-US" sz="2200" dirty="0"/>
              <a:t> </a:t>
            </a:r>
            <a:r>
              <a:rPr lang="en-US" sz="2200" dirty="0">
                <a:sym typeface="Symbol" pitchFamily="28" charset="2"/>
              </a:rPr>
              <a:t> </a:t>
            </a:r>
            <a:r>
              <a:rPr lang="en-US" sz="2200" dirty="0"/>
              <a:t>L</a:t>
            </a:r>
            <a:br>
              <a:rPr lang="en-US" sz="2200" dirty="0"/>
            </a:br>
            <a:r>
              <a:rPr lang="en-US" sz="2200" dirty="0"/>
              <a:t>(this should happen regardless of w=xyz)</a:t>
            </a:r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endParaRPr lang="en-US" sz="22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u="sng" dirty="0"/>
              <a:t>What the Adversary does?</a:t>
            </a:r>
          </a:p>
          <a:p>
            <a:pPr marL="914400" lvl="1" indent="-457200">
              <a:buNone/>
            </a:pPr>
            <a:r>
              <a:rPr lang="en-US" sz="2200" dirty="0"/>
              <a:t>1. Claims L is regular</a:t>
            </a:r>
          </a:p>
          <a:p>
            <a:pPr marL="914400" lvl="1" indent="-457200">
              <a:buNone/>
            </a:pPr>
            <a:r>
              <a:rPr lang="en-US" sz="2200" dirty="0"/>
              <a:t>2. Provides </a:t>
            </a:r>
            <a:r>
              <a:rPr lang="en-US" sz="2200" i="1" dirty="0"/>
              <a:t>N</a:t>
            </a:r>
          </a:p>
          <a:p>
            <a:pPr lvl="1"/>
            <a:endParaRPr lang="en-US" sz="2200" i="1" dirty="0"/>
          </a:p>
          <a:p>
            <a:pPr lvl="1"/>
            <a:endParaRPr lang="en-US" sz="2200" i="1" dirty="0"/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0674C-54CF-4EC1-BCF0-43EEACE5786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0"/>
            <a:ext cx="7943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 don’t have any control over N, except that it is positive.</a:t>
            </a:r>
            <a:br>
              <a:rPr lang="en-US" dirty="0"/>
            </a:br>
            <a:r>
              <a:rPr lang="en-US" dirty="0"/>
              <a:t>	We also don’t have any control over how to split w=xyz, </a:t>
            </a:r>
            <a:br>
              <a:rPr lang="en-US" dirty="0"/>
            </a:br>
            <a:r>
              <a:rPr lang="en-US" dirty="0"/>
              <a:t>		but xyz should respect the P/L conditions (1) and (2).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D203E-8B15-4A53-BCE4-421760DB69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Example of using the Pumping Lemma to prove that a language is not regular</a:t>
            </a:r>
            <a:endParaRPr 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b="1">
                <a:solidFill>
                  <a:srgbClr val="FF0000"/>
                </a:solidFill>
              </a:rPr>
              <a:t>Let L</a:t>
            </a:r>
            <a:r>
              <a:rPr lang="en-US" sz="2400" b="1" baseline="-25000">
                <a:solidFill>
                  <a:srgbClr val="FF0000"/>
                </a:solidFill>
              </a:rPr>
              <a:t>eq</a:t>
            </a:r>
            <a:r>
              <a:rPr lang="en-US" sz="2400" b="1">
                <a:solidFill>
                  <a:srgbClr val="FF0000"/>
                </a:solidFill>
              </a:rPr>
              <a:t> = {w | w is a binary string with equal number of 1s and 0s}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/>
              <a:t>Your Claim:</a:t>
            </a:r>
            <a:r>
              <a:rPr lang="en-US" sz="2400"/>
              <a:t> L</a:t>
            </a:r>
            <a:r>
              <a:rPr lang="en-US" sz="2400" baseline="-25000"/>
              <a:t>eq</a:t>
            </a:r>
            <a:r>
              <a:rPr lang="en-US" sz="2400"/>
              <a:t> is not regular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/>
              <a:t>Proof: </a:t>
            </a:r>
            <a:endParaRPr lang="en-US" sz="2400"/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/>
              <a:t>By contradiction, let L</a:t>
            </a:r>
            <a:r>
              <a:rPr lang="en-US" sz="2200" baseline="-25000"/>
              <a:t>eq</a:t>
            </a:r>
            <a:r>
              <a:rPr lang="en-US" sz="2200"/>
              <a:t> be regular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/>
              <a:t>P/L constant should exist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000"/>
              <a:t>Let </a:t>
            </a:r>
            <a:r>
              <a:rPr lang="en-US" sz="2000" i="1"/>
              <a:t>N</a:t>
            </a:r>
            <a:r>
              <a:rPr lang="en-US" sz="2000"/>
              <a:t> = that P/L constant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/>
              <a:t>Consider input w = 0</a:t>
            </a:r>
            <a:r>
              <a:rPr lang="en-US" sz="2200" baseline="30000"/>
              <a:t>N</a:t>
            </a:r>
            <a:r>
              <a:rPr lang="en-US" sz="2200"/>
              <a:t>1</a:t>
            </a:r>
            <a:r>
              <a:rPr lang="en-US" sz="2200" baseline="30000"/>
              <a:t>N</a:t>
            </a:r>
            <a:r>
              <a:rPr lang="en-US" sz="2200"/>
              <a:t>    </a:t>
            </a:r>
            <a:br>
              <a:rPr lang="en-US" sz="2200"/>
            </a:br>
            <a:r>
              <a:rPr lang="en-US" sz="2200"/>
              <a:t>	</a:t>
            </a:r>
            <a:r>
              <a:rPr lang="en-US" sz="2200" i="1"/>
              <a:t>(your choice for the template string)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/>
              <a:t>By pumping lemma, we should be able to break w=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, such that:</a:t>
            </a:r>
            <a:endParaRPr lang="en-US" sz="2400"/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/>
              <a:t>≠ </a:t>
            </a:r>
            <a:r>
              <a:rPr lang="en-US" sz="2000" i="1">
                <a:sym typeface="Symbol" pitchFamily="28" charset="2"/>
              </a:rPr>
              <a:t></a:t>
            </a:r>
            <a:endParaRPr lang="en-US" sz="1800">
              <a:ea typeface="ＭＳ Ｐゴシック" pitchFamily="28" charset="-128"/>
            </a:endParaRP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>
                <a:ea typeface="ＭＳ Ｐゴシック" pitchFamily="28" charset="-128"/>
              </a:rPr>
              <a:t>|</a:t>
            </a:r>
            <a:r>
              <a:rPr lang="en-US" sz="180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180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1800">
                <a:ea typeface="ＭＳ Ｐゴシック" pitchFamily="28" charset="-128"/>
              </a:rPr>
              <a:t>|≤N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>
                <a:ea typeface="ＭＳ Ｐゴシック" pitchFamily="28" charset="-128"/>
              </a:rPr>
              <a:t>For all k</a:t>
            </a:r>
            <a:r>
              <a:rPr lang="en-US" sz="1800"/>
              <a:t>≥0, the string 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 baseline="30000">
                <a:solidFill>
                  <a:srgbClr val="006600"/>
                </a:solidFill>
              </a:rPr>
              <a:t>k</a:t>
            </a:r>
            <a:r>
              <a:rPr lang="en-US" sz="1800">
                <a:solidFill>
                  <a:srgbClr val="993300"/>
                </a:solidFill>
              </a:rPr>
              <a:t>z</a:t>
            </a:r>
            <a:r>
              <a:rPr lang="en-US" sz="1800"/>
              <a:t> is also in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0" y="3276600"/>
            <a:ext cx="9604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77200" y="4386263"/>
            <a:ext cx="854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776663"/>
            <a:ext cx="88423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53400" y="5072063"/>
            <a:ext cx="777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2400"/>
            <a:ext cx="9080500" cy="708025"/>
          </a:xfrm>
          <a:prstGeom prst="rect">
            <a:avLst/>
          </a:prstGeom>
          <a:solidFill>
            <a:schemeClr val="accent2"/>
          </a:solidFill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Note: </a:t>
            </a:r>
            <a:r>
              <a:rPr lang="en-US" dirty="0"/>
              <a:t>This N can be anything (need not necessarily be the #states in the DFA. </a:t>
            </a:r>
            <a:br>
              <a:rPr lang="en-US" dirty="0"/>
            </a:br>
            <a:r>
              <a:rPr lang="en-US" dirty="0"/>
              <a:t>		It’s the adversary’s choice.)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5" grpId="0"/>
      <p:bldP spid="6" grpId="0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341DB-4AEC-4583-A986-BB8DFB5E46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Proof…		</a:t>
            </a:r>
            <a:endParaRPr lang="en-US" sz="200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/>
              <a:t>Because </a:t>
            </a:r>
            <a:r>
              <a:rPr lang="en-US" sz="2400">
                <a:ea typeface="ＭＳ Ｐゴシック" pitchFamily="28" charset="-128"/>
              </a:rPr>
              <a:t>|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400">
                <a:ea typeface="ＭＳ Ｐゴシック" pitchFamily="28" charset="-128"/>
              </a:rPr>
              <a:t>|≤N</a:t>
            </a:r>
            <a:r>
              <a:rPr lang="en-US" sz="2200"/>
              <a:t>, </a:t>
            </a:r>
            <a:r>
              <a:rPr lang="en-US" sz="220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200"/>
              <a:t> should contain only 0s</a:t>
            </a:r>
          </a:p>
          <a:p>
            <a:pPr marL="1390650" lvl="2" indent="-533400" eaLnBrk="1" hangingPunct="1">
              <a:buFont typeface="Wingdings" pitchFamily="28" charset="2"/>
              <a:buChar char="Ø"/>
            </a:pPr>
            <a:r>
              <a:rPr lang="en-US" sz="1800"/>
              <a:t>(This and because </a:t>
            </a:r>
            <a:r>
              <a:rPr lang="en-US" sz="2000">
                <a:solidFill>
                  <a:srgbClr val="006600"/>
                </a:solidFill>
              </a:rPr>
              <a:t>y</a:t>
            </a:r>
            <a:r>
              <a:rPr lang="en-US" sz="2000"/>
              <a:t>≠ </a:t>
            </a:r>
            <a:r>
              <a:rPr lang="en-US" sz="2000" i="1">
                <a:sym typeface="Symbol" pitchFamily="28" charset="2"/>
              </a:rPr>
              <a:t></a:t>
            </a:r>
            <a:r>
              <a:rPr lang="en-US" sz="2000">
                <a:ea typeface="ＭＳ Ｐゴシック" pitchFamily="28" charset="-128"/>
                <a:sym typeface="Symbol" pitchFamily="28" charset="2"/>
              </a:rPr>
              <a:t>,</a:t>
            </a:r>
            <a:r>
              <a:rPr lang="en-US" sz="1800"/>
              <a:t>  implies</a:t>
            </a:r>
            <a:r>
              <a:rPr lang="en-US" sz="1800">
                <a:solidFill>
                  <a:srgbClr val="006600"/>
                </a:solidFill>
                <a:ea typeface="ＭＳ Ｐゴシック" pitchFamily="28" charset="-128"/>
              </a:rPr>
              <a:t> y=0</a:t>
            </a:r>
            <a:r>
              <a:rPr lang="en-US" sz="1800" baseline="30000">
                <a:solidFill>
                  <a:srgbClr val="006600"/>
                </a:solidFill>
                <a:ea typeface="ＭＳ Ｐゴシック" pitchFamily="28" charset="-128"/>
              </a:rPr>
              <a:t>+</a:t>
            </a:r>
            <a:r>
              <a:rPr lang="en-US" sz="1800"/>
              <a:t>)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/>
              <a:t>Therefore </a:t>
            </a:r>
            <a:r>
              <a:rPr lang="en-US" sz="2200">
                <a:solidFill>
                  <a:schemeClr val="hlink"/>
                </a:solidFill>
                <a:ea typeface="ＭＳ Ｐゴシック" pitchFamily="28" charset="-128"/>
              </a:rPr>
              <a:t>x </a:t>
            </a:r>
            <a:r>
              <a:rPr lang="en-US" sz="2200"/>
              <a:t>can contain </a:t>
            </a:r>
            <a:r>
              <a:rPr lang="en-US" sz="2200" i="1"/>
              <a:t>at most</a:t>
            </a:r>
            <a:r>
              <a:rPr lang="en-US" sz="2200"/>
              <a:t> N-1 0s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/>
              <a:t>Also, all the N 1s must be inside </a:t>
            </a:r>
            <a:r>
              <a:rPr lang="en-US" sz="2200">
                <a:solidFill>
                  <a:srgbClr val="993300"/>
                </a:solidFill>
              </a:rPr>
              <a:t>z</a:t>
            </a:r>
            <a:endParaRPr lang="en-US" sz="2200"/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/>
              <a:t>By (3), any string of the form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lang="en-US" sz="2200" baseline="30000">
                <a:solidFill>
                  <a:srgbClr val="006600"/>
                </a:solidFill>
              </a:rPr>
              <a:t>k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 </a:t>
            </a:r>
            <a:r>
              <a:rPr lang="en-US" sz="2200">
                <a:sym typeface="Symbol" pitchFamily="28" charset="2"/>
              </a:rPr>
              <a:t></a:t>
            </a:r>
            <a:r>
              <a:rPr lang="en-US" sz="2200"/>
              <a:t> L</a:t>
            </a:r>
            <a:r>
              <a:rPr lang="en-US" sz="2200" baseline="-25000"/>
              <a:t>eq</a:t>
            </a:r>
            <a:r>
              <a:rPr lang="en-US" sz="2200"/>
              <a:t> for all </a:t>
            </a:r>
            <a:r>
              <a:rPr lang="en-US" sz="2200">
                <a:ea typeface="ＭＳ Ｐゴシック" pitchFamily="28" charset="-128"/>
              </a:rPr>
              <a:t>k</a:t>
            </a:r>
            <a:r>
              <a:rPr lang="en-US" sz="2200"/>
              <a:t>≥0 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u="sng"/>
              <a:t>Case k=0:</a:t>
            </a:r>
            <a:r>
              <a:rPr lang="en-US" sz="2200"/>
              <a:t> </a:t>
            </a:r>
            <a:r>
              <a:rPr lang="en-US" sz="220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>
                <a:solidFill>
                  <a:srgbClr val="993300"/>
                </a:solidFill>
              </a:rPr>
              <a:t>z </a:t>
            </a:r>
            <a:r>
              <a:rPr lang="en-US" sz="2200"/>
              <a:t>has at most N-1 0s but has N 1s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/>
              <a:t>Therefore,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lang="en-US" sz="2200" baseline="30000">
                <a:solidFill>
                  <a:srgbClr val="006600"/>
                </a:solidFill>
              </a:rPr>
              <a:t>0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 </a:t>
            </a:r>
            <a:r>
              <a:rPr lang="en-US" sz="2200">
                <a:sym typeface="Symbol" pitchFamily="28" charset="2"/>
              </a:rPr>
              <a:t></a:t>
            </a:r>
            <a:r>
              <a:rPr lang="en-US" sz="2200"/>
              <a:t> L</a:t>
            </a:r>
            <a:r>
              <a:rPr lang="en-US" sz="2200" baseline="-25000"/>
              <a:t>eq</a:t>
            </a:r>
            <a:endParaRPr lang="en-US" sz="2200"/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/>
              <a:t>This violates the P/L (a contradiction)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4800600"/>
            <a:ext cx="304800" cy="381000"/>
            <a:chOff x="3072" y="3840"/>
            <a:chExt cx="192" cy="240"/>
          </a:xfrm>
        </p:grpSpPr>
        <p:grpSp>
          <p:nvGrpSpPr>
            <p:cNvPr id="1845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1845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1676400" y="5562600"/>
            <a:ext cx="6400800" cy="10064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Another way of proving this will be to show that if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 #0s is arbitrarily pumped up (e.g., k=2),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then the #0s will become exceed the #1s </a:t>
            </a:r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8229600" y="2057400"/>
            <a:ext cx="825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cxnSp>
        <p:nvCxnSpPr>
          <p:cNvPr id="18440" name="Straight Arrow Connector 15"/>
          <p:cNvCxnSpPr>
            <a:cxnSpLocks noChangeShapeType="1"/>
          </p:cNvCxnSpPr>
          <p:nvPr/>
        </p:nvCxnSpPr>
        <p:spPr bwMode="auto">
          <a:xfrm flipH="1">
            <a:off x="8610600" y="2362200"/>
            <a:ext cx="31750" cy="2895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1" name="TextBox 14"/>
          <p:cNvSpPr txBox="1">
            <a:spLocks noChangeArrowheads="1"/>
          </p:cNvSpPr>
          <p:nvPr/>
        </p:nvSpPr>
        <p:spPr bwMode="auto">
          <a:xfrm>
            <a:off x="2209800" y="304800"/>
            <a:ext cx="570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Template string w = 0</a:t>
            </a:r>
            <a:r>
              <a:rPr lang="en-US" baseline="30000">
                <a:solidFill>
                  <a:srgbClr val="C00000"/>
                </a:solidFill>
              </a:rPr>
              <a:t>N</a:t>
            </a:r>
            <a:r>
              <a:rPr lang="en-US">
                <a:solidFill>
                  <a:srgbClr val="C00000"/>
                </a:solidFill>
              </a:rPr>
              <a:t>1</a:t>
            </a:r>
            <a:r>
              <a:rPr lang="en-US" baseline="30000">
                <a:solidFill>
                  <a:srgbClr val="C00000"/>
                </a:solidFill>
              </a:rPr>
              <a:t>N  </a:t>
            </a:r>
            <a:r>
              <a:rPr lang="en-US">
                <a:solidFill>
                  <a:srgbClr val="C00000"/>
                </a:solidFill>
              </a:rPr>
              <a:t>= 00  ….     011  …    1</a:t>
            </a:r>
          </a:p>
        </p:txBody>
      </p:sp>
      <p:cxnSp>
        <p:nvCxnSpPr>
          <p:cNvPr id="18442" name="Straight Arrow Connector 18"/>
          <p:cNvCxnSpPr>
            <a:cxnSpLocks noChangeShapeType="1"/>
          </p:cNvCxnSpPr>
          <p:nvPr/>
        </p:nvCxnSpPr>
        <p:spPr bwMode="auto">
          <a:xfrm flipH="1">
            <a:off x="5410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3" name="Straight Arrow Connector 20"/>
          <p:cNvCxnSpPr>
            <a:cxnSpLocks noChangeShapeType="1"/>
          </p:cNvCxnSpPr>
          <p:nvPr/>
        </p:nvCxnSpPr>
        <p:spPr bwMode="auto">
          <a:xfrm flipH="1">
            <a:off x="6629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4" name="Straight Arrow Connector 21"/>
          <p:cNvCxnSpPr>
            <a:cxnSpLocks noChangeShapeType="1"/>
          </p:cNvCxnSpPr>
          <p:nvPr/>
        </p:nvCxnSpPr>
        <p:spPr bwMode="auto">
          <a:xfrm flipH="1">
            <a:off x="7315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cxnSp>
        <p:nvCxnSpPr>
          <p:cNvPr id="18445" name="Straight Arrow Connector 22"/>
          <p:cNvCxnSpPr>
            <a:cxnSpLocks noChangeShapeType="1"/>
          </p:cNvCxnSpPr>
          <p:nvPr/>
        </p:nvCxnSpPr>
        <p:spPr bwMode="auto">
          <a:xfrm flipH="1">
            <a:off x="6248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8446" name="TextBox 23"/>
          <p:cNvSpPr txBox="1">
            <a:spLocks noChangeArrowheads="1"/>
          </p:cNvSpPr>
          <p:nvPr/>
        </p:nvSpPr>
        <p:spPr bwMode="auto">
          <a:xfrm>
            <a:off x="5867400" y="51435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8447" name="TextBox 24"/>
          <p:cNvSpPr txBox="1">
            <a:spLocks noChangeArrowheads="1"/>
          </p:cNvSpPr>
          <p:nvPr/>
        </p:nvSpPr>
        <p:spPr bwMode="auto">
          <a:xfrm>
            <a:off x="7010400" y="51435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4114800"/>
            <a:ext cx="1635125" cy="738188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k=0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down”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5867400"/>
            <a:ext cx="1387475" cy="738188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k&gt;1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7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F7A4B-E53E-42F3-A52B-D56A59304D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2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>
                <a:solidFill>
                  <a:srgbClr val="FF0000"/>
                </a:solidFill>
              </a:rPr>
              <a:t>Prove L = {0</a:t>
            </a:r>
            <a:r>
              <a:rPr lang="en-US" i="1" baseline="30000">
                <a:solidFill>
                  <a:srgbClr val="FF0000"/>
                </a:solidFill>
              </a:rPr>
              <a:t>n</a:t>
            </a:r>
            <a:r>
              <a:rPr lang="en-US" i="1">
                <a:solidFill>
                  <a:srgbClr val="FF0000"/>
                </a:solidFill>
              </a:rPr>
              <a:t>10</a:t>
            </a:r>
            <a:r>
              <a:rPr lang="en-US" i="1" baseline="30000">
                <a:solidFill>
                  <a:srgbClr val="FF0000"/>
                </a:solidFill>
              </a:rPr>
              <a:t>n</a:t>
            </a:r>
            <a:r>
              <a:rPr lang="en-US" i="1">
                <a:solidFill>
                  <a:srgbClr val="FF0000"/>
                </a:solidFill>
              </a:rPr>
              <a:t> | n≥ 1} is not regular</a:t>
            </a:r>
          </a:p>
          <a:p>
            <a:pPr eaLnBrk="1" hangingPunct="1"/>
            <a:endParaRPr lang="en-US" sz="2600" u="sng"/>
          </a:p>
          <a:p>
            <a:pPr eaLnBrk="1" hangingPunct="1">
              <a:buFont typeface="Wingdings" pitchFamily="28" charset="2"/>
              <a:buNone/>
            </a:pPr>
            <a:r>
              <a:rPr lang="en-US" sz="2600" u="sng"/>
              <a:t>Note: </a:t>
            </a:r>
            <a:r>
              <a:rPr lang="en-US" sz="2600"/>
              <a:t>This n is not to be confused with the pumping lemma constant N. That </a:t>
            </a:r>
            <a:r>
              <a:rPr lang="en-US" sz="2600" i="1"/>
              <a:t>can</a:t>
            </a:r>
            <a:r>
              <a:rPr lang="en-US" sz="2600"/>
              <a:t> be different.</a:t>
            </a:r>
          </a:p>
          <a:p>
            <a:pPr eaLnBrk="1" hangingPunct="1">
              <a:buFont typeface="Wingdings" pitchFamily="28" charset="2"/>
              <a:buNone/>
            </a:pPr>
            <a:endParaRPr lang="en-US" sz="2600">
              <a:sym typeface="Wingdings" pitchFamily="28" charset="2"/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600">
                <a:sym typeface="Wingdings" pitchFamily="28" charset="2"/>
              </a:rPr>
              <a:t>In other words, the above question is s</a:t>
            </a:r>
            <a:r>
              <a:rPr lang="en-US" sz="2600"/>
              <a:t>ame as proving:</a:t>
            </a:r>
          </a:p>
          <a:p>
            <a:pPr lvl="1" eaLnBrk="1" hangingPunct="1"/>
            <a:r>
              <a:rPr lang="en-US" sz="2600">
                <a:solidFill>
                  <a:srgbClr val="FF0000"/>
                </a:solidFill>
              </a:rPr>
              <a:t>L = {0</a:t>
            </a:r>
            <a:r>
              <a:rPr lang="en-US" sz="2600" baseline="30000">
                <a:solidFill>
                  <a:srgbClr val="FF0000"/>
                </a:solidFill>
              </a:rPr>
              <a:t>m</a:t>
            </a:r>
            <a:r>
              <a:rPr lang="en-US" sz="2600">
                <a:solidFill>
                  <a:srgbClr val="FF0000"/>
                </a:solidFill>
              </a:rPr>
              <a:t>10</a:t>
            </a:r>
            <a:r>
              <a:rPr lang="en-US" sz="2600" baseline="30000">
                <a:solidFill>
                  <a:srgbClr val="FF0000"/>
                </a:solidFill>
              </a:rPr>
              <a:t>m</a:t>
            </a:r>
            <a:r>
              <a:rPr lang="en-US" sz="2600">
                <a:solidFill>
                  <a:srgbClr val="FF0000"/>
                </a:solidFill>
              </a:rPr>
              <a:t> | m≥ 1} is not regular</a:t>
            </a:r>
          </a:p>
          <a:p>
            <a:pPr eaLnBrk="1" hangingPunct="1">
              <a:buFont typeface="Wingdings" pitchFamily="28" charset="2"/>
              <a:buNone/>
            </a:pPr>
            <a:endParaRPr lang="en-US"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99098-90A4-4F51-9A78-2575BA05948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b="1" u="sng">
                <a:solidFill>
                  <a:schemeClr val="hlink"/>
                </a:solidFill>
              </a:rPr>
              <a:t>Claim: </a:t>
            </a:r>
            <a:r>
              <a:rPr lang="en-US" sz="2400" b="1">
                <a:solidFill>
                  <a:schemeClr val="hlink"/>
                </a:solidFill>
              </a:rPr>
              <a:t>L = { 0</a:t>
            </a:r>
            <a:r>
              <a:rPr lang="en-US" sz="2400" b="1" baseline="30000">
                <a:solidFill>
                  <a:schemeClr val="hlink"/>
                </a:solidFill>
              </a:rPr>
              <a:t>i</a:t>
            </a:r>
            <a:r>
              <a:rPr lang="en-US" sz="2400" b="1">
                <a:solidFill>
                  <a:schemeClr val="hlink"/>
                </a:solidFill>
              </a:rPr>
              <a:t> | i is a perfect square} is not regular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Proof:</a:t>
            </a:r>
            <a:r>
              <a:rPr lang="en-US" sz="2600" u="sng"/>
              <a:t> </a:t>
            </a:r>
            <a:endParaRPr lang="en-US" sz="260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By contradiction, let L be regular.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P/L should apply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Let </a:t>
            </a:r>
            <a:r>
              <a:rPr lang="en-US" sz="1800" i="1"/>
              <a:t>N</a:t>
            </a:r>
            <a:r>
              <a:rPr lang="en-US" sz="1800"/>
              <a:t> = P/L constant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Choose w=0</a:t>
            </a:r>
            <a:r>
              <a:rPr lang="en-US" sz="1800" baseline="30000"/>
              <a:t>N</a:t>
            </a:r>
            <a:r>
              <a:rPr lang="en-US" sz="1800" baseline="50000"/>
              <a:t>2</a:t>
            </a:r>
            <a:endParaRPr lang="en-US" sz="180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By pumping lemma, w=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>
                <a:solidFill>
                  <a:srgbClr val="993300"/>
                </a:solidFill>
              </a:rPr>
              <a:t>z</a:t>
            </a:r>
            <a:r>
              <a:rPr lang="en-US" sz="1800"/>
              <a:t> satisfying all three rules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By rules (1) &amp; (2), 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/>
              <a:t> has between 1 and N 0s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By rule (3), any string of the form 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 baseline="30000">
                <a:solidFill>
                  <a:srgbClr val="006600"/>
                </a:solidFill>
              </a:rPr>
              <a:t>k</a:t>
            </a:r>
            <a:r>
              <a:rPr lang="en-US" sz="1800">
                <a:solidFill>
                  <a:srgbClr val="993300"/>
                </a:solidFill>
              </a:rPr>
              <a:t>z</a:t>
            </a:r>
            <a:r>
              <a:rPr lang="en-US" sz="1800"/>
              <a:t> is also in L for all </a:t>
            </a:r>
            <a:r>
              <a:rPr lang="en-US" sz="1800">
                <a:ea typeface="ＭＳ Ｐゴシック" pitchFamily="28" charset="-128"/>
              </a:rPr>
              <a:t>k</a:t>
            </a:r>
            <a:r>
              <a:rPr lang="en-US" sz="1800"/>
              <a:t>≥0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Case k=0: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 baseline="30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	= 	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- #zeros (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                 N</a:t>
            </a:r>
            <a:r>
              <a:rPr lang="en-US" sz="1400" baseline="30000"/>
              <a:t>2</a:t>
            </a:r>
            <a:r>
              <a:rPr lang="en-US" sz="1400"/>
              <a:t> – N    ≤ 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 baseline="30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≤   N</a:t>
            </a:r>
            <a:r>
              <a:rPr lang="en-US" sz="1400" baseline="30000"/>
              <a:t>2</a:t>
            </a:r>
            <a:r>
              <a:rPr lang="en-US" sz="1400"/>
              <a:t> - 1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b="1"/>
              <a:t>(N-1)</a:t>
            </a:r>
            <a:r>
              <a:rPr lang="en-US" sz="1400" b="1" baseline="30000"/>
              <a:t>2</a:t>
            </a:r>
            <a:r>
              <a:rPr lang="en-US" sz="1400"/>
              <a:t>   &lt;   N</a:t>
            </a:r>
            <a:r>
              <a:rPr lang="en-US" sz="1400" baseline="30000"/>
              <a:t>2</a:t>
            </a:r>
            <a:r>
              <a:rPr lang="en-US" sz="1400"/>
              <a:t> - N   ≤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 baseline="30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 ≤    N</a:t>
            </a:r>
            <a:r>
              <a:rPr lang="en-US" sz="1400" baseline="30000"/>
              <a:t>2</a:t>
            </a:r>
            <a:r>
              <a:rPr lang="en-US" sz="1400"/>
              <a:t> - 1   &lt;   </a:t>
            </a:r>
            <a:r>
              <a:rPr lang="en-US" sz="1400" b="1"/>
              <a:t>N</a:t>
            </a:r>
            <a:r>
              <a:rPr lang="en-US" sz="1400" b="1" baseline="3000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 baseline="30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 </a:t>
            </a:r>
            <a:r>
              <a:rPr lang="en-US" sz="1400">
                <a:sym typeface="Symbol" pitchFamily="28" charset="2"/>
              </a:rPr>
              <a:t> </a:t>
            </a:r>
            <a:r>
              <a:rPr lang="en-US" sz="140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But the above will complete the proof ONLY IF N&gt;1.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… (proof contd.. Next slide)</a:t>
            </a:r>
            <a:endParaRPr lang="en-US" sz="2200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36671-7C86-48FA-9068-FAF17DC71A6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/>
              <a:t>How to prove whether a given language is regular or not?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/>
              <a:t>Closure properties of regular languages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/>
              <a:t>Minimization of DFAs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CDF95-7123-4939-968B-C70ED084A0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(proof contd…)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If the adversary pick N=1, then </a:t>
            </a:r>
            <a:r>
              <a:rPr lang="en-US" sz="1400" b="1"/>
              <a:t>(N-1)</a:t>
            </a:r>
            <a:r>
              <a:rPr lang="en-US" sz="1400" b="1" baseline="30000"/>
              <a:t>2</a:t>
            </a:r>
            <a:r>
              <a:rPr lang="en-US" sz="1400"/>
              <a:t>   </a:t>
            </a:r>
            <a:r>
              <a:rPr lang="en-US" sz="1400">
                <a:solidFill>
                  <a:srgbClr val="FF0000"/>
                </a:solidFill>
              </a:rPr>
              <a:t>≤   </a:t>
            </a:r>
            <a:r>
              <a:rPr lang="en-US" sz="1400"/>
              <a:t>N</a:t>
            </a:r>
            <a:r>
              <a:rPr lang="en-US" sz="1400" baseline="30000"/>
              <a:t>2</a:t>
            </a:r>
            <a:r>
              <a:rPr lang="en-US" sz="1400"/>
              <a:t> – N, and therefore the #zeros(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 baseline="30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could end up being a perfect square!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This means that pumping down (i.e., setting k=0) is not giving us the proof!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So lets try pumping up next…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/>
              <a:t>Case k=2: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 baseline="300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	=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+  #zeros (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                 N</a:t>
            </a:r>
            <a:r>
              <a:rPr lang="en-US" sz="1400" baseline="30000"/>
              <a:t>2</a:t>
            </a:r>
            <a:r>
              <a:rPr lang="en-US" sz="1400"/>
              <a:t> + 1    ≤ 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 baseline="300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≤   N</a:t>
            </a:r>
            <a:r>
              <a:rPr lang="en-US" sz="1400" baseline="30000"/>
              <a:t>2</a:t>
            </a:r>
            <a:r>
              <a:rPr lang="en-US" sz="1400"/>
              <a:t> + N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b="1"/>
              <a:t>N</a:t>
            </a:r>
            <a:r>
              <a:rPr lang="en-US" sz="1400" b="1" baseline="30000"/>
              <a:t>2</a:t>
            </a:r>
            <a:r>
              <a:rPr lang="en-US" sz="1400"/>
              <a:t>   &lt;   N</a:t>
            </a:r>
            <a:r>
              <a:rPr lang="en-US" sz="1400" baseline="30000"/>
              <a:t>2</a:t>
            </a:r>
            <a:r>
              <a:rPr lang="en-US" sz="1400"/>
              <a:t> + 1 ≤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 baseline="300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 ≤    N</a:t>
            </a:r>
            <a:r>
              <a:rPr lang="en-US" sz="1400" baseline="30000"/>
              <a:t>2</a:t>
            </a:r>
            <a:r>
              <a:rPr lang="en-US" sz="1400"/>
              <a:t> + N   &lt;   (</a:t>
            </a:r>
            <a:r>
              <a:rPr lang="en-US" sz="1400" b="1"/>
              <a:t>N+1)</a:t>
            </a:r>
            <a:r>
              <a:rPr lang="en-US" sz="1400" b="1" baseline="3000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 baseline="300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 </a:t>
            </a:r>
            <a:r>
              <a:rPr lang="en-US" sz="1400">
                <a:sym typeface="Symbol" pitchFamily="28" charset="2"/>
              </a:rPr>
              <a:t> </a:t>
            </a:r>
            <a:r>
              <a:rPr lang="en-US" sz="140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40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40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/>
              <a:t>(Notice that the above should hold for all possible N values of N&gt;0. Therefore, this completes the proof.)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2200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4267200"/>
            <a:ext cx="304800" cy="381000"/>
            <a:chOff x="3072" y="3840"/>
            <a:chExt cx="192" cy="240"/>
          </a:xfrm>
        </p:grpSpPr>
        <p:grpSp>
          <p:nvGrpSpPr>
            <p:cNvPr id="2151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2151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Closure properties of Regular Languages</a:t>
            </a:r>
          </a:p>
        </p:txBody>
      </p:sp>
      <p:sp>
        <p:nvSpPr>
          <p:cNvPr id="225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9CEE5A-B276-4845-9CC1-740605BC11F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93700-CEE7-4810-AD94-8995084F39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properties for Regular Languages (RL)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/>
              <a:t>Closure property: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a set of regular languages are combined using an operator, then the resulting language is also regular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Regular languages are </a:t>
            </a:r>
            <a:r>
              <a:rPr lang="en-US" sz="2800" i="1" u="sng"/>
              <a:t>closed</a:t>
            </a:r>
            <a:r>
              <a:rPr lang="en-US" sz="2800"/>
              <a:t>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Union, intersection, complement,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Kleene 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Inverse homomorphism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204804" name="Comment 4"/>
          <p:cNvSpPr>
            <a:spLocks noChangeArrowheads="1"/>
          </p:cNvSpPr>
          <p:nvPr/>
        </p:nvSpPr>
        <p:spPr bwMode="auto">
          <a:xfrm>
            <a:off x="5486400" y="1371600"/>
            <a:ext cx="1828800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Geneva" pitchFamily="28" charset="0"/>
              </a:rPr>
              <a:t>This is different from Kleene closure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2819400" y="1524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775325" y="5048250"/>
            <a:ext cx="3078163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Now, lets prove all of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863E7-138F-4177-997D-10EC7BE557B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RLs are closed under union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IF L and M are two RLs THEN:</a:t>
            </a:r>
          </a:p>
          <a:p>
            <a:pPr eaLnBrk="1" hangingPunct="1"/>
            <a:endParaRPr lang="en-US" sz="280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they both have two corresponding regular expressions, R and S respectively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(L U M) can be represented using the regular expression R+S 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Therefore, (L U M) is also regular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772400" y="5791200"/>
            <a:ext cx="228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6096000"/>
            <a:ext cx="42037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can this be proved using FAs?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EB49A-76B3-4BEC-9703-35F81A7A814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RLs are closed under complementation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17525" y="3581400"/>
            <a:ext cx="3749675" cy="2667000"/>
            <a:chOff x="326" y="2256"/>
            <a:chExt cx="2362" cy="1680"/>
          </a:xfrm>
        </p:grpSpPr>
        <p:sp>
          <p:nvSpPr>
            <p:cNvPr id="25631" name="Oval 3"/>
            <p:cNvSpPr>
              <a:spLocks noChangeArrowheads="1"/>
            </p:cNvSpPr>
            <p:nvPr/>
          </p:nvSpPr>
          <p:spPr bwMode="auto">
            <a:xfrm>
              <a:off x="528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5632" name="Oval 4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25633" name="Oval 5"/>
            <p:cNvSpPr>
              <a:spLocks noChangeArrowheads="1"/>
            </p:cNvSpPr>
            <p:nvPr/>
          </p:nvSpPr>
          <p:spPr bwMode="auto">
            <a:xfrm>
              <a:off x="2256" y="23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Oval 6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25635" name="Oval 7"/>
            <p:cNvSpPr>
              <a:spLocks noChangeArrowheads="1"/>
            </p:cNvSpPr>
            <p:nvPr/>
          </p:nvSpPr>
          <p:spPr bwMode="auto">
            <a:xfrm>
              <a:off x="2304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25636" name="Oval 8"/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Oval 9"/>
            <p:cNvSpPr>
              <a:spLocks noChangeArrowheads="1"/>
            </p:cNvSpPr>
            <p:nvPr/>
          </p:nvSpPr>
          <p:spPr bwMode="auto">
            <a:xfrm>
              <a:off x="2256" y="35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Text Box 10"/>
            <p:cNvSpPr txBox="1">
              <a:spLocks noChangeArrowheads="1"/>
            </p:cNvSpPr>
            <p:nvPr/>
          </p:nvSpPr>
          <p:spPr bwMode="auto">
            <a:xfrm rot="5400000">
              <a:off x="2294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5639" name="Freeform 11"/>
            <p:cNvSpPr>
              <a:spLocks/>
            </p:cNvSpPr>
            <p:nvPr/>
          </p:nvSpPr>
          <p:spPr bwMode="auto">
            <a:xfrm>
              <a:off x="764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Freeform 12"/>
            <p:cNvSpPr>
              <a:spLocks/>
            </p:cNvSpPr>
            <p:nvPr/>
          </p:nvSpPr>
          <p:spPr bwMode="auto">
            <a:xfrm>
              <a:off x="768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Freeform 13"/>
            <p:cNvSpPr>
              <a:spLocks/>
            </p:cNvSpPr>
            <p:nvPr/>
          </p:nvSpPr>
          <p:spPr bwMode="auto">
            <a:xfrm flipV="1">
              <a:off x="720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Oval 14"/>
            <p:cNvSpPr>
              <a:spLocks noChangeArrowheads="1"/>
            </p:cNvSpPr>
            <p:nvPr/>
          </p:nvSpPr>
          <p:spPr bwMode="auto">
            <a:xfrm>
              <a:off x="120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25643" name="Group 18"/>
            <p:cNvGrpSpPr>
              <a:grpSpLocks/>
            </p:cNvGrpSpPr>
            <p:nvPr/>
          </p:nvGrpSpPr>
          <p:grpSpPr bwMode="auto">
            <a:xfrm>
              <a:off x="336" y="2256"/>
              <a:ext cx="2352" cy="1680"/>
              <a:chOff x="1152" y="1536"/>
              <a:chExt cx="2352" cy="1680"/>
            </a:xfrm>
          </p:grpSpPr>
          <p:sp>
            <p:nvSpPr>
              <p:cNvPr id="25646" name="Line 1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2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4" name="Text Box 23"/>
            <p:cNvSpPr txBox="1">
              <a:spLocks noChangeArrowheads="1"/>
            </p:cNvSpPr>
            <p:nvPr/>
          </p:nvSpPr>
          <p:spPr bwMode="auto">
            <a:xfrm>
              <a:off x="326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DFA for L</a:t>
              </a:r>
              <a:endParaRPr lang="en-US"/>
            </a:p>
          </p:txBody>
        </p:sp>
        <p:sp>
          <p:nvSpPr>
            <p:cNvPr id="25645" name="Line 24"/>
            <p:cNvSpPr>
              <a:spLocks noChangeShapeType="1"/>
            </p:cNvSpPr>
            <p:nvPr/>
          </p:nvSpPr>
          <p:spPr bwMode="auto">
            <a:xfrm>
              <a:off x="33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4419600" y="3581400"/>
            <a:ext cx="4343400" cy="2667000"/>
            <a:chOff x="2784" y="2256"/>
            <a:chExt cx="2736" cy="1680"/>
          </a:xfrm>
        </p:grpSpPr>
        <p:sp>
          <p:nvSpPr>
            <p:cNvPr id="25611" name="Oval 49"/>
            <p:cNvSpPr>
              <a:spLocks noChangeArrowheads="1"/>
            </p:cNvSpPr>
            <p:nvPr/>
          </p:nvSpPr>
          <p:spPr bwMode="auto">
            <a:xfrm>
              <a:off x="336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5612" name="Oval 50"/>
            <p:cNvSpPr>
              <a:spLocks noChangeArrowheads="1"/>
            </p:cNvSpPr>
            <p:nvPr/>
          </p:nvSpPr>
          <p:spPr bwMode="auto">
            <a:xfrm>
              <a:off x="5136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25613" name="Oval 51"/>
            <p:cNvSpPr>
              <a:spLocks noChangeArrowheads="1"/>
            </p:cNvSpPr>
            <p:nvPr/>
          </p:nvSpPr>
          <p:spPr bwMode="auto">
            <a:xfrm>
              <a:off x="3312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52"/>
            <p:cNvSpPr>
              <a:spLocks noChangeArrowheads="1"/>
            </p:cNvSpPr>
            <p:nvPr/>
          </p:nvSpPr>
          <p:spPr bwMode="auto">
            <a:xfrm>
              <a:off x="5136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25615" name="Oval 53"/>
            <p:cNvSpPr>
              <a:spLocks noChangeArrowheads="1"/>
            </p:cNvSpPr>
            <p:nvPr/>
          </p:nvSpPr>
          <p:spPr bwMode="auto">
            <a:xfrm>
              <a:off x="5136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25616" name="Oval 55"/>
            <p:cNvSpPr>
              <a:spLocks noChangeArrowheads="1"/>
            </p:cNvSpPr>
            <p:nvPr/>
          </p:nvSpPr>
          <p:spPr bwMode="auto">
            <a:xfrm>
              <a:off x="3984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56"/>
            <p:cNvSpPr txBox="1">
              <a:spLocks noChangeArrowheads="1"/>
            </p:cNvSpPr>
            <p:nvPr/>
          </p:nvSpPr>
          <p:spPr bwMode="auto">
            <a:xfrm rot="5400000">
              <a:off x="5126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5618" name="Freeform 57"/>
            <p:cNvSpPr>
              <a:spLocks/>
            </p:cNvSpPr>
            <p:nvPr/>
          </p:nvSpPr>
          <p:spPr bwMode="auto">
            <a:xfrm>
              <a:off x="3596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Freeform 58"/>
            <p:cNvSpPr>
              <a:spLocks/>
            </p:cNvSpPr>
            <p:nvPr/>
          </p:nvSpPr>
          <p:spPr bwMode="auto">
            <a:xfrm>
              <a:off x="3600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Freeform 59"/>
            <p:cNvSpPr>
              <a:spLocks/>
            </p:cNvSpPr>
            <p:nvPr/>
          </p:nvSpPr>
          <p:spPr bwMode="auto">
            <a:xfrm flipV="1">
              <a:off x="3552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Oval 60"/>
            <p:cNvSpPr>
              <a:spLocks noChangeArrowheads="1"/>
            </p:cNvSpPr>
            <p:nvPr/>
          </p:nvSpPr>
          <p:spPr bwMode="auto">
            <a:xfrm>
              <a:off x="403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25622" name="Group 61"/>
            <p:cNvGrpSpPr>
              <a:grpSpLocks/>
            </p:cNvGrpSpPr>
            <p:nvPr/>
          </p:nvGrpSpPr>
          <p:grpSpPr bwMode="auto">
            <a:xfrm>
              <a:off x="3168" y="2256"/>
              <a:ext cx="2352" cy="1680"/>
              <a:chOff x="1152" y="1536"/>
              <a:chExt cx="2352" cy="1680"/>
            </a:xfrm>
          </p:grpSpPr>
          <p:sp>
            <p:nvSpPr>
              <p:cNvPr id="25627" name="Line 62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63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64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65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3" name="Text Box 66"/>
            <p:cNvSpPr txBox="1">
              <a:spLocks noChangeArrowheads="1"/>
            </p:cNvSpPr>
            <p:nvPr/>
          </p:nvSpPr>
          <p:spPr bwMode="auto">
            <a:xfrm>
              <a:off x="3158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DFA for L</a:t>
              </a:r>
            </a:p>
          </p:txBody>
        </p:sp>
        <p:sp>
          <p:nvSpPr>
            <p:cNvPr id="25624" name="Line 67"/>
            <p:cNvSpPr>
              <a:spLocks noChangeShapeType="1"/>
            </p:cNvSpPr>
            <p:nvPr/>
          </p:nvSpPr>
          <p:spPr bwMode="auto">
            <a:xfrm>
              <a:off x="3120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68"/>
            <p:cNvSpPr>
              <a:spLocks noChangeShapeType="1"/>
            </p:cNvSpPr>
            <p:nvPr/>
          </p:nvSpPr>
          <p:spPr bwMode="auto">
            <a:xfrm>
              <a:off x="3792" y="2304"/>
              <a:ext cx="9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AutoShape 69"/>
            <p:cNvSpPr>
              <a:spLocks noChangeArrowheads="1"/>
            </p:cNvSpPr>
            <p:nvPr/>
          </p:nvSpPr>
          <p:spPr bwMode="auto">
            <a:xfrm>
              <a:off x="2784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646" name="Rectangle 7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L is an RL over ∑, then L=∑*-L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800"/>
              <a:t>To show L is also regular, make the following construction</a:t>
            </a:r>
          </a:p>
        </p:txBody>
      </p:sp>
      <p:sp>
        <p:nvSpPr>
          <p:cNvPr id="25607" name="Line 73"/>
          <p:cNvSpPr>
            <a:spLocks noChangeShapeType="1"/>
          </p:cNvSpPr>
          <p:nvPr/>
        </p:nvSpPr>
        <p:spPr bwMode="auto">
          <a:xfrm>
            <a:off x="55626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4"/>
          <p:cNvSpPr>
            <a:spLocks noChangeShapeType="1"/>
          </p:cNvSpPr>
          <p:nvPr/>
        </p:nvSpPr>
        <p:spPr bwMode="auto">
          <a:xfrm>
            <a:off x="3048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657600" y="2971800"/>
            <a:ext cx="4451350" cy="584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Convert every final state into non-final, and </a:t>
            </a:r>
          </a:p>
          <a:p>
            <a:r>
              <a:rPr lang="en-US" sz="1600"/>
              <a:t>	every non-final state into a final state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990600" y="6324600"/>
            <a:ext cx="5186363" cy="3381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Assumes q0 is a non-final state. If not, do the opposite.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46" grpId="0" build="p"/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E75EDF-8B3E-4FF6-9383-1F5D9935C9E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RLs are closed under intersection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/>
              <a:t>A quick, indirect way to prove:</a:t>
            </a:r>
          </a:p>
          <a:p>
            <a:pPr lvl="1" eaLnBrk="1" hangingPunct="1"/>
            <a:r>
              <a:rPr lang="en-US"/>
              <a:t>By DeMorgan’s law: </a:t>
            </a:r>
          </a:p>
          <a:p>
            <a:pPr lvl="1" eaLnBrk="1" hangingPunct="1"/>
            <a:r>
              <a:rPr lang="en-US">
                <a:cs typeface="Arial" charset="0"/>
              </a:rPr>
              <a:t>L ∩ M = (</a:t>
            </a:r>
            <a:r>
              <a:rPr lang="en-US"/>
              <a:t>L U M) </a:t>
            </a:r>
          </a:p>
          <a:p>
            <a:pPr lvl="1" eaLnBrk="1" hangingPunct="1"/>
            <a:r>
              <a:rPr lang="en-US"/>
              <a:t>Since we know RLs are closed under union and complementation, they are also closed under intersection</a:t>
            </a:r>
          </a:p>
          <a:p>
            <a:pPr eaLnBrk="1" hangingPunct="1"/>
            <a:r>
              <a:rPr lang="en-US"/>
              <a:t>A more direct way would be construct a finite automaton for </a:t>
            </a:r>
            <a:r>
              <a:rPr lang="en-US">
                <a:cs typeface="Arial" charset="0"/>
              </a:rPr>
              <a:t>L ∩ M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5052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41910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5052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91B59-C51C-4A62-9B7A-DDA84DAA865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DFA construction for </a:t>
            </a:r>
            <a:r>
              <a:rPr lang="en-US">
                <a:cs typeface="Arial" charset="0"/>
              </a:rPr>
              <a:t>L ∩ M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hlink"/>
                </a:solidFill>
              </a:rPr>
              <a:t>A</a:t>
            </a:r>
            <a:r>
              <a:rPr lang="en-US" sz="2800" baseline="-25000" dirty="0">
                <a:solidFill>
                  <a:schemeClr val="hlink"/>
                </a:solidFill>
              </a:rPr>
              <a:t>L</a:t>
            </a:r>
            <a:r>
              <a:rPr lang="en-US" sz="2800" dirty="0">
                <a:solidFill>
                  <a:schemeClr val="hlink"/>
                </a:solidFill>
              </a:rPr>
              <a:t> = DFA for L = {Q</a:t>
            </a:r>
            <a:r>
              <a:rPr lang="en-US" sz="2800" baseline="-25000" dirty="0">
                <a:solidFill>
                  <a:schemeClr val="hlink"/>
                </a:solidFill>
              </a:rPr>
              <a:t>L</a:t>
            </a:r>
            <a:r>
              <a:rPr lang="en-US" sz="2800" dirty="0">
                <a:solidFill>
                  <a:schemeClr val="hlink"/>
                </a:solidFill>
              </a:rPr>
              <a:t>, ∑ , </a:t>
            </a:r>
            <a:r>
              <a:rPr lang="en-US" sz="2800" dirty="0" err="1">
                <a:solidFill>
                  <a:schemeClr val="hlink"/>
                </a:solidFill>
              </a:rPr>
              <a:t>q</a:t>
            </a:r>
            <a:r>
              <a:rPr lang="en-US" sz="2800" baseline="-25000" dirty="0" err="1">
                <a:solidFill>
                  <a:schemeClr val="hlink"/>
                </a:solidFill>
              </a:rPr>
              <a:t>L</a:t>
            </a:r>
            <a:r>
              <a:rPr lang="en-US" sz="2800" dirty="0" err="1">
                <a:solidFill>
                  <a:schemeClr val="hlink"/>
                </a:solidFill>
              </a:rPr>
              <a:t>,F</a:t>
            </a:r>
            <a:r>
              <a:rPr lang="en-US" sz="2800" baseline="-25000" dirty="0" err="1">
                <a:solidFill>
                  <a:schemeClr val="hlink"/>
                </a:solidFill>
              </a:rPr>
              <a:t>L</a:t>
            </a:r>
            <a:r>
              <a:rPr lang="en-US" sz="2800" dirty="0">
                <a:solidFill>
                  <a:schemeClr val="hlink"/>
                </a:solidFill>
              </a:rPr>
              <a:t>, </a:t>
            </a:r>
            <a:r>
              <a:rPr lang="el-GR" sz="28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>
                <a:solidFill>
                  <a:schemeClr val="hlink"/>
                </a:solidFill>
              </a:rPr>
              <a:t>L</a:t>
            </a:r>
            <a:r>
              <a:rPr lang="en-US" sz="2800" dirty="0">
                <a:solidFill>
                  <a:schemeClr val="hlink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6600"/>
                </a:solidFill>
              </a:rPr>
              <a:t>A</a:t>
            </a:r>
            <a:r>
              <a:rPr lang="en-US" sz="2800" baseline="-25000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= DFA for M = {Q</a:t>
            </a:r>
            <a:r>
              <a:rPr lang="en-US" sz="2800" baseline="-25000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, ∑ , </a:t>
            </a:r>
            <a:r>
              <a:rPr lang="en-US" sz="2800" dirty="0" err="1">
                <a:solidFill>
                  <a:srgbClr val="006600"/>
                </a:solidFill>
              </a:rPr>
              <a:t>q</a:t>
            </a:r>
            <a:r>
              <a:rPr lang="en-US" sz="2800" baseline="-25000" dirty="0" err="1">
                <a:solidFill>
                  <a:srgbClr val="006600"/>
                </a:solidFill>
              </a:rPr>
              <a:t>M</a:t>
            </a:r>
            <a:r>
              <a:rPr lang="en-US" sz="2800" dirty="0" err="1">
                <a:solidFill>
                  <a:srgbClr val="006600"/>
                </a:solidFill>
              </a:rPr>
              <a:t>,F</a:t>
            </a:r>
            <a:r>
              <a:rPr lang="en-US" sz="2800" baseline="-25000" dirty="0" err="1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, </a:t>
            </a:r>
            <a:r>
              <a:rPr lang="el-GR" sz="2800" dirty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Build </a:t>
            </a:r>
            <a:r>
              <a:rPr lang="en-US" sz="2800" dirty="0">
                <a:solidFill>
                  <a:srgbClr val="993300"/>
                </a:solidFill>
              </a:rPr>
              <a:t>A</a:t>
            </a:r>
            <a:r>
              <a:rPr lang="en-US" sz="2800" baseline="-25000" dirty="0">
                <a:solidFill>
                  <a:srgbClr val="993300"/>
                </a:solidFill>
                <a:cs typeface="Arial" charset="0"/>
              </a:rPr>
              <a:t>L ∩ M</a:t>
            </a:r>
            <a:r>
              <a:rPr lang="en-US" sz="2800" dirty="0">
                <a:solidFill>
                  <a:srgbClr val="993300"/>
                </a:solidFill>
              </a:rPr>
              <a:t> = {</a:t>
            </a:r>
            <a:r>
              <a:rPr lang="en-US" sz="2800" dirty="0" err="1">
                <a:solidFill>
                  <a:schemeClr val="hlink"/>
                </a:solidFill>
              </a:rPr>
              <a:t>Q</a:t>
            </a:r>
            <a:r>
              <a:rPr lang="en-US" sz="2800" baseline="-25000" dirty="0" err="1">
                <a:solidFill>
                  <a:schemeClr val="hlink"/>
                </a:solidFill>
              </a:rPr>
              <a:t>L</a:t>
            </a:r>
            <a:r>
              <a:rPr lang="en-US" sz="2800" dirty="0" err="1">
                <a:solidFill>
                  <a:srgbClr val="993300"/>
                </a:solidFill>
              </a:rPr>
              <a:t>x</a:t>
            </a:r>
            <a:r>
              <a:rPr lang="en-US" sz="2800" dirty="0">
                <a:solidFill>
                  <a:srgbClr val="9933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</a:rPr>
              <a:t>Q</a:t>
            </a:r>
            <a:r>
              <a:rPr lang="en-US" sz="2800" baseline="-25000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993300"/>
                </a:solidFill>
              </a:rPr>
              <a:t>,∑, (</a:t>
            </a:r>
            <a:r>
              <a:rPr lang="en-US" sz="2800" dirty="0" err="1">
                <a:solidFill>
                  <a:schemeClr val="hlink"/>
                </a:solidFill>
              </a:rPr>
              <a:t>q</a:t>
            </a:r>
            <a:r>
              <a:rPr lang="en-US" sz="2800" baseline="-25000" dirty="0" err="1">
                <a:solidFill>
                  <a:schemeClr val="hlink"/>
                </a:solidFill>
              </a:rPr>
              <a:t>L</a:t>
            </a:r>
            <a:r>
              <a:rPr lang="en-US" sz="2800" dirty="0" err="1">
                <a:solidFill>
                  <a:schemeClr val="hlink"/>
                </a:solidFill>
              </a:rPr>
              <a:t>,</a:t>
            </a:r>
            <a:r>
              <a:rPr lang="en-US" sz="2800" dirty="0" err="1">
                <a:solidFill>
                  <a:srgbClr val="006600"/>
                </a:solidFill>
              </a:rPr>
              <a:t>q</a:t>
            </a:r>
            <a:r>
              <a:rPr lang="en-US" sz="2800" baseline="-25000" dirty="0" err="1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993300"/>
                </a:solidFill>
              </a:rPr>
              <a:t>), </a:t>
            </a:r>
            <a:r>
              <a:rPr lang="en-US" sz="2800" dirty="0" err="1">
                <a:solidFill>
                  <a:schemeClr val="hlink"/>
                </a:solidFill>
              </a:rPr>
              <a:t>F</a:t>
            </a:r>
            <a:r>
              <a:rPr lang="en-US" sz="2800" baseline="-25000" dirty="0" err="1">
                <a:solidFill>
                  <a:schemeClr val="hlink"/>
                </a:solidFill>
              </a:rPr>
              <a:t>L</a:t>
            </a:r>
            <a:r>
              <a:rPr lang="en-US" sz="2800" dirty="0" err="1">
                <a:solidFill>
                  <a:srgbClr val="993300"/>
                </a:solidFill>
              </a:rPr>
              <a:t>x</a:t>
            </a:r>
            <a:r>
              <a:rPr lang="en-US" sz="2800" dirty="0">
                <a:solidFill>
                  <a:srgbClr val="9933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</a:rPr>
              <a:t>F</a:t>
            </a:r>
            <a:r>
              <a:rPr lang="en-US" sz="2800" baseline="-25000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993300"/>
                </a:solidFill>
              </a:rPr>
              <a:t>,</a:t>
            </a:r>
            <a:r>
              <a:rPr lang="el-GR" sz="2800" dirty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dirty="0">
                <a:solidFill>
                  <a:srgbClr val="993300"/>
                </a:solidFill>
              </a:rPr>
              <a:t>} such that: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2400" dirty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δ((</a:t>
            </a:r>
            <a:r>
              <a:rPr lang="el-GR" sz="24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</a:t>
            </a:r>
            <a:r>
              <a:rPr lang="el-GR" sz="2400" dirty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,</a:t>
            </a:r>
            <a:r>
              <a:rPr lang="el-GR" sz="2400" dirty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dirty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),a) </a:t>
            </a:r>
            <a:r>
              <a:rPr lang="en-US" sz="2400" dirty="0">
                <a:solidFill>
                  <a:srgbClr val="993300"/>
                </a:solidFill>
              </a:rPr>
              <a:t>= (</a:t>
            </a:r>
            <a:r>
              <a:rPr lang="el-GR" sz="24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L</a:t>
            </a:r>
            <a:r>
              <a:rPr lang="el-GR" sz="24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(p,a), 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M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(q,a)), </a:t>
            </a:r>
            <a:r>
              <a:rPr lang="el-GR" sz="2400" dirty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where </a:t>
            </a:r>
            <a:r>
              <a:rPr lang="el-GR" sz="24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 in</a:t>
            </a:r>
            <a:r>
              <a:rPr lang="el-GR" sz="2400" dirty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Q</a:t>
            </a:r>
            <a:r>
              <a:rPr lang="en-US" sz="2400" baseline="-25000" dirty="0">
                <a:solidFill>
                  <a:schemeClr val="hlink"/>
                </a:solidFill>
              </a:rPr>
              <a:t>L</a:t>
            </a:r>
            <a:r>
              <a:rPr lang="en-US" sz="2400" dirty="0">
                <a:solidFill>
                  <a:schemeClr val="hlink"/>
                </a:solidFill>
              </a:rPr>
              <a:t>,</a:t>
            </a:r>
            <a:r>
              <a:rPr lang="el-GR" sz="2400" dirty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and </a:t>
            </a:r>
            <a:r>
              <a:rPr lang="el-GR" sz="2400" dirty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 in</a:t>
            </a:r>
            <a:r>
              <a:rPr lang="el-GR" sz="2400" dirty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Q</a:t>
            </a:r>
            <a:r>
              <a:rPr lang="en-US" sz="2400" baseline="-25000" dirty="0">
                <a:solidFill>
                  <a:srgbClr val="006600"/>
                </a:solidFill>
              </a:rPr>
              <a:t>M</a:t>
            </a:r>
            <a:endParaRPr lang="en-US" sz="2400" baseline="-250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This construction ensures that a string w will be accepted if and only if w reaches an accepting state in </a:t>
            </a:r>
            <a:r>
              <a:rPr lang="en-US" sz="2800" u="sng" dirty="0"/>
              <a:t>both</a:t>
            </a:r>
            <a:r>
              <a:rPr lang="en-US" sz="2800" dirty="0"/>
              <a:t> input DFAs.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7F49C0-B2C9-4354-97B5-86836F4F68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DFA construction for </a:t>
            </a:r>
            <a:r>
              <a:rPr lang="en-US">
                <a:cs typeface="Arial" charset="0"/>
              </a:rPr>
              <a:t>L ∩ M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8540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673475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597275" y="2133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6734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3597275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 rot="5400000">
            <a:off x="3657600" y="3489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82" name="Freeform 12"/>
          <p:cNvSpPr>
            <a:spLocks/>
          </p:cNvSpPr>
          <p:nvPr/>
        </p:nvSpPr>
        <p:spPr bwMode="auto">
          <a:xfrm>
            <a:off x="1228725" y="2336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Freeform 13"/>
          <p:cNvSpPr>
            <a:spLocks/>
          </p:cNvSpPr>
          <p:nvPr/>
        </p:nvSpPr>
        <p:spPr bwMode="auto">
          <a:xfrm>
            <a:off x="1235075" y="312578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5"/>
          <p:cNvSpPr>
            <a:spLocks noChangeArrowheads="1"/>
          </p:cNvSpPr>
          <p:nvPr/>
        </p:nvSpPr>
        <p:spPr bwMode="auto">
          <a:xfrm>
            <a:off x="19208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85" name="Group 16"/>
          <p:cNvGrpSpPr>
            <a:grpSpLocks/>
          </p:cNvGrpSpPr>
          <p:nvPr/>
        </p:nvGrpSpPr>
        <p:grpSpPr bwMode="auto">
          <a:xfrm>
            <a:off x="549275" y="1981200"/>
            <a:ext cx="3733800" cy="2000250"/>
            <a:chOff x="1152" y="1536"/>
            <a:chExt cx="2352" cy="1680"/>
          </a:xfrm>
        </p:grpSpPr>
        <p:sp>
          <p:nvSpPr>
            <p:cNvPr id="28737" name="Line 17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Line 18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Line 19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Line 20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6" name="Text Box 21"/>
          <p:cNvSpPr txBox="1">
            <a:spLocks noChangeArrowheads="1"/>
          </p:cNvSpPr>
          <p:nvPr/>
        </p:nvSpPr>
        <p:spPr bwMode="auto">
          <a:xfrm>
            <a:off x="533400" y="2000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6600"/>
                </a:solidFill>
              </a:rPr>
              <a:t>DFA for L</a:t>
            </a:r>
            <a:endParaRPr lang="en-US" u="sng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>
            <a:off x="549275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23"/>
          <p:cNvSpPr>
            <a:spLocks noChangeArrowheads="1"/>
          </p:cNvSpPr>
          <p:nvPr/>
        </p:nvSpPr>
        <p:spPr bwMode="auto">
          <a:xfrm>
            <a:off x="53498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89" name="Oval 24"/>
          <p:cNvSpPr>
            <a:spLocks noChangeArrowheads="1"/>
          </p:cNvSpPr>
          <p:nvPr/>
        </p:nvSpPr>
        <p:spPr bwMode="auto">
          <a:xfrm>
            <a:off x="8169275" y="2266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90" name="Oval 26"/>
          <p:cNvSpPr>
            <a:spLocks noChangeArrowheads="1"/>
          </p:cNvSpPr>
          <p:nvPr/>
        </p:nvSpPr>
        <p:spPr bwMode="auto">
          <a:xfrm>
            <a:off x="81692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91" name="Text Box 29"/>
          <p:cNvSpPr txBox="1">
            <a:spLocks noChangeArrowheads="1"/>
          </p:cNvSpPr>
          <p:nvPr/>
        </p:nvSpPr>
        <p:spPr bwMode="auto">
          <a:xfrm rot="5400000">
            <a:off x="8153400" y="3546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92" name="Freeform 30"/>
          <p:cNvSpPr>
            <a:spLocks/>
          </p:cNvSpPr>
          <p:nvPr/>
        </p:nvSpPr>
        <p:spPr bwMode="auto">
          <a:xfrm>
            <a:off x="5724525" y="239395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Freeform 31"/>
          <p:cNvSpPr>
            <a:spLocks/>
          </p:cNvSpPr>
          <p:nvPr/>
        </p:nvSpPr>
        <p:spPr bwMode="auto">
          <a:xfrm>
            <a:off x="5730875" y="318293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64166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95" name="Group 34"/>
          <p:cNvGrpSpPr>
            <a:grpSpLocks/>
          </p:cNvGrpSpPr>
          <p:nvPr/>
        </p:nvGrpSpPr>
        <p:grpSpPr bwMode="auto">
          <a:xfrm>
            <a:off x="5029200" y="1905000"/>
            <a:ext cx="3733800" cy="2133600"/>
            <a:chOff x="1152" y="1536"/>
            <a:chExt cx="2352" cy="1680"/>
          </a:xfrm>
        </p:grpSpPr>
        <p:sp>
          <p:nvSpPr>
            <p:cNvPr id="28733" name="Line 35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Line 36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5" name="Line 37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Line 38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6" name="Text Box 39"/>
          <p:cNvSpPr txBox="1">
            <a:spLocks noChangeArrowheads="1"/>
          </p:cNvSpPr>
          <p:nvPr/>
        </p:nvSpPr>
        <p:spPr bwMode="auto">
          <a:xfrm>
            <a:off x="5029200" y="2057400"/>
            <a:ext cx="134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hlink"/>
                </a:solidFill>
              </a:rPr>
              <a:t>DFA for M</a:t>
            </a:r>
          </a:p>
        </p:txBody>
      </p:sp>
      <p:sp>
        <p:nvSpPr>
          <p:cNvPr id="28697" name="Line 40"/>
          <p:cNvSpPr>
            <a:spLocks noChangeShapeType="1"/>
          </p:cNvSpPr>
          <p:nvPr/>
        </p:nvSpPr>
        <p:spPr bwMode="auto">
          <a:xfrm>
            <a:off x="4968875" y="3181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43"/>
          <p:cNvSpPr>
            <a:spLocks noChangeArrowheads="1"/>
          </p:cNvSpPr>
          <p:nvPr/>
        </p:nvSpPr>
        <p:spPr bwMode="auto">
          <a:xfrm>
            <a:off x="2819400" y="29908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699" name="Line 44"/>
          <p:cNvSpPr>
            <a:spLocks noChangeShapeType="1"/>
          </p:cNvSpPr>
          <p:nvPr/>
        </p:nvSpPr>
        <p:spPr bwMode="auto">
          <a:xfrm>
            <a:off x="2286000" y="31432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45"/>
          <p:cNvSpPr txBox="1">
            <a:spLocks noChangeArrowheads="1"/>
          </p:cNvSpPr>
          <p:nvPr/>
        </p:nvSpPr>
        <p:spPr bwMode="auto">
          <a:xfrm>
            <a:off x="2422525" y="28273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1" name="Oval 46"/>
          <p:cNvSpPr>
            <a:spLocks noChangeArrowheads="1"/>
          </p:cNvSpPr>
          <p:nvPr/>
        </p:nvSpPr>
        <p:spPr bwMode="auto">
          <a:xfrm>
            <a:off x="7315200" y="30591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702" name="Line 47"/>
          <p:cNvSpPr>
            <a:spLocks noChangeShapeType="1"/>
          </p:cNvSpPr>
          <p:nvPr/>
        </p:nvSpPr>
        <p:spPr bwMode="auto">
          <a:xfrm>
            <a:off x="6781800" y="321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48"/>
          <p:cNvSpPr txBox="1">
            <a:spLocks noChangeArrowheads="1"/>
          </p:cNvSpPr>
          <p:nvPr/>
        </p:nvSpPr>
        <p:spPr bwMode="auto">
          <a:xfrm>
            <a:off x="6918325" y="2895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4" name="Oval 68"/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69"/>
          <p:cNvSpPr>
            <a:spLocks noChangeArrowheads="1"/>
          </p:cNvSpPr>
          <p:nvPr/>
        </p:nvSpPr>
        <p:spPr bwMode="auto">
          <a:xfrm>
            <a:off x="8077200" y="2971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981200" y="3733800"/>
            <a:ext cx="5715000" cy="2971800"/>
            <a:chOff x="1981200" y="3733800"/>
            <a:chExt cx="5715000" cy="2971800"/>
          </a:xfrm>
        </p:grpSpPr>
        <p:sp>
          <p:nvSpPr>
            <p:cNvPr id="28715" name="Oval 50"/>
            <p:cNvSpPr>
              <a:spLocks noChangeArrowheads="1"/>
            </p:cNvSpPr>
            <p:nvPr/>
          </p:nvSpPr>
          <p:spPr bwMode="auto">
            <a:xfrm>
              <a:off x="6477000" y="47815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F1</a:t>
              </a:r>
              <a:r>
                <a:rPr lang="en-US" sz="1400"/>
                <a:t> ,p</a:t>
              </a:r>
              <a:r>
                <a:rPr lang="en-US" sz="1400" baseline="-25000"/>
                <a:t>F1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16" name="Oval 51"/>
            <p:cNvSpPr>
              <a:spLocks noChangeArrowheads="1"/>
            </p:cNvSpPr>
            <p:nvPr/>
          </p:nvSpPr>
          <p:spPr bwMode="auto">
            <a:xfrm>
              <a:off x="6400800" y="4724400"/>
              <a:ext cx="1066800" cy="704850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Text Box 54"/>
            <p:cNvSpPr txBox="1">
              <a:spLocks noChangeArrowheads="1"/>
            </p:cNvSpPr>
            <p:nvPr/>
          </p:nvSpPr>
          <p:spPr bwMode="auto">
            <a:xfrm rot="5400000">
              <a:off x="6842125" y="550227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8718" name="Freeform 55"/>
            <p:cNvSpPr>
              <a:spLocks/>
            </p:cNvSpPr>
            <p:nvPr/>
          </p:nvSpPr>
          <p:spPr bwMode="auto">
            <a:xfrm>
              <a:off x="3194050" y="4908550"/>
              <a:ext cx="3130550" cy="733425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Freeform 56"/>
            <p:cNvSpPr>
              <a:spLocks/>
            </p:cNvSpPr>
            <p:nvPr/>
          </p:nvSpPr>
          <p:spPr bwMode="auto">
            <a:xfrm>
              <a:off x="3200400" y="5697538"/>
              <a:ext cx="669925" cy="74612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20" name="Group 58"/>
            <p:cNvGrpSpPr>
              <a:grpSpLocks/>
            </p:cNvGrpSpPr>
            <p:nvPr/>
          </p:nvGrpSpPr>
          <p:grpSpPr bwMode="auto">
            <a:xfrm>
              <a:off x="2133600" y="4552950"/>
              <a:ext cx="5562600" cy="2152650"/>
              <a:chOff x="1152" y="1536"/>
              <a:chExt cx="2352" cy="1680"/>
            </a:xfrm>
          </p:grpSpPr>
          <p:sp>
            <p:nvSpPr>
              <p:cNvPr id="28729" name="Line 5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Line 6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Line 6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Line 6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21" name="Text Box 63"/>
            <p:cNvSpPr txBox="1">
              <a:spLocks noChangeArrowheads="1"/>
            </p:cNvSpPr>
            <p:nvPr/>
          </p:nvSpPr>
          <p:spPr bwMode="auto">
            <a:xfrm>
              <a:off x="2498725" y="4583113"/>
              <a:ext cx="17399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u="sng">
                  <a:solidFill>
                    <a:schemeClr val="tx2"/>
                  </a:solidFill>
                </a:rPr>
                <a:t>DFA for L</a:t>
              </a:r>
              <a:r>
                <a:rPr lang="en-US" b="1" u="sng">
                  <a:solidFill>
                    <a:schemeClr val="tx2"/>
                  </a:solidFill>
                  <a:sym typeface="Symbol" pitchFamily="28" charset="2"/>
                </a:rPr>
                <a:t>M</a:t>
              </a:r>
              <a:endParaRPr lang="en-US" b="1" u="sng">
                <a:solidFill>
                  <a:schemeClr val="tx2"/>
                </a:solidFill>
              </a:endParaRPr>
            </a:p>
          </p:txBody>
        </p:sp>
        <p:sp>
          <p:nvSpPr>
            <p:cNvPr id="28722" name="Line 64"/>
            <p:cNvSpPr>
              <a:spLocks noChangeShapeType="1"/>
            </p:cNvSpPr>
            <p:nvPr/>
          </p:nvSpPr>
          <p:spPr bwMode="auto">
            <a:xfrm>
              <a:off x="1981200" y="56959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Line 66"/>
            <p:cNvSpPr>
              <a:spLocks noChangeShapeType="1"/>
            </p:cNvSpPr>
            <p:nvPr/>
          </p:nvSpPr>
          <p:spPr bwMode="auto">
            <a:xfrm>
              <a:off x="4800600" y="56499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Text Box 67"/>
            <p:cNvSpPr txBox="1">
              <a:spLocks noChangeArrowheads="1"/>
            </p:cNvSpPr>
            <p:nvPr/>
          </p:nvSpPr>
          <p:spPr bwMode="auto">
            <a:xfrm>
              <a:off x="4937125" y="533400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8725" name="Oval 70"/>
            <p:cNvSpPr>
              <a:spLocks noChangeArrowheads="1"/>
            </p:cNvSpPr>
            <p:nvPr/>
          </p:nvSpPr>
          <p:spPr bwMode="auto">
            <a:xfrm>
              <a:off x="39624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i</a:t>
              </a:r>
              <a:r>
                <a:rPr lang="en-US" sz="1400"/>
                <a:t> ,p</a:t>
              </a:r>
              <a:r>
                <a:rPr lang="en-US" sz="1400" baseline="-25000"/>
                <a:t>i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6" name="Oval 71"/>
            <p:cNvSpPr>
              <a:spLocks noChangeArrowheads="1"/>
            </p:cNvSpPr>
            <p:nvPr/>
          </p:nvSpPr>
          <p:spPr bwMode="auto">
            <a:xfrm>
              <a:off x="53340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j</a:t>
              </a:r>
              <a:r>
                <a:rPr lang="en-US" sz="1400"/>
                <a:t> ,p</a:t>
              </a:r>
              <a:r>
                <a:rPr lang="en-US" sz="1400" baseline="-25000"/>
                <a:t>j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7" name="Oval 72"/>
            <p:cNvSpPr>
              <a:spLocks noChangeArrowheads="1"/>
            </p:cNvSpPr>
            <p:nvPr/>
          </p:nvSpPr>
          <p:spPr bwMode="auto">
            <a:xfrm>
              <a:off x="2286000" y="541020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0</a:t>
              </a:r>
              <a:r>
                <a:rPr lang="en-US" sz="1400"/>
                <a:t> ,p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8" name="AutoShape 73"/>
            <p:cNvSpPr>
              <a:spLocks noChangeArrowheads="1"/>
            </p:cNvSpPr>
            <p:nvPr/>
          </p:nvSpPr>
          <p:spPr bwMode="auto">
            <a:xfrm>
              <a:off x="4191000" y="3733800"/>
              <a:ext cx="914400" cy="685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Arrow Connector 60"/>
          <p:cNvCxnSpPr>
            <a:stCxn id="28676" idx="5"/>
          </p:cNvCxnSpPr>
          <p:nvPr/>
        </p:nvCxnSpPr>
        <p:spPr bwMode="auto">
          <a:xfrm rot="16200000" flipH="1">
            <a:off x="790576" y="3686175"/>
            <a:ext cx="2112962" cy="1335087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688" idx="4"/>
            <a:endCxn id="28727" idx="0"/>
          </p:cNvCxnSpPr>
          <p:nvPr/>
        </p:nvCxnSpPr>
        <p:spPr bwMode="auto">
          <a:xfrm rot="5400000">
            <a:off x="3141663" y="3011487"/>
            <a:ext cx="2000250" cy="2797175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2133600" y="3429000"/>
            <a:ext cx="1981200" cy="19812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8725" idx="0"/>
          </p:cNvCxnSpPr>
          <p:nvPr/>
        </p:nvCxnSpPr>
        <p:spPr bwMode="auto">
          <a:xfrm rot="10800000" flipV="1">
            <a:off x="4419600" y="3429000"/>
            <a:ext cx="2057400" cy="196215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 bwMode="auto">
          <a:xfrm>
            <a:off x="3352800" y="3429000"/>
            <a:ext cx="2286000" cy="19050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8701" idx="3"/>
          </p:cNvCxnSpPr>
          <p:nvPr/>
        </p:nvCxnSpPr>
        <p:spPr bwMode="auto">
          <a:xfrm rot="5400000">
            <a:off x="5606257" y="3569493"/>
            <a:ext cx="1949450" cy="1579563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>
            <a:off x="4114800" y="2590800"/>
            <a:ext cx="2667000" cy="20574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704" idx="3"/>
            <a:endCxn id="28716" idx="0"/>
          </p:cNvCxnSpPr>
          <p:nvPr/>
        </p:nvCxnSpPr>
        <p:spPr bwMode="auto">
          <a:xfrm rot="5400000">
            <a:off x="6515100" y="3084513"/>
            <a:ext cx="2058987" cy="1220788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444002-31C7-40A9-B1D4-DBD9ADEFB42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RLs are closed under set difference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We observe:</a:t>
            </a:r>
          </a:p>
          <a:p>
            <a:pPr lvl="1" eaLnBrk="1" hangingPunct="1"/>
            <a:r>
              <a:rPr lang="en-US"/>
              <a:t>L - M = L </a:t>
            </a:r>
            <a:r>
              <a:rPr lang="en-US">
                <a:cs typeface="Arial" charset="0"/>
              </a:rPr>
              <a:t>∩ M</a:t>
            </a:r>
            <a:r>
              <a:rPr lang="en-US"/>
              <a:t>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Therefore, L - M is also regular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38862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Callout 2 5"/>
          <p:cNvSpPr>
            <a:spLocks/>
          </p:cNvSpPr>
          <p:nvPr/>
        </p:nvSpPr>
        <p:spPr bwMode="auto">
          <a:xfrm>
            <a:off x="4648200" y="1905000"/>
            <a:ext cx="32004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787"/>
              <a:gd name="adj6" fmla="val -3225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Closed under intersection</a:t>
            </a:r>
          </a:p>
        </p:txBody>
      </p:sp>
      <p:sp>
        <p:nvSpPr>
          <p:cNvPr id="7" name="Line Callout 2 6"/>
          <p:cNvSpPr>
            <a:spLocks/>
          </p:cNvSpPr>
          <p:nvPr/>
        </p:nvSpPr>
        <p:spPr bwMode="auto">
          <a:xfrm>
            <a:off x="5257800" y="2362200"/>
            <a:ext cx="2667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713"/>
              <a:gd name="adj6" fmla="val -38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Closed under complementation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1905000" y="3276600"/>
            <a:ext cx="685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5A953-57AA-4E33-8FD7-C8A8F3AF4B9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RLs are closed under reversal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/>
              <a:t>Reversal of a string w is denoted by w</a:t>
            </a:r>
            <a:r>
              <a:rPr lang="en-US" baseline="30000"/>
              <a:t>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E.g., w=00111, w</a:t>
            </a:r>
            <a:r>
              <a:rPr lang="en-US" baseline="30000"/>
              <a:t>R</a:t>
            </a:r>
            <a:r>
              <a:rPr lang="en-US"/>
              <a:t>=11100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/>
              <a:t>Reversal of a language: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</a:t>
            </a:r>
            <a:r>
              <a:rPr lang="en-US" baseline="30000"/>
              <a:t>R</a:t>
            </a:r>
            <a:r>
              <a:rPr lang="en-US"/>
              <a:t> = The language generated by reversing </a:t>
            </a:r>
            <a:r>
              <a:rPr lang="en-US" u="sng"/>
              <a:t>all</a:t>
            </a:r>
            <a:r>
              <a:rPr lang="en-US"/>
              <a:t> strings in L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/>
              <a:t>Theorem:</a:t>
            </a:r>
            <a:r>
              <a:rPr lang="en-US"/>
              <a:t> If L is regular then L</a:t>
            </a:r>
            <a:r>
              <a:rPr lang="en-US" baseline="30000"/>
              <a:t>R</a:t>
            </a:r>
            <a:r>
              <a:rPr lang="en-US"/>
              <a:t> is also regular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64BC1-EE9E-401C-ADED-5EB4C5EEAC9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languages are </a:t>
            </a:r>
            <a:r>
              <a:rPr lang="en-US" i="1"/>
              <a:t>not </a:t>
            </a:r>
            <a:r>
              <a:rPr lang="en-US"/>
              <a:t>regular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When is a language is regular? </a:t>
            </a:r>
            <a:br>
              <a:rPr lang="en-US" sz="2800"/>
            </a:br>
            <a:r>
              <a:rPr lang="en-US" sz="2800"/>
              <a:t>if we are able to construct one of the following: </a:t>
            </a:r>
            <a:r>
              <a:rPr lang="en-US" sz="2400"/>
              <a:t>DFA </a:t>
            </a:r>
            <a:r>
              <a:rPr lang="en-US" sz="2400" i="1"/>
              <a:t>or</a:t>
            </a:r>
            <a:r>
              <a:rPr lang="en-US" sz="2400"/>
              <a:t> NFA </a:t>
            </a:r>
            <a:r>
              <a:rPr lang="en-US" sz="2400" i="1"/>
              <a:t>or</a:t>
            </a:r>
            <a:r>
              <a:rPr lang="en-US" sz="2400"/>
              <a:t> </a:t>
            </a:r>
            <a:r>
              <a:rPr lang="en-US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>
                <a:ea typeface="ＭＳ Ｐゴシック" pitchFamily="28" charset="-128"/>
              </a:rPr>
              <a:t> -NFA </a:t>
            </a:r>
            <a:r>
              <a:rPr lang="en-US" sz="2400" i="1">
                <a:ea typeface="ＭＳ Ｐゴシック" pitchFamily="28" charset="-128"/>
              </a:rPr>
              <a:t>or</a:t>
            </a:r>
            <a:r>
              <a:rPr lang="en-US" sz="2400">
                <a:ea typeface="ＭＳ Ｐゴシック" pitchFamily="28" charset="-128"/>
              </a:rPr>
              <a:t> regular expression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ea typeface="ＭＳ Ｐゴシック" pitchFamily="28" charset="-128"/>
            </a:endParaRP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>
                <a:ea typeface="ＭＳ Ｐゴシック" pitchFamily="28" charset="-128"/>
              </a:rPr>
              <a:t>When is it not?</a:t>
            </a:r>
            <a:br>
              <a:rPr lang="en-US">
                <a:ea typeface="ＭＳ Ｐゴシック" pitchFamily="28" charset="-128"/>
              </a:rPr>
            </a:br>
            <a:r>
              <a:rPr lang="en-US" sz="2800">
                <a:ea typeface="ＭＳ Ｐゴシック" pitchFamily="28" charset="-128"/>
              </a:rPr>
              <a:t>If we can show that no FA can be built for a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56A417-2F16-472B-B2CE-5FE4F02E61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4000">
                <a:ea typeface="ＭＳ Ｐゴシック" pitchFamily="28" charset="-128"/>
              </a:rPr>
              <a:t> </a:t>
            </a:r>
            <a:r>
              <a:rPr lang="en-US"/>
              <a:t>-NFA Construction for L</a:t>
            </a:r>
            <a:r>
              <a:rPr lang="en-US" baseline="30000"/>
              <a:t>R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54102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5410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1752" name="Oval 12"/>
          <p:cNvSpPr>
            <a:spLocks noChangeArrowheads="1"/>
          </p:cNvSpPr>
          <p:nvPr/>
        </p:nvSpPr>
        <p:spPr bwMode="auto">
          <a:xfrm>
            <a:off x="5410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1753" name="Oval 13"/>
          <p:cNvSpPr>
            <a:spLocks noChangeArrowheads="1"/>
          </p:cNvSpPr>
          <p:nvPr/>
        </p:nvSpPr>
        <p:spPr bwMode="auto">
          <a:xfrm>
            <a:off x="5334000" y="3657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4"/>
          <p:cNvSpPr>
            <a:spLocks noChangeArrowheads="1"/>
          </p:cNvSpPr>
          <p:nvPr/>
        </p:nvSpPr>
        <p:spPr bwMode="auto">
          <a:xfrm>
            <a:off x="5334000" y="4800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 rot="5400000">
            <a:off x="5394325" y="4251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1756" name="Freeform 17"/>
          <p:cNvSpPr>
            <a:spLocks/>
          </p:cNvSpPr>
          <p:nvPr/>
        </p:nvSpPr>
        <p:spPr bwMode="auto">
          <a:xfrm>
            <a:off x="2965450" y="3098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19"/>
          <p:cNvSpPr>
            <a:spLocks/>
          </p:cNvSpPr>
          <p:nvPr/>
        </p:nvSpPr>
        <p:spPr bwMode="auto">
          <a:xfrm flipV="1">
            <a:off x="2895600" y="4114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20"/>
          <p:cNvSpPr>
            <a:spLocks noChangeArrowheads="1"/>
          </p:cNvSpPr>
          <p:nvPr/>
        </p:nvSpPr>
        <p:spPr bwMode="auto">
          <a:xfrm>
            <a:off x="3657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1759" name="Oval 21"/>
          <p:cNvSpPr>
            <a:spLocks noChangeArrowheads="1"/>
          </p:cNvSpPr>
          <p:nvPr/>
        </p:nvSpPr>
        <p:spPr bwMode="auto">
          <a:xfrm>
            <a:off x="4419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1760" name="Line 22"/>
          <p:cNvSpPr>
            <a:spLocks noChangeShapeType="1"/>
          </p:cNvSpPr>
          <p:nvPr/>
        </p:nvSpPr>
        <p:spPr bwMode="auto">
          <a:xfrm>
            <a:off x="40386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23"/>
          <p:cNvSpPr txBox="1">
            <a:spLocks noChangeArrowheads="1"/>
          </p:cNvSpPr>
          <p:nvPr/>
        </p:nvSpPr>
        <p:spPr bwMode="auto">
          <a:xfrm>
            <a:off x="4098925" y="3657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1762" name="Group 28"/>
          <p:cNvGrpSpPr>
            <a:grpSpLocks/>
          </p:cNvGrpSpPr>
          <p:nvPr/>
        </p:nvGrpSpPr>
        <p:grpSpPr bwMode="auto">
          <a:xfrm>
            <a:off x="2286000" y="2743200"/>
            <a:ext cx="3733800" cy="2667000"/>
            <a:chOff x="1152" y="1536"/>
            <a:chExt cx="2352" cy="1680"/>
          </a:xfrm>
        </p:grpSpPr>
        <p:sp>
          <p:nvSpPr>
            <p:cNvPr id="31796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7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8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3" name="Text Box 30"/>
          <p:cNvSpPr txBox="1">
            <a:spLocks noChangeArrowheads="1"/>
          </p:cNvSpPr>
          <p:nvPr/>
        </p:nvSpPr>
        <p:spPr bwMode="auto">
          <a:xfrm>
            <a:off x="2270125" y="2762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1764" name="Line 31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057400" y="2068513"/>
            <a:ext cx="5999163" cy="3494087"/>
            <a:chOff x="1296" y="1303"/>
            <a:chExt cx="3779" cy="2201"/>
          </a:xfrm>
        </p:grpSpPr>
        <p:grpSp>
          <p:nvGrpSpPr>
            <p:cNvPr id="31790" name="Group 44"/>
            <p:cNvGrpSpPr>
              <a:grpSpLocks/>
            </p:cNvGrpSpPr>
            <p:nvPr/>
          </p:nvGrpSpPr>
          <p:grpSpPr bwMode="auto">
            <a:xfrm>
              <a:off x="1296" y="1536"/>
              <a:ext cx="3216" cy="1968"/>
              <a:chOff x="1296" y="1536"/>
              <a:chExt cx="3216" cy="1968"/>
            </a:xfrm>
          </p:grpSpPr>
          <p:sp>
            <p:nvSpPr>
              <p:cNvPr id="31792" name="Line 40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Line 41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Line 4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5" name="Line 43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91" name="Text Box 45"/>
            <p:cNvSpPr txBox="1">
              <a:spLocks noChangeArrowheads="1"/>
            </p:cNvSpPr>
            <p:nvPr/>
          </p:nvSpPr>
          <p:spPr bwMode="auto">
            <a:xfrm>
              <a:off x="3711" y="1303"/>
              <a:ext cx="1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New </a:t>
              </a:r>
              <a:r>
                <a:rPr lang="en-US">
                  <a:solidFill>
                    <a:schemeClr val="hlink"/>
                  </a:solidFill>
                  <a:sym typeface="Symbol" pitchFamily="28" charset="2"/>
                </a:rPr>
                <a:t></a:t>
              </a:r>
              <a:r>
                <a:rPr lang="en-US">
                  <a:solidFill>
                    <a:schemeClr val="hlink"/>
                  </a:solidFill>
                </a:rPr>
                <a:t>-NFA for L</a:t>
              </a:r>
              <a:r>
                <a:rPr lang="en-US" baseline="30000">
                  <a:solidFill>
                    <a:schemeClr val="hlink"/>
                  </a:solidFill>
                </a:rPr>
                <a:t>R</a:t>
              </a:r>
              <a:endParaRPr lang="en-US"/>
            </a:p>
          </p:txBody>
        </p:sp>
      </p:grpSp>
      <p:sp>
        <p:nvSpPr>
          <p:cNvPr id="220206" name="Text Box 46"/>
          <p:cNvSpPr txBox="1">
            <a:spLocks noChangeArrowheads="1"/>
          </p:cNvSpPr>
          <p:nvPr/>
        </p:nvSpPr>
        <p:spPr bwMode="auto">
          <a:xfrm>
            <a:off x="7315200" y="3657600"/>
            <a:ext cx="1257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New start</a:t>
            </a:r>
          </a:p>
          <a:p>
            <a:r>
              <a:rPr lang="en-US"/>
              <a:t>state</a:t>
            </a:r>
          </a:p>
        </p:txBody>
      </p:sp>
      <p:sp>
        <p:nvSpPr>
          <p:cNvPr id="30758" name="Freeform 36"/>
          <p:cNvSpPr>
            <a:spLocks/>
          </p:cNvSpPr>
          <p:nvPr/>
        </p:nvSpPr>
        <p:spPr bwMode="auto">
          <a:xfrm>
            <a:off x="4038600" y="4038600"/>
            <a:ext cx="381000" cy="76200"/>
          </a:xfrm>
          <a:custGeom>
            <a:avLst/>
            <a:gdLst>
              <a:gd name="T0" fmla="*/ 2147483647 w 240"/>
              <a:gd name="T1" fmla="*/ 0 h 48"/>
              <a:gd name="T2" fmla="*/ 2147483647 w 240"/>
              <a:gd name="T3" fmla="*/ 2147483647 h 48"/>
              <a:gd name="T4" fmla="*/ 0 w 240"/>
              <a:gd name="T5" fmla="*/ 0 h 48"/>
              <a:gd name="T6" fmla="*/ 0 60000 65536"/>
              <a:gd name="T7" fmla="*/ 0 60000 65536"/>
              <a:gd name="T8" fmla="*/ 0 60000 65536"/>
              <a:gd name="T9" fmla="*/ 0 w 240"/>
              <a:gd name="T10" fmla="*/ 0 h 48"/>
              <a:gd name="T11" fmla="*/ 240 w 2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">
                <a:moveTo>
                  <a:pt x="240" y="0"/>
                </a:moveTo>
                <a:cubicBezTo>
                  <a:pt x="188" y="24"/>
                  <a:pt x="136" y="48"/>
                  <a:pt x="96" y="48"/>
                </a:cubicBezTo>
                <a:cubicBezTo>
                  <a:pt x="56" y="48"/>
                  <a:pt x="28" y="24"/>
                  <a:pt x="0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Oval 37"/>
          <p:cNvSpPr>
            <a:spLocks noChangeArrowheads="1"/>
          </p:cNvSpPr>
          <p:nvPr/>
        </p:nvSpPr>
        <p:spPr bwMode="auto">
          <a:xfrm>
            <a:off x="2514600" y="3657600"/>
            <a:ext cx="533400" cy="533400"/>
          </a:xfrm>
          <a:prstGeom prst="ellipse">
            <a:avLst/>
          </a:prstGeom>
          <a:solidFill>
            <a:srgbClr val="FFCC99">
              <a:alpha val="10196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867400" y="3151188"/>
            <a:ext cx="1524000" cy="1801812"/>
            <a:chOff x="5867400" y="3151188"/>
            <a:chExt cx="1524000" cy="1801812"/>
          </a:xfrm>
        </p:grpSpPr>
        <p:sp>
          <p:nvSpPr>
            <p:cNvPr id="31782" name="Oval 32"/>
            <p:cNvSpPr>
              <a:spLocks noChangeArrowheads="1"/>
            </p:cNvSpPr>
            <p:nvPr/>
          </p:nvSpPr>
          <p:spPr bwMode="auto">
            <a:xfrm>
              <a:off x="6553200" y="3733800"/>
              <a:ext cx="381000" cy="3810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q’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31783" name="Line 33"/>
            <p:cNvSpPr>
              <a:spLocks noChangeShapeType="1"/>
            </p:cNvSpPr>
            <p:nvPr/>
          </p:nvSpPr>
          <p:spPr bwMode="auto">
            <a:xfrm flipH="1" flipV="1">
              <a:off x="5867400" y="3200400"/>
              <a:ext cx="762000" cy="609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34"/>
            <p:cNvSpPr>
              <a:spLocks noChangeShapeType="1"/>
            </p:cNvSpPr>
            <p:nvPr/>
          </p:nvSpPr>
          <p:spPr bwMode="auto">
            <a:xfrm flipH="1" flipV="1">
              <a:off x="5867400" y="3886200"/>
              <a:ext cx="685800" cy="76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35"/>
            <p:cNvSpPr>
              <a:spLocks noChangeShapeType="1"/>
            </p:cNvSpPr>
            <p:nvPr/>
          </p:nvSpPr>
          <p:spPr bwMode="auto">
            <a:xfrm flipH="1">
              <a:off x="5867400" y="4038600"/>
              <a:ext cx="762000" cy="914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38"/>
            <p:cNvSpPr>
              <a:spLocks noChangeShapeType="1"/>
            </p:cNvSpPr>
            <p:nvPr/>
          </p:nvSpPr>
          <p:spPr bwMode="auto">
            <a:xfrm flipH="1">
              <a:off x="6934200" y="3886200"/>
              <a:ext cx="457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Text Box 47"/>
            <p:cNvSpPr txBox="1">
              <a:spLocks noChangeArrowheads="1"/>
            </p:cNvSpPr>
            <p:nvPr/>
          </p:nvSpPr>
          <p:spPr bwMode="auto">
            <a:xfrm>
              <a:off x="6172200" y="3151188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  <p:sp>
          <p:nvSpPr>
            <p:cNvPr id="31788" name="Text Box 48"/>
            <p:cNvSpPr txBox="1">
              <a:spLocks noChangeArrowheads="1"/>
            </p:cNvSpPr>
            <p:nvPr/>
          </p:nvSpPr>
          <p:spPr bwMode="auto">
            <a:xfrm>
              <a:off x="6096000" y="3668713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  <p:sp>
          <p:nvSpPr>
            <p:cNvPr id="31789" name="Text Box 49"/>
            <p:cNvSpPr txBox="1">
              <a:spLocks noChangeArrowheads="1"/>
            </p:cNvSpPr>
            <p:nvPr/>
          </p:nvSpPr>
          <p:spPr bwMode="auto">
            <a:xfrm>
              <a:off x="6096000" y="4202113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</p:grpSp>
      <p:sp>
        <p:nvSpPr>
          <p:cNvPr id="220210" name="Text Box 50"/>
          <p:cNvSpPr txBox="1">
            <a:spLocks noChangeArrowheads="1"/>
          </p:cNvSpPr>
          <p:nvPr/>
        </p:nvSpPr>
        <p:spPr bwMode="auto">
          <a:xfrm>
            <a:off x="304800" y="4267200"/>
            <a:ext cx="20367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Make the</a:t>
            </a:r>
            <a:br>
              <a:rPr lang="en-US"/>
            </a:br>
            <a:r>
              <a:rPr lang="en-US"/>
              <a:t>old start state</a:t>
            </a:r>
            <a:br>
              <a:rPr lang="en-US"/>
            </a:br>
            <a:r>
              <a:rPr lang="en-US"/>
              <a:t>as the only new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20211" name="Text Box 51"/>
          <p:cNvSpPr txBox="1">
            <a:spLocks noChangeArrowheads="1"/>
          </p:cNvSpPr>
          <p:nvPr/>
        </p:nvSpPr>
        <p:spPr bwMode="auto">
          <a:xfrm>
            <a:off x="3108325" y="5657850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Reverse all transitions</a:t>
            </a:r>
          </a:p>
        </p:txBody>
      </p:sp>
      <p:sp>
        <p:nvSpPr>
          <p:cNvPr id="220212" name="Line 52"/>
          <p:cNvSpPr>
            <a:spLocks noChangeShapeType="1"/>
          </p:cNvSpPr>
          <p:nvPr/>
        </p:nvSpPr>
        <p:spPr bwMode="auto">
          <a:xfrm flipH="1">
            <a:off x="3962400" y="41148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13325" y="3352800"/>
            <a:ext cx="3913188" cy="3511550"/>
            <a:chOff x="3158" y="2112"/>
            <a:chExt cx="2465" cy="2212"/>
          </a:xfrm>
        </p:grpSpPr>
        <p:sp>
          <p:nvSpPr>
            <p:cNvPr id="31778" name="Text Box 55"/>
            <p:cNvSpPr txBox="1">
              <a:spLocks noChangeArrowheads="1"/>
            </p:cNvSpPr>
            <p:nvPr/>
          </p:nvSpPr>
          <p:spPr bwMode="auto">
            <a:xfrm>
              <a:off x="3158" y="3878"/>
              <a:ext cx="246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Convert the old set of final states</a:t>
              </a:r>
              <a:br>
                <a:rPr lang="en-US"/>
              </a:br>
              <a:r>
                <a:rPr lang="en-US"/>
                <a:t>into </a:t>
              </a:r>
              <a:r>
                <a:rPr lang="en-US" u="sng"/>
                <a:t>non-final</a:t>
              </a:r>
              <a:r>
                <a:rPr lang="en-US"/>
                <a:t> states </a:t>
              </a:r>
            </a:p>
          </p:txBody>
        </p:sp>
        <p:sp>
          <p:nvSpPr>
            <p:cNvPr id="31779" name="Line 56"/>
            <p:cNvSpPr>
              <a:spLocks noChangeShapeType="1"/>
            </p:cNvSpPr>
            <p:nvPr/>
          </p:nvSpPr>
          <p:spPr bwMode="auto">
            <a:xfrm>
              <a:off x="3600" y="2640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57"/>
            <p:cNvSpPr>
              <a:spLocks noChangeShapeType="1"/>
            </p:cNvSpPr>
            <p:nvPr/>
          </p:nvSpPr>
          <p:spPr bwMode="auto">
            <a:xfrm>
              <a:off x="3648" y="2112"/>
              <a:ext cx="57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58"/>
            <p:cNvSpPr>
              <a:spLocks noChangeShapeType="1"/>
            </p:cNvSpPr>
            <p:nvPr/>
          </p:nvSpPr>
          <p:spPr bwMode="auto">
            <a:xfrm>
              <a:off x="3504" y="336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4" name="Freeform 52"/>
          <p:cNvSpPr>
            <a:spLocks/>
          </p:cNvSpPr>
          <p:nvPr/>
        </p:nvSpPr>
        <p:spPr bwMode="auto">
          <a:xfrm>
            <a:off x="4800600" y="3916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Freeform 53"/>
          <p:cNvSpPr>
            <a:spLocks/>
          </p:cNvSpPr>
          <p:nvPr/>
        </p:nvSpPr>
        <p:spPr bwMode="auto">
          <a:xfrm>
            <a:off x="3048000" y="3863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52400" y="5715000"/>
            <a:ext cx="2689225" cy="101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to do if q</a:t>
            </a:r>
            <a:r>
              <a:rPr lang="en-US" baseline="-25000"/>
              <a:t>0</a:t>
            </a:r>
            <a:r>
              <a:rPr lang="en-US"/>
              <a:t> was</a:t>
            </a:r>
            <a:br>
              <a:rPr lang="en-US"/>
            </a:br>
            <a:r>
              <a:rPr lang="en-US"/>
              <a:t> one of the final states</a:t>
            </a:r>
            <a:br>
              <a:rPr lang="en-US"/>
            </a:br>
            <a:r>
              <a:rPr lang="en-US"/>
              <a:t> in the input DFA? </a:t>
            </a: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18288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06" grpId="0"/>
      <p:bldP spid="30758" grpId="0" animBg="1"/>
      <p:bldP spid="30759" grpId="0" animBg="1"/>
      <p:bldP spid="220210" grpId="0"/>
      <p:bldP spid="220211" grpId="0"/>
      <p:bldP spid="220212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53311-381E-4846-858C-EC6F6C11C81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If L is regular, L</a:t>
            </a:r>
            <a:r>
              <a:rPr lang="en-US" sz="3600" baseline="30000"/>
              <a:t>R</a:t>
            </a:r>
            <a:r>
              <a:rPr lang="en-US" sz="3600"/>
              <a:t> is regular (proof using regular expressions)</a:t>
            </a:r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/>
              <a:t>Let E be a regular expression for 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/>
              <a:t>Given E, how to build E</a:t>
            </a:r>
            <a:r>
              <a:rPr lang="en-US" sz="2400" baseline="30000"/>
              <a:t>R</a:t>
            </a:r>
            <a:r>
              <a:rPr lang="en-US" sz="2400"/>
              <a:t>?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u="sng"/>
              <a:t>Basis:</a:t>
            </a:r>
            <a:r>
              <a:rPr lang="en-US" sz="2400"/>
              <a:t> If E= </a:t>
            </a:r>
            <a:r>
              <a:rPr lang="en-US" sz="24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>
                <a:ea typeface="ＭＳ Ｐゴシック" pitchFamily="28" charset="-128"/>
              </a:rPr>
              <a:t>, Ø, or a, then </a:t>
            </a:r>
            <a:r>
              <a:rPr lang="en-US" sz="2400"/>
              <a:t>E</a:t>
            </a:r>
            <a:r>
              <a:rPr lang="en-US" sz="2400" baseline="30000"/>
              <a:t>R</a:t>
            </a:r>
            <a:r>
              <a:rPr lang="en-US" sz="2400"/>
              <a:t>=E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u="sng"/>
              <a:t>Induction:</a:t>
            </a:r>
            <a:r>
              <a:rPr lang="en-US" sz="2400"/>
              <a:t> Every part of E (refer to the part as “F”) can be in only </a:t>
            </a:r>
            <a:r>
              <a:rPr lang="en-US" sz="2400" i="1"/>
              <a:t>one</a:t>
            </a:r>
            <a:r>
              <a:rPr lang="en-US" sz="2400"/>
              <a:t> of the three following forms: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/>
              <a:t>F = F</a:t>
            </a:r>
            <a:r>
              <a:rPr lang="en-US" sz="2200" baseline="-25000"/>
              <a:t>1</a:t>
            </a:r>
            <a:r>
              <a:rPr lang="en-US" sz="2200"/>
              <a:t>+F</a:t>
            </a:r>
            <a:r>
              <a:rPr lang="en-US" sz="2200" baseline="-25000"/>
              <a:t>2</a:t>
            </a:r>
            <a:r>
              <a:rPr lang="en-US" sz="2200"/>
              <a:t>	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/>
              <a:t>F</a:t>
            </a:r>
            <a:r>
              <a:rPr lang="en-US" sz="2200" baseline="30000"/>
              <a:t>R</a:t>
            </a:r>
            <a:r>
              <a:rPr lang="en-US" sz="2200"/>
              <a:t> = F</a:t>
            </a:r>
            <a:r>
              <a:rPr lang="en-US" sz="2200" baseline="-25000"/>
              <a:t>1</a:t>
            </a:r>
            <a:r>
              <a:rPr lang="en-US" sz="2200" baseline="30000"/>
              <a:t>R</a:t>
            </a:r>
            <a:r>
              <a:rPr lang="en-US" sz="2200"/>
              <a:t>+F</a:t>
            </a:r>
            <a:r>
              <a:rPr lang="en-US" sz="2200" baseline="-25000"/>
              <a:t>2</a:t>
            </a:r>
            <a:r>
              <a:rPr lang="en-US" sz="2200" baseline="30000"/>
              <a:t>R</a:t>
            </a:r>
            <a:endParaRPr lang="en-US" sz="22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/>
              <a:t>F = F</a:t>
            </a:r>
            <a:r>
              <a:rPr lang="en-US" sz="2200" baseline="-25000"/>
              <a:t>1</a:t>
            </a:r>
            <a:r>
              <a:rPr lang="en-US" sz="2200"/>
              <a:t>F</a:t>
            </a:r>
            <a:r>
              <a:rPr lang="en-US" sz="2200" baseline="-25000"/>
              <a:t>2</a:t>
            </a:r>
            <a:endParaRPr lang="en-US" sz="220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/>
              <a:t>F</a:t>
            </a:r>
            <a:r>
              <a:rPr lang="en-US" sz="2200" baseline="30000"/>
              <a:t>R</a:t>
            </a:r>
            <a:r>
              <a:rPr lang="en-US" sz="2200"/>
              <a:t> = F</a:t>
            </a:r>
            <a:r>
              <a:rPr lang="en-US" sz="2200" baseline="-25000"/>
              <a:t>2</a:t>
            </a:r>
            <a:r>
              <a:rPr lang="en-US" sz="2200" baseline="30000"/>
              <a:t>R</a:t>
            </a:r>
            <a:r>
              <a:rPr lang="en-US" sz="2200"/>
              <a:t>F</a:t>
            </a:r>
            <a:r>
              <a:rPr lang="en-US" sz="2200" baseline="-25000"/>
              <a:t>1</a:t>
            </a:r>
            <a:r>
              <a:rPr lang="en-US" sz="2200" baseline="30000"/>
              <a:t>R</a:t>
            </a:r>
            <a:endParaRPr lang="en-US" sz="22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/>
              <a:t>F = (F</a:t>
            </a:r>
            <a:r>
              <a:rPr lang="en-US" sz="2200" baseline="-25000"/>
              <a:t>1</a:t>
            </a:r>
            <a:r>
              <a:rPr lang="en-US" sz="2200"/>
              <a:t>)*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/>
              <a:t>(F</a:t>
            </a:r>
            <a:r>
              <a:rPr lang="en-US" sz="2200" baseline="30000"/>
              <a:t>R</a:t>
            </a:r>
            <a:r>
              <a:rPr lang="en-US" sz="2200"/>
              <a:t>)* = (F</a:t>
            </a:r>
            <a:r>
              <a:rPr lang="en-US" sz="2200" baseline="-25000"/>
              <a:t>1</a:t>
            </a:r>
            <a:r>
              <a:rPr lang="en-US" sz="2200" baseline="30000"/>
              <a:t>R</a:t>
            </a:r>
            <a:r>
              <a:rPr lang="en-US" sz="2200"/>
              <a:t>)*</a:t>
            </a:r>
            <a:endParaRPr lang="en-US" sz="22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58E3A-3F7C-4D50-B011-23AB8E3F107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Homomorphisms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Substitute each </a:t>
            </a:r>
            <a:r>
              <a:rPr lang="en-US" sz="2800" u="sng"/>
              <a:t>symbol</a:t>
            </a:r>
            <a:r>
              <a:rPr lang="en-US" sz="2800"/>
              <a:t> in ∑ (main alphabet) by a corresponding </a:t>
            </a:r>
            <a:r>
              <a:rPr lang="en-US" sz="2800" u="sng"/>
              <a:t>string</a:t>
            </a:r>
            <a:r>
              <a:rPr lang="en-US" sz="2800"/>
              <a:t> in T (another 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Example</a:t>
            </a:r>
            <a:r>
              <a:rPr lang="en-US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∑={0,1} and T={a,b}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a homomorphic function h on ∑ be: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 h(0)=ab, h(1)=</a:t>
            </a:r>
            <a:r>
              <a:rPr lang="en-US" sz="180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w=10110, then h(w) =</a:t>
            </a:r>
            <a:r>
              <a:rPr lang="en-US" sz="2400">
                <a:ea typeface="ＭＳ Ｐゴシック" pitchFamily="28" charset="-128"/>
                <a:sym typeface="Symbol" pitchFamily="28" charset="2"/>
              </a:rPr>
              <a:t> abab </a:t>
            </a:r>
            <a:r>
              <a:rPr lang="en-US" sz="2400"/>
              <a:t>= abab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general,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h(w) = h(a</a:t>
            </a:r>
            <a:r>
              <a:rPr lang="en-US" sz="2400" baseline="-25000"/>
              <a:t>1</a:t>
            </a:r>
            <a:r>
              <a:rPr lang="en-US" sz="2400"/>
              <a:t>) h(a</a:t>
            </a:r>
            <a:r>
              <a:rPr lang="en-US" sz="2400" baseline="-25000"/>
              <a:t>2</a:t>
            </a:r>
            <a:r>
              <a:rPr lang="en-US" sz="2400"/>
              <a:t>)… h(a</a:t>
            </a:r>
            <a:r>
              <a:rPr lang="en-US" sz="2400" baseline="-25000"/>
              <a:t>n</a:t>
            </a:r>
            <a:r>
              <a:rPr 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FF6AF5-887A-44AD-8E85-358102029E6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RLs are closed under homomorphisms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u="sng"/>
              <a:t>Theorem: </a:t>
            </a:r>
            <a:r>
              <a:rPr lang="en-US" sz="2400"/>
              <a:t>If L is regular, then so is h(L)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/>
              <a:t>Proof:</a:t>
            </a:r>
            <a:r>
              <a:rPr lang="en-US" sz="2400"/>
              <a:t> If E is a RE for L, then show L(h(E)) = h(L(E))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/>
              <a:t>Basis:</a:t>
            </a:r>
            <a:r>
              <a:rPr lang="en-US" sz="2400"/>
              <a:t> If E= </a:t>
            </a:r>
            <a:r>
              <a:rPr lang="en-US" sz="24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>
                <a:ea typeface="ＭＳ Ｐゴシック" pitchFamily="28" charset="-128"/>
              </a:rPr>
              <a:t>, Ø, or a, then the claim holds.</a:t>
            </a:r>
            <a:endParaRPr lang="en-US" sz="240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/>
              <a:t>Induction:</a:t>
            </a:r>
            <a:r>
              <a:rPr lang="en-US" sz="2400"/>
              <a:t> There are three forms of E: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E = E</a:t>
            </a:r>
            <a:r>
              <a:rPr lang="en-US" sz="2000" baseline="-25000"/>
              <a:t>1</a:t>
            </a:r>
            <a:r>
              <a:rPr lang="en-US" sz="2000"/>
              <a:t>+E</a:t>
            </a:r>
            <a:r>
              <a:rPr lang="en-US" sz="2000" baseline="-25000"/>
              <a:t>2</a:t>
            </a:r>
            <a:r>
              <a:rPr lang="en-US" sz="2000"/>
              <a:t>	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/>
              <a:t>L(h(E)) = L(h(E</a:t>
            </a:r>
            <a:r>
              <a:rPr lang="en-US" sz="1800" baseline="-25000"/>
              <a:t>1</a:t>
            </a:r>
            <a:r>
              <a:rPr lang="en-US" sz="1800"/>
              <a:t>) + h(E</a:t>
            </a:r>
            <a:r>
              <a:rPr lang="en-US" sz="1800" baseline="-25000"/>
              <a:t>2</a:t>
            </a:r>
            <a:r>
              <a:rPr lang="en-US" sz="1800"/>
              <a:t>)) = L(h(E</a:t>
            </a:r>
            <a:r>
              <a:rPr lang="en-US" sz="1800" baseline="-25000"/>
              <a:t>1</a:t>
            </a:r>
            <a:r>
              <a:rPr lang="en-US" sz="1800"/>
              <a:t>)) U L(h(E</a:t>
            </a:r>
            <a:r>
              <a:rPr lang="en-US" sz="1800" baseline="-25000"/>
              <a:t>2</a:t>
            </a:r>
            <a:r>
              <a:rPr lang="en-US" sz="1800"/>
              <a:t>)) ----- (1)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/>
              <a:t>h(L(E)) = h(L(E</a:t>
            </a:r>
            <a:r>
              <a:rPr lang="en-US" sz="1800" baseline="-25000"/>
              <a:t>1</a:t>
            </a:r>
            <a:r>
              <a:rPr lang="en-US" sz="1800"/>
              <a:t>) + L(E</a:t>
            </a:r>
            <a:r>
              <a:rPr lang="en-US" sz="1800" baseline="-25000"/>
              <a:t>2</a:t>
            </a:r>
            <a:r>
              <a:rPr lang="en-US" sz="1800"/>
              <a:t>)) = h(L(E</a:t>
            </a:r>
            <a:r>
              <a:rPr lang="en-US" sz="1800" baseline="-25000"/>
              <a:t>1</a:t>
            </a:r>
            <a:r>
              <a:rPr lang="en-US" sz="1800"/>
              <a:t>)) U h(L(E</a:t>
            </a:r>
            <a:r>
              <a:rPr lang="en-US" sz="1800" baseline="-25000"/>
              <a:t>2</a:t>
            </a:r>
            <a:r>
              <a:rPr lang="en-US" sz="1800"/>
              <a:t>)) ----- (2)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/>
              <a:t>By inductive hypothesis, L(h(E</a:t>
            </a:r>
            <a:r>
              <a:rPr lang="en-US" sz="1800" baseline="-25000"/>
              <a:t>1</a:t>
            </a:r>
            <a:r>
              <a:rPr lang="en-US" sz="1800"/>
              <a:t>))= h(L(E</a:t>
            </a:r>
            <a:r>
              <a:rPr lang="en-US" sz="1800" baseline="-25000"/>
              <a:t>1</a:t>
            </a:r>
            <a:r>
              <a:rPr lang="en-US" sz="1800"/>
              <a:t>)) and L(h(E</a:t>
            </a:r>
            <a:r>
              <a:rPr lang="en-US" sz="1800" baseline="-25000"/>
              <a:t>2</a:t>
            </a:r>
            <a:r>
              <a:rPr lang="en-US" sz="1800"/>
              <a:t>))= h(L(E</a:t>
            </a:r>
            <a:r>
              <a:rPr lang="en-US" sz="1800" baseline="-25000"/>
              <a:t>2</a:t>
            </a:r>
            <a:r>
              <a:rPr lang="en-US" sz="1800"/>
              <a:t>))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/>
              <a:t>Therefore, L(h(E)= h(L(E)</a:t>
            </a:r>
            <a:endParaRPr lang="en-US" sz="2000"/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E = E</a:t>
            </a:r>
            <a:r>
              <a:rPr lang="en-US" sz="2000" baseline="-25000"/>
              <a:t>1</a:t>
            </a:r>
            <a:r>
              <a:rPr lang="en-US" sz="2000"/>
              <a:t>E</a:t>
            </a:r>
            <a:r>
              <a:rPr lang="en-US" sz="2000" baseline="-25000"/>
              <a:t>2</a:t>
            </a:r>
            <a:endParaRPr lang="en-US" sz="2000"/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E = (E</a:t>
            </a:r>
            <a:r>
              <a:rPr lang="en-US" sz="2000" baseline="-25000"/>
              <a:t>1</a:t>
            </a:r>
            <a:r>
              <a:rPr lang="en-US" sz="2000"/>
              <a:t>)*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3733800" y="5562600"/>
            <a:ext cx="210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Similar argument</a:t>
            </a:r>
          </a:p>
        </p:txBody>
      </p:sp>
      <p:sp>
        <p:nvSpPr>
          <p:cNvPr id="229382" name="AutoShape 6"/>
          <p:cNvSpPr>
            <a:spLocks/>
          </p:cNvSpPr>
          <p:nvPr/>
        </p:nvSpPr>
        <p:spPr bwMode="auto">
          <a:xfrm>
            <a:off x="3429000" y="5562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6232525" y="5276850"/>
            <a:ext cx="2640013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Think of a DFA based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	construction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0" grpId="0"/>
      <p:bldP spid="229382" grpId="0" animBg="1"/>
      <p:bldP spid="2293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61442-6AAE-4A8B-BCC2-766B6CFEB3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 Construction for h(L)</a:t>
            </a:r>
            <a:endParaRPr lang="en-US" baseline="30000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743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55626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5486400" y="2514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5562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6872" name="Oval 12"/>
          <p:cNvSpPr>
            <a:spLocks noChangeArrowheads="1"/>
          </p:cNvSpPr>
          <p:nvPr/>
        </p:nvSpPr>
        <p:spPr bwMode="auto">
          <a:xfrm>
            <a:off x="55626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6873" name="Oval 13"/>
          <p:cNvSpPr>
            <a:spLocks noChangeArrowheads="1"/>
          </p:cNvSpPr>
          <p:nvPr/>
        </p:nvSpPr>
        <p:spPr bwMode="auto">
          <a:xfrm>
            <a:off x="5486400" y="3276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4"/>
          <p:cNvSpPr>
            <a:spLocks noChangeArrowheads="1"/>
          </p:cNvSpPr>
          <p:nvPr/>
        </p:nvSpPr>
        <p:spPr bwMode="auto">
          <a:xfrm>
            <a:off x="5486400" y="4419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 rot="5400000">
            <a:off x="5546725" y="3870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6876" name="Freeform 17"/>
          <p:cNvSpPr>
            <a:spLocks/>
          </p:cNvSpPr>
          <p:nvPr/>
        </p:nvSpPr>
        <p:spPr bwMode="auto">
          <a:xfrm>
            <a:off x="3117850" y="2717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Freeform 19"/>
          <p:cNvSpPr>
            <a:spLocks/>
          </p:cNvSpPr>
          <p:nvPr/>
        </p:nvSpPr>
        <p:spPr bwMode="auto">
          <a:xfrm flipV="1">
            <a:off x="3048000" y="3733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20"/>
          <p:cNvSpPr>
            <a:spLocks noChangeArrowheads="1"/>
          </p:cNvSpPr>
          <p:nvPr/>
        </p:nvSpPr>
        <p:spPr bwMode="auto">
          <a:xfrm>
            <a:off x="3810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6879" name="Oval 21"/>
          <p:cNvSpPr>
            <a:spLocks noChangeArrowheads="1"/>
          </p:cNvSpPr>
          <p:nvPr/>
        </p:nvSpPr>
        <p:spPr bwMode="auto">
          <a:xfrm>
            <a:off x="4572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6880" name="Line 22"/>
          <p:cNvSpPr>
            <a:spLocks noChangeShapeType="1"/>
          </p:cNvSpPr>
          <p:nvPr/>
        </p:nvSpPr>
        <p:spPr bwMode="auto">
          <a:xfrm>
            <a:off x="41910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23"/>
          <p:cNvSpPr txBox="1">
            <a:spLocks noChangeArrowheads="1"/>
          </p:cNvSpPr>
          <p:nvPr/>
        </p:nvSpPr>
        <p:spPr bwMode="auto">
          <a:xfrm>
            <a:off x="4251325" y="3276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6882" name="Group 28"/>
          <p:cNvGrpSpPr>
            <a:grpSpLocks/>
          </p:cNvGrpSpPr>
          <p:nvPr/>
        </p:nvGrpSpPr>
        <p:grpSpPr bwMode="auto">
          <a:xfrm>
            <a:off x="2438400" y="2362200"/>
            <a:ext cx="3733800" cy="2667000"/>
            <a:chOff x="1152" y="1536"/>
            <a:chExt cx="2352" cy="1680"/>
          </a:xfrm>
        </p:grpSpPr>
        <p:sp>
          <p:nvSpPr>
            <p:cNvPr id="36893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3" name="Text Box 30"/>
          <p:cNvSpPr txBox="1">
            <a:spLocks noChangeArrowheads="1"/>
          </p:cNvSpPr>
          <p:nvPr/>
        </p:nvSpPr>
        <p:spPr bwMode="auto">
          <a:xfrm>
            <a:off x="2422525" y="2381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6884" name="Line 31"/>
          <p:cNvSpPr>
            <a:spLocks noChangeShapeType="1"/>
          </p:cNvSpPr>
          <p:nvPr/>
        </p:nvSpPr>
        <p:spPr bwMode="auto">
          <a:xfrm>
            <a:off x="2438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Freeform 52"/>
          <p:cNvSpPr>
            <a:spLocks/>
          </p:cNvSpPr>
          <p:nvPr/>
        </p:nvSpPr>
        <p:spPr bwMode="auto">
          <a:xfrm>
            <a:off x="4953000" y="3535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53"/>
          <p:cNvSpPr>
            <a:spLocks/>
          </p:cNvSpPr>
          <p:nvPr/>
        </p:nvSpPr>
        <p:spPr bwMode="auto">
          <a:xfrm>
            <a:off x="3200400" y="3482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14400" y="5638800"/>
            <a:ext cx="79232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Build a new FA that simulates h(a) for every symbol a transition in </a:t>
            </a:r>
            <a:br>
              <a:rPr lang="en-US"/>
            </a:br>
            <a:r>
              <a:rPr lang="en-US"/>
              <a:t>		the above DFA</a:t>
            </a:r>
          </a:p>
          <a:p>
            <a:pPr>
              <a:buFontTx/>
              <a:buChar char="-"/>
            </a:pPr>
            <a:r>
              <a:rPr lang="en-US"/>
              <a:t> The resulting FA may or may not be a DFA, but will be a FA for h(L)</a:t>
            </a:r>
          </a:p>
        </p:txBody>
      </p:sp>
      <p:sp>
        <p:nvSpPr>
          <p:cNvPr id="56" name="Line Callout 2 55"/>
          <p:cNvSpPr>
            <a:spLocks/>
          </p:cNvSpPr>
          <p:nvPr/>
        </p:nvSpPr>
        <p:spPr bwMode="auto">
          <a:xfrm>
            <a:off x="6324600" y="1905000"/>
            <a:ext cx="2590800" cy="1676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630"/>
              <a:gd name="adj6" fmla="val -76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Replace every </a:t>
            </a:r>
            <a:r>
              <a:rPr lang="en-US" u="sng"/>
              <a:t>edge</a:t>
            </a:r>
            <a:r>
              <a:rPr lang="en-US"/>
              <a:t> “a” by </a:t>
            </a:r>
            <a:br>
              <a:rPr lang="en-US"/>
            </a:br>
            <a:r>
              <a:rPr lang="en-US"/>
              <a:t>a </a:t>
            </a:r>
            <a:r>
              <a:rPr lang="en-US" u="sng"/>
              <a:t>path </a:t>
            </a:r>
            <a:r>
              <a:rPr lang="en-US"/>
              <a:t>labeled h(a) </a:t>
            </a:r>
            <a:br>
              <a:rPr lang="en-US"/>
            </a:br>
            <a:r>
              <a:rPr lang="en-US"/>
              <a:t>in the new DFA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52400"/>
            <a:ext cx="6645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Given a DFA for L, how to convert it into an FA for h(L)?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202113" y="3592513"/>
            <a:ext cx="522287" cy="447675"/>
            <a:chOff x="4201886" y="3592286"/>
            <a:chExt cx="522490" cy="448675"/>
          </a:xfrm>
        </p:grpSpPr>
        <p:sp>
          <p:nvSpPr>
            <p:cNvPr id="36891" name="Freeform 29"/>
            <p:cNvSpPr>
              <a:spLocks/>
            </p:cNvSpPr>
            <p:nvPr/>
          </p:nvSpPr>
          <p:spPr bwMode="auto">
            <a:xfrm>
              <a:off x="4201886" y="3592286"/>
              <a:ext cx="402771" cy="184764"/>
            </a:xfrm>
            <a:custGeom>
              <a:avLst/>
              <a:gdLst>
                <a:gd name="T0" fmla="*/ 0 w 402771"/>
                <a:gd name="T1" fmla="*/ 0 h 184764"/>
                <a:gd name="T2" fmla="*/ 10885 w 402771"/>
                <a:gd name="T3" fmla="*/ 32657 h 184764"/>
                <a:gd name="T4" fmla="*/ 87085 w 402771"/>
                <a:gd name="T5" fmla="*/ 87085 h 184764"/>
                <a:gd name="T6" fmla="*/ 119743 w 402771"/>
                <a:gd name="T7" fmla="*/ 76200 h 184764"/>
                <a:gd name="T8" fmla="*/ 174171 w 402771"/>
                <a:gd name="T9" fmla="*/ 152400 h 184764"/>
                <a:gd name="T10" fmla="*/ 217714 w 402771"/>
                <a:gd name="T11" fmla="*/ 76200 h 184764"/>
                <a:gd name="T12" fmla="*/ 239485 w 402771"/>
                <a:gd name="T13" fmla="*/ 108857 h 184764"/>
                <a:gd name="T14" fmla="*/ 272143 w 402771"/>
                <a:gd name="T15" fmla="*/ 163285 h 184764"/>
                <a:gd name="T16" fmla="*/ 293914 w 402771"/>
                <a:gd name="T17" fmla="*/ 97971 h 184764"/>
                <a:gd name="T18" fmla="*/ 370114 w 402771"/>
                <a:gd name="T19" fmla="*/ 163285 h 184764"/>
                <a:gd name="T20" fmla="*/ 402771 w 402771"/>
                <a:gd name="T21" fmla="*/ 76200 h 1847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2771"/>
                <a:gd name="T34" fmla="*/ 0 h 184764"/>
                <a:gd name="T35" fmla="*/ 402771 w 402771"/>
                <a:gd name="T36" fmla="*/ 184764 h 1847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2771" h="184764">
                  <a:moveTo>
                    <a:pt x="0" y="0"/>
                  </a:moveTo>
                  <a:cubicBezTo>
                    <a:pt x="3628" y="10886"/>
                    <a:pt x="4216" y="23320"/>
                    <a:pt x="10885" y="32657"/>
                  </a:cubicBezTo>
                  <a:cubicBezTo>
                    <a:pt x="43170" y="77857"/>
                    <a:pt x="45784" y="73319"/>
                    <a:pt x="87085" y="87085"/>
                  </a:cubicBezTo>
                  <a:cubicBezTo>
                    <a:pt x="97971" y="83457"/>
                    <a:pt x="108710" y="79352"/>
                    <a:pt x="119743" y="76200"/>
                  </a:cubicBezTo>
                  <a:cubicBezTo>
                    <a:pt x="191356" y="55739"/>
                    <a:pt x="162035" y="55316"/>
                    <a:pt x="174171" y="152400"/>
                  </a:cubicBezTo>
                  <a:cubicBezTo>
                    <a:pt x="277567" y="117934"/>
                    <a:pt x="109150" y="184764"/>
                    <a:pt x="217714" y="76200"/>
                  </a:cubicBezTo>
                  <a:cubicBezTo>
                    <a:pt x="226965" y="66949"/>
                    <a:pt x="233634" y="97155"/>
                    <a:pt x="239485" y="108857"/>
                  </a:cubicBezTo>
                  <a:cubicBezTo>
                    <a:pt x="267746" y="165379"/>
                    <a:pt x="229619" y="120763"/>
                    <a:pt x="272143" y="163285"/>
                  </a:cubicBezTo>
                  <a:cubicBezTo>
                    <a:pt x="279400" y="141514"/>
                    <a:pt x="277687" y="81744"/>
                    <a:pt x="293914" y="97971"/>
                  </a:cubicBezTo>
                  <a:cubicBezTo>
                    <a:pt x="346708" y="150765"/>
                    <a:pt x="320378" y="130128"/>
                    <a:pt x="370114" y="163285"/>
                  </a:cubicBezTo>
                  <a:cubicBezTo>
                    <a:pt x="381900" y="68999"/>
                    <a:pt x="351746" y="76200"/>
                    <a:pt x="402771" y="76200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Text Box 23"/>
            <p:cNvSpPr txBox="1">
              <a:spLocks noChangeArrowheads="1"/>
            </p:cNvSpPr>
            <p:nvPr/>
          </p:nvSpPr>
          <p:spPr bwMode="auto">
            <a:xfrm>
              <a:off x="4267200" y="3763962"/>
              <a:ext cx="4571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C00000"/>
                  </a:solidFill>
                </a:rPr>
                <a:t>h(a)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98F54-2C8C-432D-90F3-1574F1D0845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Inverse homomorphism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Let 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Let M be a language over alphabet T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</a:t>
            </a:r>
            <a:r>
              <a:rPr lang="en-US" sz="2800" baseline="30000"/>
              <a:t>-1</a:t>
            </a:r>
            <a:r>
              <a:rPr lang="en-US" sz="2800"/>
              <a:t>(M) = {w | w </a:t>
            </a:r>
            <a:r>
              <a:rPr lang="en-US" sz="2800">
                <a:sym typeface="Symbol" pitchFamily="28" charset="2"/>
              </a:rPr>
              <a:t> </a:t>
            </a:r>
            <a:r>
              <a:rPr lang="en-US" sz="2800"/>
              <a:t>∑* s.t., h(w) </a:t>
            </a:r>
            <a:r>
              <a:rPr lang="en-US" sz="2800">
                <a:sym typeface="Symbol" pitchFamily="28" charset="2"/>
              </a:rPr>
              <a:t> </a:t>
            </a:r>
            <a:r>
              <a:rPr lang="en-US" sz="2800"/>
              <a:t>M }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u="sng">
                <a:solidFill>
                  <a:srgbClr val="FF0000"/>
                </a:solidFill>
              </a:rPr>
              <a:t>Claim:</a:t>
            </a:r>
            <a:r>
              <a:rPr lang="en-US" sz="2800" i="1">
                <a:solidFill>
                  <a:srgbClr val="FF0000"/>
                </a:solidFill>
              </a:rPr>
              <a:t> If M is regular, then so is h</a:t>
            </a:r>
            <a:r>
              <a:rPr lang="en-US" sz="2800" i="1" baseline="30000">
                <a:solidFill>
                  <a:srgbClr val="FF0000"/>
                </a:solidFill>
              </a:rPr>
              <a:t>-1</a:t>
            </a:r>
            <a:r>
              <a:rPr lang="en-US" sz="2800" i="1">
                <a:solidFill>
                  <a:srgbClr val="FF0000"/>
                </a:solidFill>
              </a:rPr>
              <a:t>(M)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A be a DFA for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Construct another DFA A’ which encodes h</a:t>
            </a:r>
            <a:r>
              <a:rPr lang="en-US" sz="2400" baseline="30000"/>
              <a:t>-1</a:t>
            </a:r>
            <a:r>
              <a:rPr lang="en-US" sz="2400"/>
              <a:t>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A’ is an exact replica of A, except that its transition functions are s.t. for any input symbol </a:t>
            </a:r>
            <a:r>
              <a:rPr lang="en-US" sz="2400" i="1"/>
              <a:t>a</a:t>
            </a:r>
            <a:r>
              <a:rPr lang="en-US" sz="2400"/>
              <a:t> in ∑, A’ will simulate </a:t>
            </a:r>
            <a:r>
              <a:rPr lang="en-US" sz="2400" i="1"/>
              <a:t>h(a) </a:t>
            </a:r>
            <a:r>
              <a:rPr lang="en-US" sz="2400"/>
              <a:t>in A. </a:t>
            </a:r>
          </a:p>
          <a:p>
            <a:pPr lvl="2" eaLnBrk="1" hangingPunct="1">
              <a:lnSpc>
                <a:spcPct val="90000"/>
              </a:lnSpc>
            </a:pPr>
            <a:r>
              <a:rPr lang="el-GR" sz="200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δ(p,a) = δ(p,h(a))</a:t>
            </a:r>
            <a:r>
              <a:rPr lang="en-US" sz="2000"/>
              <a:t> </a:t>
            </a:r>
          </a:p>
        </p:txBody>
      </p: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3352800" y="6172200"/>
            <a:ext cx="152400" cy="76200"/>
            <a:chOff x="192" y="3744"/>
            <a:chExt cx="192" cy="48"/>
          </a:xfrm>
        </p:grpSpPr>
        <p:sp>
          <p:nvSpPr>
            <p:cNvPr id="37896" name="Line 4"/>
            <p:cNvSpPr>
              <a:spLocks noChangeShapeType="1"/>
            </p:cNvSpPr>
            <p:nvPr/>
          </p:nvSpPr>
          <p:spPr bwMode="auto">
            <a:xfrm flipV="1">
              <a:off x="192" y="3744"/>
              <a:ext cx="96" cy="4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5"/>
            <p:cNvSpPr>
              <a:spLocks noChangeShapeType="1"/>
            </p:cNvSpPr>
            <p:nvPr/>
          </p:nvSpPr>
          <p:spPr bwMode="auto">
            <a:xfrm>
              <a:off x="288" y="3744"/>
              <a:ext cx="96" cy="4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84900" y="152400"/>
            <a:ext cx="2959100" cy="101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The set of strings in ∑* </a:t>
            </a:r>
            <a:br>
              <a:rPr lang="en-US" sz="1500"/>
            </a:br>
            <a:r>
              <a:rPr lang="en-US" sz="1500"/>
              <a:t>whose homomorphic translation </a:t>
            </a:r>
            <a:br>
              <a:rPr lang="en-US" sz="1500"/>
            </a:br>
            <a:r>
              <a:rPr lang="en-US" sz="1500"/>
              <a:t>results in the strings of M </a:t>
            </a:r>
          </a:p>
          <a:p>
            <a:endParaRPr lang="en-US" sz="1500"/>
          </a:p>
        </p:txBody>
      </p:sp>
      <p:sp>
        <p:nvSpPr>
          <p:cNvPr id="10" name="TextBox 9"/>
          <p:cNvSpPr txBox="1"/>
          <p:nvPr/>
        </p:nvSpPr>
        <p:spPr>
          <a:xfrm>
            <a:off x="0" y="152400"/>
            <a:ext cx="5519738" cy="338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Given a DFA for M, how to convert it into an FA for h</a:t>
            </a:r>
            <a:r>
              <a:rPr lang="en-US" sz="1600" baseline="30000" dirty="0"/>
              <a:t>-1</a:t>
            </a:r>
            <a:r>
              <a:rPr lang="en-US" sz="1600" dirty="0"/>
              <a:t>(M)?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CE201-5FDD-438C-A21E-F54DBFDDB4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Decision properties of regular languages</a:t>
            </a:r>
          </a:p>
        </p:txBody>
      </p:sp>
      <p:sp>
        <p:nvSpPr>
          <p:cNvPr id="38916" name="Rounded Rectangle 4"/>
          <p:cNvSpPr>
            <a:spLocks noChangeArrowheads="1"/>
          </p:cNvSpPr>
          <p:nvPr/>
        </p:nvSpPr>
        <p:spPr bwMode="auto">
          <a:xfrm>
            <a:off x="3276600" y="4248150"/>
            <a:ext cx="16764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Decision problem solver</a:t>
            </a:r>
          </a:p>
        </p:txBody>
      </p:sp>
      <p:cxnSp>
        <p:nvCxnSpPr>
          <p:cNvPr id="38917" name="Straight Arrow Connector 6"/>
          <p:cNvCxnSpPr>
            <a:cxnSpLocks noChangeShapeType="1"/>
            <a:endCxn id="38916" idx="1"/>
          </p:cNvCxnSpPr>
          <p:nvPr/>
        </p:nvCxnSpPr>
        <p:spPr bwMode="auto">
          <a:xfrm>
            <a:off x="2514600" y="493395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1905000" y="4552950"/>
            <a:ext cx="14525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  <a:br>
              <a:rPr lang="en-US"/>
            </a:br>
            <a:r>
              <a:rPr lang="en-US"/>
              <a:t>(generally</a:t>
            </a:r>
            <a:br>
              <a:rPr lang="en-US"/>
            </a:br>
            <a:r>
              <a:rPr lang="en-US"/>
              <a:t>a question)</a:t>
            </a:r>
          </a:p>
        </p:txBody>
      </p:sp>
      <p:cxnSp>
        <p:nvCxnSpPr>
          <p:cNvPr id="38919" name="Straight Arrow Connector 9"/>
          <p:cNvCxnSpPr>
            <a:cxnSpLocks noChangeShapeType="1"/>
          </p:cNvCxnSpPr>
          <p:nvPr/>
        </p:nvCxnSpPr>
        <p:spPr bwMode="auto">
          <a:xfrm flipV="1">
            <a:off x="4953000" y="432435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920" name="Straight Arrow Connector 11"/>
          <p:cNvCxnSpPr>
            <a:cxnSpLocks noChangeShapeType="1"/>
          </p:cNvCxnSpPr>
          <p:nvPr/>
        </p:nvCxnSpPr>
        <p:spPr bwMode="auto">
          <a:xfrm>
            <a:off x="5029200" y="516255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921" name="TextBox 12"/>
          <p:cNvSpPr txBox="1">
            <a:spLocks noChangeArrowheads="1"/>
          </p:cNvSpPr>
          <p:nvPr/>
        </p:nvSpPr>
        <p:spPr bwMode="auto">
          <a:xfrm>
            <a:off x="5867400" y="4095750"/>
            <a:ext cx="60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5943600" y="5314950"/>
            <a:ext cx="512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8923" name="TextBox 14"/>
          <p:cNvSpPr txBox="1">
            <a:spLocks noChangeArrowheads="1"/>
          </p:cNvSpPr>
          <p:nvPr/>
        </p:nvSpPr>
        <p:spPr bwMode="auto">
          <a:xfrm>
            <a:off x="762000" y="3505200"/>
            <a:ext cx="4473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Any “decision problem” looks like this: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B7595-3EBC-40DF-9795-AC8AE813221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Membership question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Decision Problem:</a:t>
            </a:r>
            <a:r>
              <a:rPr lang="en-US"/>
              <a:t> Given L, is w in L?</a:t>
            </a:r>
          </a:p>
          <a:p>
            <a:pPr eaLnBrk="1" hangingPunct="1"/>
            <a:r>
              <a:rPr lang="en-US" u="sng"/>
              <a:t>Possible answers:</a:t>
            </a:r>
            <a:r>
              <a:rPr lang="en-US"/>
              <a:t> Yes or No</a:t>
            </a:r>
          </a:p>
          <a:p>
            <a:pPr eaLnBrk="1" hangingPunct="1"/>
            <a:r>
              <a:rPr lang="en-US" u="sng"/>
              <a:t>Approach:</a:t>
            </a:r>
            <a:endParaRPr lang="en-US"/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/>
              <a:t>Build a DFA for L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/>
              <a:t>Input w to the DFA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/>
              <a:t>If the DFA ends in an accepting state, then yes; otherwise no.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D0C79-B5D5-4915-8742-BB762AFD113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Emptiness test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/>
              <a:t>Decision Problem: </a:t>
            </a:r>
            <a:r>
              <a:rPr lang="en-US" sz="2800"/>
              <a:t>Is L=Ø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Approach:</a:t>
            </a:r>
            <a:endParaRPr lang="en-US" sz="2800"/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On a DFA for L: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From the start state, run a </a:t>
            </a:r>
            <a:r>
              <a:rPr lang="en-US" sz="2400" i="1"/>
              <a:t>reachability </a:t>
            </a:r>
            <a:r>
              <a:rPr lang="en-US" sz="2400"/>
              <a:t>test, which returns: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u="sng"/>
              <a:t>success:</a:t>
            </a:r>
            <a:r>
              <a:rPr lang="en-US" sz="2000"/>
              <a:t> if there is at least one final state that is reachable from the start state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u="sng"/>
              <a:t>failure:</a:t>
            </a:r>
            <a:r>
              <a:rPr lang="en-US" sz="2000"/>
              <a:t>  otherwise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L=Ø if and only if the reachability test fails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465772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implement the reachability test?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FC76A-BCD4-4BB8-ACEC-7ED34B0D1B3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Finiteness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u="sng" dirty="0"/>
              <a:t>Decision Problem:</a:t>
            </a:r>
            <a:r>
              <a:rPr lang="en-US" sz="2400" dirty="0"/>
              <a:t> Is L finite or infinite?</a:t>
            </a:r>
          </a:p>
          <a:p>
            <a:pPr eaLnBrk="1" hangingPunct="1">
              <a:defRPr/>
            </a:pPr>
            <a:r>
              <a:rPr lang="en-US" sz="2400" u="sng" dirty="0"/>
              <a:t>Approach:</a:t>
            </a:r>
          </a:p>
          <a:p>
            <a:pPr marL="914400" lvl="1" indent="-457200" eaLnBrk="1" hangingPunct="1">
              <a:buFont typeface="Wingdings" pitchFamily="28" charset="2"/>
              <a:buNone/>
              <a:defRPr/>
            </a:pPr>
            <a:r>
              <a:rPr lang="en-US" sz="2000" dirty="0"/>
              <a:t>On a DFA for L: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Remove all states unreachable from the start state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Remove all states that cannot lead to any accepting state.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After removal, check for cycles in the resulting FA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L is finite if there are no cycles; otherwise it is infinite</a:t>
            </a:r>
          </a:p>
          <a:p>
            <a:pPr eaLnBrk="1" hangingPunct="1">
              <a:defRPr/>
            </a:pPr>
            <a:r>
              <a:rPr lang="en-US" sz="2400" dirty="0"/>
              <a:t>Another approach</a:t>
            </a:r>
          </a:p>
          <a:p>
            <a:pPr lvl="1" eaLnBrk="1" hangingPunct="1">
              <a:defRPr/>
            </a:pPr>
            <a:r>
              <a:rPr lang="en-US" sz="2000" dirty="0"/>
              <a:t>Build a regular expression and look for </a:t>
            </a:r>
            <a:r>
              <a:rPr lang="en-US" sz="2000" dirty="0" err="1"/>
              <a:t>Kleene</a:t>
            </a:r>
            <a:r>
              <a:rPr lang="en-US" sz="2000" dirty="0"/>
              <a:t> closure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3986213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implement steps 2 and 3?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CFC09-0289-4D13-AD7C-8D4C11450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prove languages are </a:t>
            </a:r>
            <a:r>
              <a:rPr lang="en-US" b="1" i="1"/>
              <a:t>not</a:t>
            </a:r>
            <a:r>
              <a:rPr lang="en-US"/>
              <a:t> regular?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/>
              <a:t>What if we cannot come up with any FA?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/>
              <a:t>A)	Can it be language that is not regular?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/>
              <a:t>B)	Or is it that we tried wrong approaches?</a:t>
            </a:r>
            <a:endParaRPr lang="en-US" sz="2800">
              <a:solidFill>
                <a:schemeClr val="folHlink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br>
              <a:rPr lang="en-US" sz="2800"/>
            </a:br>
            <a:r>
              <a:rPr lang="en-US" sz="2800"/>
              <a:t>How do we </a:t>
            </a:r>
            <a:r>
              <a:rPr lang="en-US" sz="2800" i="1"/>
              <a:t>decisively </a:t>
            </a:r>
            <a:r>
              <a:rPr lang="en-US" sz="2800"/>
              <a:t>prove that a language is not regular?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295400" y="5765800"/>
            <a:ext cx="6999288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“The hardest thing of all is to find a black cat in a dark room, </a:t>
            </a:r>
            <a:br>
              <a:rPr lang="en-US" i="1"/>
            </a:br>
            <a:r>
              <a:rPr lang="en-US" i="1"/>
              <a:t>especially if there is no cat!”  	-Confucius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Finiteness test - examples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E13ED-A22D-42D5-A392-C1E6BA744C06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4114800"/>
            <a:ext cx="5781675" cy="2471738"/>
            <a:chOff x="1143000" y="4324290"/>
            <a:chExt cx="5781263" cy="2472154"/>
          </a:xfrm>
        </p:grpSpPr>
        <p:grpSp>
          <p:nvGrpSpPr>
            <p:cNvPr id="43032" name="Group 12"/>
            <p:cNvGrpSpPr>
              <a:grpSpLocks/>
            </p:cNvGrpSpPr>
            <p:nvPr/>
          </p:nvGrpSpPr>
          <p:grpSpPr bwMode="auto">
            <a:xfrm>
              <a:off x="1143000" y="4324290"/>
              <a:ext cx="5781263" cy="2236736"/>
              <a:chOff x="1143000" y="4324290"/>
              <a:chExt cx="5781263" cy="2236736"/>
            </a:xfrm>
          </p:grpSpPr>
          <p:pic>
            <p:nvPicPr>
              <p:cNvPr id="4303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47801" y="4676775"/>
                <a:ext cx="5257800" cy="1884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036" name="TextBox 7"/>
              <p:cNvSpPr txBox="1">
                <a:spLocks noChangeArrowheads="1"/>
              </p:cNvSpPr>
              <p:nvPr/>
            </p:nvSpPr>
            <p:spPr bwMode="auto">
              <a:xfrm>
                <a:off x="1143000" y="4324290"/>
                <a:ext cx="578126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Ex 2) Is the language of this DFA finite or infinite?</a:t>
                </a:r>
              </a:p>
            </p:txBody>
          </p:sp>
        </p:grpSp>
        <p:sp>
          <p:nvSpPr>
            <p:cNvPr id="43033" name="Freeform 9"/>
            <p:cNvSpPr>
              <a:spLocks/>
            </p:cNvSpPr>
            <p:nvPr/>
          </p:nvSpPr>
          <p:spPr bwMode="auto">
            <a:xfrm>
              <a:off x="4332514" y="6379029"/>
              <a:ext cx="290286" cy="328385"/>
            </a:xfrm>
            <a:custGeom>
              <a:avLst/>
              <a:gdLst>
                <a:gd name="T0" fmla="*/ 174172 w 290286"/>
                <a:gd name="T1" fmla="*/ 0 h 328385"/>
                <a:gd name="T2" fmla="*/ 261257 w 290286"/>
                <a:gd name="T3" fmla="*/ 315685 h 328385"/>
                <a:gd name="T4" fmla="*/ 0 w 290286"/>
                <a:gd name="T5" fmla="*/ 76200 h 328385"/>
                <a:gd name="T6" fmla="*/ 0 60000 65536"/>
                <a:gd name="T7" fmla="*/ 0 60000 65536"/>
                <a:gd name="T8" fmla="*/ 0 60000 65536"/>
                <a:gd name="T9" fmla="*/ 0 w 290286"/>
                <a:gd name="T10" fmla="*/ 0 h 328385"/>
                <a:gd name="T11" fmla="*/ 290286 w 290286"/>
                <a:gd name="T12" fmla="*/ 328385 h 328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286" h="328385">
                  <a:moveTo>
                    <a:pt x="174172" y="0"/>
                  </a:moveTo>
                  <a:cubicBezTo>
                    <a:pt x="232229" y="151492"/>
                    <a:pt x="290286" y="302985"/>
                    <a:pt x="261257" y="315685"/>
                  </a:cubicBezTo>
                  <a:cubicBezTo>
                    <a:pt x="232228" y="328385"/>
                    <a:pt x="116114" y="202292"/>
                    <a:pt x="0" y="762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TextBox 10"/>
            <p:cNvSpPr txBox="1">
              <a:spLocks noChangeArrowheads="1"/>
            </p:cNvSpPr>
            <p:nvPr/>
          </p:nvSpPr>
          <p:spPr bwMode="auto">
            <a:xfrm>
              <a:off x="4578320" y="645789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</p:grpSp>
      <p:sp>
        <p:nvSpPr>
          <p:cNvPr id="41989" name="TextBox 11"/>
          <p:cNvSpPr txBox="1">
            <a:spLocks noChangeArrowheads="1"/>
          </p:cNvSpPr>
          <p:nvPr/>
        </p:nvSpPr>
        <p:spPr bwMode="auto">
          <a:xfrm>
            <a:off x="4806950" y="5638800"/>
            <a:ext cx="29845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grpSp>
        <p:nvGrpSpPr>
          <p:cNvPr id="43014" name="Group 16"/>
          <p:cNvGrpSpPr>
            <a:grpSpLocks/>
          </p:cNvGrpSpPr>
          <p:nvPr/>
        </p:nvGrpSpPr>
        <p:grpSpPr bwMode="auto">
          <a:xfrm>
            <a:off x="-152400" y="1905000"/>
            <a:ext cx="9144000" cy="2312988"/>
            <a:chOff x="0" y="4419600"/>
            <a:chExt cx="9144000" cy="2312436"/>
          </a:xfrm>
        </p:grpSpPr>
        <p:pic>
          <p:nvPicPr>
            <p:cNvPr id="430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4876800"/>
              <a:ext cx="5176837" cy="185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30" name="TextBox 5"/>
            <p:cNvSpPr txBox="1">
              <a:spLocks noChangeArrowheads="1"/>
            </p:cNvSpPr>
            <p:nvPr/>
          </p:nvSpPr>
          <p:spPr bwMode="auto">
            <a:xfrm>
              <a:off x="1143000" y="4552890"/>
              <a:ext cx="57812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Ex 1) Is the language of this DFA finite or infinite?</a:t>
              </a:r>
            </a:p>
          </p:txBody>
        </p:sp>
        <p:cxnSp>
          <p:nvCxnSpPr>
            <p:cNvPr id="43031" name="Straight Connector 15"/>
            <p:cNvCxnSpPr>
              <a:cxnSpLocks noChangeShapeType="1"/>
            </p:cNvCxnSpPr>
            <p:nvPr/>
          </p:nvCxnSpPr>
          <p:spPr bwMode="auto">
            <a:xfrm>
              <a:off x="0" y="4419600"/>
              <a:ext cx="9144000" cy="76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21400" y="2895600"/>
            <a:ext cx="50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48400" y="5029200"/>
            <a:ext cx="73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3017" name="Group 24"/>
          <p:cNvGrpSpPr>
            <a:grpSpLocks/>
          </p:cNvGrpSpPr>
          <p:nvPr/>
        </p:nvGrpSpPr>
        <p:grpSpPr bwMode="auto">
          <a:xfrm>
            <a:off x="2514600" y="3352800"/>
            <a:ext cx="1447800" cy="762000"/>
            <a:chOff x="2514600" y="3352800"/>
            <a:chExt cx="1447800" cy="762000"/>
          </a:xfrm>
        </p:grpSpPr>
        <p:sp>
          <p:nvSpPr>
            <p:cNvPr id="43024" name="Oval 16"/>
            <p:cNvSpPr>
              <a:spLocks noChangeArrowheads="1"/>
            </p:cNvSpPr>
            <p:nvPr/>
          </p:nvSpPr>
          <p:spPr bwMode="auto">
            <a:xfrm>
              <a:off x="2743200" y="3657600"/>
              <a:ext cx="457200" cy="4572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000"/>
                <a:t>q</a:t>
              </a:r>
              <a:r>
                <a:rPr lang="en-US" sz="1000" baseline="-25000"/>
                <a:t>6</a:t>
              </a:r>
            </a:p>
          </p:txBody>
        </p:sp>
        <p:cxnSp>
          <p:nvCxnSpPr>
            <p:cNvPr id="43025" name="Straight Arrow Connector 18"/>
            <p:cNvCxnSpPr>
              <a:cxnSpLocks noChangeShapeType="1"/>
              <a:stCxn id="43024" idx="1"/>
            </p:cNvCxnSpPr>
            <p:nvPr/>
          </p:nvCxnSpPr>
          <p:spPr bwMode="auto">
            <a:xfrm flipH="1" flipV="1">
              <a:off x="2590800" y="3352800"/>
              <a:ext cx="219355" cy="3717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26" name="Straight Arrow Connector 20"/>
            <p:cNvCxnSpPr>
              <a:cxnSpLocks noChangeShapeType="1"/>
              <a:stCxn id="43024" idx="6"/>
            </p:cNvCxnSpPr>
            <p:nvPr/>
          </p:nvCxnSpPr>
          <p:spPr bwMode="auto">
            <a:xfrm>
              <a:off x="3200400" y="3886200"/>
              <a:ext cx="762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27" name="TextBox 22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43028" name="TextBox 23"/>
            <p:cNvSpPr txBox="1">
              <a:spLocks noChangeArrowheads="1"/>
            </p:cNvSpPr>
            <p:nvPr/>
          </p:nvSpPr>
          <p:spPr bwMode="auto">
            <a:xfrm>
              <a:off x="3352800" y="365760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09800" y="3581400"/>
            <a:ext cx="50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3200400"/>
            <a:ext cx="99695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FINITE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5029200"/>
            <a:ext cx="125412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INFINITE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724400" y="5410200"/>
            <a:ext cx="2819400" cy="798513"/>
            <a:chOff x="4724400" y="5410200"/>
            <a:chExt cx="2819400" cy="798982"/>
          </a:xfrm>
        </p:grpSpPr>
        <p:cxnSp>
          <p:nvCxnSpPr>
            <p:cNvPr id="43022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4724400" y="5410200"/>
              <a:ext cx="2819400" cy="7620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43023" name="TextBox 30"/>
            <p:cNvSpPr txBox="1">
              <a:spLocks noChangeArrowheads="1"/>
            </p:cNvSpPr>
            <p:nvPr/>
          </p:nvSpPr>
          <p:spPr bwMode="auto">
            <a:xfrm rot="-1023801">
              <a:off x="5896036" y="5809072"/>
              <a:ext cx="1366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due to this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15" grpId="0"/>
      <p:bldP spid="16" grpId="0"/>
      <p:bldP spid="26" grpId="0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5A03E-F310-4D17-BBCA-843ECF4A28D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Equivalence &amp; Minimization of DFAs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F77F4-BC3C-4E76-92C2-7E1DD57AF02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interest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Comparing two DFAs: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L(DFA</a:t>
            </a:r>
            <a:r>
              <a:rPr lang="en-US" sz="2400" baseline="-25000" dirty="0"/>
              <a:t>1</a:t>
            </a:r>
            <a:r>
              <a:rPr lang="en-US" sz="2400" dirty="0"/>
              <a:t>) == L(DFA</a:t>
            </a:r>
            <a:r>
              <a:rPr lang="en-US" sz="2400" baseline="-25000" dirty="0"/>
              <a:t>2</a:t>
            </a:r>
            <a:r>
              <a:rPr lang="en-US" sz="2400" dirty="0"/>
              <a:t>)?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How to minimize a DFA?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Remove unreachable states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Identify &amp; condense equivalent states into one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507E0-E639-4D1D-8692-4EAB95301A5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When to call two states in a DFA “equivalent”?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/>
              <a:t>Two states p and q are said to be </a:t>
            </a:r>
            <a:r>
              <a:rPr lang="en-US" i="1">
                <a:solidFill>
                  <a:srgbClr val="FF0000"/>
                </a:solidFill>
              </a:rPr>
              <a:t>equivalent </a:t>
            </a:r>
            <a:r>
              <a:rPr lang="en-US"/>
              <a:t>iff: </a:t>
            </a:r>
          </a:p>
          <a:p>
            <a:pPr marL="1028700" lvl="1" indent="-571500" eaLnBrk="1" hangingPunct="1">
              <a:buFont typeface="Wingdings" pitchFamily="28" charset="2"/>
              <a:buAutoNum type="romanLcParenR"/>
            </a:pPr>
            <a:r>
              <a:rPr lang="en-US" sz="2000"/>
              <a:t>Any string w accepted by starting at p is also accepted by starting at q; </a:t>
            </a:r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/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/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/>
          </a:p>
          <a:p>
            <a:pPr marL="1028700" lvl="1" indent="-571500" eaLnBrk="1" hangingPunct="1">
              <a:buFont typeface="Wingdings" pitchFamily="28" charset="2"/>
              <a:buAutoNum type="romanLcParenR"/>
            </a:pPr>
            <a:r>
              <a:rPr lang="en-US" sz="2000"/>
              <a:t>Any string w rejected by starting at p is also rejected by starting at q.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 rot="-5400000">
            <a:off x="-1735137" y="4021137"/>
            <a:ext cx="4476750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Past doesn’t matter - only future does!</a:t>
            </a:r>
          </a:p>
        </p:txBody>
      </p:sp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4419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44196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838200" y="4114800"/>
            <a:ext cx="728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AND</a:t>
            </a:r>
          </a:p>
        </p:txBody>
      </p:sp>
      <p:sp>
        <p:nvSpPr>
          <p:cNvPr id="46089" name="Freeform 11"/>
          <p:cNvSpPr>
            <a:spLocks/>
          </p:cNvSpPr>
          <p:nvPr/>
        </p:nvSpPr>
        <p:spPr bwMode="auto">
          <a:xfrm>
            <a:off x="4800600" y="3756025"/>
            <a:ext cx="1806575" cy="153988"/>
          </a:xfrm>
          <a:custGeom>
            <a:avLst/>
            <a:gdLst>
              <a:gd name="T0" fmla="*/ 0 w 1807029"/>
              <a:gd name="T1" fmla="*/ 76590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90 h 153928"/>
              <a:gd name="T10" fmla="*/ 390612 w 1807029"/>
              <a:gd name="T11" fmla="*/ 120354 h 153928"/>
              <a:gd name="T12" fmla="*/ 596764 w 1807029"/>
              <a:gd name="T13" fmla="*/ 109412 h 153928"/>
              <a:gd name="T14" fmla="*/ 629315 w 1807029"/>
              <a:gd name="T15" fmla="*/ 98466 h 153928"/>
              <a:gd name="T16" fmla="*/ 651011 w 1807029"/>
              <a:gd name="T17" fmla="*/ 76590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28 h 153928"/>
              <a:gd name="T26" fmla="*/ 1063324 w 1807029"/>
              <a:gd name="T27" fmla="*/ 120354 h 153928"/>
              <a:gd name="T28" fmla="*/ 1367129 w 1807029"/>
              <a:gd name="T29" fmla="*/ 109412 h 153928"/>
              <a:gd name="T30" fmla="*/ 1475630 w 1807029"/>
              <a:gd name="T31" fmla="*/ 76590 h 153928"/>
              <a:gd name="T32" fmla="*/ 1508180 w 1807029"/>
              <a:gd name="T33" fmla="*/ 65647 h 153928"/>
              <a:gd name="T34" fmla="*/ 1562431 w 1807029"/>
              <a:gd name="T35" fmla="*/ 76590 h 153928"/>
              <a:gd name="T36" fmla="*/ 1605832 w 1807029"/>
              <a:gd name="T37" fmla="*/ 87528 h 153928"/>
              <a:gd name="T38" fmla="*/ 1801135 w 1807029"/>
              <a:gd name="T39" fmla="*/ 8752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Oval 12"/>
          <p:cNvSpPr>
            <a:spLocks noChangeArrowheads="1"/>
          </p:cNvSpPr>
          <p:nvPr/>
        </p:nvSpPr>
        <p:spPr bwMode="auto">
          <a:xfrm>
            <a:off x="6705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091" name="Oval 13"/>
          <p:cNvSpPr>
            <a:spLocks noChangeArrowheads="1"/>
          </p:cNvSpPr>
          <p:nvPr/>
        </p:nvSpPr>
        <p:spPr bwMode="auto">
          <a:xfrm>
            <a:off x="6629400" y="3581400"/>
            <a:ext cx="533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Freeform 15"/>
          <p:cNvSpPr>
            <a:spLocks/>
          </p:cNvSpPr>
          <p:nvPr/>
        </p:nvSpPr>
        <p:spPr bwMode="auto">
          <a:xfrm>
            <a:off x="4837113" y="4329113"/>
            <a:ext cx="1806575" cy="153987"/>
          </a:xfrm>
          <a:custGeom>
            <a:avLst/>
            <a:gdLst>
              <a:gd name="T0" fmla="*/ 0 w 1807029"/>
              <a:gd name="T1" fmla="*/ 76577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77 h 153928"/>
              <a:gd name="T10" fmla="*/ 390612 w 1807029"/>
              <a:gd name="T11" fmla="*/ 120341 h 153928"/>
              <a:gd name="T12" fmla="*/ 596764 w 1807029"/>
              <a:gd name="T13" fmla="*/ 109404 h 153928"/>
              <a:gd name="T14" fmla="*/ 629315 w 1807029"/>
              <a:gd name="T15" fmla="*/ 98466 h 153928"/>
              <a:gd name="T16" fmla="*/ 651011 w 1807029"/>
              <a:gd name="T17" fmla="*/ 76577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18 h 153928"/>
              <a:gd name="T26" fmla="*/ 1063324 w 1807029"/>
              <a:gd name="T27" fmla="*/ 120341 h 153928"/>
              <a:gd name="T28" fmla="*/ 1367129 w 1807029"/>
              <a:gd name="T29" fmla="*/ 109404 h 153928"/>
              <a:gd name="T30" fmla="*/ 1475630 w 1807029"/>
              <a:gd name="T31" fmla="*/ 76577 h 153928"/>
              <a:gd name="T32" fmla="*/ 1508180 w 1807029"/>
              <a:gd name="T33" fmla="*/ 65640 h 153928"/>
              <a:gd name="T34" fmla="*/ 1562431 w 1807029"/>
              <a:gd name="T35" fmla="*/ 76577 h 153928"/>
              <a:gd name="T36" fmla="*/ 1605832 w 1807029"/>
              <a:gd name="T37" fmla="*/ 87518 h 153928"/>
              <a:gd name="T38" fmla="*/ 1801135 w 1807029"/>
              <a:gd name="T39" fmla="*/ 8751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Oval 16"/>
          <p:cNvSpPr>
            <a:spLocks noChangeArrowheads="1"/>
          </p:cNvSpPr>
          <p:nvPr/>
        </p:nvSpPr>
        <p:spPr bwMode="auto">
          <a:xfrm>
            <a:off x="6742113" y="4230688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094" name="Oval 17"/>
          <p:cNvSpPr>
            <a:spLocks noChangeArrowheads="1"/>
          </p:cNvSpPr>
          <p:nvPr/>
        </p:nvSpPr>
        <p:spPr bwMode="auto">
          <a:xfrm>
            <a:off x="6665913" y="4154488"/>
            <a:ext cx="533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TextBox 18"/>
          <p:cNvSpPr txBox="1">
            <a:spLocks noChangeArrowheads="1"/>
          </p:cNvSpPr>
          <p:nvPr/>
        </p:nvSpPr>
        <p:spPr bwMode="auto">
          <a:xfrm>
            <a:off x="5562600" y="38862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6096" name="Oval 19"/>
          <p:cNvSpPr>
            <a:spLocks noChangeArrowheads="1"/>
          </p:cNvSpPr>
          <p:nvPr/>
        </p:nvSpPr>
        <p:spPr bwMode="auto">
          <a:xfrm>
            <a:off x="4459288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sp>
        <p:nvSpPr>
          <p:cNvPr id="46097" name="Oval 20"/>
          <p:cNvSpPr>
            <a:spLocks noChangeArrowheads="1"/>
          </p:cNvSpPr>
          <p:nvPr/>
        </p:nvSpPr>
        <p:spPr bwMode="auto">
          <a:xfrm>
            <a:off x="4459288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sp>
        <p:nvSpPr>
          <p:cNvPr id="46098" name="Freeform 21"/>
          <p:cNvSpPr>
            <a:spLocks/>
          </p:cNvSpPr>
          <p:nvPr/>
        </p:nvSpPr>
        <p:spPr bwMode="auto">
          <a:xfrm>
            <a:off x="4840288" y="5508625"/>
            <a:ext cx="1806575" cy="153988"/>
          </a:xfrm>
          <a:custGeom>
            <a:avLst/>
            <a:gdLst>
              <a:gd name="T0" fmla="*/ 0 w 1807029"/>
              <a:gd name="T1" fmla="*/ 76590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90 h 153928"/>
              <a:gd name="T10" fmla="*/ 390612 w 1807029"/>
              <a:gd name="T11" fmla="*/ 120354 h 153928"/>
              <a:gd name="T12" fmla="*/ 596764 w 1807029"/>
              <a:gd name="T13" fmla="*/ 109412 h 153928"/>
              <a:gd name="T14" fmla="*/ 629315 w 1807029"/>
              <a:gd name="T15" fmla="*/ 98466 h 153928"/>
              <a:gd name="T16" fmla="*/ 651011 w 1807029"/>
              <a:gd name="T17" fmla="*/ 76590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28 h 153928"/>
              <a:gd name="T26" fmla="*/ 1063324 w 1807029"/>
              <a:gd name="T27" fmla="*/ 120354 h 153928"/>
              <a:gd name="T28" fmla="*/ 1367129 w 1807029"/>
              <a:gd name="T29" fmla="*/ 109412 h 153928"/>
              <a:gd name="T30" fmla="*/ 1475630 w 1807029"/>
              <a:gd name="T31" fmla="*/ 76590 h 153928"/>
              <a:gd name="T32" fmla="*/ 1508180 w 1807029"/>
              <a:gd name="T33" fmla="*/ 65647 h 153928"/>
              <a:gd name="T34" fmla="*/ 1562431 w 1807029"/>
              <a:gd name="T35" fmla="*/ 76590 h 153928"/>
              <a:gd name="T36" fmla="*/ 1605832 w 1807029"/>
              <a:gd name="T37" fmla="*/ 87528 h 153928"/>
              <a:gd name="T38" fmla="*/ 1801135 w 1807029"/>
              <a:gd name="T39" fmla="*/ 8752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9" name="Oval 22"/>
          <p:cNvSpPr>
            <a:spLocks noChangeArrowheads="1"/>
          </p:cNvSpPr>
          <p:nvPr/>
        </p:nvSpPr>
        <p:spPr bwMode="auto">
          <a:xfrm>
            <a:off x="6705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100" name="Freeform 24"/>
          <p:cNvSpPr>
            <a:spLocks/>
          </p:cNvSpPr>
          <p:nvPr/>
        </p:nvSpPr>
        <p:spPr bwMode="auto">
          <a:xfrm>
            <a:off x="4876800" y="6081713"/>
            <a:ext cx="1806575" cy="153987"/>
          </a:xfrm>
          <a:custGeom>
            <a:avLst/>
            <a:gdLst>
              <a:gd name="T0" fmla="*/ 0 w 1807029"/>
              <a:gd name="T1" fmla="*/ 76577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77 h 153928"/>
              <a:gd name="T10" fmla="*/ 390612 w 1807029"/>
              <a:gd name="T11" fmla="*/ 120341 h 153928"/>
              <a:gd name="T12" fmla="*/ 596764 w 1807029"/>
              <a:gd name="T13" fmla="*/ 109404 h 153928"/>
              <a:gd name="T14" fmla="*/ 629315 w 1807029"/>
              <a:gd name="T15" fmla="*/ 98466 h 153928"/>
              <a:gd name="T16" fmla="*/ 651011 w 1807029"/>
              <a:gd name="T17" fmla="*/ 76577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18 h 153928"/>
              <a:gd name="T26" fmla="*/ 1063324 w 1807029"/>
              <a:gd name="T27" fmla="*/ 120341 h 153928"/>
              <a:gd name="T28" fmla="*/ 1367129 w 1807029"/>
              <a:gd name="T29" fmla="*/ 109404 h 153928"/>
              <a:gd name="T30" fmla="*/ 1475630 w 1807029"/>
              <a:gd name="T31" fmla="*/ 76577 h 153928"/>
              <a:gd name="T32" fmla="*/ 1508180 w 1807029"/>
              <a:gd name="T33" fmla="*/ 65640 h 153928"/>
              <a:gd name="T34" fmla="*/ 1562431 w 1807029"/>
              <a:gd name="T35" fmla="*/ 76577 h 153928"/>
              <a:gd name="T36" fmla="*/ 1605832 w 1807029"/>
              <a:gd name="T37" fmla="*/ 87518 h 153928"/>
              <a:gd name="T38" fmla="*/ 1801135 w 1807029"/>
              <a:gd name="T39" fmla="*/ 8751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Oval 25"/>
          <p:cNvSpPr>
            <a:spLocks noChangeArrowheads="1"/>
          </p:cNvSpPr>
          <p:nvPr/>
        </p:nvSpPr>
        <p:spPr bwMode="auto">
          <a:xfrm>
            <a:off x="6705600" y="5983288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102" name="TextBox 27"/>
          <p:cNvSpPr txBox="1">
            <a:spLocks noChangeArrowheads="1"/>
          </p:cNvSpPr>
          <p:nvPr/>
        </p:nvSpPr>
        <p:spPr bwMode="auto">
          <a:xfrm>
            <a:off x="5562600" y="561975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6103" name="TextBox 22"/>
          <p:cNvSpPr txBox="1">
            <a:spLocks noChangeArrowheads="1"/>
          </p:cNvSpPr>
          <p:nvPr/>
        </p:nvSpPr>
        <p:spPr bwMode="auto">
          <a:xfrm>
            <a:off x="2057400" y="6172200"/>
            <a:ext cx="96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8" charset="2"/>
              </a:rPr>
              <a:t> </a:t>
            </a:r>
            <a:r>
              <a:rPr lang="en-US"/>
              <a:t>p</a:t>
            </a:r>
            <a:r>
              <a:rPr lang="en-US">
                <a:cs typeface="Arial" charset="0"/>
              </a:rPr>
              <a:t>≡</a:t>
            </a:r>
            <a:r>
              <a:rPr lang="en-US"/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A802B-44DF-49C5-9C6C-B38F536C84E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Computing equivalent states in a DFA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Oval 12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Oval 14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7118" name="Oval 15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7119" name="Line 16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Oval 17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7121" name="Line 18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20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7123" name="Line 21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Freeform 26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Freeform 27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Freeform 28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Freeform 29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Freeform 31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Text Box 32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34" name="Text Box 33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5" name="Text Box 34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6" name="Text Box 35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7" name="Text Box 37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8" name="Text Box 38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9" name="Text Box 39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40" name="Line 40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Text Box 41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42" name="Text Box 42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3" name="Text Box 43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4" name="Text Box 44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5" name="Text Box 45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6" name="Text Box 46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7" name="Text Box 47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8" name="Text Box 48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9" name="Text Box 49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50" name="Text Box 50"/>
          <p:cNvSpPr txBox="1">
            <a:spLocks noChangeArrowheads="1"/>
          </p:cNvSpPr>
          <p:nvPr/>
        </p:nvSpPr>
        <p:spPr bwMode="auto">
          <a:xfrm>
            <a:off x="3856038" y="1219200"/>
            <a:ext cx="2697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Table Filling Algorithm</a:t>
            </a:r>
          </a:p>
        </p:txBody>
      </p:sp>
      <p:sp>
        <p:nvSpPr>
          <p:cNvPr id="47151" name="Rectangle 51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39123" name="Group 531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9126" name="Text Box 534"/>
          <p:cNvSpPr txBox="1">
            <a:spLocks noChangeArrowheads="1"/>
          </p:cNvSpPr>
          <p:nvPr/>
        </p:nvSpPr>
        <p:spPr bwMode="auto">
          <a:xfrm>
            <a:off x="228600" y="4419600"/>
            <a:ext cx="692308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 u="sng"/>
              <a:t>Pass #0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Mark  accepting states ≠ non-accepting states  </a:t>
            </a:r>
          </a:p>
          <a:p>
            <a:pPr marL="457200" indent="-457200">
              <a:buFont typeface="Arial" charset="0"/>
              <a:buNone/>
            </a:pPr>
            <a:r>
              <a:rPr lang="en-US" sz="1400" u="sng"/>
              <a:t>Pass #1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Compare every pair of states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Distinguish by one symbol transition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Mark = or ≠ or blank(tbd)</a:t>
            </a:r>
          </a:p>
          <a:p>
            <a:pPr marL="457200" indent="-457200">
              <a:buFont typeface="Arial" charset="0"/>
              <a:buNone/>
            </a:pPr>
            <a:r>
              <a:rPr lang="en-US" sz="1400" u="sng"/>
              <a:t>Pass #2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Compare every pair of states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Distinguish by up to two symbol transitions (until different or same or tbd) </a:t>
            </a:r>
          </a:p>
          <a:p>
            <a:pPr marL="457200" indent="-457200">
              <a:buFont typeface="Arial" charset="0"/>
              <a:buNone/>
            </a:pPr>
            <a:r>
              <a:rPr lang="en-US" sz="1400"/>
              <a:t>…. </a:t>
            </a:r>
          </a:p>
          <a:p>
            <a:pPr marL="457200" indent="-457200">
              <a:buFont typeface="Arial" charset="0"/>
              <a:buNone/>
            </a:pPr>
            <a:r>
              <a:rPr lang="en-US" sz="1400"/>
              <a:t>(keep repeating until table complete)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1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CF54E-F649-4945-B35C-3BEC818CB3C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814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814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5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74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5743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CDFE76-23B1-4620-9256-46B01D981A0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49156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82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3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4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5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6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7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90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1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2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3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4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5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6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7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0025" name="Group 169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99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6148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endParaRPr lang="en-US" sz="1400"/>
          </a:p>
          <a:p>
            <a:pPr marL="457200" indent="-457200">
              <a:buFont typeface="Arial" charset="0"/>
              <a:buAutoNum type="arabicPeriod"/>
            </a:pPr>
            <a:endParaRPr lang="en-US" sz="1400"/>
          </a:p>
        </p:txBody>
      </p:sp>
      <p:sp>
        <p:nvSpPr>
          <p:cNvPr id="49300" name="Line 166"/>
          <p:cNvSpPr>
            <a:spLocks noChangeShapeType="1"/>
          </p:cNvSpPr>
          <p:nvPr/>
        </p:nvSpPr>
        <p:spPr bwMode="auto">
          <a:xfrm flipV="1">
            <a:off x="7162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301" name="Line 167"/>
          <p:cNvSpPr>
            <a:spLocks noChangeShapeType="1"/>
          </p:cNvSpPr>
          <p:nvPr/>
        </p:nvSpPr>
        <p:spPr bwMode="auto">
          <a:xfrm flipV="1">
            <a:off x="4648200" y="37338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4DFCE5-34E6-48C2-BB3C-E65D6ADC4A3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50180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06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7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8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9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0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1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2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4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5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6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7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8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9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20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21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22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2071" name="Group 16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323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0324" name="Line 168"/>
          <p:cNvSpPr>
            <a:spLocks noChangeShapeType="1"/>
          </p:cNvSpPr>
          <p:nvPr/>
        </p:nvSpPr>
        <p:spPr bwMode="auto">
          <a:xfrm flipV="1">
            <a:off x="5638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BAA579-CB74-403B-B270-BDDCD24C7B0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51204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1214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1219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30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1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2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3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4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5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6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8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39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0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1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2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3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4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5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3999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347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1348" name="Line 166"/>
          <p:cNvSpPr>
            <a:spLocks noChangeShapeType="1"/>
          </p:cNvSpPr>
          <p:nvPr/>
        </p:nvSpPr>
        <p:spPr bwMode="auto">
          <a:xfrm flipV="1">
            <a:off x="6019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15EAD-6290-4C2D-94AA-1B8DF47A74F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52228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2238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3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54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5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6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7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8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9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60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62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3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4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5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6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7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8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9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70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6047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2371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2372" name="Line 166"/>
          <p:cNvSpPr>
            <a:spLocks noChangeShapeType="1"/>
          </p:cNvSpPr>
          <p:nvPr/>
        </p:nvSpPr>
        <p:spPr bwMode="auto">
          <a:xfrm flipV="1">
            <a:off x="6400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58A7DD-1293-4E4A-B301-54EC1C733C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 non-regular language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>
                <a:solidFill>
                  <a:srgbClr val="FF0000"/>
                </a:solidFill>
              </a:rPr>
              <a:t>Let L = {w | w is of the form 0</a:t>
            </a:r>
            <a:r>
              <a:rPr lang="en-US" sz="2800" baseline="300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1</a:t>
            </a:r>
            <a:r>
              <a:rPr lang="en-US" sz="2800" baseline="300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 , for all n≥0} </a:t>
            </a:r>
          </a:p>
          <a:p>
            <a:pPr eaLnBrk="1" hangingPunct="1"/>
            <a:r>
              <a:rPr lang="en-US" sz="2800" i="1" u="sng"/>
              <a:t>Hypothesis:</a:t>
            </a:r>
            <a:r>
              <a:rPr lang="en-US" sz="2800" i="1"/>
              <a:t> L is not regular</a:t>
            </a:r>
          </a:p>
          <a:p>
            <a:pPr eaLnBrk="1" hangingPunct="1"/>
            <a:r>
              <a:rPr lang="en-US" sz="2800" u="sng"/>
              <a:t>Intuitive rationale:</a:t>
            </a:r>
            <a:r>
              <a:rPr lang="en-US" sz="2800"/>
              <a:t>	How do you keep track of a running count in an FA?</a:t>
            </a:r>
          </a:p>
          <a:p>
            <a:pPr eaLnBrk="1" hangingPunct="1"/>
            <a:r>
              <a:rPr lang="en-US" sz="2800" u="sng"/>
              <a:t>A more formal rationale: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/>
              <a:t>By contradition, if L is regular then there should exist a DFA for L. 		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/>
              <a:t>Let k = number of states in that DFA.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/>
              <a:t>Consider the special word w= 0</a:t>
            </a:r>
            <a:r>
              <a:rPr lang="en-US" sz="2000" baseline="30000"/>
              <a:t>k</a:t>
            </a:r>
            <a:r>
              <a:rPr lang="en-US" sz="2000"/>
              <a:t>1</a:t>
            </a:r>
            <a:r>
              <a:rPr lang="en-US" sz="2000" baseline="30000"/>
              <a:t>k</a:t>
            </a:r>
            <a:r>
              <a:rPr lang="en-US" sz="2000"/>
              <a:t> 	=&gt; w </a:t>
            </a:r>
            <a:r>
              <a:rPr lang="en-US" sz="2000">
                <a:sym typeface="Symbol" pitchFamily="28" charset="2"/>
              </a:rPr>
              <a:t> </a:t>
            </a:r>
            <a:r>
              <a:rPr lang="en-US" sz="2000"/>
              <a:t>L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/>
              <a:t>DFA is in some state p</a:t>
            </a:r>
            <a:r>
              <a:rPr lang="en-US" sz="2000" baseline="-25000"/>
              <a:t>i</a:t>
            </a:r>
            <a:r>
              <a:rPr lang="en-US" sz="2000"/>
              <a:t>, after consuming the first i symbols in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7BD7B-EE41-4AE2-831B-65E5A735135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5325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326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7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7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8095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395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3396" name="Line 166"/>
          <p:cNvSpPr>
            <a:spLocks noChangeShapeType="1"/>
          </p:cNvSpPr>
          <p:nvPr/>
        </p:nvSpPr>
        <p:spPr bwMode="auto">
          <a:xfrm flipV="1">
            <a:off x="6781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D3CC5-9F64-48EB-AF5E-E5FAAB0EF8F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4286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02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3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4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5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6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7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8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10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1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2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3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4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5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6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7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0143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419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4420" name="Line 166"/>
          <p:cNvSpPr>
            <a:spLocks noChangeShapeType="1"/>
          </p:cNvSpPr>
          <p:nvPr/>
        </p:nvSpPr>
        <p:spPr bwMode="auto">
          <a:xfrm flipV="1">
            <a:off x="7543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41B62-09EF-4CAB-B5BB-E6AC21E5442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55300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5310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26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7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8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9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0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1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2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4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5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6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7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8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9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40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41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2191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443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5444" name="Line 166"/>
          <p:cNvSpPr>
            <a:spLocks noChangeShapeType="1"/>
          </p:cNvSpPr>
          <p:nvPr/>
        </p:nvSpPr>
        <p:spPr bwMode="auto">
          <a:xfrm flipV="1">
            <a:off x="7924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A7EB8-A1C1-449F-A754-ABCBABBE78D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6334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6337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50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1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2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3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4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5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8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59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0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1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2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3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4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5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4363" name="Group 171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6467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5664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1: </a:t>
            </a:r>
            <a:br>
              <a:rPr lang="en-US" sz="1400"/>
            </a:br>
            <a:r>
              <a:rPr lang="en-US" sz="1400"/>
              <a:t>	Look 1- hop away for distinguishing states or strings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2:</a:t>
            </a:r>
          </a:p>
          <a:p>
            <a:pPr marL="914400" lvl="1" indent="-457200"/>
            <a:r>
              <a:rPr lang="en-US" sz="1400"/>
              <a:t>	Look 1-hop away again for distinguishing states or strings</a:t>
            </a:r>
          </a:p>
          <a:p>
            <a:pPr marL="914400" lvl="1" indent="-457200"/>
            <a:r>
              <a:rPr lang="en-US" sz="1400"/>
              <a:t>continue….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69FDE-CD6C-4BA2-B7DB-199DAFAD7AD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57348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7358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74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6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7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8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9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80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82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3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4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5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6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7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8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9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4363" name="Group 171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4359" name="Text Box 167"/>
          <p:cNvSpPr txBox="1">
            <a:spLocks noChangeArrowheads="1"/>
          </p:cNvSpPr>
          <p:nvPr/>
        </p:nvSpPr>
        <p:spPr bwMode="auto"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chemeClr val="folHlink"/>
                </a:solidFill>
              </a:rPr>
              <a:t>Equivalences:</a:t>
            </a:r>
            <a:r>
              <a:rPr lang="en-US" sz="1600">
                <a:solidFill>
                  <a:schemeClr val="folHlink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A=B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C=H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D=G      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172200" y="46482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553200" y="42672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95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5664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1: </a:t>
            </a:r>
            <a:br>
              <a:rPr lang="en-US" sz="1400"/>
            </a:br>
            <a:r>
              <a:rPr lang="en-US" sz="1400"/>
              <a:t>	Look 1- hop away for distinguishing states or strings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2:</a:t>
            </a:r>
          </a:p>
          <a:p>
            <a:pPr marL="914400" lvl="1" indent="-457200"/>
            <a:r>
              <a:rPr lang="en-US" sz="1400"/>
              <a:t>	Look 1-hop away again for distinguishing states or strings</a:t>
            </a:r>
          </a:p>
          <a:p>
            <a:pPr marL="914400" lvl="1" indent="-457200"/>
            <a:r>
              <a:rPr lang="en-US" sz="1400"/>
              <a:t>continue….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59" grpId="0" animBg="1"/>
      <p:bldP spid="50" grpId="0" animBg="1"/>
      <p:bldP spid="51" grpId="0" animBg="1"/>
      <p:bldP spid="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2B618-5165-4E97-B0C1-ED3928CBBD5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- step by step</a:t>
            </a:r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838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39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28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07" name="Oval 167"/>
          <p:cNvSpPr>
            <a:spLocks noChangeArrowheads="1"/>
          </p:cNvSpPr>
          <p:nvPr/>
        </p:nvSpPr>
        <p:spPr bwMode="auto">
          <a:xfrm>
            <a:off x="5486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66408" name="Line 168"/>
          <p:cNvSpPr>
            <a:spLocks noChangeShapeType="1"/>
          </p:cNvSpPr>
          <p:nvPr/>
        </p:nvSpPr>
        <p:spPr bwMode="auto">
          <a:xfrm>
            <a:off x="5105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9" name="Oval 169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266410" name="Line 170"/>
          <p:cNvSpPr>
            <a:spLocks noChangeShapeType="1"/>
          </p:cNvSpPr>
          <p:nvPr/>
        </p:nvSpPr>
        <p:spPr bwMode="auto">
          <a:xfrm>
            <a:off x="5791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1" name="Oval 171"/>
          <p:cNvSpPr>
            <a:spLocks noChangeArrowheads="1"/>
          </p:cNvSpPr>
          <p:nvPr/>
        </p:nvSpPr>
        <p:spPr bwMode="auto">
          <a:xfrm>
            <a:off x="708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266412" name="Line 172"/>
          <p:cNvSpPr>
            <a:spLocks noChangeShapeType="1"/>
          </p:cNvSpPr>
          <p:nvPr/>
        </p:nvSpPr>
        <p:spPr bwMode="auto">
          <a:xfrm>
            <a:off x="6553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3" name="Oval 173"/>
          <p:cNvSpPr>
            <a:spLocks noChangeArrowheads="1"/>
          </p:cNvSpPr>
          <p:nvPr/>
        </p:nvSpPr>
        <p:spPr bwMode="auto">
          <a:xfrm>
            <a:off x="7010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7" name="Oval 177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266419" name="Oval 179"/>
          <p:cNvSpPr>
            <a:spLocks noChangeArrowheads="1"/>
          </p:cNvSpPr>
          <p:nvPr/>
        </p:nvSpPr>
        <p:spPr bwMode="auto">
          <a:xfrm>
            <a:off x="7086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266420" name="Line 180"/>
          <p:cNvSpPr>
            <a:spLocks noChangeShapeType="1"/>
          </p:cNvSpPr>
          <p:nvPr/>
        </p:nvSpPr>
        <p:spPr bwMode="auto">
          <a:xfrm>
            <a:off x="6553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3" name="Line 183"/>
          <p:cNvSpPr>
            <a:spLocks noChangeShapeType="1"/>
          </p:cNvSpPr>
          <p:nvPr/>
        </p:nvSpPr>
        <p:spPr bwMode="auto">
          <a:xfrm>
            <a:off x="5715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4" name="Line 184"/>
          <p:cNvSpPr>
            <a:spLocks noChangeShapeType="1"/>
          </p:cNvSpPr>
          <p:nvPr/>
        </p:nvSpPr>
        <p:spPr bwMode="auto">
          <a:xfrm flipV="1">
            <a:off x="6477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5" name="Line 185"/>
          <p:cNvSpPr>
            <a:spLocks noChangeShapeType="1"/>
          </p:cNvSpPr>
          <p:nvPr/>
        </p:nvSpPr>
        <p:spPr bwMode="auto">
          <a:xfrm>
            <a:off x="6477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9" name="Freeform 189"/>
          <p:cNvSpPr>
            <a:spLocks/>
          </p:cNvSpPr>
          <p:nvPr/>
        </p:nvSpPr>
        <p:spPr bwMode="auto">
          <a:xfrm>
            <a:off x="7213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0" name="Freeform 190"/>
          <p:cNvSpPr>
            <a:spLocks/>
          </p:cNvSpPr>
          <p:nvPr/>
        </p:nvSpPr>
        <p:spPr bwMode="auto">
          <a:xfrm>
            <a:off x="6959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1" name="Freeform 191"/>
          <p:cNvSpPr>
            <a:spLocks/>
          </p:cNvSpPr>
          <p:nvPr/>
        </p:nvSpPr>
        <p:spPr bwMode="auto">
          <a:xfrm>
            <a:off x="5638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2" name="Text Box 192"/>
          <p:cNvSpPr txBox="1">
            <a:spLocks noChangeArrowheads="1"/>
          </p:cNvSpPr>
          <p:nvPr/>
        </p:nvSpPr>
        <p:spPr bwMode="auto">
          <a:xfrm>
            <a:off x="5813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33" name="Text Box 193"/>
          <p:cNvSpPr txBox="1">
            <a:spLocks noChangeArrowheads="1"/>
          </p:cNvSpPr>
          <p:nvPr/>
        </p:nvSpPr>
        <p:spPr bwMode="auto">
          <a:xfrm>
            <a:off x="5867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36" name="Text Box 196"/>
          <p:cNvSpPr txBox="1">
            <a:spLocks noChangeArrowheads="1"/>
          </p:cNvSpPr>
          <p:nvPr/>
        </p:nvSpPr>
        <p:spPr bwMode="auto">
          <a:xfrm>
            <a:off x="6651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42" name="Text Box 202"/>
          <p:cNvSpPr txBox="1">
            <a:spLocks noChangeArrowheads="1"/>
          </p:cNvSpPr>
          <p:nvPr/>
        </p:nvSpPr>
        <p:spPr bwMode="auto">
          <a:xfrm>
            <a:off x="7108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4" name="Text Box 204"/>
          <p:cNvSpPr txBox="1">
            <a:spLocks noChangeArrowheads="1"/>
          </p:cNvSpPr>
          <p:nvPr/>
        </p:nvSpPr>
        <p:spPr bwMode="auto">
          <a:xfrm>
            <a:off x="6575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5" name="Text Box 205"/>
          <p:cNvSpPr txBox="1">
            <a:spLocks noChangeArrowheads="1"/>
          </p:cNvSpPr>
          <p:nvPr/>
        </p:nvSpPr>
        <p:spPr bwMode="auto">
          <a:xfrm>
            <a:off x="6423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6" name="Text Box 206"/>
          <p:cNvSpPr txBox="1">
            <a:spLocks noChangeArrowheads="1"/>
          </p:cNvSpPr>
          <p:nvPr/>
        </p:nvSpPr>
        <p:spPr bwMode="auto">
          <a:xfrm>
            <a:off x="6575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47" name="AutoShape 207"/>
          <p:cNvSpPr>
            <a:spLocks noChangeArrowheads="1"/>
          </p:cNvSpPr>
          <p:nvPr/>
        </p:nvSpPr>
        <p:spPr bwMode="auto">
          <a:xfrm>
            <a:off x="4267200" y="3200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1"/>
          <p:cNvGrpSpPr>
            <a:grpSpLocks/>
          </p:cNvGrpSpPr>
          <p:nvPr/>
        </p:nvGrpSpPr>
        <p:grpSpPr bwMode="auto">
          <a:xfrm>
            <a:off x="1295400" y="3657600"/>
            <a:ext cx="228600" cy="228600"/>
            <a:chOff x="1968" y="3216"/>
            <a:chExt cx="144" cy="144"/>
          </a:xfrm>
        </p:grpSpPr>
        <p:sp>
          <p:nvSpPr>
            <p:cNvPr id="58452" name="Line 212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3" name="Line 213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3733800" y="3657600"/>
            <a:ext cx="228600" cy="228600"/>
            <a:chOff x="1968" y="3216"/>
            <a:chExt cx="144" cy="144"/>
          </a:xfrm>
        </p:grpSpPr>
        <p:sp>
          <p:nvSpPr>
            <p:cNvPr id="58450" name="Line 215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1" name="Line 216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7"/>
          <p:cNvGrpSpPr>
            <a:grpSpLocks/>
          </p:cNvGrpSpPr>
          <p:nvPr/>
        </p:nvGrpSpPr>
        <p:grpSpPr bwMode="auto">
          <a:xfrm>
            <a:off x="3733800" y="2819400"/>
            <a:ext cx="228600" cy="228600"/>
            <a:chOff x="1968" y="3216"/>
            <a:chExt cx="144" cy="144"/>
          </a:xfrm>
        </p:grpSpPr>
        <p:sp>
          <p:nvSpPr>
            <p:cNvPr id="58448" name="Line 218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9" name="Line 219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460" name="Text Box 220"/>
          <p:cNvSpPr txBox="1">
            <a:spLocks noChangeArrowheads="1"/>
          </p:cNvSpPr>
          <p:nvPr/>
        </p:nvSpPr>
        <p:spPr bwMode="auto">
          <a:xfrm>
            <a:off x="71088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61" name="Text Box 221"/>
          <p:cNvSpPr txBox="1">
            <a:spLocks noChangeArrowheads="1"/>
          </p:cNvSpPr>
          <p:nvPr/>
        </p:nvSpPr>
        <p:spPr bwMode="auto">
          <a:xfrm>
            <a:off x="6096000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62" name="Freeform 222"/>
          <p:cNvSpPr>
            <a:spLocks/>
          </p:cNvSpPr>
          <p:nvPr/>
        </p:nvSpPr>
        <p:spPr bwMode="auto">
          <a:xfrm>
            <a:off x="5638800" y="3124200"/>
            <a:ext cx="1524000" cy="1130300"/>
          </a:xfrm>
          <a:custGeom>
            <a:avLst/>
            <a:gdLst>
              <a:gd name="T0" fmla="*/ 2147483647 w 960"/>
              <a:gd name="T1" fmla="*/ 2147483647 h 712"/>
              <a:gd name="T2" fmla="*/ 2147483647 w 960"/>
              <a:gd name="T3" fmla="*/ 2147483647 h 712"/>
              <a:gd name="T4" fmla="*/ 0 w 960"/>
              <a:gd name="T5" fmla="*/ 0 h 712"/>
              <a:gd name="T6" fmla="*/ 0 60000 65536"/>
              <a:gd name="T7" fmla="*/ 0 60000 65536"/>
              <a:gd name="T8" fmla="*/ 0 60000 65536"/>
              <a:gd name="T9" fmla="*/ 0 w 960"/>
              <a:gd name="T10" fmla="*/ 0 h 712"/>
              <a:gd name="T11" fmla="*/ 960 w 960"/>
              <a:gd name="T12" fmla="*/ 712 h 7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712">
                <a:moveTo>
                  <a:pt x="960" y="528"/>
                </a:moveTo>
                <a:cubicBezTo>
                  <a:pt x="752" y="620"/>
                  <a:pt x="544" y="712"/>
                  <a:pt x="384" y="624"/>
                </a:cubicBezTo>
                <a:cubicBezTo>
                  <a:pt x="224" y="536"/>
                  <a:pt x="112" y="26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3" name="Text Box 223"/>
          <p:cNvSpPr txBox="1">
            <a:spLocks noChangeArrowheads="1"/>
          </p:cNvSpPr>
          <p:nvPr/>
        </p:nvSpPr>
        <p:spPr bwMode="auto">
          <a:xfrm>
            <a:off x="6705600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46" name="Text Box 224"/>
          <p:cNvSpPr txBox="1">
            <a:spLocks noChangeArrowheads="1"/>
          </p:cNvSpPr>
          <p:nvPr/>
        </p:nvSpPr>
        <p:spPr bwMode="auto"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chemeClr val="folHlink"/>
                </a:solidFill>
              </a:rPr>
              <a:t>Equivalences:</a:t>
            </a:r>
            <a:r>
              <a:rPr lang="en-US" sz="1600">
                <a:solidFill>
                  <a:schemeClr val="folHlink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A=B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C=H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D=G      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419600" y="4724400"/>
            <a:ext cx="4554538" cy="7080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Retrain only one copy for </a:t>
            </a:r>
            <a:br>
              <a:rPr lang="en-US"/>
            </a:br>
            <a:r>
              <a:rPr lang="en-US"/>
              <a:t>	each equivalence set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6" grpId="0"/>
      <p:bldP spid="266407" grpId="0" animBg="1"/>
      <p:bldP spid="266408" grpId="0" animBg="1"/>
      <p:bldP spid="266409" grpId="0" animBg="1"/>
      <p:bldP spid="266410" grpId="0" animBg="1"/>
      <p:bldP spid="266411" grpId="0" animBg="1"/>
      <p:bldP spid="266412" grpId="0" animBg="1"/>
      <p:bldP spid="266413" grpId="0" animBg="1"/>
      <p:bldP spid="266417" grpId="0" animBg="1"/>
      <p:bldP spid="266419" grpId="0" animBg="1"/>
      <p:bldP spid="266420" grpId="0" animBg="1"/>
      <p:bldP spid="266423" grpId="0" animBg="1"/>
      <p:bldP spid="266424" grpId="0" animBg="1"/>
      <p:bldP spid="266425" grpId="0" animBg="1"/>
      <p:bldP spid="266429" grpId="0" animBg="1"/>
      <p:bldP spid="266430" grpId="0" animBg="1"/>
      <p:bldP spid="266431" grpId="0" animBg="1"/>
      <p:bldP spid="266432" grpId="0"/>
      <p:bldP spid="266433" grpId="0"/>
      <p:bldP spid="266436" grpId="0"/>
      <p:bldP spid="266442" grpId="0"/>
      <p:bldP spid="266444" grpId="0"/>
      <p:bldP spid="266445" grpId="0"/>
      <p:bldP spid="266446" grpId="0"/>
      <p:bldP spid="266447" grpId="0" animBg="1"/>
      <p:bldP spid="266460" grpId="0"/>
      <p:bldP spid="266461" grpId="0"/>
      <p:bldP spid="266462" grpId="0" animBg="1"/>
      <p:bldP spid="266463" grpId="0"/>
      <p:bldP spid="8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1EEAC-EA57-447B-9E49-6746C078247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Filling Algorithm – special case</a:t>
            </a:r>
          </a:p>
        </p:txBody>
      </p:sp>
      <p:sp>
        <p:nvSpPr>
          <p:cNvPr id="5939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5743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81000" y="5181600"/>
            <a:ext cx="4699000" cy="13239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Q) What happens if the input DFA</a:t>
            </a:r>
            <a:br>
              <a:rPr lang="en-US"/>
            </a:br>
            <a:r>
              <a:rPr lang="en-US"/>
              <a:t>	has more than one final state?</a:t>
            </a:r>
            <a:br>
              <a:rPr lang="en-US"/>
            </a:br>
            <a:r>
              <a:rPr lang="en-US"/>
              <a:t>     </a:t>
            </a:r>
            <a:r>
              <a:rPr lang="en-US">
                <a:solidFill>
                  <a:srgbClr val="FF0000"/>
                </a:solidFill>
              </a:rPr>
              <a:t>Can all final states initially be treated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	as equivalent to one another?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914400" y="2362200"/>
            <a:ext cx="3124200" cy="2209800"/>
            <a:chOff x="914400" y="2362200"/>
            <a:chExt cx="3124200" cy="2209800"/>
          </a:xfrm>
        </p:grpSpPr>
        <p:sp>
          <p:nvSpPr>
            <p:cNvPr id="59500" name="Oval 3"/>
            <p:cNvSpPr>
              <a:spLocks noChangeArrowheads="1"/>
            </p:cNvSpPr>
            <p:nvPr/>
          </p:nvSpPr>
          <p:spPr bwMode="auto">
            <a:xfrm>
              <a:off x="1295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59501" name="Line 4"/>
            <p:cNvSpPr>
              <a:spLocks noChangeShapeType="1"/>
            </p:cNvSpPr>
            <p:nvPr/>
          </p:nvSpPr>
          <p:spPr bwMode="auto">
            <a:xfrm>
              <a:off x="914400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" name="Oval 5"/>
            <p:cNvSpPr>
              <a:spLocks noChangeArrowheads="1"/>
            </p:cNvSpPr>
            <p:nvPr/>
          </p:nvSpPr>
          <p:spPr bwMode="auto">
            <a:xfrm>
              <a:off x="2057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59503" name="Line 6"/>
            <p:cNvSpPr>
              <a:spLocks noChangeShapeType="1"/>
            </p:cNvSpPr>
            <p:nvPr/>
          </p:nvSpPr>
          <p:spPr bwMode="auto">
            <a:xfrm>
              <a:off x="1600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" name="Oval 7"/>
            <p:cNvSpPr>
              <a:spLocks noChangeArrowheads="1"/>
            </p:cNvSpPr>
            <p:nvPr/>
          </p:nvSpPr>
          <p:spPr bwMode="auto">
            <a:xfrm>
              <a:off x="2895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59505" name="Line 8"/>
            <p:cNvSpPr>
              <a:spLocks noChangeShapeType="1"/>
            </p:cNvSpPr>
            <p:nvPr/>
          </p:nvSpPr>
          <p:spPr bwMode="auto">
            <a:xfrm>
              <a:off x="2362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" name="Oval 9"/>
            <p:cNvSpPr>
              <a:spLocks noChangeArrowheads="1"/>
            </p:cNvSpPr>
            <p:nvPr/>
          </p:nvSpPr>
          <p:spPr bwMode="auto">
            <a:xfrm>
              <a:off x="2819400" y="2743200"/>
              <a:ext cx="457200" cy="4572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" name="Oval 10"/>
            <p:cNvSpPr>
              <a:spLocks noChangeArrowheads="1"/>
            </p:cNvSpPr>
            <p:nvPr/>
          </p:nvSpPr>
          <p:spPr bwMode="auto">
            <a:xfrm>
              <a:off x="37338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59508" name="Line 11"/>
            <p:cNvSpPr>
              <a:spLocks noChangeShapeType="1"/>
            </p:cNvSpPr>
            <p:nvPr/>
          </p:nvSpPr>
          <p:spPr bwMode="auto">
            <a:xfrm flipH="1">
              <a:off x="32766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9" name="Oval 12"/>
            <p:cNvSpPr>
              <a:spLocks noChangeArrowheads="1"/>
            </p:cNvSpPr>
            <p:nvPr/>
          </p:nvSpPr>
          <p:spPr bwMode="auto">
            <a:xfrm>
              <a:off x="1295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59510" name="Oval 13"/>
            <p:cNvSpPr>
              <a:spLocks noChangeArrowheads="1"/>
            </p:cNvSpPr>
            <p:nvPr/>
          </p:nvSpPr>
          <p:spPr bwMode="auto">
            <a:xfrm>
              <a:off x="2057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59511" name="Line 14"/>
            <p:cNvSpPr>
              <a:spLocks noChangeShapeType="1"/>
            </p:cNvSpPr>
            <p:nvPr/>
          </p:nvSpPr>
          <p:spPr bwMode="auto">
            <a:xfrm>
              <a:off x="16002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2" name="Oval 15"/>
            <p:cNvSpPr>
              <a:spLocks noChangeArrowheads="1"/>
            </p:cNvSpPr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59513" name="Line 16"/>
            <p:cNvSpPr>
              <a:spLocks noChangeShapeType="1"/>
            </p:cNvSpPr>
            <p:nvPr/>
          </p:nvSpPr>
          <p:spPr bwMode="auto">
            <a:xfrm>
              <a:off x="2362200" y="3810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4" name="Oval 17"/>
            <p:cNvSpPr>
              <a:spLocks noChangeArrowheads="1"/>
            </p:cNvSpPr>
            <p:nvPr/>
          </p:nvSpPr>
          <p:spPr bwMode="auto">
            <a:xfrm>
              <a:off x="37338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H</a:t>
              </a:r>
            </a:p>
          </p:txBody>
        </p:sp>
        <p:sp>
          <p:nvSpPr>
            <p:cNvPr id="59515" name="Line 18"/>
            <p:cNvSpPr>
              <a:spLocks noChangeShapeType="1"/>
            </p:cNvSpPr>
            <p:nvPr/>
          </p:nvSpPr>
          <p:spPr bwMode="auto">
            <a:xfrm flipH="1">
              <a:off x="3200400" y="3810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6" name="Line 19"/>
            <p:cNvSpPr>
              <a:spLocks noChangeShapeType="1"/>
            </p:cNvSpPr>
            <p:nvPr/>
          </p:nvSpPr>
          <p:spPr bwMode="auto">
            <a:xfrm>
              <a:off x="1524000" y="3124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7" name="Line 20"/>
            <p:cNvSpPr>
              <a:spLocks noChangeShapeType="1"/>
            </p:cNvSpPr>
            <p:nvPr/>
          </p:nvSpPr>
          <p:spPr bwMode="auto">
            <a:xfrm flipV="1">
              <a:off x="2286000" y="3124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8" name="Line 21"/>
            <p:cNvSpPr>
              <a:spLocks noChangeShapeType="1"/>
            </p:cNvSpPr>
            <p:nvPr/>
          </p:nvSpPr>
          <p:spPr bwMode="auto">
            <a:xfrm>
              <a:off x="2286000" y="31242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9" name="Line 22"/>
            <p:cNvSpPr>
              <a:spLocks noChangeShapeType="1"/>
            </p:cNvSpPr>
            <p:nvPr/>
          </p:nvSpPr>
          <p:spPr bwMode="auto">
            <a:xfrm flipH="1">
              <a:off x="3124200" y="31242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0" name="Freeform 23"/>
            <p:cNvSpPr>
              <a:spLocks/>
            </p:cNvSpPr>
            <p:nvPr/>
          </p:nvSpPr>
          <p:spPr bwMode="auto">
            <a:xfrm>
              <a:off x="1524000" y="3962400"/>
              <a:ext cx="1447800" cy="304800"/>
            </a:xfrm>
            <a:custGeom>
              <a:avLst/>
              <a:gdLst>
                <a:gd name="T0" fmla="*/ 2147483647 w 912"/>
                <a:gd name="T1" fmla="*/ 0 h 192"/>
                <a:gd name="T2" fmla="*/ 2147483647 w 912"/>
                <a:gd name="T3" fmla="*/ 2147483647 h 192"/>
                <a:gd name="T4" fmla="*/ 0 w 912"/>
                <a:gd name="T5" fmla="*/ 0 h 192"/>
                <a:gd name="T6" fmla="*/ 0 60000 65536"/>
                <a:gd name="T7" fmla="*/ 0 60000 65536"/>
                <a:gd name="T8" fmla="*/ 0 60000 65536"/>
                <a:gd name="T9" fmla="*/ 0 w 912"/>
                <a:gd name="T10" fmla="*/ 0 h 192"/>
                <a:gd name="T11" fmla="*/ 912 w 91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92">
                  <a:moveTo>
                    <a:pt x="912" y="0"/>
                  </a:moveTo>
                  <a:cubicBezTo>
                    <a:pt x="724" y="96"/>
                    <a:pt x="536" y="192"/>
                    <a:pt x="384" y="192"/>
                  </a:cubicBezTo>
                  <a:cubicBezTo>
                    <a:pt x="232" y="192"/>
                    <a:pt x="116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1" name="Freeform 24"/>
            <p:cNvSpPr>
              <a:spLocks/>
            </p:cNvSpPr>
            <p:nvPr/>
          </p:nvSpPr>
          <p:spPr bwMode="auto">
            <a:xfrm>
              <a:off x="1447800" y="3962400"/>
              <a:ext cx="2286000" cy="533400"/>
            </a:xfrm>
            <a:custGeom>
              <a:avLst/>
              <a:gdLst>
                <a:gd name="T0" fmla="*/ 0 w 1440"/>
                <a:gd name="T1" fmla="*/ 0 h 336"/>
                <a:gd name="T2" fmla="*/ 2147483647 w 1440"/>
                <a:gd name="T3" fmla="*/ 2147483647 h 336"/>
                <a:gd name="T4" fmla="*/ 2147483647 w 1440"/>
                <a:gd name="T5" fmla="*/ 0 h 336"/>
                <a:gd name="T6" fmla="*/ 0 60000 65536"/>
                <a:gd name="T7" fmla="*/ 0 60000 65536"/>
                <a:gd name="T8" fmla="*/ 0 60000 65536"/>
                <a:gd name="T9" fmla="*/ 0 w 1440"/>
                <a:gd name="T10" fmla="*/ 0 h 336"/>
                <a:gd name="T11" fmla="*/ 1440 w 144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36">
                  <a:moveTo>
                    <a:pt x="0" y="0"/>
                  </a:moveTo>
                  <a:cubicBezTo>
                    <a:pt x="192" y="168"/>
                    <a:pt x="384" y="336"/>
                    <a:pt x="624" y="336"/>
                  </a:cubicBezTo>
                  <a:cubicBezTo>
                    <a:pt x="864" y="336"/>
                    <a:pt x="1152" y="168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2" name="Freeform 25"/>
            <p:cNvSpPr>
              <a:spLocks/>
            </p:cNvSpPr>
            <p:nvPr/>
          </p:nvSpPr>
          <p:spPr bwMode="auto">
            <a:xfrm>
              <a:off x="3022600" y="3886200"/>
              <a:ext cx="190500" cy="241300"/>
            </a:xfrm>
            <a:custGeom>
              <a:avLst/>
              <a:gdLst>
                <a:gd name="T0" fmla="*/ 2147483647 w 120"/>
                <a:gd name="T1" fmla="*/ 0 h 152"/>
                <a:gd name="T2" fmla="*/ 2147483647 w 120"/>
                <a:gd name="T3" fmla="*/ 2147483647 h 152"/>
                <a:gd name="T4" fmla="*/ 2147483647 w 120"/>
                <a:gd name="T5" fmla="*/ 2147483647 h 152"/>
                <a:gd name="T6" fmla="*/ 2147483647 w 120"/>
                <a:gd name="T7" fmla="*/ 2147483647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152"/>
                <a:gd name="T14" fmla="*/ 120 w 120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152">
                  <a:moveTo>
                    <a:pt x="64" y="0"/>
                  </a:moveTo>
                  <a:cubicBezTo>
                    <a:pt x="92" y="36"/>
                    <a:pt x="120" y="72"/>
                    <a:pt x="112" y="96"/>
                  </a:cubicBezTo>
                  <a:cubicBezTo>
                    <a:pt x="104" y="120"/>
                    <a:pt x="32" y="152"/>
                    <a:pt x="16" y="144"/>
                  </a:cubicBezTo>
                  <a:cubicBezTo>
                    <a:pt x="0" y="136"/>
                    <a:pt x="8" y="92"/>
                    <a:pt x="16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3" name="Freeform 26"/>
            <p:cNvSpPr>
              <a:spLocks/>
            </p:cNvSpPr>
            <p:nvPr/>
          </p:nvSpPr>
          <p:spPr bwMode="auto">
            <a:xfrm>
              <a:off x="2768600" y="2565400"/>
              <a:ext cx="482600" cy="177800"/>
            </a:xfrm>
            <a:custGeom>
              <a:avLst/>
              <a:gdLst>
                <a:gd name="T0" fmla="*/ 2147483647 w 304"/>
                <a:gd name="T1" fmla="*/ 2147483647 h 112"/>
                <a:gd name="T2" fmla="*/ 2147483647 w 304"/>
                <a:gd name="T3" fmla="*/ 2147483647 h 112"/>
                <a:gd name="T4" fmla="*/ 2147483647 w 304"/>
                <a:gd name="T5" fmla="*/ 2147483647 h 112"/>
                <a:gd name="T6" fmla="*/ 2147483647 w 304"/>
                <a:gd name="T7" fmla="*/ 2147483647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112"/>
                <a:gd name="T14" fmla="*/ 304 w 304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112">
                  <a:moveTo>
                    <a:pt x="80" y="112"/>
                  </a:moveTo>
                  <a:cubicBezTo>
                    <a:pt x="40" y="72"/>
                    <a:pt x="0" y="32"/>
                    <a:pt x="32" y="16"/>
                  </a:cubicBezTo>
                  <a:cubicBezTo>
                    <a:pt x="64" y="0"/>
                    <a:pt x="240" y="0"/>
                    <a:pt x="272" y="16"/>
                  </a:cubicBezTo>
                  <a:cubicBezTo>
                    <a:pt x="304" y="32"/>
                    <a:pt x="264" y="72"/>
                    <a:pt x="224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4" name="Freeform 27"/>
            <p:cNvSpPr>
              <a:spLocks/>
            </p:cNvSpPr>
            <p:nvPr/>
          </p:nvSpPr>
          <p:spPr bwMode="auto">
            <a:xfrm>
              <a:off x="1447800" y="2590800"/>
              <a:ext cx="1447800" cy="228600"/>
            </a:xfrm>
            <a:custGeom>
              <a:avLst/>
              <a:gdLst>
                <a:gd name="T0" fmla="*/ 2147483647 w 912"/>
                <a:gd name="T1" fmla="*/ 2147483647 h 144"/>
                <a:gd name="T2" fmla="*/ 2147483647 w 912"/>
                <a:gd name="T3" fmla="*/ 0 h 144"/>
                <a:gd name="T4" fmla="*/ 0 w 912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912" y="144"/>
                  </a:moveTo>
                  <a:cubicBezTo>
                    <a:pt x="748" y="72"/>
                    <a:pt x="584" y="0"/>
                    <a:pt x="432" y="0"/>
                  </a:cubicBezTo>
                  <a:cubicBezTo>
                    <a:pt x="280" y="0"/>
                    <a:pt x="140" y="72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5" name="Text Box 28"/>
            <p:cNvSpPr txBox="1">
              <a:spLocks noChangeArrowheads="1"/>
            </p:cNvSpPr>
            <p:nvPr/>
          </p:nvSpPr>
          <p:spPr bwMode="auto">
            <a:xfrm>
              <a:off x="16224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26" name="Text Box 29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7" name="Text Box 30"/>
            <p:cNvSpPr txBox="1">
              <a:spLocks noChangeArrowheads="1"/>
            </p:cNvSpPr>
            <p:nvPr/>
          </p:nvSpPr>
          <p:spPr bwMode="auto">
            <a:xfrm>
              <a:off x="1600200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8" name="Text Box 31"/>
            <p:cNvSpPr txBox="1">
              <a:spLocks noChangeArrowheads="1"/>
            </p:cNvSpPr>
            <p:nvPr/>
          </p:nvSpPr>
          <p:spPr bwMode="auto">
            <a:xfrm>
              <a:off x="2155825" y="3962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9" name="Text Box 32"/>
            <p:cNvSpPr txBox="1">
              <a:spLocks noChangeArrowheads="1"/>
            </p:cNvSpPr>
            <p:nvPr/>
          </p:nvSpPr>
          <p:spPr bwMode="auto">
            <a:xfrm>
              <a:off x="2460625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0" name="Text Box 33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1" name="Text Box 34"/>
            <p:cNvSpPr txBox="1">
              <a:spLocks noChangeArrowheads="1"/>
            </p:cNvSpPr>
            <p:nvPr/>
          </p:nvSpPr>
          <p:spPr bwMode="auto">
            <a:xfrm>
              <a:off x="3222625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2" name="Line 35"/>
            <p:cNvSpPr>
              <a:spLocks noChangeShapeType="1"/>
            </p:cNvSpPr>
            <p:nvPr/>
          </p:nvSpPr>
          <p:spPr bwMode="auto">
            <a:xfrm flipH="1" flipV="1">
              <a:off x="3124200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3" name="Text Box 36"/>
            <p:cNvSpPr txBox="1">
              <a:spLocks noChangeArrowheads="1"/>
            </p:cNvSpPr>
            <p:nvPr/>
          </p:nvSpPr>
          <p:spPr bwMode="auto">
            <a:xfrm>
              <a:off x="2841625" y="2362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4" name="Text Box 37"/>
            <p:cNvSpPr txBox="1">
              <a:spLocks noChangeArrowheads="1"/>
            </p:cNvSpPr>
            <p:nvPr/>
          </p:nvSpPr>
          <p:spPr bwMode="auto">
            <a:xfrm>
              <a:off x="1927225" y="2362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5" name="Text Box 38"/>
            <p:cNvSpPr txBox="1">
              <a:spLocks noChangeArrowheads="1"/>
            </p:cNvSpPr>
            <p:nvPr/>
          </p:nvSpPr>
          <p:spPr bwMode="auto">
            <a:xfrm>
              <a:off x="2384425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6" name="Text Box 39"/>
            <p:cNvSpPr txBox="1">
              <a:spLocks noChangeArrowheads="1"/>
            </p:cNvSpPr>
            <p:nvPr/>
          </p:nvSpPr>
          <p:spPr bwMode="auto">
            <a:xfrm>
              <a:off x="3298825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7" name="Text Box 40"/>
            <p:cNvSpPr txBox="1">
              <a:spLocks noChangeArrowheads="1"/>
            </p:cNvSpPr>
            <p:nvPr/>
          </p:nvSpPr>
          <p:spPr bwMode="auto">
            <a:xfrm>
              <a:off x="2917825" y="4038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8" name="Text Box 41"/>
            <p:cNvSpPr txBox="1">
              <a:spLocks noChangeArrowheads="1"/>
            </p:cNvSpPr>
            <p:nvPr/>
          </p:nvSpPr>
          <p:spPr bwMode="auto">
            <a:xfrm>
              <a:off x="33750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9" name="Text Box 42"/>
            <p:cNvSpPr txBox="1">
              <a:spLocks noChangeArrowheads="1"/>
            </p:cNvSpPr>
            <p:nvPr/>
          </p:nvSpPr>
          <p:spPr bwMode="auto">
            <a:xfrm>
              <a:off x="2384425" y="30480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40" name="Text Box 43"/>
            <p:cNvSpPr txBox="1">
              <a:spLocks noChangeArrowheads="1"/>
            </p:cNvSpPr>
            <p:nvPr/>
          </p:nvSpPr>
          <p:spPr bwMode="auto">
            <a:xfrm>
              <a:off x="2232025" y="3276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41" name="Text Box 44"/>
            <p:cNvSpPr txBox="1">
              <a:spLocks noChangeArrowheads="1"/>
            </p:cNvSpPr>
            <p:nvPr/>
          </p:nvSpPr>
          <p:spPr bwMode="auto">
            <a:xfrm>
              <a:off x="23844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42" name="Oval 9"/>
            <p:cNvSpPr>
              <a:spLocks noChangeArrowheads="1"/>
            </p:cNvSpPr>
            <p:nvPr/>
          </p:nvSpPr>
          <p:spPr bwMode="auto">
            <a:xfrm>
              <a:off x="1981200" y="3581400"/>
              <a:ext cx="457200" cy="4572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705600" y="35814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5E01A-A94E-4C4D-A831-9947F393C80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minimize a DFA?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u="sng"/>
              <a:t>Goal:</a:t>
            </a:r>
            <a:r>
              <a:rPr lang="en-US"/>
              <a:t> Minimize the number of states in a DFA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u="sng"/>
              <a:t>Algorithm:</a:t>
            </a:r>
            <a:endParaRPr lang="en-US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/>
              <a:t>Eliminate states unreachable from the start state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/>
              <a:t>Identify and remove equivalent states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/>
              <a:t>Output the resultant DFA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2819400"/>
            <a:ext cx="5121275" cy="1676400"/>
            <a:chOff x="2256" y="1776"/>
            <a:chExt cx="3226" cy="1056"/>
          </a:xfrm>
        </p:grpSpPr>
        <p:sp>
          <p:nvSpPr>
            <p:cNvPr id="60423" name="Text Box 4"/>
            <p:cNvSpPr txBox="1">
              <a:spLocks noChangeArrowheads="1"/>
            </p:cNvSpPr>
            <p:nvPr/>
          </p:nvSpPr>
          <p:spPr bwMode="auto">
            <a:xfrm>
              <a:off x="2592" y="1776"/>
              <a:ext cx="2890" cy="25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Depth-first traversal from the start state</a:t>
              </a:r>
            </a:p>
          </p:txBody>
        </p:sp>
        <p:sp>
          <p:nvSpPr>
            <p:cNvPr id="60424" name="Text Box 5"/>
            <p:cNvSpPr txBox="1">
              <a:spLocks noChangeArrowheads="1"/>
            </p:cNvSpPr>
            <p:nvPr/>
          </p:nvSpPr>
          <p:spPr bwMode="auto">
            <a:xfrm>
              <a:off x="2726" y="2544"/>
              <a:ext cx="1628" cy="25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Table filling algorithm</a:t>
              </a:r>
            </a:p>
          </p:txBody>
        </p:sp>
        <p:sp>
          <p:nvSpPr>
            <p:cNvPr id="60425" name="Line 6"/>
            <p:cNvSpPr>
              <a:spLocks noChangeShapeType="1"/>
            </p:cNvSpPr>
            <p:nvPr/>
          </p:nvSpPr>
          <p:spPr bwMode="auto">
            <a:xfrm flipH="1">
              <a:off x="3216" y="201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Line 7"/>
            <p:cNvSpPr>
              <a:spLocks noChangeShapeType="1"/>
            </p:cNvSpPr>
            <p:nvPr/>
          </p:nvSpPr>
          <p:spPr bwMode="auto">
            <a:xfrm flipH="1">
              <a:off x="2256" y="2736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228600" y="228600"/>
            <a:ext cx="3921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Putting it all together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479D66-7778-4E0B-9949-BCBA685EF0E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Are Two DFAs Equivalent?</a:t>
            </a: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32766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3657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61446" name="Line 7"/>
          <p:cNvSpPr>
            <a:spLocks noChangeShapeType="1"/>
          </p:cNvSpPr>
          <p:nvPr/>
        </p:nvSpPr>
        <p:spPr bwMode="auto">
          <a:xfrm flipV="1">
            <a:off x="4038600" y="2743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21"/>
          <p:cNvSpPr>
            <a:spLocks noChangeShapeType="1"/>
          </p:cNvSpPr>
          <p:nvPr/>
        </p:nvSpPr>
        <p:spPr bwMode="auto">
          <a:xfrm>
            <a:off x="4038600" y="2971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22"/>
          <p:cNvSpPr txBox="1">
            <a:spLocks noChangeArrowheads="1"/>
          </p:cNvSpPr>
          <p:nvPr/>
        </p:nvSpPr>
        <p:spPr bwMode="auto">
          <a:xfrm>
            <a:off x="4632325" y="2762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49" name="AutoShape 23"/>
          <p:cNvSpPr>
            <a:spLocks noChangeArrowheads="1"/>
          </p:cNvSpPr>
          <p:nvPr/>
        </p:nvSpPr>
        <p:spPr bwMode="auto">
          <a:xfrm>
            <a:off x="3505200" y="2362200"/>
            <a:ext cx="3048000" cy="1066800"/>
          </a:xfrm>
          <a:prstGeom prst="roundRect">
            <a:avLst>
              <a:gd name="adj" fmla="val 16667"/>
            </a:avLst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450" name="Line 24"/>
          <p:cNvSpPr>
            <a:spLocks noChangeShapeType="1"/>
          </p:cNvSpPr>
          <p:nvPr/>
        </p:nvSpPr>
        <p:spPr bwMode="auto">
          <a:xfrm>
            <a:off x="3311525" y="43846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25"/>
          <p:cNvSpPr>
            <a:spLocks noChangeArrowheads="1"/>
          </p:cNvSpPr>
          <p:nvPr/>
        </p:nvSpPr>
        <p:spPr bwMode="auto">
          <a:xfrm>
            <a:off x="3692525" y="42322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sp>
        <p:nvSpPr>
          <p:cNvPr id="61452" name="Line 26"/>
          <p:cNvSpPr>
            <a:spLocks noChangeShapeType="1"/>
          </p:cNvSpPr>
          <p:nvPr/>
        </p:nvSpPr>
        <p:spPr bwMode="auto">
          <a:xfrm flipV="1">
            <a:off x="4073525" y="4232275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27"/>
          <p:cNvSpPr>
            <a:spLocks noChangeShapeType="1"/>
          </p:cNvSpPr>
          <p:nvPr/>
        </p:nvSpPr>
        <p:spPr bwMode="auto">
          <a:xfrm>
            <a:off x="4073525" y="4460875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Text Box 28"/>
          <p:cNvSpPr txBox="1">
            <a:spLocks noChangeArrowheads="1"/>
          </p:cNvSpPr>
          <p:nvPr/>
        </p:nvSpPr>
        <p:spPr bwMode="auto">
          <a:xfrm>
            <a:off x="466725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55" name="AutoShape 30"/>
          <p:cNvSpPr>
            <a:spLocks noChangeArrowheads="1"/>
          </p:cNvSpPr>
          <p:nvPr/>
        </p:nvSpPr>
        <p:spPr bwMode="auto">
          <a:xfrm>
            <a:off x="3505200" y="3886200"/>
            <a:ext cx="3048000" cy="1066800"/>
          </a:xfrm>
          <a:prstGeom prst="roundRect">
            <a:avLst>
              <a:gd name="adj" fmla="val 16667"/>
            </a:avLst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32"/>
          <p:cNvSpPr txBox="1">
            <a:spLocks noChangeArrowheads="1"/>
          </p:cNvSpPr>
          <p:nvPr/>
        </p:nvSpPr>
        <p:spPr bwMode="auto">
          <a:xfrm>
            <a:off x="3559175" y="2041525"/>
            <a:ext cx="78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61457" name="Text Box 33"/>
          <p:cNvSpPr txBox="1">
            <a:spLocks noChangeArrowheads="1"/>
          </p:cNvSpPr>
          <p:nvPr/>
        </p:nvSpPr>
        <p:spPr bwMode="auto">
          <a:xfrm>
            <a:off x="3505200" y="3505200"/>
            <a:ext cx="78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1752600" y="2857500"/>
            <a:ext cx="1524000" cy="825500"/>
          </a:xfrm>
          <a:custGeom>
            <a:avLst/>
            <a:gdLst>
              <a:gd name="T0" fmla="*/ 0 w 960"/>
              <a:gd name="T1" fmla="*/ 2147483647 h 520"/>
              <a:gd name="T2" fmla="*/ 2147483647 w 960"/>
              <a:gd name="T3" fmla="*/ 2147483647 h 520"/>
              <a:gd name="T4" fmla="*/ 2147483647 w 960"/>
              <a:gd name="T5" fmla="*/ 2147483647 h 520"/>
              <a:gd name="T6" fmla="*/ 2147483647 w 960"/>
              <a:gd name="T7" fmla="*/ 2147483647 h 520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520"/>
              <a:gd name="T14" fmla="*/ 960 w 960"/>
              <a:gd name="T15" fmla="*/ 520 h 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520">
                <a:moveTo>
                  <a:pt x="0" y="456"/>
                </a:moveTo>
                <a:cubicBezTo>
                  <a:pt x="116" y="488"/>
                  <a:pt x="232" y="520"/>
                  <a:pt x="288" y="456"/>
                </a:cubicBezTo>
                <a:cubicBezTo>
                  <a:pt x="344" y="392"/>
                  <a:pt x="224" y="144"/>
                  <a:pt x="336" y="72"/>
                </a:cubicBezTo>
                <a:cubicBezTo>
                  <a:pt x="448" y="0"/>
                  <a:pt x="704" y="12"/>
                  <a:pt x="960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23" name="AutoShape 35"/>
          <p:cNvSpPr>
            <a:spLocks noChangeArrowheads="1"/>
          </p:cNvSpPr>
          <p:nvPr/>
        </p:nvSpPr>
        <p:spPr bwMode="auto">
          <a:xfrm>
            <a:off x="2743200" y="1981200"/>
            <a:ext cx="4572000" cy="3124200"/>
          </a:xfrm>
          <a:prstGeom prst="roundRect">
            <a:avLst>
              <a:gd name="adj" fmla="val 16667"/>
            </a:avLst>
          </a:prstGeom>
          <a:solidFill>
            <a:srgbClr val="FFCC99">
              <a:alpha val="12941"/>
            </a:srgbClr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1508125" y="2076450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Unified DFA</a:t>
            </a:r>
          </a:p>
        </p:txBody>
      </p:sp>
      <p:sp>
        <p:nvSpPr>
          <p:cNvPr id="55317" name="Text Box 37"/>
          <p:cNvSpPr txBox="1">
            <a:spLocks noChangeArrowheads="1"/>
          </p:cNvSpPr>
          <p:nvPr/>
        </p:nvSpPr>
        <p:spPr bwMode="auto">
          <a:xfrm>
            <a:off x="457200" y="5105400"/>
            <a:ext cx="78517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/>
              <a:t>Make a new dummy DFA by just putting together both DFAs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/>
              <a:t>Run table-filling algorithm on the unified DFA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i="1"/>
              <a:t>IF</a:t>
            </a:r>
            <a:r>
              <a:rPr lang="en-US"/>
              <a:t> the start states of both DFAs are found to be equivalent, </a:t>
            </a:r>
            <a:br>
              <a:rPr lang="en-US"/>
            </a:br>
            <a:r>
              <a:rPr lang="en-US"/>
              <a:t>		</a:t>
            </a:r>
            <a:r>
              <a:rPr lang="en-US" i="1"/>
              <a:t>THEN:</a:t>
            </a:r>
            <a:r>
              <a:rPr lang="en-US"/>
              <a:t>	DFA</a:t>
            </a:r>
            <a:r>
              <a:rPr lang="en-US" baseline="-25000"/>
              <a:t>1</a:t>
            </a:r>
            <a:r>
              <a:rPr lang="en-US"/>
              <a:t>≡ DFA</a:t>
            </a:r>
            <a:r>
              <a:rPr lang="en-US" baseline="-25000"/>
              <a:t>2	</a:t>
            </a:r>
            <a:br>
              <a:rPr lang="en-US"/>
            </a:br>
            <a:r>
              <a:rPr lang="en-US"/>
              <a:t>		</a:t>
            </a:r>
            <a:r>
              <a:rPr lang="en-US" i="1"/>
              <a:t>ELSE:</a:t>
            </a:r>
            <a:r>
              <a:rPr lang="en-US"/>
              <a:t>	different</a:t>
            </a:r>
            <a:endParaRPr lang="en-US" baseline="-25000"/>
          </a:p>
          <a:p>
            <a:pPr marL="457200" indent="-457200">
              <a:buFont typeface="Arial" charset="0"/>
              <a:buAutoNum type="arabicPeriod"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29400" y="3124200"/>
            <a:ext cx="2474913" cy="8302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Is q</a:t>
            </a:r>
            <a:r>
              <a:rPr lang="en-US" sz="1600" baseline="-25000"/>
              <a:t>0</a:t>
            </a:r>
            <a:r>
              <a:rPr lang="en-US" sz="1600"/>
              <a:t> ≡ q</a:t>
            </a:r>
            <a:r>
              <a:rPr lang="en-US" sz="1600" baseline="-25000"/>
              <a:t>0</a:t>
            </a:r>
            <a:r>
              <a:rPr lang="en-US" sz="1600"/>
              <a:t>’?</a:t>
            </a:r>
            <a:br>
              <a:rPr lang="en-US" sz="1600"/>
            </a:br>
            <a:r>
              <a:rPr lang="en-US" sz="1600"/>
              <a:t> : if yes, then DFA</a:t>
            </a:r>
            <a:r>
              <a:rPr lang="en-US" sz="1600" baseline="-25000"/>
              <a:t>1</a:t>
            </a:r>
            <a:r>
              <a:rPr lang="en-US" sz="1600">
                <a:cs typeface="Arial" charset="0"/>
              </a:rPr>
              <a:t>≡DFA</a:t>
            </a:r>
            <a:r>
              <a:rPr lang="en-US" sz="1600" baseline="-25000">
                <a:cs typeface="Arial" charset="0"/>
              </a:rPr>
              <a:t>2</a:t>
            </a:r>
          </a:p>
          <a:p>
            <a:r>
              <a:rPr lang="en-US" sz="1600"/>
              <a:t> : else, not equiv.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2" grpId="0" animBg="1"/>
      <p:bldP spid="268323" grpId="0" animBg="1"/>
      <p:bldP spid="268324" grpId="0"/>
      <p:bldP spid="55317" grpId="0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D0259-1826-4F0D-9F61-CD9C3F803B5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How to prove languages are not regular?</a:t>
            </a:r>
          </a:p>
          <a:p>
            <a:pPr lvl="1" eaLnBrk="1" hangingPunct="1"/>
            <a:r>
              <a:rPr lang="en-US" sz="2000"/>
              <a:t>Pumping lemma &amp; its applications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Closure properties of regular languages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Simplification of DFAs</a:t>
            </a:r>
          </a:p>
          <a:p>
            <a:pPr lvl="1" eaLnBrk="1" hangingPunct="1"/>
            <a:r>
              <a:rPr lang="en-US" sz="2000"/>
              <a:t>How to remove unreachable states?</a:t>
            </a:r>
          </a:p>
          <a:p>
            <a:pPr lvl="1" eaLnBrk="1" hangingPunct="1"/>
            <a:r>
              <a:rPr lang="en-US" sz="2000"/>
              <a:t>How to identify and collapse equivalent states?</a:t>
            </a:r>
          </a:p>
          <a:p>
            <a:pPr lvl="1" eaLnBrk="1" hangingPunct="1"/>
            <a:r>
              <a:rPr lang="en-US" sz="2000"/>
              <a:t>How to minimize a DFA?</a:t>
            </a:r>
          </a:p>
          <a:p>
            <a:pPr lvl="1" eaLnBrk="1" hangingPunct="1"/>
            <a:r>
              <a:rPr lang="en-US" sz="2000"/>
              <a:t>How to tell whether two DFAs are equivalent?</a:t>
            </a:r>
            <a:endParaRPr lang="en-US" sz="2000">
              <a:ea typeface="ＭＳ Ｐゴシック" pitchFamily="28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23A23E-9A97-480A-942E-8D40D8E50C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Rationale…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Let {p</a:t>
            </a:r>
            <a:r>
              <a:rPr lang="en-US" sz="2400" baseline="-25000"/>
              <a:t>0</a:t>
            </a:r>
            <a:r>
              <a:rPr lang="en-US" sz="2400"/>
              <a:t>,p</a:t>
            </a:r>
            <a:r>
              <a:rPr lang="en-US" sz="2400" baseline="-25000"/>
              <a:t>1</a:t>
            </a:r>
            <a:r>
              <a:rPr lang="en-US" sz="2400"/>
              <a:t>,… p</a:t>
            </a:r>
            <a:r>
              <a:rPr lang="en-US" sz="2400" baseline="-25000"/>
              <a:t>k</a:t>
            </a:r>
            <a:r>
              <a:rPr lang="en-US" sz="2400"/>
              <a:t>} be the sequence of states that the DFA should have visited after consuming the first k symbols in w which is 0</a:t>
            </a:r>
            <a:r>
              <a:rPr lang="en-US" sz="2400" baseline="30000"/>
              <a:t>k</a:t>
            </a:r>
            <a:endParaRPr lang="en-US" sz="240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But there are only k states in the DFA!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==&gt; at least one state should repeat somewhere along the path    (by 	           ++	       Principle)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==&gt; Let  the repeating state be p</a:t>
            </a:r>
            <a:r>
              <a:rPr lang="en-US" sz="2400" baseline="-25000"/>
              <a:t>i</a:t>
            </a:r>
            <a:r>
              <a:rPr lang="en-US" sz="2400"/>
              <a:t>=p</a:t>
            </a:r>
            <a:r>
              <a:rPr lang="en-US" sz="2400" baseline="-25000"/>
              <a:t>J</a:t>
            </a:r>
            <a:r>
              <a:rPr lang="en-US" sz="2400"/>
              <a:t> for </a:t>
            </a:r>
            <a:r>
              <a:rPr lang="en-US" sz="2400">
                <a:solidFill>
                  <a:schemeClr val="hlink"/>
                </a:solidFill>
              </a:rPr>
              <a:t>i &lt; j</a:t>
            </a:r>
            <a:endParaRPr lang="en-US" sz="240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==&gt; We can fool the DFA by inputing 0</a:t>
            </a:r>
            <a:r>
              <a:rPr lang="en-US" sz="2400" baseline="30000"/>
              <a:t>(k-(j-i))</a:t>
            </a:r>
            <a:r>
              <a:rPr lang="en-US" sz="2400"/>
              <a:t>1</a:t>
            </a:r>
            <a:r>
              <a:rPr lang="en-US" sz="2400" baseline="30000"/>
              <a:t>k</a:t>
            </a:r>
            <a:r>
              <a:rPr lang="en-US" sz="2400"/>
              <a:t> and still get it to accept  (note: k-(j-i) is at most k-1).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==&gt; DFA accepts strings w/ unequal number of 0s and 1s, implying that the DFA is wrong!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001000" y="6248400"/>
            <a:ext cx="304800" cy="381000"/>
            <a:chOff x="3072" y="3840"/>
            <a:chExt cx="192" cy="240"/>
          </a:xfrm>
        </p:grpSpPr>
        <p:grpSp>
          <p:nvGrpSpPr>
            <p:cNvPr id="8207" name="Group 8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8209" name="Line 4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5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Line 7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800600" y="4035425"/>
            <a:ext cx="2438400" cy="460375"/>
            <a:chOff x="5181600" y="3276600"/>
            <a:chExt cx="2438400" cy="460375"/>
          </a:xfrm>
        </p:grpSpPr>
        <p:pic>
          <p:nvPicPr>
            <p:cNvPr id="8199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89355" y="3276600"/>
              <a:ext cx="41144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200" name="Group 17"/>
            <p:cNvGrpSpPr>
              <a:grpSpLocks/>
            </p:cNvGrpSpPr>
            <p:nvPr/>
          </p:nvGrpSpPr>
          <p:grpSpPr bwMode="auto">
            <a:xfrm>
              <a:off x="5181600" y="3276600"/>
              <a:ext cx="2438400" cy="460375"/>
              <a:chOff x="5257800" y="3276600"/>
              <a:chExt cx="2438400" cy="460375"/>
            </a:xfrm>
          </p:grpSpPr>
          <p:grpSp>
            <p:nvGrpSpPr>
              <p:cNvPr id="8201" name="Group 14"/>
              <p:cNvGrpSpPr>
                <a:grpSpLocks/>
              </p:cNvGrpSpPr>
              <p:nvPr/>
            </p:nvGrpSpPr>
            <p:grpSpPr bwMode="auto">
              <a:xfrm>
                <a:off x="5257800" y="3276600"/>
                <a:ext cx="1981200" cy="460375"/>
                <a:chOff x="5257800" y="3276600"/>
                <a:chExt cx="1981200" cy="460375"/>
              </a:xfrm>
            </p:grpSpPr>
            <p:grpSp>
              <p:nvGrpSpPr>
                <p:cNvPr id="8203" name="Group 13"/>
                <p:cNvGrpSpPr>
                  <a:grpSpLocks/>
                </p:cNvGrpSpPr>
                <p:nvPr/>
              </p:nvGrpSpPr>
              <p:grpSpPr bwMode="auto">
                <a:xfrm>
                  <a:off x="5257800" y="3276600"/>
                  <a:ext cx="1981200" cy="460375"/>
                  <a:chOff x="4343400" y="2895600"/>
                  <a:chExt cx="1981200" cy="460242"/>
                </a:xfrm>
              </p:grpSpPr>
              <p:pic>
                <p:nvPicPr>
                  <p:cNvPr id="8205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4343400" y="2895600"/>
                    <a:ext cx="411445" cy="4602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" name="Oval 12"/>
                  <p:cNvSpPr/>
                  <p:nvPr/>
                </p:nvSpPr>
                <p:spPr bwMode="auto">
                  <a:xfrm>
                    <a:off x="5867400" y="2895600"/>
                    <a:ext cx="457200" cy="380890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8204" name="Picture 1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638800" y="3276600"/>
                  <a:ext cx="411445" cy="460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7" name="Oval 16"/>
              <p:cNvSpPr/>
              <p:nvPr/>
            </p:nvSpPr>
            <p:spPr bwMode="auto">
              <a:xfrm>
                <a:off x="7239000" y="3276600"/>
                <a:ext cx="457200" cy="3810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791200" y="152400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Pigeon Hole 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Pumping Lemma for Regular Languages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algn="l"/>
            <a:r>
              <a:rPr lang="en-US" sz="3000" b="1" dirty="0"/>
              <a:t>What it is? </a:t>
            </a:r>
            <a:br>
              <a:rPr lang="en-US" sz="3000" dirty="0"/>
            </a:br>
            <a:r>
              <a:rPr lang="en-US" sz="3000" dirty="0"/>
              <a:t>The Pumping Lemma is a property of all regular languages.</a:t>
            </a:r>
          </a:p>
          <a:p>
            <a:pPr algn="l"/>
            <a:r>
              <a:rPr lang="en-US" sz="3000" b="1" dirty="0"/>
              <a:t>How is it used? </a:t>
            </a:r>
            <a:br>
              <a:rPr lang="en-US" sz="3000" b="1" dirty="0"/>
            </a:br>
            <a:r>
              <a:rPr lang="en-US" sz="3000" dirty="0"/>
              <a:t>A technique that is used to show that a given language is not regular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E1588-22C0-47E7-BD62-C3F7F6D95F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2B1C1-2A01-4413-A063-8D9019A2B8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Pumping Lemma for Regular Languages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Let L be a regular language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Then </a:t>
            </a:r>
            <a:r>
              <a:rPr lang="en-US" sz="2800" i="1" u="sng">
                <a:solidFill>
                  <a:srgbClr val="FF0000"/>
                </a:solidFill>
              </a:rPr>
              <a:t>there exists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some constant </a:t>
            </a:r>
            <a:r>
              <a:rPr lang="en-US" sz="2800" b="1" i="1"/>
              <a:t>N</a:t>
            </a:r>
            <a:r>
              <a:rPr lang="en-US" sz="2800"/>
              <a:t> such that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 i="1" u="sng">
                <a:solidFill>
                  <a:schemeClr val="tx2"/>
                </a:solidFill>
              </a:rPr>
              <a:t>for every</a:t>
            </a:r>
            <a:r>
              <a:rPr lang="en-US" sz="2800"/>
              <a:t> string </a:t>
            </a:r>
            <a:r>
              <a:rPr lang="en-US" sz="2800" i="1"/>
              <a:t>w </a:t>
            </a:r>
            <a:r>
              <a:rPr lang="en-US" sz="2800" i="1">
                <a:sym typeface="Symbol" pitchFamily="28" charset="2"/>
              </a:rPr>
              <a:t> </a:t>
            </a:r>
            <a:r>
              <a:rPr lang="en-US" sz="2800" i="1"/>
              <a:t>L</a:t>
            </a:r>
            <a:r>
              <a:rPr lang="en-US" sz="2800"/>
              <a:t> s.t. </a:t>
            </a:r>
            <a:r>
              <a:rPr lang="en-US" sz="2800" i="1"/>
              <a:t>|w|≥N</a:t>
            </a:r>
            <a:r>
              <a:rPr lang="en-US" sz="2800"/>
              <a:t>, </a:t>
            </a:r>
            <a:r>
              <a:rPr lang="en-US" sz="2800" i="1" u="sng">
                <a:solidFill>
                  <a:srgbClr val="FF0000"/>
                </a:solidFill>
              </a:rPr>
              <a:t>there exists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a way to break </a:t>
            </a:r>
            <a:r>
              <a:rPr lang="en-US" sz="2800" i="1"/>
              <a:t>w</a:t>
            </a:r>
            <a:r>
              <a:rPr lang="en-US" sz="2800"/>
              <a:t> into three parts, </a:t>
            </a:r>
            <a:r>
              <a:rPr lang="en-US" sz="2800" i="1"/>
              <a:t>w=</a:t>
            </a:r>
            <a:r>
              <a:rPr lang="en-US" sz="2800" i="1">
                <a:solidFill>
                  <a:schemeClr val="hlink"/>
                </a:solidFill>
              </a:rPr>
              <a:t>x</a:t>
            </a:r>
            <a:r>
              <a:rPr lang="en-US" sz="2800" i="1">
                <a:solidFill>
                  <a:srgbClr val="006600"/>
                </a:solidFill>
              </a:rPr>
              <a:t>y</a:t>
            </a:r>
            <a:r>
              <a:rPr lang="en-US" sz="2800" i="1">
                <a:solidFill>
                  <a:srgbClr val="993300"/>
                </a:solidFill>
              </a:rPr>
              <a:t>z</a:t>
            </a:r>
            <a:r>
              <a:rPr lang="en-US" sz="2800"/>
              <a:t>, such that: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>
                <a:solidFill>
                  <a:srgbClr val="006600"/>
                </a:solidFill>
              </a:rPr>
              <a:t>y</a:t>
            </a:r>
            <a:r>
              <a:rPr lang="en-US" sz="2400" i="1"/>
              <a:t>≠ </a:t>
            </a:r>
            <a:r>
              <a:rPr lang="en-US" sz="2400" i="1">
                <a:sym typeface="Symbol" pitchFamily="28" charset="2"/>
              </a:rPr>
              <a:t></a:t>
            </a:r>
            <a:endParaRPr lang="en-US" sz="2400" i="1">
              <a:ea typeface="ＭＳ Ｐゴシック" pitchFamily="28" charset="-128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>
                <a:ea typeface="ＭＳ Ｐゴシック" pitchFamily="28" charset="-128"/>
              </a:rPr>
              <a:t>|</a:t>
            </a:r>
            <a:r>
              <a:rPr lang="en-US" sz="2400" i="1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400" i="1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400" i="1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ea typeface="ＭＳ Ｐゴシック" pitchFamily="28" charset="-128"/>
              </a:rPr>
              <a:t>For all </a:t>
            </a:r>
            <a:r>
              <a:rPr lang="en-US" sz="2400" i="1">
                <a:ea typeface="ＭＳ Ｐゴシック" pitchFamily="28" charset="-128"/>
              </a:rPr>
              <a:t>k</a:t>
            </a:r>
            <a:r>
              <a:rPr lang="en-US" sz="2400" i="1"/>
              <a:t>≥0</a:t>
            </a:r>
            <a:r>
              <a:rPr lang="en-US" sz="2400"/>
              <a:t>, all strings of the form </a:t>
            </a:r>
            <a:r>
              <a:rPr lang="en-US" sz="2400" i="1">
                <a:solidFill>
                  <a:schemeClr val="hlink"/>
                </a:solidFill>
              </a:rPr>
              <a:t>x</a:t>
            </a:r>
            <a:r>
              <a:rPr lang="en-US" sz="2400" i="1">
                <a:solidFill>
                  <a:srgbClr val="006600"/>
                </a:solidFill>
              </a:rPr>
              <a:t>y</a:t>
            </a:r>
            <a:r>
              <a:rPr lang="en-US" sz="2400" i="1" baseline="30000">
                <a:solidFill>
                  <a:srgbClr val="006600"/>
                </a:solidFill>
              </a:rPr>
              <a:t>k</a:t>
            </a:r>
            <a:r>
              <a:rPr lang="en-US" sz="2400" i="1">
                <a:solidFill>
                  <a:srgbClr val="993300"/>
                </a:solidFill>
              </a:rPr>
              <a:t>z</a:t>
            </a:r>
            <a:r>
              <a:rPr lang="en-US" sz="2400"/>
              <a:t> </a:t>
            </a:r>
            <a:r>
              <a:rPr lang="en-US" sz="2400" i="1">
                <a:sym typeface="Symbol" pitchFamily="28" charset="2"/>
              </a:rPr>
              <a:t></a:t>
            </a:r>
            <a:r>
              <a:rPr lang="en-US" sz="2400"/>
              <a:t> </a:t>
            </a:r>
            <a:r>
              <a:rPr lang="en-US" sz="2400" i="1"/>
              <a:t>L</a:t>
            </a:r>
            <a:endParaRPr lang="en-US" sz="240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219200" y="2971800"/>
            <a:ext cx="7696200" cy="2819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5943600"/>
            <a:ext cx="5955476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property should hold for </a:t>
            </a:r>
            <a:r>
              <a:rPr lang="en-US" u="sng" dirty="0"/>
              <a:t>all</a:t>
            </a:r>
            <a:r>
              <a:rPr lang="en-US" dirty="0"/>
              <a:t> regular languages.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6457950"/>
            <a:ext cx="64071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is called the “Pumping Lemma 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AF0F5-F1A8-4C8B-80A7-0C07C7281D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Pumping Lemma: Proof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/>
              <a:t>L is regular =&gt; it should have a DFA. </a:t>
            </a:r>
          </a:p>
          <a:p>
            <a:pPr lvl="1" eaLnBrk="1" hangingPunct="1"/>
            <a:r>
              <a:rPr lang="en-US" sz="2400" u="sng"/>
              <a:t>Set</a:t>
            </a:r>
            <a:r>
              <a:rPr lang="en-US" sz="2400"/>
              <a:t> </a:t>
            </a:r>
            <a:r>
              <a:rPr lang="en-US" i="1"/>
              <a:t>N</a:t>
            </a:r>
            <a:r>
              <a:rPr lang="en-US"/>
              <a:t> := number of states in the DFA</a:t>
            </a:r>
          </a:p>
          <a:p>
            <a:pPr eaLnBrk="1" hangingPunct="1"/>
            <a:r>
              <a:rPr lang="en-US" sz="2800"/>
              <a:t>Any string w</a:t>
            </a:r>
            <a:r>
              <a:rPr lang="en-US" sz="2800">
                <a:sym typeface="Symbol" pitchFamily="28" charset="2"/>
              </a:rPr>
              <a:t>L, s.t. |w|</a:t>
            </a:r>
            <a:r>
              <a:rPr lang="en-US" sz="2800" i="1"/>
              <a:t>≥N, </a:t>
            </a:r>
            <a:r>
              <a:rPr lang="en-US" sz="2800"/>
              <a:t>should have the form: </a:t>
            </a:r>
            <a:r>
              <a:rPr lang="en-US" sz="2800">
                <a:sym typeface="Symbol" pitchFamily="28" charset="2"/>
              </a:rPr>
              <a:t>	w</a:t>
            </a:r>
            <a:r>
              <a:rPr lang="en-US" sz="2800"/>
              <a:t>=a</a:t>
            </a:r>
            <a:r>
              <a:rPr lang="en-US" sz="2800" baseline="-25000"/>
              <a:t>1</a:t>
            </a:r>
            <a:r>
              <a:rPr lang="en-US" sz="2800"/>
              <a:t>a</a:t>
            </a:r>
            <a:r>
              <a:rPr lang="en-US" sz="2800" baseline="-25000"/>
              <a:t>2</a:t>
            </a:r>
            <a:r>
              <a:rPr lang="en-US" sz="2800"/>
              <a:t>…a</a:t>
            </a:r>
            <a:r>
              <a:rPr lang="en-US" sz="2800" baseline="-25000"/>
              <a:t>m</a:t>
            </a:r>
            <a:r>
              <a:rPr lang="en-US" sz="2800"/>
              <a:t>, where m≥N</a:t>
            </a:r>
          </a:p>
          <a:p>
            <a:pPr eaLnBrk="1" hangingPunct="1"/>
            <a:r>
              <a:rPr lang="en-US" sz="2800"/>
              <a:t>Let the states traversed after reading the first N symbols be:    {p</a:t>
            </a:r>
            <a:r>
              <a:rPr lang="en-US" sz="2800" baseline="-25000"/>
              <a:t>0</a:t>
            </a:r>
            <a:r>
              <a:rPr lang="en-US" sz="2800"/>
              <a:t>,p</a:t>
            </a:r>
            <a:r>
              <a:rPr lang="en-US" sz="2800" baseline="-25000"/>
              <a:t>1</a:t>
            </a:r>
            <a:r>
              <a:rPr lang="en-US" sz="2800"/>
              <a:t>,… p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==&gt; There are N+1 p-states, while there are only N DFA states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/>
              <a:t>==&gt; at least one state has to repeat </a:t>
            </a:r>
            <a:br>
              <a:rPr lang="en-US" sz="2400"/>
            </a:br>
            <a:r>
              <a:rPr lang="en-US" sz="2400"/>
              <a:t>i.e, p</a:t>
            </a:r>
            <a:r>
              <a:rPr lang="en-US" sz="2400" baseline="-25000"/>
              <a:t>i</a:t>
            </a:r>
            <a:r>
              <a:rPr lang="en-US" sz="2400"/>
              <a:t>= p</a:t>
            </a:r>
            <a:r>
              <a:rPr lang="en-US" sz="2400" baseline="-25000"/>
              <a:t>J</a:t>
            </a:r>
            <a:r>
              <a:rPr lang="en-US" sz="2400"/>
              <a:t>where 0≤i&lt;j≤N (by PHP)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2955</TotalTime>
  <Words>4502</Words>
  <Application>Microsoft Macintosh PowerPoint</Application>
  <PresentationFormat>On-screen Show (4:3)</PresentationFormat>
  <Paragraphs>1573</Paragraphs>
  <Slides>59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Geneva</vt:lpstr>
      <vt:lpstr>Lucida Grande</vt:lpstr>
      <vt:lpstr>Wingdings</vt:lpstr>
      <vt:lpstr>Blends</vt:lpstr>
      <vt:lpstr>Properties of Regular Languages</vt:lpstr>
      <vt:lpstr>Topics</vt:lpstr>
      <vt:lpstr>Some languages are not regular</vt:lpstr>
      <vt:lpstr>How to prove languages are not regular?</vt:lpstr>
      <vt:lpstr>Example of a non-regular language </vt:lpstr>
      <vt:lpstr>Rationale… </vt:lpstr>
      <vt:lpstr>The Pumping Lemma for Regular Languages</vt:lpstr>
      <vt:lpstr>Pumping Lemma for Regular Languages</vt:lpstr>
      <vt:lpstr>Pumping Lemma: Proof</vt:lpstr>
      <vt:lpstr>Pumping Lemma: Proof…</vt:lpstr>
      <vt:lpstr>Pumping Lemma: Proof…</vt:lpstr>
      <vt:lpstr>The Purpose of the Pumping Lemma for RL</vt:lpstr>
      <vt:lpstr>How to use the pumping lemma? </vt:lpstr>
      <vt:lpstr>How to use the pumping lemma? (The Steps)</vt:lpstr>
      <vt:lpstr>Using the Pumping Lemma </vt:lpstr>
      <vt:lpstr>Example of using the Pumping Lemma to prove that a language is not regular</vt:lpstr>
      <vt:lpstr>Proof…  </vt:lpstr>
      <vt:lpstr>Exercise 2</vt:lpstr>
      <vt:lpstr>Example 3: Pumping Lemma</vt:lpstr>
      <vt:lpstr>Example 3: Pumping Lemma</vt:lpstr>
      <vt:lpstr>Closure properties of Regular Languages</vt:lpstr>
      <vt:lpstr>Closure properties for Regular Languages (RL)</vt:lpstr>
      <vt:lpstr>RLs are closed under union </vt:lpstr>
      <vt:lpstr>RLs are closed under complementation</vt:lpstr>
      <vt:lpstr>RLs are closed under intersection</vt:lpstr>
      <vt:lpstr>DFA construction for L ∩ M</vt:lpstr>
      <vt:lpstr>DFA construction for L ∩ M</vt:lpstr>
      <vt:lpstr>RLs are closed under set difference</vt:lpstr>
      <vt:lpstr>RLs are closed under reversal</vt:lpstr>
      <vt:lpstr> -NFA Construction for LR</vt:lpstr>
      <vt:lpstr>If L is regular, LR is regular (proof using regular expressions)</vt:lpstr>
      <vt:lpstr>Homomorphisms</vt:lpstr>
      <vt:lpstr>RLs are closed under homomorphisms</vt:lpstr>
      <vt:lpstr>FA Construction for h(L)</vt:lpstr>
      <vt:lpstr>Inverse homomorphism</vt:lpstr>
      <vt:lpstr>Decision properties of regular languages</vt:lpstr>
      <vt:lpstr>Membership question</vt:lpstr>
      <vt:lpstr>Emptiness test</vt:lpstr>
      <vt:lpstr>Finiteness</vt:lpstr>
      <vt:lpstr>Finiteness test - examples</vt:lpstr>
      <vt:lpstr>Equivalence &amp; Minimization of DFAs</vt:lpstr>
      <vt:lpstr>Applications of interest</vt:lpstr>
      <vt:lpstr>When to call two states in a DFA “equivalent”?</vt:lpstr>
      <vt:lpstr>Computing equivalent states in a DFA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– special case</vt:lpstr>
      <vt:lpstr>How to minimize a DFA?</vt:lpstr>
      <vt:lpstr>Are Two DFAs Equivalent?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Raj Singh</cp:lastModifiedBy>
  <cp:revision>671</cp:revision>
  <cp:lastPrinted>2007-08-15T03:01:31Z</cp:lastPrinted>
  <dcterms:created xsi:type="dcterms:W3CDTF">2007-08-14T22:08:29Z</dcterms:created>
  <dcterms:modified xsi:type="dcterms:W3CDTF">2019-01-16T22:17:11Z</dcterms:modified>
</cp:coreProperties>
</file>