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05" r:id="rId2"/>
  </p:sldMasterIdLst>
  <p:notesMasterIdLst>
    <p:notesMasterId r:id="rId70"/>
  </p:notesMasterIdLst>
  <p:handoutMasterIdLst>
    <p:handoutMasterId r:id="rId71"/>
  </p:handoutMasterIdLst>
  <p:sldIdLst>
    <p:sldId id="256" r:id="rId3"/>
    <p:sldId id="257"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02" r:id="rId23"/>
    <p:sldId id="273" r:id="rId24"/>
    <p:sldId id="274" r:id="rId25"/>
    <p:sldId id="277" r:id="rId26"/>
    <p:sldId id="275" r:id="rId27"/>
    <p:sldId id="258" r:id="rId28"/>
    <p:sldId id="276" r:id="rId29"/>
    <p:sldId id="303" r:id="rId30"/>
    <p:sldId id="304" r:id="rId31"/>
    <p:sldId id="305" r:id="rId32"/>
    <p:sldId id="306" r:id="rId33"/>
    <p:sldId id="307" r:id="rId34"/>
    <p:sldId id="308" r:id="rId35"/>
    <p:sldId id="309" r:id="rId36"/>
    <p:sldId id="310" r:id="rId37"/>
    <p:sldId id="311" r:id="rId38"/>
    <p:sldId id="262" r:id="rId39"/>
    <p:sldId id="269" r:id="rId40"/>
    <p:sldId id="278" r:id="rId41"/>
    <p:sldId id="283" r:id="rId42"/>
    <p:sldId id="284" r:id="rId43"/>
    <p:sldId id="279" r:id="rId44"/>
    <p:sldId id="285" r:id="rId45"/>
    <p:sldId id="286" r:id="rId46"/>
    <p:sldId id="281" r:id="rId47"/>
    <p:sldId id="288" r:id="rId48"/>
    <p:sldId id="291" r:id="rId49"/>
    <p:sldId id="293" r:id="rId50"/>
    <p:sldId id="295" r:id="rId51"/>
    <p:sldId id="296" r:id="rId52"/>
    <p:sldId id="280" r:id="rId53"/>
    <p:sldId id="282" r:id="rId54"/>
    <p:sldId id="300" r:id="rId55"/>
    <p:sldId id="298" r:id="rId56"/>
    <p:sldId id="30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9144000" cy="6858000" type="screen4x3"/>
  <p:notesSz cx="6858000" cy="9144000"/>
  <p:defaultTextStyle>
    <a:defPPr>
      <a:defRPr lang="en-US"/>
    </a:defPPr>
    <a:lvl1pPr algn="l" rtl="0" fontAlgn="base">
      <a:spcBef>
        <a:spcPct val="0"/>
      </a:spcBef>
      <a:spcAft>
        <a:spcPct val="0"/>
      </a:spcAft>
      <a:defRPr sz="4400" kern="1200">
        <a:solidFill>
          <a:schemeClr val="tx2"/>
        </a:solidFill>
        <a:latin typeface="Tahoma" pitchFamily="34" charset="0"/>
        <a:ea typeface="+mn-ea"/>
        <a:cs typeface="+mn-cs"/>
      </a:defRPr>
    </a:lvl1pPr>
    <a:lvl2pPr marL="457200" algn="l" rtl="0" fontAlgn="base">
      <a:spcBef>
        <a:spcPct val="0"/>
      </a:spcBef>
      <a:spcAft>
        <a:spcPct val="0"/>
      </a:spcAft>
      <a:defRPr sz="4400" kern="1200">
        <a:solidFill>
          <a:schemeClr val="tx2"/>
        </a:solidFill>
        <a:latin typeface="Tahoma" pitchFamily="34" charset="0"/>
        <a:ea typeface="+mn-ea"/>
        <a:cs typeface="+mn-cs"/>
      </a:defRPr>
    </a:lvl2pPr>
    <a:lvl3pPr marL="914400" algn="l" rtl="0" fontAlgn="base">
      <a:spcBef>
        <a:spcPct val="0"/>
      </a:spcBef>
      <a:spcAft>
        <a:spcPct val="0"/>
      </a:spcAft>
      <a:defRPr sz="4400" kern="1200">
        <a:solidFill>
          <a:schemeClr val="tx2"/>
        </a:solidFill>
        <a:latin typeface="Tahoma" pitchFamily="34" charset="0"/>
        <a:ea typeface="+mn-ea"/>
        <a:cs typeface="+mn-cs"/>
      </a:defRPr>
    </a:lvl3pPr>
    <a:lvl4pPr marL="1371600" algn="l" rtl="0" fontAlgn="base">
      <a:spcBef>
        <a:spcPct val="0"/>
      </a:spcBef>
      <a:spcAft>
        <a:spcPct val="0"/>
      </a:spcAft>
      <a:defRPr sz="4400" kern="1200">
        <a:solidFill>
          <a:schemeClr val="tx2"/>
        </a:solidFill>
        <a:latin typeface="Tahoma" pitchFamily="34" charset="0"/>
        <a:ea typeface="+mn-ea"/>
        <a:cs typeface="+mn-cs"/>
      </a:defRPr>
    </a:lvl4pPr>
    <a:lvl5pPr marL="1828800" algn="l" rtl="0" fontAlgn="base">
      <a:spcBef>
        <a:spcPct val="0"/>
      </a:spcBef>
      <a:spcAft>
        <a:spcPct val="0"/>
      </a:spcAft>
      <a:defRPr sz="4400" kern="1200">
        <a:solidFill>
          <a:schemeClr val="tx2"/>
        </a:solidFill>
        <a:latin typeface="Tahoma" pitchFamily="34" charset="0"/>
        <a:ea typeface="+mn-ea"/>
        <a:cs typeface="+mn-cs"/>
      </a:defRPr>
    </a:lvl5pPr>
    <a:lvl6pPr marL="2286000" algn="l" defTabSz="914400" rtl="0" eaLnBrk="1" latinLnBrk="0" hangingPunct="1">
      <a:defRPr sz="4400" kern="1200">
        <a:solidFill>
          <a:schemeClr val="tx2"/>
        </a:solidFill>
        <a:latin typeface="Tahoma" pitchFamily="34" charset="0"/>
        <a:ea typeface="+mn-ea"/>
        <a:cs typeface="+mn-cs"/>
      </a:defRPr>
    </a:lvl6pPr>
    <a:lvl7pPr marL="2743200" algn="l" defTabSz="914400" rtl="0" eaLnBrk="1" latinLnBrk="0" hangingPunct="1">
      <a:defRPr sz="4400" kern="1200">
        <a:solidFill>
          <a:schemeClr val="tx2"/>
        </a:solidFill>
        <a:latin typeface="Tahoma" pitchFamily="34" charset="0"/>
        <a:ea typeface="+mn-ea"/>
        <a:cs typeface="+mn-cs"/>
      </a:defRPr>
    </a:lvl7pPr>
    <a:lvl8pPr marL="3200400" algn="l" defTabSz="914400" rtl="0" eaLnBrk="1" latinLnBrk="0" hangingPunct="1">
      <a:defRPr sz="4400" kern="1200">
        <a:solidFill>
          <a:schemeClr val="tx2"/>
        </a:solidFill>
        <a:latin typeface="Tahoma" pitchFamily="34" charset="0"/>
        <a:ea typeface="+mn-ea"/>
        <a:cs typeface="+mn-cs"/>
      </a:defRPr>
    </a:lvl8pPr>
    <a:lvl9pPr marL="3657600" algn="l" defTabSz="914400" rtl="0" eaLnBrk="1" latinLnBrk="0" hangingPunct="1">
      <a:defRPr sz="4400" kern="1200">
        <a:solidFill>
          <a:schemeClr val="tx2"/>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23" autoAdjust="0"/>
    <p:restoredTop sz="86477" autoAdjust="0"/>
  </p:normalViewPr>
  <p:slideViewPr>
    <p:cSldViewPr>
      <p:cViewPr varScale="1">
        <p:scale>
          <a:sx n="111" d="100"/>
          <a:sy n="111" d="100"/>
        </p:scale>
        <p:origin x="948" y="96"/>
      </p:cViewPr>
      <p:guideLst>
        <p:guide orient="horz" pos="2160"/>
        <p:guide pos="2880"/>
      </p:guideLst>
    </p:cSldViewPr>
  </p:slideViewPr>
  <p:outlineViewPr>
    <p:cViewPr>
      <p:scale>
        <a:sx n="33" d="100"/>
        <a:sy n="33" d="100"/>
      </p:scale>
      <p:origin x="42" y="5034"/>
    </p:cViewPr>
  </p:outlineViewPr>
  <p:notesTextViewPr>
    <p:cViewPr>
      <p:scale>
        <a:sx n="100" d="100"/>
        <a:sy n="100" d="100"/>
      </p:scale>
      <p:origin x="0" y="0"/>
    </p:cViewPr>
  </p:notesTextViewPr>
  <p:sorterViewPr>
    <p:cViewPr>
      <p:scale>
        <a:sx n="180" d="100"/>
        <a:sy n="1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93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5769C908-9A57-4CFB-ACDD-E1CAC944AD98}" type="datetime1">
              <a:rPr lang="en-US"/>
              <a:pPr>
                <a:defRPr/>
              </a:pPr>
              <a:t>6/11/2020</a:t>
            </a:fld>
            <a:endParaRPr lang="en-US"/>
          </a:p>
        </p:txBody>
      </p:sp>
      <p:sp>
        <p:nvSpPr>
          <p:cNvPr id="5939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93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1DE2DAB-5E25-41B0-AB0A-7FB4E2EE507E}" type="slidenum">
              <a:rPr lang="en-US"/>
              <a:pPr>
                <a:defRPr/>
              </a:pPr>
              <a:t>‹#›</a:t>
            </a:fld>
            <a:endParaRPr lang="en-US"/>
          </a:p>
        </p:txBody>
      </p:sp>
    </p:spTree>
    <p:extLst>
      <p:ext uri="{BB962C8B-B14F-4D97-AF65-F5344CB8AC3E}">
        <p14:creationId xmlns:p14="http://schemas.microsoft.com/office/powerpoint/2010/main" val="30563483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fld id="{9AB50FA2-6F7B-4BB8-B8B7-21C023CFD1BF}" type="datetime1">
              <a:rPr lang="en-US"/>
              <a:pPr>
                <a:defRPr/>
              </a:pPr>
              <a:t>6/11/2020</a:t>
            </a:fld>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908C2574-AE68-4945-80C2-518127069695}" type="slidenum">
              <a:rPr lang="en-US"/>
              <a:pPr>
                <a:defRPr/>
              </a:pPr>
              <a:t>‹#›</a:t>
            </a:fld>
            <a:endParaRPr lang="en-US"/>
          </a:p>
        </p:txBody>
      </p:sp>
    </p:spTree>
    <p:extLst>
      <p:ext uri="{BB962C8B-B14F-4D97-AF65-F5344CB8AC3E}">
        <p14:creationId xmlns:p14="http://schemas.microsoft.com/office/powerpoint/2010/main" val="3202937457"/>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89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endParaRPr lang="en-US" sz="1200">
              <a:solidFill>
                <a:schemeClr val="tx1"/>
              </a:solidFill>
            </a:endParaRPr>
          </a:p>
        </p:txBody>
      </p:sp>
      <p:sp>
        <p:nvSpPr>
          <p:cNvPr id="3789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24AC4116-9A7A-4B1D-AF2D-CBC98962B976}" type="datetime1">
              <a:rPr lang="en-US" sz="1200" smtClean="0">
                <a:solidFill>
                  <a:schemeClr val="tx1"/>
                </a:solidFill>
              </a:rPr>
              <a:pPr eaLnBrk="1" hangingPunct="1"/>
              <a:t>6/11/2020</a:t>
            </a:fld>
            <a:endParaRPr lang="en-US" sz="1200">
              <a:solidFill>
                <a:schemeClr val="tx1"/>
              </a:solidFill>
            </a:endParaRPr>
          </a:p>
        </p:txBody>
      </p:sp>
      <p:sp>
        <p:nvSpPr>
          <p:cNvPr id="3789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endParaRPr lang="en-US" sz="1200">
              <a:solidFill>
                <a:schemeClr val="tx1"/>
              </a:solidFill>
            </a:endParaRPr>
          </a:p>
        </p:txBody>
      </p:sp>
      <p:sp>
        <p:nvSpPr>
          <p:cNvPr id="3789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609FF986-7711-4B3B-B0B1-C727BFE5DB8C}" type="slidenum">
              <a:rPr lang="en-US" sz="1200" smtClean="0">
                <a:solidFill>
                  <a:schemeClr val="tx1"/>
                </a:solidFill>
              </a:rPr>
              <a:pPr eaLnBrk="1" hangingPunct="1"/>
              <a:t>1</a:t>
            </a:fld>
            <a:endParaRPr lang="en-US" sz="120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en-US"/>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en-US"/>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3139"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3140" name="Rectangle 68" descr="Rectangle: Click to edit Master text styles&#10;Second level&#10;Third level&#10;Fourth level&#10;Fifth level"/>
          <p:cNvSpPr>
            <a:spLocks noGrp="1" noChangeArrowheads="1"/>
          </p:cNvSpPr>
          <p:nvPr>
            <p:ph type="subTitle" idx="1"/>
          </p:nvPr>
        </p:nvSpPr>
        <p:spPr>
          <a:xfrm>
            <a:off x="990600" y="3124200"/>
            <a:ext cx="6934200" cy="2286000"/>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a:xfrm>
            <a:off x="304800" y="6248400"/>
            <a:ext cx="2133600" cy="457200"/>
          </a:xfrm>
        </p:spPr>
        <p:txBody>
          <a:bodyPr/>
          <a:lstStyle>
            <a:lvl1pPr>
              <a:defRPr/>
            </a:lvl1pPr>
          </a:lstStyle>
          <a:p>
            <a:pPr>
              <a:defRPr/>
            </a:pPr>
            <a:r>
              <a:rPr lang="en-US"/>
              <a:t>© Carl J. Mueller, 2008</a:t>
            </a:r>
            <a:endParaRPr lang="en-US" dirty="0"/>
          </a:p>
        </p:txBody>
      </p:sp>
      <p:sp>
        <p:nvSpPr>
          <p:cNvPr id="70" name="Rectangle 70"/>
          <p:cNvSpPr>
            <a:spLocks noGrp="1" noChangeArrowheads="1"/>
          </p:cNvSpPr>
          <p:nvPr>
            <p:ph type="ftr" sz="quarter" idx="11"/>
          </p:nvPr>
        </p:nvSpPr>
        <p:spPr/>
        <p:txBody>
          <a:bodyPr/>
          <a:lstStyle>
            <a:lvl1pPr>
              <a:defRPr/>
            </a:lvl1pPr>
          </a:lstStyle>
          <a:p>
            <a:pPr>
              <a:defRPr/>
            </a:pPr>
            <a:r>
              <a:rPr lang="en-US"/>
              <a:t>Software Quality:  Usability</a:t>
            </a:r>
            <a:endParaRPr lang="en-US" dirty="0"/>
          </a:p>
        </p:txBody>
      </p:sp>
      <p:sp>
        <p:nvSpPr>
          <p:cNvPr id="71" name="Rectangle 71"/>
          <p:cNvSpPr>
            <a:spLocks noGrp="1" noChangeArrowheads="1"/>
          </p:cNvSpPr>
          <p:nvPr>
            <p:ph type="sldNum" sz="quarter" idx="12"/>
          </p:nvPr>
        </p:nvSpPr>
        <p:spPr/>
        <p:txBody>
          <a:bodyPr/>
          <a:lstStyle>
            <a:lvl1pPr>
              <a:defRPr/>
            </a:lvl1pPr>
          </a:lstStyle>
          <a:p>
            <a:pPr>
              <a:defRPr/>
            </a:pPr>
            <a:fld id="{52C235FD-D2BF-451A-8291-8D9671134650}" type="slidenum">
              <a:rPr lang="en-US"/>
              <a:pPr>
                <a:defRPr/>
              </a:pPr>
              <a:t>‹#›</a:t>
            </a:fld>
            <a:endParaRPr lang="en-US"/>
          </a:p>
        </p:txBody>
      </p:sp>
    </p:spTree>
    <p:extLst>
      <p:ext uri="{BB962C8B-B14F-4D97-AF65-F5344CB8AC3E}">
        <p14:creationId xmlns:p14="http://schemas.microsoft.com/office/powerpoint/2010/main" val="1289808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F87F59B-9835-4889-8ABC-BB356C61ABDE}" type="datetime1">
              <a:rPr lang="en-US" smtClean="0">
                <a:solidFill>
                  <a:prstClr val="white"/>
                </a:solidFill>
              </a:rPr>
              <a:pPr/>
              <a:t>6/11/2020</a:t>
            </a:fld>
            <a:endParaRPr lang="en-US" dirty="0">
              <a:solidFill>
                <a:prstClr val="white"/>
              </a:solidFill>
            </a:endParaRPr>
          </a:p>
        </p:txBody>
      </p:sp>
      <p:sp>
        <p:nvSpPr>
          <p:cNvPr id="5" name="Footer Placeholder 4"/>
          <p:cNvSpPr>
            <a:spLocks noGrp="1"/>
          </p:cNvSpPr>
          <p:nvPr>
            <p:ph type="ftr" sz="quarter" idx="11"/>
          </p:nvPr>
        </p:nvSpPr>
        <p:spPr/>
        <p:txBody>
          <a:bodyPr/>
          <a:lstStyle/>
          <a:p>
            <a:r>
              <a:rPr lang="en-US" dirty="0">
                <a:solidFill>
                  <a:prstClr val="white"/>
                </a:solidFill>
              </a:rPr>
              <a:t>Effort-Based Software Usability</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white"/>
                </a:solidFill>
              </a:rPr>
              <a:pPr/>
              <a:t>‹#›</a:t>
            </a:fld>
            <a:endParaRPr lang="en-US" dirty="0">
              <a:solidFill>
                <a:prstClr val="white"/>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pPr>
            <a:endParaRPr lang="en-US" sz="1800" dirty="0">
              <a:solidFill>
                <a:prstClr val="white"/>
              </a:solidFill>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pPr>
            <a:endParaRPr lang="en-US" sz="1800" dirty="0">
              <a:solidFill>
                <a:prstClr val="white"/>
              </a:solidFill>
            </a:endParaRPr>
          </a:p>
        </p:txBody>
      </p:sp>
    </p:spTree>
    <p:extLst>
      <p:ext uri="{BB962C8B-B14F-4D97-AF65-F5344CB8AC3E}">
        <p14:creationId xmlns:p14="http://schemas.microsoft.com/office/powerpoint/2010/main" val="479926893"/>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A389748-2EC5-4D13-945B-1C13526688A8}" type="datetime1">
              <a:rPr lang="en-US" smtClean="0">
                <a:solidFill>
                  <a:prstClr val="white"/>
                </a:solidFill>
              </a:rPr>
              <a:pPr/>
              <a:t>6/11/2020</a:t>
            </a:fld>
            <a:endParaRPr lang="en-US" dirty="0">
              <a:solidFill>
                <a:prstClr val="white"/>
              </a:solidFill>
            </a:endParaRPr>
          </a:p>
        </p:txBody>
      </p:sp>
      <p:sp>
        <p:nvSpPr>
          <p:cNvPr id="6" name="Footer Placeholder 5"/>
          <p:cNvSpPr>
            <a:spLocks noGrp="1"/>
          </p:cNvSpPr>
          <p:nvPr>
            <p:ph type="ftr" sz="quarter" idx="11"/>
          </p:nvPr>
        </p:nvSpPr>
        <p:spPr/>
        <p:txBody>
          <a:bodyPr/>
          <a:lstStyle/>
          <a:p>
            <a:r>
              <a:rPr lang="en-US" dirty="0">
                <a:solidFill>
                  <a:prstClr val="white"/>
                </a:solidFill>
              </a:rPr>
              <a:t>Effort-Based Software Usability</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white"/>
                </a:solidFill>
              </a:rPr>
              <a:pPr/>
              <a:t>‹#›</a:t>
            </a:fld>
            <a:endParaRPr lang="en-US" dirty="0">
              <a:solidFill>
                <a:prstClr val="white"/>
              </a:solidFill>
            </a:endParaRPr>
          </a:p>
        </p:txBody>
      </p:sp>
      <p:sp>
        <p:nvSpPr>
          <p:cNvPr id="8" name="Title 7"/>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1567981137"/>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BBF7D93-4C0D-4F99-A9CA-D862BBED9D97}" type="datetime1">
              <a:rPr lang="en-US" smtClean="0">
                <a:solidFill>
                  <a:prstClr val="black"/>
                </a:solidFill>
              </a:rPr>
              <a:pPr/>
              <a:t>6/11/2020</a:t>
            </a:fld>
            <a:endParaRPr lang="en-US" dirty="0">
              <a:solidFill>
                <a:prstClr val="black"/>
              </a:solidFill>
            </a:endParaRPr>
          </a:p>
        </p:txBody>
      </p:sp>
      <p:sp>
        <p:nvSpPr>
          <p:cNvPr id="8" name="Footer Placeholder 7"/>
          <p:cNvSpPr>
            <a:spLocks noGrp="1"/>
          </p:cNvSpPr>
          <p:nvPr>
            <p:ph type="ftr" sz="quarter" idx="11"/>
          </p:nvPr>
        </p:nvSpPr>
        <p:spPr/>
        <p:txBody>
          <a:bodyPr/>
          <a:lstStyle/>
          <a:p>
            <a:r>
              <a:rPr lang="en-US" dirty="0">
                <a:solidFill>
                  <a:prstClr val="black"/>
                </a:solidFill>
              </a:rPr>
              <a:t>Effort-Based Software Usability</a:t>
            </a: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34401507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7282A3-0F6E-4E13-BC05-0913C21A188E}" type="datetime1">
              <a:rPr lang="en-US" smtClean="0">
                <a:solidFill>
                  <a:prstClr val="white"/>
                </a:solidFill>
              </a:rPr>
              <a:pPr/>
              <a:t>6/11/2020</a:t>
            </a:fld>
            <a:endParaRPr lang="en-US" dirty="0">
              <a:solidFill>
                <a:prstClr val="white"/>
              </a:solidFill>
            </a:endParaRPr>
          </a:p>
        </p:txBody>
      </p:sp>
      <p:sp>
        <p:nvSpPr>
          <p:cNvPr id="4" name="Footer Placeholder 3"/>
          <p:cNvSpPr>
            <a:spLocks noGrp="1"/>
          </p:cNvSpPr>
          <p:nvPr>
            <p:ph type="ftr" sz="quarter" idx="11"/>
          </p:nvPr>
        </p:nvSpPr>
        <p:spPr/>
        <p:txBody>
          <a:bodyPr/>
          <a:lstStyle/>
          <a:p>
            <a:r>
              <a:rPr lang="en-US" dirty="0">
                <a:solidFill>
                  <a:prstClr val="white"/>
                </a:solidFill>
              </a:rPr>
              <a:t>Effort-Based Software Usability</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white"/>
                </a:solidFill>
              </a:rPr>
              <a:pPr/>
              <a:t>‹#›</a:t>
            </a:fld>
            <a:endParaRPr lang="en-US" dirty="0">
              <a:solidFill>
                <a:prstClr val="white"/>
              </a:solidFill>
            </a:endParaRPr>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191108663"/>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E6A14-03C4-4939-A72C-A3871EBE5F79}" type="datetime1">
              <a:rPr lang="en-US" smtClean="0">
                <a:solidFill>
                  <a:prstClr val="black"/>
                </a:solidFill>
              </a:rPr>
              <a:pPr/>
              <a:t>6/11/2020</a:t>
            </a:fld>
            <a:endParaRPr lang="en-US" dirty="0">
              <a:solidFill>
                <a:prstClr val="black"/>
              </a:solidFill>
            </a:endParaRPr>
          </a:p>
        </p:txBody>
      </p:sp>
      <p:sp>
        <p:nvSpPr>
          <p:cNvPr id="3" name="Footer Placeholder 2"/>
          <p:cNvSpPr>
            <a:spLocks noGrp="1"/>
          </p:cNvSpPr>
          <p:nvPr>
            <p:ph type="ftr" sz="quarter" idx="11"/>
          </p:nvPr>
        </p:nvSpPr>
        <p:spPr/>
        <p:txBody>
          <a:bodyPr/>
          <a:lstStyle/>
          <a:p>
            <a:r>
              <a:rPr lang="en-US" dirty="0">
                <a:solidFill>
                  <a:prstClr val="black"/>
                </a:solidFill>
              </a:rPr>
              <a:t>Effort-Based Software Usability</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79215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466ACD62-C17A-4AE3-A0E8-DAE3EC3C1D61}" type="datetime1">
              <a:rPr lang="en-US" smtClean="0">
                <a:solidFill>
                  <a:prstClr val="black"/>
                </a:solidFill>
              </a:rPr>
              <a:pPr/>
              <a:t>6/11/2020</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a:solidFill>
                  <a:prstClr val="black"/>
                </a:solidFill>
              </a:rPr>
              <a:t>Effort-Based Software Usability</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82244577"/>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BA0B32EF-7208-4D24-8398-BCE993C5F531}" type="datetime1">
              <a:rPr lang="en-US" smtClean="0">
                <a:solidFill>
                  <a:prstClr val="white"/>
                </a:solidFill>
              </a:rPr>
              <a:pPr/>
              <a:t>6/11/2020</a:t>
            </a:fld>
            <a:endParaRPr lang="en-US" dirty="0">
              <a:solidFill>
                <a:prstClr val="white"/>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dirty="0">
                <a:solidFill>
                  <a:prstClr val="white"/>
                </a:solidFill>
              </a:rPr>
              <a:t>Effort-Based Software Usability</a:t>
            </a: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fontAlgn="auto">
              <a:spcBef>
                <a:spcPts val="0"/>
              </a:spcBef>
              <a:spcAft>
                <a:spcPts val="0"/>
              </a:spcAft>
            </a:pPr>
            <a:endParaRPr lang="en-US" sz="1800" dirty="0">
              <a:solidFill>
                <a:prstClr val="white"/>
              </a:solidFill>
              <a:latin typeface="Lucida Sans Unicode"/>
            </a:endParaRPr>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pPr fontAlgn="auto">
              <a:spcBef>
                <a:spcPts val="0"/>
              </a:spcBef>
              <a:spcAft>
                <a:spcPts val="0"/>
              </a:spcAft>
            </a:pPr>
            <a:endParaRPr lang="en-US" sz="1800" dirty="0">
              <a:solidFill>
                <a:prstClr val="white"/>
              </a:solidFill>
              <a:latin typeface="Lucida Sans Unicode"/>
            </a:endParaRPr>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fontAlgn="auto">
              <a:spcBef>
                <a:spcPts val="0"/>
              </a:spcBef>
              <a:spcAft>
                <a:spcPts val="0"/>
              </a:spcAft>
            </a:pPr>
            <a:endParaRPr lang="en-US" sz="1800" dirty="0">
              <a:solidFill>
                <a:prstClr val="white"/>
              </a:solidFill>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pPr>
            <a:endParaRPr lang="en-US" sz="1800" dirty="0">
              <a:solidFill>
                <a:prstClr val="white"/>
              </a:solidFill>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pPr>
            <a:endParaRPr lang="en-US" sz="1800" dirty="0">
              <a:solidFill>
                <a:prstClr val="white"/>
              </a:solidFill>
            </a:endParaRPr>
          </a:p>
        </p:txBody>
      </p:sp>
    </p:spTree>
    <p:extLst>
      <p:ext uri="{BB962C8B-B14F-4D97-AF65-F5344CB8AC3E}">
        <p14:creationId xmlns:p14="http://schemas.microsoft.com/office/powerpoint/2010/main" val="31637339"/>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441A67A-8340-448C-9744-8923EBF267A6}" type="datetime1">
              <a:rPr lang="en-US" smtClean="0">
                <a:solidFill>
                  <a:prstClr val="black"/>
                </a:solidFill>
              </a:rPr>
              <a:pPr/>
              <a:t>6/11/2020</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a:solidFill>
                  <a:prstClr val="black"/>
                </a:solidFill>
              </a:rPr>
              <a:t>Effort-Based Software Usability</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647658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EF317E3-1612-4A29-934F-868BC8EDD4F2}" type="datetime1">
              <a:rPr lang="en-US" smtClean="0">
                <a:solidFill>
                  <a:prstClr val="black"/>
                </a:solidFill>
              </a:rPr>
              <a:pPr/>
              <a:t>6/11/2020</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a:solidFill>
                  <a:prstClr val="black"/>
                </a:solidFill>
              </a:rPr>
              <a:t>Effort-Based Software Usability</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558368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 Carl J. Mueller, 2008</a:t>
            </a:r>
            <a:endParaRPr lang="en-US" sz="1200" dirty="0"/>
          </a:p>
        </p:txBody>
      </p:sp>
      <p:sp>
        <p:nvSpPr>
          <p:cNvPr id="5" name="Footer Placeholder 4"/>
          <p:cNvSpPr>
            <a:spLocks noGrp="1"/>
          </p:cNvSpPr>
          <p:nvPr>
            <p:ph type="ftr" sz="quarter" idx="11"/>
          </p:nvPr>
        </p:nvSpPr>
        <p:spPr/>
        <p:txBody>
          <a:bodyPr/>
          <a:lstStyle>
            <a:lvl1pPr>
              <a:defRPr/>
            </a:lvl1pPr>
          </a:lstStyle>
          <a:p>
            <a:pPr>
              <a:defRPr/>
            </a:pPr>
            <a:r>
              <a:rPr lang="en-US"/>
              <a:t>Software Quality:  Usability</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C7F7C22-D846-432C-97FF-5F4B614C1842}" type="slidenum">
              <a:rPr lang="en-US"/>
              <a:pPr>
                <a:defRPr/>
              </a:pPr>
              <a:t>‹#›</a:t>
            </a:fld>
            <a:endParaRPr lang="en-US"/>
          </a:p>
        </p:txBody>
      </p:sp>
    </p:spTree>
    <p:extLst>
      <p:ext uri="{BB962C8B-B14F-4D97-AF65-F5344CB8AC3E}">
        <p14:creationId xmlns:p14="http://schemas.microsoft.com/office/powerpoint/2010/main" val="231661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 Carl J. Mueller, 2008</a:t>
            </a:r>
            <a:endParaRPr lang="en-US" sz="1200" dirty="0"/>
          </a:p>
        </p:txBody>
      </p:sp>
      <p:sp>
        <p:nvSpPr>
          <p:cNvPr id="5" name="Footer Placeholder 4"/>
          <p:cNvSpPr>
            <a:spLocks noGrp="1"/>
          </p:cNvSpPr>
          <p:nvPr>
            <p:ph type="ftr" sz="quarter" idx="11"/>
          </p:nvPr>
        </p:nvSpPr>
        <p:spPr/>
        <p:txBody>
          <a:bodyPr/>
          <a:lstStyle>
            <a:lvl1pPr>
              <a:defRPr/>
            </a:lvl1pPr>
          </a:lstStyle>
          <a:p>
            <a:pPr>
              <a:defRPr/>
            </a:pPr>
            <a:r>
              <a:rPr lang="en-US"/>
              <a:t>Software Quality:  Usability</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C774691-FAA8-4790-839E-1A6C46CB6B0F}" type="slidenum">
              <a:rPr lang="en-US"/>
              <a:pPr>
                <a:defRPr/>
              </a:pPr>
              <a:t>‹#›</a:t>
            </a:fld>
            <a:endParaRPr lang="en-US"/>
          </a:p>
        </p:txBody>
      </p:sp>
    </p:spTree>
    <p:extLst>
      <p:ext uri="{BB962C8B-B14F-4D97-AF65-F5344CB8AC3E}">
        <p14:creationId xmlns:p14="http://schemas.microsoft.com/office/powerpoint/2010/main" val="209618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905000"/>
            <a:ext cx="4191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05000"/>
            <a:ext cx="4191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r>
              <a:rPr lang="en-US"/>
              <a:t>© Carl J. Mueller, 2008</a:t>
            </a:r>
            <a:endParaRPr lang="en-US" sz="1200" dirty="0"/>
          </a:p>
        </p:txBody>
      </p:sp>
      <p:sp>
        <p:nvSpPr>
          <p:cNvPr id="6" name="Footer Placeholder 5"/>
          <p:cNvSpPr>
            <a:spLocks noGrp="1"/>
          </p:cNvSpPr>
          <p:nvPr>
            <p:ph type="ftr" sz="quarter" idx="11"/>
          </p:nvPr>
        </p:nvSpPr>
        <p:spPr/>
        <p:txBody>
          <a:bodyPr/>
          <a:lstStyle>
            <a:lvl1pPr>
              <a:defRPr/>
            </a:lvl1pPr>
          </a:lstStyle>
          <a:p>
            <a:pPr>
              <a:defRPr/>
            </a:pPr>
            <a:r>
              <a:rPr lang="en-US"/>
              <a:t>Software Quality:  Usability</a:t>
            </a:r>
          </a:p>
        </p:txBody>
      </p:sp>
      <p:sp>
        <p:nvSpPr>
          <p:cNvPr id="7" name="Slide Number Placeholder 6"/>
          <p:cNvSpPr>
            <a:spLocks noGrp="1"/>
          </p:cNvSpPr>
          <p:nvPr>
            <p:ph type="sldNum" sz="quarter" idx="12"/>
          </p:nvPr>
        </p:nvSpPr>
        <p:spPr/>
        <p:txBody>
          <a:bodyPr/>
          <a:lstStyle>
            <a:lvl1pPr>
              <a:defRPr/>
            </a:lvl1pPr>
          </a:lstStyle>
          <a:p>
            <a:pPr>
              <a:defRPr/>
            </a:pPr>
            <a:fld id="{8BF17926-F2C4-4312-B03D-B14D1C4E4685}" type="slidenum">
              <a:rPr lang="en-US"/>
              <a:pPr>
                <a:defRPr/>
              </a:pPr>
              <a:t>‹#›</a:t>
            </a:fld>
            <a:endParaRPr lang="en-US"/>
          </a:p>
        </p:txBody>
      </p:sp>
    </p:spTree>
    <p:extLst>
      <p:ext uri="{BB962C8B-B14F-4D97-AF65-F5344CB8AC3E}">
        <p14:creationId xmlns:p14="http://schemas.microsoft.com/office/powerpoint/2010/main" val="375883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r>
              <a:rPr lang="en-US"/>
              <a:t>© Carl J. Mueller, 2008</a:t>
            </a:r>
            <a:endParaRPr lang="en-US" sz="1200"/>
          </a:p>
        </p:txBody>
      </p:sp>
      <p:sp>
        <p:nvSpPr>
          <p:cNvPr id="8" name="Footer Placeholder 7"/>
          <p:cNvSpPr>
            <a:spLocks noGrp="1"/>
          </p:cNvSpPr>
          <p:nvPr>
            <p:ph type="ftr" sz="quarter" idx="11"/>
          </p:nvPr>
        </p:nvSpPr>
        <p:spPr/>
        <p:txBody>
          <a:bodyPr/>
          <a:lstStyle>
            <a:lvl1pPr>
              <a:defRPr/>
            </a:lvl1pPr>
          </a:lstStyle>
          <a:p>
            <a:pPr>
              <a:defRPr/>
            </a:pPr>
            <a:r>
              <a:rPr lang="en-US"/>
              <a:t>Software Quality:  Usability</a:t>
            </a:r>
          </a:p>
        </p:txBody>
      </p:sp>
      <p:sp>
        <p:nvSpPr>
          <p:cNvPr id="9" name="Slide Number Placeholder 8"/>
          <p:cNvSpPr>
            <a:spLocks noGrp="1"/>
          </p:cNvSpPr>
          <p:nvPr>
            <p:ph type="sldNum" sz="quarter" idx="12"/>
          </p:nvPr>
        </p:nvSpPr>
        <p:spPr/>
        <p:txBody>
          <a:bodyPr/>
          <a:lstStyle>
            <a:lvl1pPr>
              <a:defRPr/>
            </a:lvl1pPr>
          </a:lstStyle>
          <a:p>
            <a:pPr>
              <a:defRPr/>
            </a:pPr>
            <a:fld id="{8634C0AB-13BA-4C7C-8316-37EDD16E1008}" type="slidenum">
              <a:rPr lang="en-US"/>
              <a:pPr>
                <a:defRPr/>
              </a:pPr>
              <a:t>‹#›</a:t>
            </a:fld>
            <a:endParaRPr lang="en-US"/>
          </a:p>
        </p:txBody>
      </p:sp>
    </p:spTree>
    <p:extLst>
      <p:ext uri="{BB962C8B-B14F-4D97-AF65-F5344CB8AC3E}">
        <p14:creationId xmlns:p14="http://schemas.microsoft.com/office/powerpoint/2010/main" val="3934438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0"/>
          <p:cNvSpPr>
            <a:spLocks noGrp="1" noChangeArrowheads="1"/>
          </p:cNvSpPr>
          <p:nvPr>
            <p:ph type="dt" sz="half" idx="10"/>
          </p:nvPr>
        </p:nvSpPr>
        <p:spPr>
          <a:ln/>
        </p:spPr>
        <p:txBody>
          <a:bodyPr/>
          <a:lstStyle>
            <a:lvl1pPr>
              <a:defRPr/>
            </a:lvl1pPr>
          </a:lstStyle>
          <a:p>
            <a:pPr>
              <a:defRPr/>
            </a:pPr>
            <a:r>
              <a:rPr lang="en-US"/>
              <a:t>© Carl J. Mueller, 2008</a:t>
            </a:r>
            <a:endParaRPr lang="en-US" dirty="0"/>
          </a:p>
        </p:txBody>
      </p:sp>
      <p:sp>
        <p:nvSpPr>
          <p:cNvPr id="4" name="Rectangle 61"/>
          <p:cNvSpPr>
            <a:spLocks noGrp="1" noChangeArrowheads="1"/>
          </p:cNvSpPr>
          <p:nvPr>
            <p:ph type="ftr" sz="quarter" idx="11"/>
          </p:nvPr>
        </p:nvSpPr>
        <p:spPr>
          <a:ln/>
        </p:spPr>
        <p:txBody>
          <a:bodyPr/>
          <a:lstStyle>
            <a:lvl1pPr>
              <a:defRPr/>
            </a:lvl1pPr>
          </a:lstStyle>
          <a:p>
            <a:pPr>
              <a:defRPr/>
            </a:pPr>
            <a:r>
              <a:rPr lang="en-US"/>
              <a:t>Software Quality:  Usability</a:t>
            </a:r>
            <a:endParaRPr lang="en-US" dirty="0"/>
          </a:p>
        </p:txBody>
      </p:sp>
      <p:sp>
        <p:nvSpPr>
          <p:cNvPr id="5" name="Rectangle 62"/>
          <p:cNvSpPr>
            <a:spLocks noGrp="1" noChangeArrowheads="1"/>
          </p:cNvSpPr>
          <p:nvPr>
            <p:ph type="sldNum" sz="quarter" idx="12"/>
          </p:nvPr>
        </p:nvSpPr>
        <p:spPr>
          <a:ln/>
        </p:spPr>
        <p:txBody>
          <a:bodyPr/>
          <a:lstStyle>
            <a:lvl1pPr>
              <a:defRPr/>
            </a:lvl1pPr>
          </a:lstStyle>
          <a:p>
            <a:pPr>
              <a:defRPr/>
            </a:pPr>
            <a:fld id="{A424D456-43FF-40C3-BA5C-618E886306E2}" type="slidenum">
              <a:rPr lang="en-US"/>
              <a:pPr>
                <a:defRPr/>
              </a:pPr>
              <a:t>‹#›</a:t>
            </a:fld>
            <a:endParaRPr lang="en-US"/>
          </a:p>
        </p:txBody>
      </p:sp>
    </p:spTree>
    <p:extLst>
      <p:ext uri="{BB962C8B-B14F-4D97-AF65-F5344CB8AC3E}">
        <p14:creationId xmlns:p14="http://schemas.microsoft.com/office/powerpoint/2010/main" val="3206435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0"/>
          <p:cNvSpPr>
            <a:spLocks noGrp="1" noChangeArrowheads="1"/>
          </p:cNvSpPr>
          <p:nvPr>
            <p:ph type="dt" sz="half" idx="10"/>
          </p:nvPr>
        </p:nvSpPr>
        <p:spPr>
          <a:ln/>
        </p:spPr>
        <p:txBody>
          <a:bodyPr/>
          <a:lstStyle>
            <a:lvl1pPr>
              <a:defRPr/>
            </a:lvl1pPr>
          </a:lstStyle>
          <a:p>
            <a:pPr>
              <a:defRPr/>
            </a:pPr>
            <a:r>
              <a:rPr lang="en-US"/>
              <a:t>© Carl J. Mueller, 2008</a:t>
            </a:r>
            <a:endParaRPr lang="en-US" dirty="0"/>
          </a:p>
        </p:txBody>
      </p:sp>
      <p:sp>
        <p:nvSpPr>
          <p:cNvPr id="3" name="Rectangle 61"/>
          <p:cNvSpPr>
            <a:spLocks noGrp="1" noChangeArrowheads="1"/>
          </p:cNvSpPr>
          <p:nvPr>
            <p:ph type="ftr" sz="quarter" idx="11"/>
          </p:nvPr>
        </p:nvSpPr>
        <p:spPr>
          <a:ln/>
        </p:spPr>
        <p:txBody>
          <a:bodyPr/>
          <a:lstStyle>
            <a:lvl1pPr>
              <a:defRPr/>
            </a:lvl1pPr>
          </a:lstStyle>
          <a:p>
            <a:pPr>
              <a:defRPr/>
            </a:pPr>
            <a:r>
              <a:rPr lang="en-US"/>
              <a:t>Software Quality:  Usability</a:t>
            </a:r>
            <a:endParaRPr lang="en-US" dirty="0"/>
          </a:p>
        </p:txBody>
      </p:sp>
      <p:sp>
        <p:nvSpPr>
          <p:cNvPr id="4" name="Rectangle 62"/>
          <p:cNvSpPr>
            <a:spLocks noGrp="1" noChangeArrowheads="1"/>
          </p:cNvSpPr>
          <p:nvPr>
            <p:ph type="sldNum" sz="quarter" idx="12"/>
          </p:nvPr>
        </p:nvSpPr>
        <p:spPr>
          <a:ln/>
        </p:spPr>
        <p:txBody>
          <a:bodyPr/>
          <a:lstStyle>
            <a:lvl1pPr>
              <a:defRPr/>
            </a:lvl1pPr>
          </a:lstStyle>
          <a:p>
            <a:pPr>
              <a:defRPr/>
            </a:pPr>
            <a:fld id="{D89847FE-FF13-458A-8503-011668A5FA1C}" type="slidenum">
              <a:rPr lang="en-US"/>
              <a:pPr>
                <a:defRPr/>
              </a:pPr>
              <a:t>‹#›</a:t>
            </a:fld>
            <a:endParaRPr lang="en-US"/>
          </a:p>
        </p:txBody>
      </p:sp>
    </p:spTree>
    <p:extLst>
      <p:ext uri="{BB962C8B-B14F-4D97-AF65-F5344CB8AC3E}">
        <p14:creationId xmlns:p14="http://schemas.microsoft.com/office/powerpoint/2010/main" val="2550042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pPr>
            <a:endParaRPr lang="en-US" sz="1800" dirty="0">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fontAlgn="auto">
                <a:spcBef>
                  <a:spcPts val="0"/>
                </a:spcBef>
                <a:spcAft>
                  <a:spcPts val="0"/>
                </a:spcAft>
              </a:pPr>
              <a:endParaRPr lang="en-US" sz="1800" dirty="0">
                <a:solidFill>
                  <a:prstClr val="black"/>
                </a:solidFill>
                <a:latin typeface="Lucida Sans Unicode"/>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pPr fontAlgn="auto">
                <a:spcBef>
                  <a:spcPts val="0"/>
                </a:spcBef>
                <a:spcAft>
                  <a:spcPts val="0"/>
                </a:spcAft>
              </a:pPr>
              <a:endParaRPr lang="en-US" sz="1800" dirty="0">
                <a:solidFill>
                  <a:prstClr val="black"/>
                </a:solidFill>
                <a:latin typeface="Lucida Sans Unicode"/>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fontAlgn="auto">
                <a:spcBef>
                  <a:spcPts val="0"/>
                </a:spcBef>
                <a:spcAft>
                  <a:spcPts val="0"/>
                </a:spcAft>
              </a:pPr>
              <a:endParaRPr lang="en-US" sz="1800" dirty="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01B2315-D028-4F35-AB3C-3E0D9284DDE6}" type="datetime1">
              <a:rPr lang="en-US" smtClean="0"/>
              <a:pPr/>
              <a:t>6/11/2020</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dirty="0">
                <a:solidFill>
                  <a:srgbClr val="2DA2BF">
                    <a:tint val="20000"/>
                  </a:srgbClr>
                </a:solidFill>
              </a:rPr>
              <a:t>Effort-Based Software Usability</a:t>
            </a: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42700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FD2BA5-A0B2-4156-807D-2AB9231EE65F}" type="datetime1">
              <a:rPr lang="en-US" smtClean="0">
                <a:solidFill>
                  <a:prstClr val="black"/>
                </a:solidFill>
              </a:rPr>
              <a:pPr/>
              <a:t>6/11/2020</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a:solidFill>
                  <a:prstClr val="black"/>
                </a:solidFill>
              </a:rPr>
              <a:t>Effort-Based Software Usability</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a:t>
            </a:fld>
            <a:endParaRPr lang="en-US" dirty="0">
              <a:solidFill>
                <a:prstClr val="black"/>
              </a:solidFill>
            </a:endParaRPr>
          </a:p>
        </p:txBody>
      </p:sp>
      <p:sp>
        <p:nvSpPr>
          <p:cNvPr id="7" name="Title 6"/>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818207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2.jpe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9144000" cy="6858000"/>
            <a:chOff x="0" y="0"/>
            <a:chExt cx="5760" cy="4320"/>
          </a:xfrm>
        </p:grpSpPr>
        <p:grpSp>
          <p:nvGrpSpPr>
            <p:cNvPr id="5128" name="Group 3"/>
            <p:cNvGrpSpPr>
              <a:grpSpLocks/>
            </p:cNvGrpSpPr>
            <p:nvPr/>
          </p:nvGrpSpPr>
          <p:grpSpPr bwMode="auto">
            <a:xfrm>
              <a:off x="0" y="0"/>
              <a:ext cx="5760" cy="4320"/>
              <a:chOff x="0" y="0"/>
              <a:chExt cx="5760" cy="4320"/>
            </a:xfrm>
          </p:grpSpPr>
          <p:grpSp>
            <p:nvGrpSpPr>
              <p:cNvPr id="5130" name="Group 4"/>
              <p:cNvGrpSpPr>
                <a:grpSpLocks/>
              </p:cNvGrpSpPr>
              <p:nvPr/>
            </p:nvGrpSpPr>
            <p:grpSpPr bwMode="auto">
              <a:xfrm>
                <a:off x="0" y="192"/>
                <a:ext cx="5760" cy="4032"/>
                <a:chOff x="0" y="192"/>
                <a:chExt cx="5760" cy="4032"/>
              </a:xfrm>
            </p:grpSpPr>
            <p:sp>
              <p:nvSpPr>
                <p:cNvPr id="2053"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54"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55"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56"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57"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58"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59"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60"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61"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62"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63"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64"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65"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66"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67"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68"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69"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70"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71"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72"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73"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74"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nvGrpSpPr>
              <p:cNvPr id="5131" name="Group 27"/>
              <p:cNvGrpSpPr>
                <a:grpSpLocks/>
              </p:cNvGrpSpPr>
              <p:nvPr/>
            </p:nvGrpSpPr>
            <p:grpSpPr bwMode="auto">
              <a:xfrm>
                <a:off x="192" y="0"/>
                <a:ext cx="5376" cy="4320"/>
                <a:chOff x="192" y="0"/>
                <a:chExt cx="5376" cy="4320"/>
              </a:xfrm>
            </p:grpSpPr>
            <p:sp>
              <p:nvSpPr>
                <p:cNvPr id="2076"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77"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78"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79"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80"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81"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82"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83"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84"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85"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86"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87"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88"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89"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90"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91"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92"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93"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94"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95"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96"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97"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98"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99"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100"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101"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102"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103"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104"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sp>
          <p:nvSpPr>
            <p:cNvPr id="2105"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en-US"/>
            </a:p>
          </p:txBody>
        </p:sp>
      </p:grpSp>
      <p:sp>
        <p:nvSpPr>
          <p:cNvPr id="5123" name="Rectangle 58"/>
          <p:cNvSpPr>
            <a:spLocks noGrp="1" noChangeArrowheads="1"/>
          </p:cNvSpPr>
          <p:nvPr>
            <p:ph type="title"/>
          </p:nvPr>
        </p:nvSpPr>
        <p:spPr bwMode="auto">
          <a:xfrm>
            <a:off x="304800" y="3048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5124" name="Rectangle 59" descr="Rectangle: Click to edit Master text styles&#10;Second level&#10;Third level&#10;Fourth level&#10;Fifth level"/>
          <p:cNvSpPr>
            <a:spLocks noGrp="1" noChangeArrowheads="1"/>
          </p:cNvSpPr>
          <p:nvPr>
            <p:ph type="body" idx="1"/>
          </p:nvPr>
        </p:nvSpPr>
        <p:spPr bwMode="auto">
          <a:xfrm>
            <a:off x="304800" y="1905000"/>
            <a:ext cx="8534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08" name="Rectangle 60"/>
          <p:cNvSpPr>
            <a:spLocks noGrp="1" noChangeArrowheads="1"/>
          </p:cNvSpPr>
          <p:nvPr>
            <p:ph type="dt" sz="half" idx="2"/>
          </p:nvPr>
        </p:nvSpPr>
        <p:spPr bwMode="auto">
          <a:xfrm>
            <a:off x="304800" y="6248400"/>
            <a:ext cx="2667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90000"/>
              </a:lnSpc>
              <a:spcBef>
                <a:spcPct val="20000"/>
              </a:spcBef>
              <a:buClr>
                <a:schemeClr val="tx1"/>
              </a:buClr>
              <a:buSzPct val="60000"/>
              <a:buFont typeface="Wingdings" pitchFamily="2" charset="2"/>
              <a:buNone/>
              <a:defRPr sz="1000">
                <a:solidFill>
                  <a:schemeClr val="tx1"/>
                </a:solidFill>
              </a:defRPr>
            </a:lvl1pPr>
          </a:lstStyle>
          <a:p>
            <a:pPr>
              <a:defRPr/>
            </a:pPr>
            <a:r>
              <a:rPr lang="en-US"/>
              <a:t>© Carl J. Mueller, 2008</a:t>
            </a:r>
            <a:endParaRPr lang="en-US" dirty="0"/>
          </a:p>
        </p:txBody>
      </p:sp>
      <p:sp>
        <p:nvSpPr>
          <p:cNvPr id="2109" name="Rectangle 61"/>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chemeClr val="tx1"/>
                </a:solidFill>
              </a:defRPr>
            </a:lvl1pPr>
          </a:lstStyle>
          <a:p>
            <a:pPr>
              <a:defRPr/>
            </a:pPr>
            <a:r>
              <a:rPr lang="en-US"/>
              <a:t>Software Quality:  Usability</a:t>
            </a:r>
            <a:endParaRPr lang="en-US" dirty="0"/>
          </a:p>
        </p:txBody>
      </p:sp>
      <p:sp>
        <p:nvSpPr>
          <p:cNvPr id="2110" name="Rectangle 62"/>
          <p:cNvSpPr>
            <a:spLocks noGrp="1" noChangeArrowheads="1"/>
          </p:cNvSpPr>
          <p:nvPr>
            <p:ph type="sldNum" sz="quarter" idx="4"/>
          </p:nvPr>
        </p:nvSpPr>
        <p:spPr bwMode="auto">
          <a:xfrm>
            <a:off x="67056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1"/>
                </a:solidFill>
              </a:defRPr>
            </a:lvl1pPr>
          </a:lstStyle>
          <a:p>
            <a:pPr>
              <a:defRPr/>
            </a:pPr>
            <a:fld id="{AFB0BF3F-B47C-4C75-9F66-E6BA6BE0FDF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698" r:id="rId6"/>
    <p:sldLayoutId id="2147483699" r:id="rId7"/>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457200" indent="-457200" algn="l" rtl="0" eaLnBrk="0" fontAlgn="base" hangingPunct="0">
        <a:spcBef>
          <a:spcPct val="20000"/>
        </a:spcBef>
        <a:spcAft>
          <a:spcPct val="0"/>
        </a:spcAft>
        <a:buClr>
          <a:schemeClr val="hlink"/>
        </a:buClr>
        <a:buSzPct val="110000"/>
        <a:buFont typeface="Wingdings" pitchFamily="2" charset="2"/>
        <a:buBlip>
          <a:blip r:embed="rId9"/>
        </a:buBlip>
        <a:defRPr sz="3200">
          <a:solidFill>
            <a:schemeClr val="tx1"/>
          </a:solidFill>
          <a:latin typeface="+mn-lt"/>
          <a:ea typeface="+mn-ea"/>
          <a:cs typeface="+mn-cs"/>
        </a:defRPr>
      </a:lvl1pPr>
      <a:lvl2pPr marL="912813" indent="-341313"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370013" indent="-3429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827213" indent="-3429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282825" indent="-341313"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740025" indent="-341313"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3197225" indent="-341313"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654425" indent="-341313"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4111625" indent="-341313"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fontAlgn="auto">
              <a:spcBef>
                <a:spcPts val="0"/>
              </a:spcBef>
              <a:spcAft>
                <a:spcPts val="0"/>
              </a:spcAft>
            </a:pPr>
            <a:endParaRPr lang="en-US" sz="1800" dirty="0">
              <a:solidFill>
                <a:prstClr val="black"/>
              </a:solidFill>
              <a:latin typeface="Lucida Sans Unicode"/>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pPr fontAlgn="auto">
              <a:spcBef>
                <a:spcPts val="0"/>
              </a:spcBef>
              <a:spcAft>
                <a:spcPts val="0"/>
              </a:spcAft>
            </a:pPr>
            <a:endParaRPr lang="en-US" sz="1800" dirty="0">
              <a:solidFill>
                <a:prstClr val="black"/>
              </a:solidFill>
              <a:latin typeface="Lucida Sans Unicode"/>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fontAlgn="auto">
              <a:spcBef>
                <a:spcPts val="0"/>
              </a:spcBef>
              <a:spcAft>
                <a:spcPts val="0"/>
              </a:spcAft>
            </a:pPr>
            <a:endParaRPr lang="en-US" sz="1800" dirty="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fontAlgn="auto">
              <a:spcBef>
                <a:spcPts val="0"/>
              </a:spcBef>
              <a:spcAft>
                <a:spcPts val="0"/>
              </a:spcAft>
            </a:pPr>
            <a:fld id="{5A528F3C-03AE-4208-9C52-C077688AB135}" type="datetime1">
              <a:rPr lang="en-US" smtClean="0">
                <a:solidFill>
                  <a:prstClr val="black"/>
                </a:solidFill>
                <a:latin typeface="Lucida Sans Unicode"/>
              </a:rPr>
              <a:pPr fontAlgn="auto">
                <a:spcBef>
                  <a:spcPts val="0"/>
                </a:spcBef>
                <a:spcAft>
                  <a:spcPts val="0"/>
                </a:spcAft>
              </a:pPr>
              <a:t>6/11/2020</a:t>
            </a:fld>
            <a:endParaRPr lang="en-US" dirty="0">
              <a:solidFill>
                <a:prstClr val="black"/>
              </a:solidFill>
              <a:latin typeface="Lucida Sans Unicode"/>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fontAlgn="auto">
              <a:spcBef>
                <a:spcPts val="0"/>
              </a:spcBef>
              <a:spcAft>
                <a:spcPts val="0"/>
              </a:spcAft>
            </a:pPr>
            <a:r>
              <a:rPr lang="en-US" dirty="0">
                <a:solidFill>
                  <a:prstClr val="black"/>
                </a:solidFill>
                <a:latin typeface="Lucida Sans Unicode"/>
              </a:rPr>
              <a:t>Effort-Based Software Usability</a:t>
            </a: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fontAlgn="auto">
              <a:spcBef>
                <a:spcPts val="0"/>
              </a:spcBef>
              <a:spcAft>
                <a:spcPts val="0"/>
              </a:spcAft>
            </a:pPr>
            <a:fld id="{B6F15528-21DE-4FAA-801E-634DDDAF4B2B}" type="slidenum">
              <a:rPr lang="en-US" smtClean="0">
                <a:solidFill>
                  <a:prstClr val="black"/>
                </a:solidFill>
                <a:latin typeface="Lucida Sans Unicode"/>
              </a:rPr>
              <a:pPr fontAlgn="auto">
                <a:spcBef>
                  <a:spcPts val="0"/>
                </a:spcBef>
                <a:spcAft>
                  <a:spcPts val="0"/>
                </a:spcAft>
              </a:pPr>
              <a:t>‹#›</a:t>
            </a:fld>
            <a:endParaRPr lang="en-US" dirty="0">
              <a:solidFill>
                <a:prstClr val="black"/>
              </a:solidFill>
              <a:latin typeface="Lucida Sans Unicode"/>
            </a:endParaRPr>
          </a:p>
        </p:txBody>
      </p:sp>
    </p:spTree>
    <p:extLst>
      <p:ext uri="{BB962C8B-B14F-4D97-AF65-F5344CB8AC3E}">
        <p14:creationId xmlns:p14="http://schemas.microsoft.com/office/powerpoint/2010/main" val="256002333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9"/>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dirty="0">
                <a:solidFill>
                  <a:schemeClr val="tx1"/>
                </a:solidFill>
              </a:rPr>
              <a:t>© Carl J. Mueller, 2008</a:t>
            </a:r>
          </a:p>
        </p:txBody>
      </p:sp>
      <p:sp>
        <p:nvSpPr>
          <p:cNvPr id="11267" name="Rectangle 70"/>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11268" name="Rectangle 7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A6F1FCAF-E348-424D-8D91-90CAB88EB607}" type="slidenum">
              <a:rPr lang="en-US" sz="1400" smtClean="0">
                <a:solidFill>
                  <a:schemeClr val="tx1"/>
                </a:solidFill>
              </a:rPr>
              <a:pPr eaLnBrk="1" hangingPunct="1"/>
              <a:t>1</a:t>
            </a:fld>
            <a:endParaRPr lang="en-US" sz="1400">
              <a:solidFill>
                <a:schemeClr val="tx1"/>
              </a:solidFill>
            </a:endParaRPr>
          </a:p>
        </p:txBody>
      </p:sp>
      <p:sp>
        <p:nvSpPr>
          <p:cNvPr id="11269" name="Rectangle 2"/>
          <p:cNvSpPr>
            <a:spLocks noGrp="1" noChangeArrowheads="1"/>
          </p:cNvSpPr>
          <p:nvPr>
            <p:ph type="ctrTitle"/>
          </p:nvPr>
        </p:nvSpPr>
        <p:spPr/>
        <p:txBody>
          <a:bodyPr/>
          <a:lstStyle/>
          <a:p>
            <a:pPr eaLnBrk="1" hangingPunct="1"/>
            <a:r>
              <a:rPr lang="en-US"/>
              <a:t>Software Quality</a:t>
            </a:r>
          </a:p>
        </p:txBody>
      </p:sp>
      <p:sp>
        <p:nvSpPr>
          <p:cNvPr id="11270" name="Rectangle 3" descr="Rectangle: Click to edit Master text styles&#10;Second level&#10;Third level&#10;Fourth level&#10;Fifth level"/>
          <p:cNvSpPr>
            <a:spLocks noGrp="1" noChangeArrowheads="1"/>
          </p:cNvSpPr>
          <p:nvPr>
            <p:ph type="subTitle" idx="1"/>
          </p:nvPr>
        </p:nvSpPr>
        <p:spPr/>
        <p:txBody>
          <a:bodyPr/>
          <a:lstStyle/>
          <a:p>
            <a:pPr algn="ctr" eaLnBrk="1" hangingPunct="1"/>
            <a:endParaRPr lang="en-US"/>
          </a:p>
          <a:p>
            <a:pPr algn="ctr" eaLnBrk="1" hangingPunct="1"/>
            <a:r>
              <a:rPr lang="en-US"/>
              <a:t>Usability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Internal quality or the developer’s perspective of quality in the ISO 9126-1 standard includes </a:t>
            </a:r>
          </a:p>
          <a:p>
            <a:pPr lvl="1"/>
            <a:r>
              <a:rPr lang="en-US" dirty="0"/>
              <a:t>maintainability </a:t>
            </a:r>
          </a:p>
          <a:p>
            <a:pPr lvl="1"/>
            <a:r>
              <a:rPr lang="en-US" dirty="0"/>
              <a:t>portability.  </a:t>
            </a:r>
          </a:p>
          <a:p>
            <a:r>
              <a:rPr lang="en-US" dirty="0"/>
              <a:t>Evaluating software usability using the ISO 9126-1 standard requires evaluating both the quality in use and the external quality.</a:t>
            </a:r>
          </a:p>
        </p:txBody>
      </p:sp>
      <p:sp>
        <p:nvSpPr>
          <p:cNvPr id="3" name="Footer Placeholder 2"/>
          <p:cNvSpPr>
            <a:spLocks noGrp="1"/>
          </p:cNvSpPr>
          <p:nvPr>
            <p:ph type="ftr" sz="quarter" idx="11"/>
          </p:nvPr>
        </p:nvSpPr>
        <p:spPr/>
        <p:txBody>
          <a:bodyPr/>
          <a:lstStyle/>
          <a:p>
            <a:r>
              <a:rPr lang="en-US">
                <a:solidFill>
                  <a:prstClr val="black"/>
                </a:solidFill>
              </a:rPr>
              <a:t>Effort-Based Software Usability</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10</a:t>
            </a:fld>
            <a:endParaRPr lang="en-US" dirty="0">
              <a:solidFill>
                <a:prstClr val="black"/>
              </a:solidFill>
            </a:endParaRPr>
          </a:p>
        </p:txBody>
      </p:sp>
      <p:sp>
        <p:nvSpPr>
          <p:cNvPr id="5" name="Title 4"/>
          <p:cNvSpPr>
            <a:spLocks noGrp="1"/>
          </p:cNvSpPr>
          <p:nvPr>
            <p:ph type="title"/>
          </p:nvPr>
        </p:nvSpPr>
        <p:spPr/>
        <p:txBody>
          <a:bodyPr/>
          <a:lstStyle/>
          <a:p>
            <a:r>
              <a:rPr lang="en-US" dirty="0"/>
              <a:t>ISO/IEC 9126-11</a:t>
            </a:r>
          </a:p>
        </p:txBody>
      </p:sp>
    </p:spTree>
    <p:extLst>
      <p:ext uri="{BB962C8B-B14F-4D97-AF65-F5344CB8AC3E}">
        <p14:creationId xmlns:p14="http://schemas.microsoft.com/office/powerpoint/2010/main" val="2491685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The ISO/IEC 9126-1 standard defines the sub-characteristics of usability as:</a:t>
            </a:r>
          </a:p>
          <a:p>
            <a:pPr lvl="0"/>
            <a:r>
              <a:rPr lang="en-US" dirty="0">
                <a:highlight>
                  <a:srgbClr val="FFFF00"/>
                </a:highlight>
              </a:rPr>
              <a:t>Operability</a:t>
            </a:r>
            <a:r>
              <a:rPr lang="en-US" dirty="0"/>
              <a:t>.	</a:t>
            </a:r>
          </a:p>
          <a:p>
            <a:pPr lvl="1"/>
            <a:r>
              <a:rPr lang="en-US" dirty="0"/>
              <a:t>The capability of a user to use the software to accomplish a specific goal.</a:t>
            </a:r>
          </a:p>
          <a:p>
            <a:pPr lvl="0"/>
            <a:r>
              <a:rPr lang="en-US" dirty="0">
                <a:highlight>
                  <a:srgbClr val="FFFF00"/>
                </a:highlight>
              </a:rPr>
              <a:t>Learnability</a:t>
            </a:r>
            <a:r>
              <a:rPr lang="en-US" dirty="0"/>
              <a:t>.	</a:t>
            </a:r>
          </a:p>
          <a:p>
            <a:pPr lvl="1"/>
            <a:r>
              <a:rPr lang="en-US" dirty="0"/>
              <a:t>The ease with which a user learns to use the software.</a:t>
            </a:r>
          </a:p>
          <a:p>
            <a:pPr lvl="0"/>
            <a:r>
              <a:rPr lang="en-US" dirty="0">
                <a:highlight>
                  <a:srgbClr val="FFFF00"/>
                </a:highlight>
              </a:rPr>
              <a:t>Understandability.</a:t>
            </a:r>
            <a:r>
              <a:rPr lang="en-US" dirty="0"/>
              <a:t>	</a:t>
            </a:r>
          </a:p>
          <a:p>
            <a:pPr lvl="1"/>
            <a:r>
              <a:rPr lang="en-US" dirty="0"/>
              <a:t>The ability of a user to understand the capabilities of the software.</a:t>
            </a:r>
          </a:p>
          <a:p>
            <a:pPr lvl="0"/>
            <a:r>
              <a:rPr lang="en-US" dirty="0">
                <a:highlight>
                  <a:srgbClr val="FFFF00"/>
                </a:highlight>
              </a:rPr>
              <a:t>Attractiveness</a:t>
            </a:r>
            <a:r>
              <a:rPr lang="en-US" dirty="0"/>
              <a:t>.	</a:t>
            </a:r>
          </a:p>
          <a:p>
            <a:pPr lvl="1"/>
            <a:r>
              <a:rPr lang="en-US" dirty="0"/>
              <a:t>The appeal of the software to a user.</a:t>
            </a:r>
          </a:p>
          <a:p>
            <a:pPr lvl="0"/>
            <a:r>
              <a:rPr lang="en-US" dirty="0"/>
              <a:t>Compliance.	</a:t>
            </a:r>
          </a:p>
          <a:p>
            <a:pPr lvl="1"/>
            <a:r>
              <a:rPr lang="en-US" dirty="0"/>
              <a:t>Measures how well the software adheres to external and internal rules and regulations relating to usability.</a:t>
            </a:r>
          </a:p>
          <a:p>
            <a:endParaRPr lang="en-US" dirty="0"/>
          </a:p>
        </p:txBody>
      </p:sp>
      <p:sp>
        <p:nvSpPr>
          <p:cNvPr id="3" name="Footer Placeholder 2"/>
          <p:cNvSpPr>
            <a:spLocks noGrp="1"/>
          </p:cNvSpPr>
          <p:nvPr>
            <p:ph type="ftr" sz="quarter" idx="11"/>
          </p:nvPr>
        </p:nvSpPr>
        <p:spPr/>
        <p:txBody>
          <a:bodyPr/>
          <a:lstStyle/>
          <a:p>
            <a:r>
              <a:rPr lang="en-US">
                <a:solidFill>
                  <a:prstClr val="black"/>
                </a:solidFill>
              </a:rPr>
              <a:t>Effort-Based Software Usability</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11</a:t>
            </a:fld>
            <a:endParaRPr lang="en-US" dirty="0">
              <a:solidFill>
                <a:prstClr val="black"/>
              </a:solidFill>
            </a:endParaRPr>
          </a:p>
        </p:txBody>
      </p:sp>
      <p:sp>
        <p:nvSpPr>
          <p:cNvPr id="5" name="Title 4"/>
          <p:cNvSpPr>
            <a:spLocks noGrp="1"/>
          </p:cNvSpPr>
          <p:nvPr>
            <p:ph type="title"/>
          </p:nvPr>
        </p:nvSpPr>
        <p:spPr/>
        <p:txBody>
          <a:bodyPr/>
          <a:lstStyle/>
          <a:p>
            <a:r>
              <a:rPr lang="en-US" dirty="0"/>
              <a:t>Sub characteristics</a:t>
            </a:r>
          </a:p>
        </p:txBody>
      </p:sp>
    </p:spTree>
    <p:extLst>
      <p:ext uri="{BB962C8B-B14F-4D97-AF65-F5344CB8AC3E}">
        <p14:creationId xmlns:p14="http://schemas.microsoft.com/office/powerpoint/2010/main" val="1301641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Recommended approaches for measuring each of the sub-characteristics are provided  (ISO 2001; ISO 2003).  </a:t>
            </a:r>
          </a:p>
          <a:p>
            <a:r>
              <a:rPr lang="en-US" dirty="0"/>
              <a:t>These recommended measurements rely heavily on psychometric and cognitive evaluation techniques.  </a:t>
            </a:r>
          </a:p>
          <a:p>
            <a:r>
              <a:rPr lang="en-US" dirty="0"/>
              <a:t>See Nigel Bevan Usability Standards Presentation</a:t>
            </a:r>
          </a:p>
          <a:p>
            <a:pPr>
              <a:buNone/>
            </a:pPr>
            <a:endParaRPr lang="en-US" dirty="0"/>
          </a:p>
        </p:txBody>
      </p:sp>
      <p:sp>
        <p:nvSpPr>
          <p:cNvPr id="3" name="Footer Placeholder 2"/>
          <p:cNvSpPr>
            <a:spLocks noGrp="1"/>
          </p:cNvSpPr>
          <p:nvPr>
            <p:ph type="ftr" sz="quarter" idx="11"/>
          </p:nvPr>
        </p:nvSpPr>
        <p:spPr/>
        <p:txBody>
          <a:bodyPr/>
          <a:lstStyle/>
          <a:p>
            <a:r>
              <a:rPr lang="en-US">
                <a:solidFill>
                  <a:prstClr val="black"/>
                </a:solidFill>
              </a:rPr>
              <a:t>Effort-Based Software Usability</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12</a:t>
            </a:fld>
            <a:endParaRPr lang="en-US" dirty="0">
              <a:solidFill>
                <a:prstClr val="black"/>
              </a:solidFill>
            </a:endParaRPr>
          </a:p>
        </p:txBody>
      </p:sp>
      <p:sp>
        <p:nvSpPr>
          <p:cNvPr id="5" name="Title 4"/>
          <p:cNvSpPr>
            <a:spLocks noGrp="1"/>
          </p:cNvSpPr>
          <p:nvPr>
            <p:ph type="title"/>
          </p:nvPr>
        </p:nvSpPr>
        <p:spPr/>
        <p:txBody>
          <a:bodyPr/>
          <a:lstStyle/>
          <a:p>
            <a:r>
              <a:rPr lang="en-US" dirty="0"/>
              <a:t>Sub characteristics</a:t>
            </a:r>
          </a:p>
        </p:txBody>
      </p:sp>
    </p:spTree>
    <p:extLst>
      <p:ext uri="{BB962C8B-B14F-4D97-AF65-F5344CB8AC3E}">
        <p14:creationId xmlns:p14="http://schemas.microsoft.com/office/powerpoint/2010/main" val="2143903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Many experts view ease of leaning or time to learn as an important characteristic of software usability and it is also the primary characteristic in the IEEE definition</a:t>
            </a:r>
          </a:p>
        </p:txBody>
      </p:sp>
      <p:sp>
        <p:nvSpPr>
          <p:cNvPr id="3" name="Footer Placeholder 2"/>
          <p:cNvSpPr>
            <a:spLocks noGrp="1"/>
          </p:cNvSpPr>
          <p:nvPr>
            <p:ph type="ftr" sz="quarter" idx="11"/>
          </p:nvPr>
        </p:nvSpPr>
        <p:spPr/>
        <p:txBody>
          <a:bodyPr/>
          <a:lstStyle/>
          <a:p>
            <a:r>
              <a:rPr lang="en-US">
                <a:solidFill>
                  <a:prstClr val="black"/>
                </a:solidFill>
              </a:rPr>
              <a:t>Effort-Based Software Usability</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13</a:t>
            </a:fld>
            <a:endParaRPr lang="en-US" dirty="0">
              <a:solidFill>
                <a:prstClr val="black"/>
              </a:solidFill>
            </a:endParaRPr>
          </a:p>
        </p:txBody>
      </p:sp>
      <p:sp>
        <p:nvSpPr>
          <p:cNvPr id="5" name="Title 4"/>
          <p:cNvSpPr>
            <a:spLocks noGrp="1"/>
          </p:cNvSpPr>
          <p:nvPr>
            <p:ph type="title"/>
          </p:nvPr>
        </p:nvSpPr>
        <p:spPr/>
        <p:txBody>
          <a:bodyPr/>
          <a:lstStyle/>
          <a:p>
            <a:r>
              <a:rPr lang="en-US" dirty="0"/>
              <a:t>Learning</a:t>
            </a:r>
          </a:p>
        </p:txBody>
      </p:sp>
    </p:spTree>
    <p:extLst>
      <p:ext uri="{BB962C8B-B14F-4D97-AF65-F5344CB8AC3E}">
        <p14:creationId xmlns:p14="http://schemas.microsoft.com/office/powerpoint/2010/main" val="2712106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err="1"/>
              <a:t>Shneiderman’s</a:t>
            </a:r>
            <a:r>
              <a:rPr lang="en-US" dirty="0"/>
              <a:t> classification of computer users </a:t>
            </a:r>
          </a:p>
          <a:p>
            <a:pPr lvl="1"/>
            <a:r>
              <a:rPr lang="en-US" dirty="0"/>
              <a:t>A novice is in the process of learning to use the software. </a:t>
            </a:r>
          </a:p>
          <a:p>
            <a:pPr lvl="1"/>
            <a:r>
              <a:rPr lang="en-US" dirty="0"/>
              <a:t>An occasional user is continually relearning to use the software.  </a:t>
            </a:r>
          </a:p>
          <a:p>
            <a:pPr lvl="1"/>
            <a:r>
              <a:rPr lang="en-US" dirty="0"/>
              <a:t>An expert has already matured the software and learns very little each time she/he uses the software.   // The GUI developers can serve as experts</a:t>
            </a:r>
          </a:p>
          <a:p>
            <a:r>
              <a:rPr lang="en-US" dirty="0">
                <a:sym typeface="Wingdings" pitchFamily="2" charset="2"/>
              </a:rPr>
              <a:t>It</a:t>
            </a:r>
            <a:r>
              <a:rPr lang="en-US" dirty="0"/>
              <a:t> would be desirable to design the evaluation of usability in a way that enables to establish the learnability of the software.</a:t>
            </a:r>
          </a:p>
        </p:txBody>
      </p:sp>
      <p:sp>
        <p:nvSpPr>
          <p:cNvPr id="3" name="Footer Placeholder 2"/>
          <p:cNvSpPr>
            <a:spLocks noGrp="1"/>
          </p:cNvSpPr>
          <p:nvPr>
            <p:ph type="ftr" sz="quarter" idx="11"/>
          </p:nvPr>
        </p:nvSpPr>
        <p:spPr/>
        <p:txBody>
          <a:bodyPr/>
          <a:lstStyle/>
          <a:p>
            <a:r>
              <a:rPr lang="en-US">
                <a:solidFill>
                  <a:prstClr val="black"/>
                </a:solidFill>
              </a:rPr>
              <a:t>Effort-Based Software Usability</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14</a:t>
            </a:fld>
            <a:endParaRPr lang="en-US" dirty="0">
              <a:solidFill>
                <a:prstClr val="black"/>
              </a:solidFill>
            </a:endParaRPr>
          </a:p>
        </p:txBody>
      </p:sp>
      <p:sp>
        <p:nvSpPr>
          <p:cNvPr id="5" name="Title 4"/>
          <p:cNvSpPr>
            <a:spLocks noGrp="1"/>
          </p:cNvSpPr>
          <p:nvPr>
            <p:ph type="title"/>
          </p:nvPr>
        </p:nvSpPr>
        <p:spPr/>
        <p:txBody>
          <a:bodyPr/>
          <a:lstStyle/>
          <a:p>
            <a:r>
              <a:rPr lang="en-US"/>
              <a:t>Learning</a:t>
            </a:r>
          </a:p>
        </p:txBody>
      </p:sp>
    </p:spTree>
    <p:extLst>
      <p:ext uri="{BB962C8B-B14F-4D97-AF65-F5344CB8AC3E}">
        <p14:creationId xmlns:p14="http://schemas.microsoft.com/office/powerpoint/2010/main" val="3367707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Software engineers generally employ a number of different methods to evaluate software quality characteristics</a:t>
            </a:r>
          </a:p>
          <a:p>
            <a:pPr lvl="1"/>
            <a:r>
              <a:rPr lang="en-US" dirty="0"/>
              <a:t>correctness proofs, </a:t>
            </a:r>
          </a:p>
          <a:p>
            <a:pPr lvl="1"/>
            <a:r>
              <a:rPr lang="en-US" dirty="0"/>
              <a:t>inspections, </a:t>
            </a:r>
          </a:p>
          <a:p>
            <a:pPr lvl="1"/>
            <a:r>
              <a:rPr lang="en-US" dirty="0"/>
              <a:t>Testing </a:t>
            </a:r>
          </a:p>
        </p:txBody>
      </p:sp>
      <p:sp>
        <p:nvSpPr>
          <p:cNvPr id="3" name="Footer Placeholder 2"/>
          <p:cNvSpPr>
            <a:spLocks noGrp="1"/>
          </p:cNvSpPr>
          <p:nvPr>
            <p:ph type="ftr" sz="quarter" idx="11"/>
          </p:nvPr>
        </p:nvSpPr>
        <p:spPr/>
        <p:txBody>
          <a:bodyPr/>
          <a:lstStyle/>
          <a:p>
            <a:r>
              <a:rPr lang="en-US">
                <a:solidFill>
                  <a:prstClr val="black"/>
                </a:solidFill>
              </a:rPr>
              <a:t>Effort-Based Software Usability</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15</a:t>
            </a:fld>
            <a:endParaRPr lang="en-US" dirty="0">
              <a:solidFill>
                <a:prstClr val="black"/>
              </a:solidFill>
            </a:endParaRPr>
          </a:p>
        </p:txBody>
      </p:sp>
      <p:sp>
        <p:nvSpPr>
          <p:cNvPr id="5" name="Title 4"/>
          <p:cNvSpPr>
            <a:spLocks noGrp="1"/>
          </p:cNvSpPr>
          <p:nvPr>
            <p:ph type="title"/>
          </p:nvPr>
        </p:nvSpPr>
        <p:spPr/>
        <p:txBody>
          <a:bodyPr>
            <a:normAutofit fontScale="90000"/>
          </a:bodyPr>
          <a:lstStyle/>
          <a:p>
            <a:r>
              <a:rPr lang="en-US" dirty="0"/>
              <a:t>Usability Evaluation and Testing</a:t>
            </a:r>
          </a:p>
        </p:txBody>
      </p:sp>
    </p:spTree>
    <p:extLst>
      <p:ext uri="{BB962C8B-B14F-4D97-AF65-F5344CB8AC3E}">
        <p14:creationId xmlns:p14="http://schemas.microsoft.com/office/powerpoint/2010/main" val="3966085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US" dirty="0"/>
              <a:t>Usability evaluation has a much richer assortment of methodologies available to the evaluator (Mills, Bury et al. 1986; Nielsen 1993; </a:t>
            </a:r>
          </a:p>
          <a:p>
            <a:pPr lvl="1"/>
            <a:r>
              <a:rPr lang="en-US" dirty="0"/>
              <a:t>“Strategies for Evaluating Software Usability”,  illustrates the large assortment of evaluation methods (Fitzpatrick 1999).  </a:t>
            </a:r>
          </a:p>
          <a:p>
            <a:pPr lvl="1"/>
            <a:r>
              <a:rPr lang="en-US" dirty="0"/>
              <a:t>The list of generic methods cited by Fitzpatrick, include:</a:t>
            </a:r>
          </a:p>
          <a:p>
            <a:endParaRPr lang="en-US" dirty="0"/>
          </a:p>
        </p:txBody>
      </p:sp>
      <p:sp>
        <p:nvSpPr>
          <p:cNvPr id="3" name="Footer Placeholder 2"/>
          <p:cNvSpPr>
            <a:spLocks noGrp="1"/>
          </p:cNvSpPr>
          <p:nvPr>
            <p:ph type="ftr" sz="quarter" idx="11"/>
          </p:nvPr>
        </p:nvSpPr>
        <p:spPr/>
        <p:txBody>
          <a:bodyPr/>
          <a:lstStyle/>
          <a:p>
            <a:r>
              <a:rPr lang="en-US">
                <a:solidFill>
                  <a:prstClr val="black"/>
                </a:solidFill>
              </a:rPr>
              <a:t>Effort-Based Software Usability</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16</a:t>
            </a:fld>
            <a:endParaRPr lang="en-US" dirty="0">
              <a:solidFill>
                <a:prstClr val="black"/>
              </a:solidFill>
            </a:endParaRPr>
          </a:p>
        </p:txBody>
      </p:sp>
      <p:sp>
        <p:nvSpPr>
          <p:cNvPr id="5" name="Title 4"/>
          <p:cNvSpPr>
            <a:spLocks noGrp="1"/>
          </p:cNvSpPr>
          <p:nvPr>
            <p:ph type="title"/>
          </p:nvPr>
        </p:nvSpPr>
        <p:spPr/>
        <p:txBody>
          <a:bodyPr>
            <a:normAutofit fontScale="90000"/>
          </a:bodyPr>
          <a:lstStyle/>
          <a:p>
            <a:r>
              <a:rPr lang="en-US" dirty="0"/>
              <a:t>Usability Evaluation and Testing</a:t>
            </a:r>
          </a:p>
        </p:txBody>
      </p:sp>
    </p:spTree>
    <p:extLst>
      <p:ext uri="{BB962C8B-B14F-4D97-AF65-F5344CB8AC3E}">
        <p14:creationId xmlns:p14="http://schemas.microsoft.com/office/powerpoint/2010/main" val="3962136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dirty="0"/>
              <a:t>Observation</a:t>
            </a:r>
          </a:p>
          <a:p>
            <a:pPr lvl="0"/>
            <a:r>
              <a:rPr lang="en-US" dirty="0"/>
              <a:t>Questionnaire</a:t>
            </a:r>
          </a:p>
          <a:p>
            <a:pPr lvl="0"/>
            <a:r>
              <a:rPr lang="en-US" dirty="0"/>
              <a:t>Interview</a:t>
            </a:r>
          </a:p>
          <a:p>
            <a:pPr lvl="0"/>
            <a:r>
              <a:rPr lang="en-US" dirty="0"/>
              <a:t>Empirical Methods</a:t>
            </a:r>
          </a:p>
          <a:p>
            <a:pPr lvl="0"/>
            <a:r>
              <a:rPr lang="en-US" dirty="0"/>
              <a:t>User Groups</a:t>
            </a:r>
          </a:p>
          <a:p>
            <a:pPr lvl="0"/>
            <a:r>
              <a:rPr lang="en-US" dirty="0"/>
              <a:t>Cognitive Walkthroughs</a:t>
            </a:r>
          </a:p>
          <a:p>
            <a:pPr lvl="0"/>
            <a:r>
              <a:rPr lang="en-US" dirty="0"/>
              <a:t>Heuristic Methods</a:t>
            </a:r>
          </a:p>
          <a:p>
            <a:pPr lvl="0"/>
            <a:r>
              <a:rPr lang="en-US" dirty="0"/>
              <a:t>Review Methods</a:t>
            </a:r>
          </a:p>
          <a:p>
            <a:pPr lvl="0"/>
            <a:r>
              <a:rPr lang="en-US" dirty="0"/>
              <a:t>Modeling Methods </a:t>
            </a:r>
          </a:p>
          <a:p>
            <a:endParaRPr lang="en-US" dirty="0"/>
          </a:p>
        </p:txBody>
      </p:sp>
      <p:sp>
        <p:nvSpPr>
          <p:cNvPr id="3" name="Footer Placeholder 2"/>
          <p:cNvSpPr>
            <a:spLocks noGrp="1"/>
          </p:cNvSpPr>
          <p:nvPr>
            <p:ph type="ftr" sz="quarter" idx="11"/>
          </p:nvPr>
        </p:nvSpPr>
        <p:spPr/>
        <p:txBody>
          <a:bodyPr/>
          <a:lstStyle/>
          <a:p>
            <a:r>
              <a:rPr lang="en-US">
                <a:solidFill>
                  <a:prstClr val="black"/>
                </a:solidFill>
              </a:rPr>
              <a:t>Effort-Based Software Usability</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17</a:t>
            </a:fld>
            <a:endParaRPr lang="en-US" dirty="0">
              <a:solidFill>
                <a:prstClr val="black"/>
              </a:solidFill>
            </a:endParaRPr>
          </a:p>
        </p:txBody>
      </p:sp>
      <p:sp>
        <p:nvSpPr>
          <p:cNvPr id="5" name="Title 4"/>
          <p:cNvSpPr>
            <a:spLocks noGrp="1"/>
          </p:cNvSpPr>
          <p:nvPr>
            <p:ph type="title"/>
          </p:nvPr>
        </p:nvSpPr>
        <p:spPr/>
        <p:txBody>
          <a:bodyPr/>
          <a:lstStyle/>
          <a:p>
            <a:r>
              <a:rPr lang="en-US" dirty="0"/>
              <a:t>Generic methods</a:t>
            </a:r>
          </a:p>
        </p:txBody>
      </p:sp>
    </p:spTree>
    <p:extLst>
      <p:ext uri="{BB962C8B-B14F-4D97-AF65-F5344CB8AC3E}">
        <p14:creationId xmlns:p14="http://schemas.microsoft.com/office/powerpoint/2010/main" val="2760502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endParaRPr lang="en-US" dirty="0"/>
          </a:p>
          <a:p>
            <a:r>
              <a:rPr lang="en-US" dirty="0"/>
              <a:t>Reviews, Cognitive Walkthroughs, and Heuristic Methods are good approaches for evaluating user interface, and providing quality feedback to designers early in the development process.  </a:t>
            </a:r>
          </a:p>
          <a:p>
            <a:r>
              <a:rPr lang="en-US" dirty="0"/>
              <a:t>Inspections, however, are limited to investigating interface issues and do not evaluate the way that the hardware and software work together.  </a:t>
            </a:r>
          </a:p>
          <a:p>
            <a:r>
              <a:rPr lang="en-US" dirty="0"/>
              <a:t>Modeling methodologies such as Goals, Operators, Methods, and Selection rules (GOMS) provide excellent techniques for evaluating user interface designs before they are implemented </a:t>
            </a:r>
          </a:p>
        </p:txBody>
      </p:sp>
      <p:sp>
        <p:nvSpPr>
          <p:cNvPr id="3" name="Footer Placeholder 2"/>
          <p:cNvSpPr>
            <a:spLocks noGrp="1"/>
          </p:cNvSpPr>
          <p:nvPr>
            <p:ph type="ftr" sz="quarter" idx="11"/>
          </p:nvPr>
        </p:nvSpPr>
        <p:spPr/>
        <p:txBody>
          <a:bodyPr/>
          <a:lstStyle/>
          <a:p>
            <a:r>
              <a:rPr lang="en-US">
                <a:solidFill>
                  <a:prstClr val="black"/>
                </a:solidFill>
              </a:rPr>
              <a:t>Effort-Based Software Usability</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18</a:t>
            </a:fld>
            <a:endParaRPr lang="en-US" dirty="0">
              <a:solidFill>
                <a:prstClr val="black"/>
              </a:solidFill>
            </a:endParaRPr>
          </a:p>
        </p:txBody>
      </p:sp>
      <p:sp>
        <p:nvSpPr>
          <p:cNvPr id="5" name="Title 4"/>
          <p:cNvSpPr>
            <a:spLocks noGrp="1"/>
          </p:cNvSpPr>
          <p:nvPr>
            <p:ph type="title"/>
          </p:nvPr>
        </p:nvSpPr>
        <p:spPr/>
        <p:txBody>
          <a:bodyPr/>
          <a:lstStyle/>
          <a:p>
            <a:r>
              <a:rPr lang="en-US" dirty="0"/>
              <a:t>strengths and weaknesses</a:t>
            </a:r>
          </a:p>
        </p:txBody>
      </p:sp>
    </p:spTree>
    <p:extLst>
      <p:ext uri="{BB962C8B-B14F-4D97-AF65-F5344CB8AC3E}">
        <p14:creationId xmlns:p14="http://schemas.microsoft.com/office/powerpoint/2010/main" val="1313459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endParaRPr lang="en-US" dirty="0"/>
          </a:p>
          <a:p>
            <a:r>
              <a:rPr lang="en-US" dirty="0"/>
              <a:t>Observation, Questionnaire, Interviews, and User Groups offer excellent feedback about the user perception of the usability of the software.  </a:t>
            </a:r>
          </a:p>
          <a:p>
            <a:r>
              <a:rPr lang="en-US" dirty="0"/>
              <a:t>The Empirical approach provides   excellent data about how all of the components interact with users and employs the same concepts as those used in this validation stage of development to evaluate other quality characteristics exhibited by the software.</a:t>
            </a:r>
          </a:p>
          <a:p>
            <a:endParaRPr lang="en-US" dirty="0"/>
          </a:p>
        </p:txBody>
      </p:sp>
      <p:sp>
        <p:nvSpPr>
          <p:cNvPr id="3" name="Footer Placeholder 2"/>
          <p:cNvSpPr>
            <a:spLocks noGrp="1"/>
          </p:cNvSpPr>
          <p:nvPr>
            <p:ph type="ftr" sz="quarter" idx="11"/>
          </p:nvPr>
        </p:nvSpPr>
        <p:spPr/>
        <p:txBody>
          <a:bodyPr/>
          <a:lstStyle/>
          <a:p>
            <a:r>
              <a:rPr lang="en-US">
                <a:solidFill>
                  <a:prstClr val="black"/>
                </a:solidFill>
              </a:rPr>
              <a:t>Effort-Based Software Usability</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19</a:t>
            </a:fld>
            <a:endParaRPr lang="en-US" dirty="0">
              <a:solidFill>
                <a:prstClr val="black"/>
              </a:solidFill>
            </a:endParaRPr>
          </a:p>
        </p:txBody>
      </p:sp>
      <p:sp>
        <p:nvSpPr>
          <p:cNvPr id="5" name="Title 4"/>
          <p:cNvSpPr>
            <a:spLocks noGrp="1"/>
          </p:cNvSpPr>
          <p:nvPr>
            <p:ph type="title"/>
          </p:nvPr>
        </p:nvSpPr>
        <p:spPr/>
        <p:txBody>
          <a:bodyPr/>
          <a:lstStyle/>
          <a:p>
            <a:r>
              <a:rPr lang="en-US" dirty="0"/>
              <a:t>strengths and weaknesses</a:t>
            </a:r>
          </a:p>
        </p:txBody>
      </p:sp>
    </p:spTree>
    <p:extLst>
      <p:ext uri="{BB962C8B-B14F-4D97-AF65-F5344CB8AC3E}">
        <p14:creationId xmlns:p14="http://schemas.microsoft.com/office/powerpoint/2010/main" val="24649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endParaRPr lang="en-US" sz="1200">
              <a:solidFill>
                <a:schemeClr val="tx1"/>
              </a:solidFill>
            </a:endParaRPr>
          </a:p>
        </p:txBody>
      </p:sp>
      <p:sp>
        <p:nvSpPr>
          <p:cNvPr id="1229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1229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B830C88D-392A-432B-A2AE-18BA89D1AA6B}" type="slidenum">
              <a:rPr lang="en-US" sz="1400" smtClean="0">
                <a:solidFill>
                  <a:schemeClr val="tx1"/>
                </a:solidFill>
              </a:rPr>
              <a:pPr eaLnBrk="1" hangingPunct="1"/>
              <a:t>2</a:t>
            </a:fld>
            <a:endParaRPr lang="en-US" sz="1400">
              <a:solidFill>
                <a:schemeClr val="tx1"/>
              </a:solidFill>
            </a:endParaRPr>
          </a:p>
        </p:txBody>
      </p:sp>
      <p:sp>
        <p:nvSpPr>
          <p:cNvPr id="12293" name="Rectangle 2"/>
          <p:cNvSpPr>
            <a:spLocks noGrp="1" noChangeArrowheads="1"/>
          </p:cNvSpPr>
          <p:nvPr>
            <p:ph type="title"/>
          </p:nvPr>
        </p:nvSpPr>
        <p:spPr/>
        <p:txBody>
          <a:bodyPr/>
          <a:lstStyle/>
          <a:p>
            <a:pPr eaLnBrk="1" hangingPunct="1"/>
            <a:r>
              <a:rPr lang="en-US"/>
              <a:t>Question about Quality</a:t>
            </a:r>
          </a:p>
        </p:txBody>
      </p:sp>
      <p:sp>
        <p:nvSpPr>
          <p:cNvPr id="1229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t>What is software quality? </a:t>
            </a:r>
            <a:br>
              <a:rPr lang="en-US"/>
            </a:br>
            <a:r>
              <a:rPr lang="en-US"/>
              <a:t>		“I know it when I see it.”</a:t>
            </a:r>
          </a:p>
          <a:p>
            <a:pPr eaLnBrk="1" hangingPunct="1"/>
            <a:r>
              <a:rPr lang="en-US"/>
              <a:t>Where is quality defined?</a:t>
            </a:r>
          </a:p>
          <a:p>
            <a:pPr eaLnBrk="1" hangingPunct="1"/>
            <a:r>
              <a:rPr lang="en-US"/>
              <a:t>How is quality of each work product measured?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Learnability</a:t>
            </a:r>
          </a:p>
          <a:p>
            <a:r>
              <a:rPr lang="en-US" dirty="0"/>
              <a:t>Efficiency</a:t>
            </a:r>
          </a:p>
          <a:p>
            <a:r>
              <a:rPr lang="en-US" dirty="0"/>
              <a:t>Memorability (consistency) </a:t>
            </a:r>
          </a:p>
          <a:p>
            <a:r>
              <a:rPr lang="en-US" dirty="0"/>
              <a:t>Errors</a:t>
            </a:r>
          </a:p>
          <a:p>
            <a:r>
              <a:rPr lang="en-US" dirty="0"/>
              <a:t>Satisfaction</a:t>
            </a:r>
          </a:p>
          <a:p>
            <a:endParaRPr lang="en-US" dirty="0"/>
          </a:p>
        </p:txBody>
      </p:sp>
      <p:sp>
        <p:nvSpPr>
          <p:cNvPr id="3" name="Footer Placeholder 2"/>
          <p:cNvSpPr>
            <a:spLocks noGrp="1"/>
          </p:cNvSpPr>
          <p:nvPr>
            <p:ph type="ftr" sz="quarter" idx="11"/>
          </p:nvPr>
        </p:nvSpPr>
        <p:spPr/>
        <p:txBody>
          <a:bodyPr/>
          <a:lstStyle/>
          <a:p>
            <a:r>
              <a:rPr lang="en-US">
                <a:solidFill>
                  <a:prstClr val="black"/>
                </a:solidFill>
              </a:rPr>
              <a:t>Effort-Based Software Usability</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20</a:t>
            </a:fld>
            <a:endParaRPr lang="en-US" dirty="0">
              <a:solidFill>
                <a:prstClr val="black"/>
              </a:solidFill>
            </a:endParaRPr>
          </a:p>
        </p:txBody>
      </p:sp>
      <p:sp>
        <p:nvSpPr>
          <p:cNvPr id="5" name="Title 4"/>
          <p:cNvSpPr>
            <a:spLocks noGrp="1"/>
          </p:cNvSpPr>
          <p:nvPr>
            <p:ph type="title"/>
          </p:nvPr>
        </p:nvSpPr>
        <p:spPr/>
        <p:txBody>
          <a:bodyPr/>
          <a:lstStyle/>
          <a:p>
            <a:r>
              <a:rPr lang="en-US" dirty="0"/>
              <a:t>Nielsen</a:t>
            </a:r>
          </a:p>
        </p:txBody>
      </p:sp>
    </p:spTree>
    <p:extLst>
      <p:ext uri="{BB962C8B-B14F-4D97-AF65-F5344CB8AC3E}">
        <p14:creationId xmlns:p14="http://schemas.microsoft.com/office/powerpoint/2010/main" val="4056092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r>
              <a:rPr lang="en-US" dirty="0"/>
              <a:t>© Carl J. Mueller, 2001</a:t>
            </a:r>
            <a:endParaRPr lang="en-US" sz="1200" dirty="0"/>
          </a:p>
        </p:txBody>
      </p:sp>
      <p:sp>
        <p:nvSpPr>
          <p:cNvPr id="6147" name="Footer Placeholder 4"/>
          <p:cNvSpPr>
            <a:spLocks noGrp="1"/>
          </p:cNvSpPr>
          <p:nvPr>
            <p:ph type="ftr" sz="quarter" idx="11"/>
          </p:nvPr>
        </p:nvSpPr>
        <p:spPr>
          <a:noFill/>
        </p:spPr>
        <p:txBody>
          <a:bodyPr/>
          <a:lstStyle/>
          <a:p>
            <a:r>
              <a:rPr lang="en-US" dirty="0"/>
              <a:t>CS48702 - Development Process</a:t>
            </a:r>
          </a:p>
        </p:txBody>
      </p:sp>
      <p:sp>
        <p:nvSpPr>
          <p:cNvPr id="6148" name="Slide Number Placeholder 5"/>
          <p:cNvSpPr>
            <a:spLocks noGrp="1"/>
          </p:cNvSpPr>
          <p:nvPr>
            <p:ph type="sldNum" sz="quarter" idx="12"/>
          </p:nvPr>
        </p:nvSpPr>
        <p:spPr>
          <a:noFill/>
        </p:spPr>
        <p:txBody>
          <a:bodyPr/>
          <a:lstStyle/>
          <a:p>
            <a:fld id="{A8128AF5-14EA-4ACD-BD41-47BF1E7BF273}" type="slidenum">
              <a:rPr lang="en-US"/>
              <a:pPr/>
              <a:t>21</a:t>
            </a:fld>
            <a:endParaRPr lang="en-US" dirty="0"/>
          </a:p>
        </p:txBody>
      </p:sp>
      <p:sp>
        <p:nvSpPr>
          <p:cNvPr id="6149" name="Rectangle 2"/>
          <p:cNvSpPr>
            <a:spLocks noGrp="1" noChangeArrowheads="1"/>
          </p:cNvSpPr>
          <p:nvPr>
            <p:ph type="title"/>
          </p:nvPr>
        </p:nvSpPr>
        <p:spPr/>
        <p:txBody>
          <a:bodyPr/>
          <a:lstStyle/>
          <a:p>
            <a:pPr eaLnBrk="1" hangingPunct="1"/>
            <a:r>
              <a:rPr lang="en-US" dirty="0"/>
              <a:t>Software Quality Models</a:t>
            </a:r>
          </a:p>
        </p:txBody>
      </p:sp>
      <p:sp>
        <p:nvSpPr>
          <p:cNvPr id="6150"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170000"/>
              </a:lnSpc>
            </a:pPr>
            <a:r>
              <a:rPr lang="en-US" dirty="0"/>
              <a:t>FURPS (Hewlett-Packard) </a:t>
            </a:r>
            <a:r>
              <a:rPr lang="en-US" sz="2000" dirty="0"/>
              <a:t>Functionality, Usability, Reliability, Performance, Supportability</a:t>
            </a:r>
          </a:p>
          <a:p>
            <a:pPr eaLnBrk="1" hangingPunct="1">
              <a:lnSpc>
                <a:spcPct val="170000"/>
              </a:lnSpc>
            </a:pPr>
            <a:r>
              <a:rPr lang="en-US" dirty="0"/>
              <a:t>McCall’s Quality Factors</a:t>
            </a:r>
          </a:p>
          <a:p>
            <a:pPr eaLnBrk="1" hangingPunct="1">
              <a:lnSpc>
                <a:spcPct val="170000"/>
              </a:lnSpc>
            </a:pPr>
            <a:r>
              <a:rPr lang="en-US" b="1" dirty="0">
                <a:solidFill>
                  <a:srgbClr val="FF0000"/>
                </a:solidFill>
              </a:rPr>
              <a:t>ISO 9126 Quality Factors</a:t>
            </a:r>
          </a:p>
          <a:p>
            <a:pPr eaLnBrk="1" hangingPunct="1">
              <a:lnSpc>
                <a:spcPct val="170000"/>
              </a:lnSpc>
            </a:pPr>
            <a:r>
              <a:rPr lang="en-US" dirty="0"/>
              <a:t>Wieger’s Quality Attributes</a:t>
            </a:r>
          </a:p>
        </p:txBody>
      </p:sp>
    </p:spTree>
    <p:extLst>
      <p:ext uri="{BB962C8B-B14F-4D97-AF65-F5344CB8AC3E}">
        <p14:creationId xmlns:p14="http://schemas.microsoft.com/office/powerpoint/2010/main" val="3809957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endParaRPr lang="en-US" sz="1200">
              <a:solidFill>
                <a:schemeClr val="tx1"/>
              </a:solidFill>
            </a:endParaRPr>
          </a:p>
        </p:txBody>
      </p:sp>
      <p:sp>
        <p:nvSpPr>
          <p:cNvPr id="1536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1536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7FE0E82F-9546-4C05-BD65-BD7EB852BDB8}" type="slidenum">
              <a:rPr lang="en-US" sz="1400" smtClean="0">
                <a:solidFill>
                  <a:schemeClr val="tx1"/>
                </a:solidFill>
              </a:rPr>
              <a:pPr eaLnBrk="1" hangingPunct="1"/>
              <a:t>22</a:t>
            </a:fld>
            <a:endParaRPr lang="en-US" sz="1400">
              <a:solidFill>
                <a:schemeClr val="tx1"/>
              </a:solidFill>
            </a:endParaRPr>
          </a:p>
        </p:txBody>
      </p:sp>
      <p:sp>
        <p:nvSpPr>
          <p:cNvPr id="15365" name="Rectangle 2"/>
          <p:cNvSpPr>
            <a:spLocks noGrp="1" noChangeArrowheads="1"/>
          </p:cNvSpPr>
          <p:nvPr>
            <p:ph type="title"/>
          </p:nvPr>
        </p:nvSpPr>
        <p:spPr/>
        <p:txBody>
          <a:bodyPr/>
          <a:lstStyle/>
          <a:p>
            <a:pPr eaLnBrk="1" hangingPunct="1"/>
            <a:r>
              <a:rPr lang="en-US"/>
              <a:t>ISO-9126 Quality View</a:t>
            </a:r>
          </a:p>
        </p:txBody>
      </p:sp>
      <p:sp>
        <p:nvSpPr>
          <p:cNvPr id="15366"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a:t>Internal/External</a:t>
            </a:r>
          </a:p>
          <a:p>
            <a:pPr lvl="1" eaLnBrk="1" hangingPunct="1">
              <a:lnSpc>
                <a:spcPct val="90000"/>
              </a:lnSpc>
            </a:pPr>
            <a:r>
              <a:rPr lang="en-US"/>
              <a:t>External</a:t>
            </a:r>
          </a:p>
          <a:p>
            <a:pPr lvl="2" eaLnBrk="1" hangingPunct="1">
              <a:lnSpc>
                <a:spcPct val="90000"/>
              </a:lnSpc>
            </a:pPr>
            <a:r>
              <a:rPr lang="en-US"/>
              <a:t>Requirements derived from user quality needs</a:t>
            </a:r>
          </a:p>
          <a:p>
            <a:pPr lvl="1" eaLnBrk="1" hangingPunct="1">
              <a:lnSpc>
                <a:spcPct val="90000"/>
              </a:lnSpc>
            </a:pPr>
            <a:r>
              <a:rPr lang="en-US"/>
              <a:t>Internal </a:t>
            </a:r>
          </a:p>
          <a:p>
            <a:pPr lvl="2" eaLnBrk="1" hangingPunct="1">
              <a:lnSpc>
                <a:spcPct val="90000"/>
              </a:lnSpc>
            </a:pPr>
            <a:r>
              <a:rPr lang="en-US"/>
              <a:t>Measured and evaluated against the internal quality requirements.</a:t>
            </a:r>
          </a:p>
          <a:p>
            <a:pPr eaLnBrk="1" hangingPunct="1">
              <a:lnSpc>
                <a:spcPct val="90000"/>
              </a:lnSpc>
            </a:pPr>
            <a:r>
              <a:rPr lang="en-US"/>
              <a:t>In use</a:t>
            </a:r>
          </a:p>
          <a:p>
            <a:pPr lvl="1" eaLnBrk="1" hangingPunct="1">
              <a:lnSpc>
                <a:spcPct val="90000"/>
              </a:lnSpc>
            </a:pPr>
            <a:r>
              <a:rPr lang="en-US"/>
              <a:t>End-users view</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endParaRPr lang="en-US" sz="1200">
              <a:solidFill>
                <a:schemeClr val="tx1"/>
              </a:solidFill>
            </a:endParaRPr>
          </a:p>
        </p:txBody>
      </p:sp>
      <p:sp>
        <p:nvSpPr>
          <p:cNvPr id="10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10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FB6B1C6F-5564-4482-988D-6B6C9F02FDB8}" type="slidenum">
              <a:rPr lang="en-US" sz="1400" smtClean="0">
                <a:solidFill>
                  <a:schemeClr val="tx1"/>
                </a:solidFill>
              </a:rPr>
              <a:pPr eaLnBrk="1" hangingPunct="1"/>
              <a:t>23</a:t>
            </a:fld>
            <a:endParaRPr lang="en-US" sz="1400">
              <a:solidFill>
                <a:schemeClr val="tx1"/>
              </a:solidFill>
            </a:endParaRPr>
          </a:p>
        </p:txBody>
      </p:sp>
      <p:sp>
        <p:nvSpPr>
          <p:cNvPr id="1040" name="Rectangle 2"/>
          <p:cNvSpPr>
            <a:spLocks noGrp="1" noChangeArrowheads="1"/>
          </p:cNvSpPr>
          <p:nvPr>
            <p:ph type="title"/>
          </p:nvPr>
        </p:nvSpPr>
        <p:spPr/>
        <p:txBody>
          <a:bodyPr/>
          <a:lstStyle/>
          <a:p>
            <a:pPr eaLnBrk="1" hangingPunct="1"/>
            <a:r>
              <a:rPr lang="en-US"/>
              <a:t>IS0-9126 End-User Quality View</a:t>
            </a:r>
          </a:p>
        </p:txBody>
      </p:sp>
      <p:grpSp>
        <p:nvGrpSpPr>
          <p:cNvPr id="2" name="Organization Chart 6"/>
          <p:cNvGrpSpPr>
            <a:grpSpLocks/>
          </p:cNvGrpSpPr>
          <p:nvPr/>
        </p:nvGrpSpPr>
        <p:grpSpPr bwMode="auto">
          <a:xfrm>
            <a:off x="304800" y="1905000"/>
            <a:ext cx="8534400" cy="4114800"/>
            <a:chOff x="192" y="1200"/>
            <a:chExt cx="3888" cy="720"/>
          </a:xfrm>
        </p:grpSpPr>
        <p:cxnSp>
          <p:nvCxnSpPr>
            <p:cNvPr id="1028" name="_s1028"/>
            <p:cNvCxnSpPr>
              <a:cxnSpLocks noChangeShapeType="1"/>
              <a:stCxn id="7" idx="0"/>
              <a:endCxn id="3" idx="2"/>
            </p:cNvCxnSpPr>
            <p:nvPr/>
          </p:nvCxnSpPr>
          <p:spPr bwMode="auto">
            <a:xfrm rot="5400000" flipH="1">
              <a:off x="2820" y="804"/>
              <a:ext cx="144" cy="1512"/>
            </a:xfrm>
            <a:prstGeom prst="bentConnector3">
              <a:avLst>
                <a:gd name="adj1" fmla="val 1389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29" name="_s1029"/>
            <p:cNvCxnSpPr>
              <a:cxnSpLocks noChangeShapeType="1"/>
              <a:stCxn id="6" idx="0"/>
              <a:endCxn id="3" idx="2"/>
            </p:cNvCxnSpPr>
            <p:nvPr/>
          </p:nvCxnSpPr>
          <p:spPr bwMode="auto">
            <a:xfrm rot="5400000" flipH="1">
              <a:off x="2316" y="1308"/>
              <a:ext cx="144" cy="504"/>
            </a:xfrm>
            <a:prstGeom prst="bentConnector3">
              <a:avLst>
                <a:gd name="adj1" fmla="val 1389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30" name="_s1030"/>
            <p:cNvCxnSpPr>
              <a:cxnSpLocks noChangeShapeType="1"/>
              <a:stCxn id="5" idx="0"/>
              <a:endCxn id="3" idx="2"/>
            </p:cNvCxnSpPr>
            <p:nvPr/>
          </p:nvCxnSpPr>
          <p:spPr bwMode="auto">
            <a:xfrm rot="16200000">
              <a:off x="1812" y="1308"/>
              <a:ext cx="144" cy="504"/>
            </a:xfrm>
            <a:prstGeom prst="bentConnector3">
              <a:avLst>
                <a:gd name="adj1" fmla="val 1389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31" name="_s1031"/>
            <p:cNvCxnSpPr>
              <a:cxnSpLocks noChangeShapeType="1"/>
              <a:stCxn id="4" idx="0"/>
              <a:endCxn id="3" idx="2"/>
            </p:cNvCxnSpPr>
            <p:nvPr/>
          </p:nvCxnSpPr>
          <p:spPr bwMode="auto">
            <a:xfrm rot="16200000">
              <a:off x="1308" y="804"/>
              <a:ext cx="144" cy="1512"/>
            </a:xfrm>
            <a:prstGeom prst="bentConnector3">
              <a:avLst>
                <a:gd name="adj1" fmla="val 1389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 name="_s1032"/>
            <p:cNvSpPr>
              <a:spLocks noChangeArrowheads="1"/>
            </p:cNvSpPr>
            <p:nvPr/>
          </p:nvSpPr>
          <p:spPr bwMode="auto">
            <a:xfrm>
              <a:off x="1704" y="120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chemeClr val="tx2"/>
                  </a:solidFill>
                  <a:effectLst/>
                  <a:latin typeface="Tahoma" pitchFamily="34" charset="0"/>
                </a:rPr>
                <a:t>Quality</a:t>
              </a:r>
              <a:br>
                <a:rPr kumimoji="0" lang="en-US" sz="3200" b="0" i="0" u="none" strike="noStrike" cap="none" normalizeH="0" baseline="0">
                  <a:ln>
                    <a:noFill/>
                  </a:ln>
                  <a:solidFill>
                    <a:schemeClr val="tx2"/>
                  </a:solidFill>
                  <a:effectLst/>
                  <a:latin typeface="Tahoma" pitchFamily="34" charset="0"/>
                </a:rPr>
              </a:br>
              <a:r>
                <a:rPr kumimoji="0" lang="en-US" sz="3200" b="0" i="0" u="none" strike="noStrike" cap="none" normalizeH="0" baseline="0">
                  <a:ln>
                    <a:noFill/>
                  </a:ln>
                  <a:solidFill>
                    <a:schemeClr val="tx2"/>
                  </a:solidFill>
                  <a:effectLst/>
                  <a:latin typeface="Tahoma" pitchFamily="34" charset="0"/>
                </a:rPr>
                <a:t> in use</a:t>
              </a:r>
            </a:p>
          </p:txBody>
        </p:sp>
        <p:sp>
          <p:nvSpPr>
            <p:cNvPr id="4" name="_s1033"/>
            <p:cNvSpPr>
              <a:spLocks noChangeArrowheads="1"/>
            </p:cNvSpPr>
            <p:nvPr/>
          </p:nvSpPr>
          <p:spPr bwMode="auto">
            <a:xfrm>
              <a:off x="192" y="163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2"/>
                  </a:solidFill>
                  <a:effectLst/>
                  <a:latin typeface="Tahoma" pitchFamily="34" charset="0"/>
                </a:rPr>
                <a:t>Effectiveness</a:t>
              </a:r>
            </a:p>
          </p:txBody>
        </p:sp>
        <p:sp>
          <p:nvSpPr>
            <p:cNvPr id="5" name="_s1034"/>
            <p:cNvSpPr>
              <a:spLocks noChangeArrowheads="1"/>
            </p:cNvSpPr>
            <p:nvPr/>
          </p:nvSpPr>
          <p:spPr bwMode="auto">
            <a:xfrm>
              <a:off x="1200" y="163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2"/>
                  </a:solidFill>
                  <a:effectLst/>
                  <a:latin typeface="Tahoma" pitchFamily="34" charset="0"/>
                </a:rPr>
                <a:t>Productivity</a:t>
              </a:r>
            </a:p>
          </p:txBody>
        </p:sp>
        <p:sp>
          <p:nvSpPr>
            <p:cNvPr id="6" name="_s1035"/>
            <p:cNvSpPr>
              <a:spLocks noChangeArrowheads="1"/>
            </p:cNvSpPr>
            <p:nvPr/>
          </p:nvSpPr>
          <p:spPr bwMode="auto">
            <a:xfrm>
              <a:off x="2208" y="163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2"/>
                  </a:solidFill>
                  <a:effectLst/>
                  <a:latin typeface="Tahoma" pitchFamily="34" charset="0"/>
                </a:rPr>
                <a:t>Safety</a:t>
              </a:r>
            </a:p>
          </p:txBody>
        </p:sp>
        <p:sp>
          <p:nvSpPr>
            <p:cNvPr id="7" name="_s1036"/>
            <p:cNvSpPr>
              <a:spLocks noChangeArrowheads="1"/>
            </p:cNvSpPr>
            <p:nvPr/>
          </p:nvSpPr>
          <p:spPr bwMode="auto">
            <a:xfrm>
              <a:off x="3216" y="163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2"/>
                  </a:solidFill>
                  <a:effectLst/>
                  <a:latin typeface="Tahoma" pitchFamily="34" charset="0"/>
                </a:rPr>
                <a:t>Satisfaction</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6"/>
          <p:cNvSpPr>
            <a:spLocks noGrp="1"/>
          </p:cNvSpPr>
          <p:nvPr>
            <p:ph type="title"/>
          </p:nvPr>
        </p:nvSpPr>
        <p:spPr/>
        <p:txBody>
          <a:bodyPr/>
          <a:lstStyle/>
          <a:p>
            <a:pPr eaLnBrk="1" hangingPunct="1"/>
            <a:r>
              <a:rPr lang="en-US"/>
              <a:t>IS0-9126 End-User Quality View</a:t>
            </a:r>
          </a:p>
        </p:txBody>
      </p:sp>
      <p:sp>
        <p:nvSpPr>
          <p:cNvPr id="16387" name="Content Placeholder 5" descr="Rectangle: Click to edit Master text styles&#10;Second level&#10;Third level&#10;Fourth level&#10;Fifth level"/>
          <p:cNvSpPr>
            <a:spLocks noGrp="1"/>
          </p:cNvSpPr>
          <p:nvPr>
            <p:ph idx="1"/>
          </p:nvPr>
        </p:nvSpPr>
        <p:spPr/>
        <p:txBody>
          <a:bodyPr/>
          <a:lstStyle/>
          <a:p>
            <a:r>
              <a:rPr lang="en-US" sz="2400" dirty="0"/>
              <a:t>Effectiveness</a:t>
            </a:r>
          </a:p>
          <a:p>
            <a:pPr lvl="1"/>
            <a:r>
              <a:rPr lang="en-US" sz="2000" dirty="0"/>
              <a:t>Product enables users to achieve specified goals with </a:t>
            </a:r>
            <a:r>
              <a:rPr lang="en-US" sz="2000" dirty="0">
                <a:highlight>
                  <a:srgbClr val="FFFF00"/>
                </a:highlight>
              </a:rPr>
              <a:t>accuracy</a:t>
            </a:r>
            <a:r>
              <a:rPr lang="en-US" sz="2000" dirty="0"/>
              <a:t> and </a:t>
            </a:r>
            <a:r>
              <a:rPr lang="en-US" sz="2000" dirty="0">
                <a:highlight>
                  <a:srgbClr val="FFFF00"/>
                </a:highlight>
              </a:rPr>
              <a:t>completeness</a:t>
            </a:r>
            <a:r>
              <a:rPr lang="en-US" sz="2000" dirty="0"/>
              <a:t> in a specified context.</a:t>
            </a:r>
          </a:p>
          <a:p>
            <a:r>
              <a:rPr lang="en-US" sz="2400" dirty="0"/>
              <a:t>Productivity</a:t>
            </a:r>
          </a:p>
          <a:p>
            <a:pPr lvl="1"/>
            <a:r>
              <a:rPr lang="en-US" sz="2000" dirty="0"/>
              <a:t>Product enables user to expend appropriate amount of resources in relation to the effectiveness. // Time effort</a:t>
            </a:r>
          </a:p>
          <a:p>
            <a:r>
              <a:rPr lang="en-US" sz="2400" dirty="0"/>
              <a:t>Safety</a:t>
            </a:r>
          </a:p>
          <a:p>
            <a:pPr lvl="1"/>
            <a:r>
              <a:rPr lang="en-US" sz="2000" dirty="0"/>
              <a:t>Product achieves acceptable levels of risk (harm) to people and property.</a:t>
            </a:r>
          </a:p>
          <a:p>
            <a:r>
              <a:rPr lang="en-US" sz="2400" dirty="0"/>
              <a:t>Satisfaction</a:t>
            </a:r>
            <a:endParaRPr lang="en-US" sz="2800" dirty="0"/>
          </a:p>
          <a:p>
            <a:pPr lvl="1"/>
            <a:r>
              <a:rPr lang="en-US" sz="2000" dirty="0"/>
              <a:t>Product satisfy users in a specified context.  // Fuzzy logic</a:t>
            </a:r>
          </a:p>
        </p:txBody>
      </p:sp>
      <p:sp>
        <p:nvSpPr>
          <p:cNvPr id="1638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endParaRPr lang="en-US" sz="1200">
              <a:solidFill>
                <a:schemeClr val="tx1"/>
              </a:solidFill>
            </a:endParaRPr>
          </a:p>
        </p:txBody>
      </p:sp>
      <p:sp>
        <p:nvSpPr>
          <p:cNvPr id="1638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163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E2A02B3A-788A-43C8-90CD-5209C0FCAD91}" type="slidenum">
              <a:rPr lang="en-US" sz="1400" smtClean="0">
                <a:solidFill>
                  <a:schemeClr val="tx1"/>
                </a:solidFill>
              </a:rPr>
              <a:pPr eaLnBrk="1" hangingPunct="1"/>
              <a:t>24</a:t>
            </a:fld>
            <a:endParaRPr lang="en-US" sz="140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7"/>
          <p:cNvSpPr>
            <a:spLocks noGrp="1"/>
          </p:cNvSpPr>
          <p:nvPr>
            <p:ph type="title"/>
          </p:nvPr>
        </p:nvSpPr>
        <p:spPr/>
        <p:txBody>
          <a:bodyPr/>
          <a:lstStyle/>
          <a:p>
            <a:pPr eaLnBrk="1" hangingPunct="1"/>
            <a:r>
              <a:rPr lang="en-US"/>
              <a:t>ISO-9126 Developer Quality View</a:t>
            </a:r>
          </a:p>
        </p:txBody>
      </p:sp>
      <p:sp>
        <p:nvSpPr>
          <p:cNvPr id="205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endParaRPr lang="en-US" sz="1200">
              <a:solidFill>
                <a:schemeClr val="tx1"/>
              </a:solidFill>
            </a:endParaRPr>
          </a:p>
        </p:txBody>
      </p:sp>
      <p:sp>
        <p:nvSpPr>
          <p:cNvPr id="205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20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677691C6-88B3-4A1E-A279-5379010E9EC7}" type="slidenum">
              <a:rPr lang="en-US" sz="1400" smtClean="0">
                <a:solidFill>
                  <a:schemeClr val="tx1"/>
                </a:solidFill>
              </a:rPr>
              <a:pPr eaLnBrk="1" hangingPunct="1"/>
              <a:t>25</a:t>
            </a:fld>
            <a:endParaRPr lang="en-US" sz="1400">
              <a:solidFill>
                <a:schemeClr val="tx1"/>
              </a:solidFill>
            </a:endParaRPr>
          </a:p>
        </p:txBody>
      </p:sp>
      <p:graphicFrame>
        <p:nvGraphicFramePr>
          <p:cNvPr id="2050" name="Object 13"/>
          <p:cNvGraphicFramePr>
            <a:graphicFrameLocks noChangeAspect="1"/>
          </p:cNvGraphicFramePr>
          <p:nvPr/>
        </p:nvGraphicFramePr>
        <p:xfrm>
          <a:off x="71438" y="1884363"/>
          <a:ext cx="9015412" cy="3738562"/>
        </p:xfrm>
        <a:graphic>
          <a:graphicData uri="http://schemas.openxmlformats.org/presentationml/2006/ole">
            <mc:AlternateContent xmlns:mc="http://schemas.openxmlformats.org/markup-compatibility/2006">
              <mc:Choice xmlns:v="urn:schemas-microsoft-com:vml" Requires="v">
                <p:oleObj spid="_x0000_s2062" name="Visio" r:id="rId3" imgW="10470809" imgH="4147518" progId="Visio.Drawing.11">
                  <p:embed/>
                </p:oleObj>
              </mc:Choice>
              <mc:Fallback>
                <p:oleObj name="Visio" r:id="rId3" imgW="10470809" imgH="4147518" progId="Visio.Drawing.11">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8" y="1884363"/>
                        <a:ext cx="9015412" cy="3738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endParaRPr lang="en-US" sz="1200">
              <a:solidFill>
                <a:schemeClr val="tx1"/>
              </a:solidFill>
            </a:endParaRPr>
          </a:p>
        </p:txBody>
      </p:sp>
      <p:sp>
        <p:nvSpPr>
          <p:cNvPr id="1741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1741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14334353-2D9E-4817-B68B-4015C6B00BCE}" type="slidenum">
              <a:rPr lang="en-US" sz="1400" smtClean="0">
                <a:solidFill>
                  <a:schemeClr val="tx1"/>
                </a:solidFill>
              </a:rPr>
              <a:pPr eaLnBrk="1" hangingPunct="1"/>
              <a:t>26</a:t>
            </a:fld>
            <a:endParaRPr lang="en-US" sz="1400">
              <a:solidFill>
                <a:schemeClr val="tx1"/>
              </a:solidFill>
            </a:endParaRPr>
          </a:p>
        </p:txBody>
      </p:sp>
      <p:sp>
        <p:nvSpPr>
          <p:cNvPr id="17413" name="Rectangle 2"/>
          <p:cNvSpPr>
            <a:spLocks noGrp="1" noChangeArrowheads="1"/>
          </p:cNvSpPr>
          <p:nvPr>
            <p:ph type="title"/>
          </p:nvPr>
        </p:nvSpPr>
        <p:spPr/>
        <p:txBody>
          <a:bodyPr/>
          <a:lstStyle/>
          <a:p>
            <a:pPr eaLnBrk="1" hangingPunct="1"/>
            <a:r>
              <a:rPr lang="en-US"/>
              <a:t>ISO-9126 Internal/External Quality</a:t>
            </a:r>
          </a:p>
        </p:txBody>
      </p:sp>
      <p:sp>
        <p:nvSpPr>
          <p:cNvPr id="17414"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130000"/>
              </a:lnSpc>
            </a:pPr>
            <a:r>
              <a:rPr lang="en-US" sz="2800"/>
              <a:t>Functionality – </a:t>
            </a:r>
            <a:r>
              <a:rPr lang="en-US" sz="2200"/>
              <a:t>Satisfies stated needs.</a:t>
            </a:r>
          </a:p>
          <a:p>
            <a:pPr eaLnBrk="1" hangingPunct="1">
              <a:lnSpc>
                <a:spcPct val="130000"/>
              </a:lnSpc>
            </a:pPr>
            <a:r>
              <a:rPr lang="en-US" sz="2800"/>
              <a:t>Reliability – </a:t>
            </a:r>
            <a:r>
              <a:rPr lang="en-US" sz="2200"/>
              <a:t>Amount of time software is available for use.</a:t>
            </a:r>
          </a:p>
          <a:p>
            <a:pPr eaLnBrk="1" hangingPunct="1">
              <a:lnSpc>
                <a:spcPct val="130000"/>
              </a:lnSpc>
            </a:pPr>
            <a:r>
              <a:rPr lang="en-US" sz="2800"/>
              <a:t>Usability – </a:t>
            </a:r>
            <a:r>
              <a:rPr lang="en-US" sz="2200"/>
              <a:t>How easy is the software to use?</a:t>
            </a:r>
          </a:p>
          <a:p>
            <a:pPr eaLnBrk="1" hangingPunct="1">
              <a:lnSpc>
                <a:spcPct val="130000"/>
              </a:lnSpc>
            </a:pPr>
            <a:r>
              <a:rPr lang="en-US" sz="2800"/>
              <a:t>Efficiency – </a:t>
            </a:r>
            <a:r>
              <a:rPr lang="en-US" sz="2200"/>
              <a:t>Software makes optimal use of resources.</a:t>
            </a:r>
          </a:p>
          <a:p>
            <a:pPr eaLnBrk="1" hangingPunct="1">
              <a:lnSpc>
                <a:spcPct val="130000"/>
              </a:lnSpc>
            </a:pPr>
            <a:r>
              <a:rPr lang="en-US" sz="2800"/>
              <a:t>Maintainability – </a:t>
            </a:r>
            <a:r>
              <a:rPr lang="en-US" sz="2200"/>
              <a:t>Ease with which repairs are made.</a:t>
            </a:r>
          </a:p>
          <a:p>
            <a:pPr eaLnBrk="1" hangingPunct="1">
              <a:lnSpc>
                <a:spcPct val="130000"/>
              </a:lnSpc>
            </a:pPr>
            <a:r>
              <a:rPr lang="en-US" sz="2800"/>
              <a:t>Portability – </a:t>
            </a:r>
            <a:r>
              <a:rPr lang="en-US" sz="2200"/>
              <a:t>Ease of moving between  environments.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6"/>
          <p:cNvSpPr>
            <a:spLocks noGrp="1"/>
          </p:cNvSpPr>
          <p:nvPr>
            <p:ph type="title"/>
          </p:nvPr>
        </p:nvSpPr>
        <p:spPr/>
        <p:txBody>
          <a:bodyPr/>
          <a:lstStyle/>
          <a:p>
            <a:r>
              <a:rPr lang="en-US"/>
              <a:t>Effect of Usability on </a:t>
            </a:r>
            <a:br>
              <a:rPr lang="en-US"/>
            </a:br>
            <a:r>
              <a:rPr lang="en-US"/>
              <a:t>End User Quality View</a:t>
            </a:r>
          </a:p>
        </p:txBody>
      </p:sp>
      <p:sp>
        <p:nvSpPr>
          <p:cNvPr id="307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endParaRPr lang="en-US" sz="1200">
              <a:solidFill>
                <a:schemeClr val="tx1"/>
              </a:solidFill>
            </a:endParaRPr>
          </a:p>
        </p:txBody>
      </p:sp>
      <p:sp>
        <p:nvSpPr>
          <p:cNvPr id="307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30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3ADE36A5-88DC-4246-AAEA-0AE351BBAB05}" type="slidenum">
              <a:rPr lang="en-US" sz="1400" smtClean="0">
                <a:solidFill>
                  <a:schemeClr val="tx1"/>
                </a:solidFill>
              </a:rPr>
              <a:pPr eaLnBrk="1" hangingPunct="1"/>
              <a:t>27</a:t>
            </a:fld>
            <a:endParaRPr lang="en-US" sz="1400">
              <a:solidFill>
                <a:schemeClr val="tx1"/>
              </a:solidFill>
            </a:endParaRPr>
          </a:p>
        </p:txBody>
      </p:sp>
      <p:graphicFrame>
        <p:nvGraphicFramePr>
          <p:cNvPr id="3074" name="Object 7"/>
          <p:cNvGraphicFramePr>
            <a:graphicFrameLocks noChangeAspect="1"/>
          </p:cNvGraphicFramePr>
          <p:nvPr/>
        </p:nvGraphicFramePr>
        <p:xfrm>
          <a:off x="1066800" y="1371600"/>
          <a:ext cx="7404100" cy="5040313"/>
        </p:xfrm>
        <a:graphic>
          <a:graphicData uri="http://schemas.openxmlformats.org/presentationml/2006/ole">
            <mc:AlternateContent xmlns:mc="http://schemas.openxmlformats.org/markup-compatibility/2006">
              <mc:Choice xmlns:v="urn:schemas-microsoft-com:vml" Requires="v">
                <p:oleObj spid="_x0000_s3086" name="Visio" r:id="rId3" imgW="10223778" imgH="6957870" progId="Visio.Drawing.11">
                  <p:embed/>
                </p:oleObj>
              </mc:Choice>
              <mc:Fallback>
                <p:oleObj name="Visio" r:id="rId3" imgW="10223778" imgH="6957870"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371600"/>
                        <a:ext cx="7404100"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p>
            <a:r>
              <a:rPr lang="en-US" dirty="0"/>
              <a:t>© Carl J. Mueller, 2001</a:t>
            </a:r>
            <a:endParaRPr lang="en-US" sz="1200" dirty="0"/>
          </a:p>
        </p:txBody>
      </p:sp>
      <p:sp>
        <p:nvSpPr>
          <p:cNvPr id="9219" name="Footer Placeholder 4"/>
          <p:cNvSpPr>
            <a:spLocks noGrp="1"/>
          </p:cNvSpPr>
          <p:nvPr>
            <p:ph type="ftr" sz="quarter" idx="11"/>
          </p:nvPr>
        </p:nvSpPr>
        <p:spPr>
          <a:noFill/>
        </p:spPr>
        <p:txBody>
          <a:bodyPr/>
          <a:lstStyle/>
          <a:p>
            <a:r>
              <a:rPr lang="en-US" dirty="0"/>
              <a:t>CS48702 - Development Process</a:t>
            </a:r>
          </a:p>
        </p:txBody>
      </p:sp>
      <p:sp>
        <p:nvSpPr>
          <p:cNvPr id="9220" name="Slide Number Placeholder 5"/>
          <p:cNvSpPr>
            <a:spLocks noGrp="1"/>
          </p:cNvSpPr>
          <p:nvPr>
            <p:ph type="sldNum" sz="quarter" idx="12"/>
          </p:nvPr>
        </p:nvSpPr>
        <p:spPr>
          <a:noFill/>
        </p:spPr>
        <p:txBody>
          <a:bodyPr/>
          <a:lstStyle/>
          <a:p>
            <a:fld id="{F1BE3AAC-E854-4997-8A1C-0728325E5640}" type="slidenum">
              <a:rPr lang="en-US"/>
              <a:pPr/>
              <a:t>28</a:t>
            </a:fld>
            <a:endParaRPr lang="en-US" dirty="0"/>
          </a:p>
        </p:txBody>
      </p:sp>
      <p:sp>
        <p:nvSpPr>
          <p:cNvPr id="9221" name="Rectangle 2"/>
          <p:cNvSpPr>
            <a:spLocks noGrp="1" noChangeArrowheads="1"/>
          </p:cNvSpPr>
          <p:nvPr>
            <p:ph type="title"/>
          </p:nvPr>
        </p:nvSpPr>
        <p:spPr/>
        <p:txBody>
          <a:bodyPr/>
          <a:lstStyle/>
          <a:p>
            <a:pPr eaLnBrk="1" hangingPunct="1">
              <a:lnSpc>
                <a:spcPct val="130000"/>
              </a:lnSpc>
            </a:pPr>
            <a:r>
              <a:rPr lang="en-US" sz="3500" dirty="0"/>
              <a:t>Functionality</a:t>
            </a:r>
          </a:p>
        </p:txBody>
      </p:sp>
      <p:sp>
        <p:nvSpPr>
          <p:cNvPr id="9222"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130000"/>
              </a:lnSpc>
            </a:pPr>
            <a:r>
              <a:rPr lang="en-US" dirty="0"/>
              <a:t>Suitability</a:t>
            </a:r>
          </a:p>
          <a:p>
            <a:pPr lvl="1" eaLnBrk="1" hangingPunct="1">
              <a:lnSpc>
                <a:spcPct val="130000"/>
              </a:lnSpc>
            </a:pPr>
            <a:r>
              <a:rPr lang="en-US" sz="2400" dirty="0"/>
              <a:t>Providing an appropriate set of function for specified tasks and user objectives.</a:t>
            </a:r>
          </a:p>
          <a:p>
            <a:pPr eaLnBrk="1" hangingPunct="1">
              <a:lnSpc>
                <a:spcPct val="130000"/>
              </a:lnSpc>
            </a:pPr>
            <a:r>
              <a:rPr lang="en-US" dirty="0"/>
              <a:t>Accuracy</a:t>
            </a:r>
          </a:p>
          <a:p>
            <a:pPr lvl="1" eaLnBrk="1" hangingPunct="1">
              <a:lnSpc>
                <a:spcPct val="130000"/>
              </a:lnSpc>
            </a:pPr>
            <a:r>
              <a:rPr lang="en-US" sz="2400" dirty="0"/>
              <a:t>Providing a result with the needed degree of precision.</a:t>
            </a:r>
          </a:p>
        </p:txBody>
      </p:sp>
    </p:spTree>
    <p:extLst>
      <p:ext uri="{BB962C8B-B14F-4D97-AF65-F5344CB8AC3E}">
        <p14:creationId xmlns:p14="http://schemas.microsoft.com/office/powerpoint/2010/main" val="3713226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p>
            <a:r>
              <a:rPr lang="en-US" dirty="0"/>
              <a:t>© Carl J. Mueller, 2001</a:t>
            </a:r>
            <a:endParaRPr lang="en-US" sz="1200" dirty="0"/>
          </a:p>
        </p:txBody>
      </p:sp>
      <p:sp>
        <p:nvSpPr>
          <p:cNvPr id="10243" name="Footer Placeholder 4"/>
          <p:cNvSpPr>
            <a:spLocks noGrp="1"/>
          </p:cNvSpPr>
          <p:nvPr>
            <p:ph type="ftr" sz="quarter" idx="11"/>
          </p:nvPr>
        </p:nvSpPr>
        <p:spPr>
          <a:noFill/>
        </p:spPr>
        <p:txBody>
          <a:bodyPr/>
          <a:lstStyle/>
          <a:p>
            <a:r>
              <a:rPr lang="en-US" dirty="0"/>
              <a:t>CS48702 - Development Process</a:t>
            </a:r>
          </a:p>
        </p:txBody>
      </p:sp>
      <p:sp>
        <p:nvSpPr>
          <p:cNvPr id="10244" name="Slide Number Placeholder 5"/>
          <p:cNvSpPr>
            <a:spLocks noGrp="1"/>
          </p:cNvSpPr>
          <p:nvPr>
            <p:ph type="sldNum" sz="quarter" idx="12"/>
          </p:nvPr>
        </p:nvSpPr>
        <p:spPr>
          <a:noFill/>
        </p:spPr>
        <p:txBody>
          <a:bodyPr/>
          <a:lstStyle/>
          <a:p>
            <a:fld id="{FBCF216D-4F92-4FA6-9974-A872CDDE7C38}" type="slidenum">
              <a:rPr lang="en-US"/>
              <a:pPr/>
              <a:t>29</a:t>
            </a:fld>
            <a:endParaRPr lang="en-US" dirty="0"/>
          </a:p>
        </p:txBody>
      </p:sp>
      <p:sp>
        <p:nvSpPr>
          <p:cNvPr id="10245" name="Rectangle 2"/>
          <p:cNvSpPr>
            <a:spLocks noGrp="1" noChangeArrowheads="1"/>
          </p:cNvSpPr>
          <p:nvPr>
            <p:ph type="title"/>
          </p:nvPr>
        </p:nvSpPr>
        <p:spPr/>
        <p:txBody>
          <a:bodyPr/>
          <a:lstStyle/>
          <a:p>
            <a:pPr eaLnBrk="1" hangingPunct="1">
              <a:lnSpc>
                <a:spcPct val="130000"/>
              </a:lnSpc>
            </a:pPr>
            <a:r>
              <a:rPr lang="en-US" sz="3500" dirty="0"/>
              <a:t>Functionality (continued)</a:t>
            </a:r>
          </a:p>
        </p:txBody>
      </p:sp>
      <p:sp>
        <p:nvSpPr>
          <p:cNvPr id="10246"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130000"/>
              </a:lnSpc>
            </a:pPr>
            <a:r>
              <a:rPr lang="en-US" dirty="0"/>
              <a:t>Interoperability</a:t>
            </a:r>
          </a:p>
          <a:p>
            <a:pPr lvl="1" eaLnBrk="1" hangingPunct="1">
              <a:lnSpc>
                <a:spcPct val="130000"/>
              </a:lnSpc>
            </a:pPr>
            <a:r>
              <a:rPr lang="en-US" sz="2400" dirty="0"/>
              <a:t>Interacting with one or more specified systems.</a:t>
            </a:r>
          </a:p>
          <a:p>
            <a:pPr eaLnBrk="1" hangingPunct="1">
              <a:lnSpc>
                <a:spcPct val="130000"/>
              </a:lnSpc>
            </a:pPr>
            <a:r>
              <a:rPr lang="en-US" dirty="0"/>
              <a:t>Security</a:t>
            </a:r>
          </a:p>
          <a:p>
            <a:pPr lvl="1" eaLnBrk="1" hangingPunct="1">
              <a:lnSpc>
                <a:spcPct val="130000"/>
              </a:lnSpc>
            </a:pPr>
            <a:r>
              <a:rPr lang="en-US" sz="2400" dirty="0"/>
              <a:t>Protecting information and data from unauthorized access.</a:t>
            </a:r>
          </a:p>
        </p:txBody>
      </p:sp>
    </p:spTree>
    <p:extLst>
      <p:ext uri="{BB962C8B-B14F-4D97-AF65-F5344CB8AC3E}">
        <p14:creationId xmlns:p14="http://schemas.microsoft.com/office/powerpoint/2010/main" val="1298935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752600"/>
            <a:ext cx="7772400" cy="1600200"/>
          </a:xfrm>
        </p:spPr>
        <p:txBody>
          <a:bodyPr>
            <a:normAutofit/>
          </a:bodyPr>
          <a:lstStyle/>
          <a:p>
            <a:pPr algn="ctr"/>
            <a:r>
              <a:rPr lang="en-US" sz="4000" dirty="0"/>
              <a:t>Usability Standards and Practices</a:t>
            </a:r>
            <a:endParaRPr lang="en-US" dirty="0"/>
          </a:p>
        </p:txBody>
      </p:sp>
      <p:sp>
        <p:nvSpPr>
          <p:cNvPr id="8" name="Footer Placeholder 7"/>
          <p:cNvSpPr>
            <a:spLocks noGrp="1"/>
          </p:cNvSpPr>
          <p:nvPr>
            <p:ph type="ftr" sz="quarter" idx="11"/>
          </p:nvPr>
        </p:nvSpPr>
        <p:spPr/>
        <p:txBody>
          <a:bodyPr/>
          <a:lstStyle/>
          <a:p>
            <a:r>
              <a:rPr lang="en-US" dirty="0">
                <a:solidFill>
                  <a:srgbClr val="2DA2BF">
                    <a:tint val="20000"/>
                  </a:srgbClr>
                </a:solidFill>
              </a:rPr>
              <a:t>Effort-Based Software Usability</a:t>
            </a:r>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dirty="0"/>
          </a:p>
        </p:txBody>
      </p:sp>
      <p:sp>
        <p:nvSpPr>
          <p:cNvPr id="10" name="Title 1"/>
          <p:cNvSpPr txBox="1">
            <a:spLocks/>
          </p:cNvSpPr>
          <p:nvPr/>
        </p:nvSpPr>
        <p:spPr>
          <a:xfrm>
            <a:off x="762000" y="5715000"/>
            <a:ext cx="7772400" cy="762000"/>
          </a:xfrm>
          <a:prstGeom prst="rect">
            <a:avLst/>
          </a:prstGeom>
        </p:spPr>
        <p:txBody>
          <a:bodyPr vert="horz" anchor="b">
            <a:normAutofit fontScale="97500"/>
            <a:scene3d>
              <a:camera prst="orthographicFront"/>
              <a:lightRig rig="soft" dir="t"/>
            </a:scene3d>
            <a:sp3d prstMaterial="softEdge">
              <a:bevelT w="25400" h="25400"/>
            </a:sp3d>
          </a:bodyPr>
          <a:lstStyle/>
          <a:p>
            <a:pPr algn="ctr" fontAlgn="auto">
              <a:spcAft>
                <a:spcPts val="0"/>
              </a:spcAft>
              <a:defRPr/>
            </a:pPr>
            <a:r>
              <a:rPr lang="en-US" sz="3200" b="1" dirty="0">
                <a:solidFill>
                  <a:srgbClr val="464646"/>
                </a:solidFill>
                <a:effectLst>
                  <a:outerShdw blurRad="31750" dist="25400" dir="5400000" algn="tl" rotWithShape="0">
                    <a:srgbClr val="000000">
                      <a:alpha val="25000"/>
                    </a:srgbClr>
                  </a:outerShdw>
                </a:effectLst>
                <a:latin typeface="Lucida Sans Unicode"/>
                <a:ea typeface="+mj-ea"/>
                <a:cs typeface="+mj-cs"/>
              </a:rPr>
              <a:t>Mueller, Komogortsev, &amp;  Tamir</a:t>
            </a:r>
          </a:p>
        </p:txBody>
      </p:sp>
    </p:spTree>
    <p:extLst>
      <p:ext uri="{BB962C8B-B14F-4D97-AF65-F5344CB8AC3E}">
        <p14:creationId xmlns:p14="http://schemas.microsoft.com/office/powerpoint/2010/main" val="2556396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p>
            <a:r>
              <a:rPr lang="en-US" dirty="0"/>
              <a:t>© Carl J. Mueller, 2001</a:t>
            </a:r>
            <a:endParaRPr lang="en-US" sz="1200" dirty="0"/>
          </a:p>
        </p:txBody>
      </p:sp>
      <p:sp>
        <p:nvSpPr>
          <p:cNvPr id="11267" name="Footer Placeholder 4"/>
          <p:cNvSpPr>
            <a:spLocks noGrp="1"/>
          </p:cNvSpPr>
          <p:nvPr>
            <p:ph type="ftr" sz="quarter" idx="11"/>
          </p:nvPr>
        </p:nvSpPr>
        <p:spPr>
          <a:noFill/>
        </p:spPr>
        <p:txBody>
          <a:bodyPr/>
          <a:lstStyle/>
          <a:p>
            <a:r>
              <a:rPr lang="en-US" dirty="0"/>
              <a:t>CS48702 - Development Process</a:t>
            </a:r>
          </a:p>
        </p:txBody>
      </p:sp>
      <p:sp>
        <p:nvSpPr>
          <p:cNvPr id="11268" name="Slide Number Placeholder 5"/>
          <p:cNvSpPr>
            <a:spLocks noGrp="1"/>
          </p:cNvSpPr>
          <p:nvPr>
            <p:ph type="sldNum" sz="quarter" idx="12"/>
          </p:nvPr>
        </p:nvSpPr>
        <p:spPr>
          <a:noFill/>
        </p:spPr>
        <p:txBody>
          <a:bodyPr/>
          <a:lstStyle/>
          <a:p>
            <a:fld id="{3693E873-673C-4C4E-BA28-50A3CAD359CE}" type="slidenum">
              <a:rPr lang="en-US"/>
              <a:pPr/>
              <a:t>30</a:t>
            </a:fld>
            <a:endParaRPr lang="en-US" dirty="0"/>
          </a:p>
        </p:txBody>
      </p:sp>
      <p:sp>
        <p:nvSpPr>
          <p:cNvPr id="11269" name="Rectangle 2"/>
          <p:cNvSpPr>
            <a:spLocks noGrp="1" noChangeArrowheads="1"/>
          </p:cNvSpPr>
          <p:nvPr>
            <p:ph type="title"/>
          </p:nvPr>
        </p:nvSpPr>
        <p:spPr/>
        <p:txBody>
          <a:bodyPr/>
          <a:lstStyle/>
          <a:p>
            <a:pPr eaLnBrk="1" hangingPunct="1">
              <a:lnSpc>
                <a:spcPct val="130000"/>
              </a:lnSpc>
            </a:pPr>
            <a:r>
              <a:rPr lang="en-US" sz="3500" dirty="0"/>
              <a:t>Functionality (continued)</a:t>
            </a:r>
          </a:p>
        </p:txBody>
      </p:sp>
      <p:sp>
        <p:nvSpPr>
          <p:cNvPr id="11270"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130000"/>
              </a:lnSpc>
            </a:pPr>
            <a:r>
              <a:rPr lang="en-US" dirty="0"/>
              <a:t>Compliance</a:t>
            </a:r>
          </a:p>
          <a:p>
            <a:pPr lvl="1" eaLnBrk="1" hangingPunct="1">
              <a:lnSpc>
                <a:spcPct val="130000"/>
              </a:lnSpc>
            </a:pPr>
            <a:r>
              <a:rPr lang="en-US" sz="2400" dirty="0"/>
              <a:t>Adherence to standards, conventions, regulation and laws.</a:t>
            </a:r>
          </a:p>
        </p:txBody>
      </p:sp>
    </p:spTree>
    <p:extLst>
      <p:ext uri="{BB962C8B-B14F-4D97-AF65-F5344CB8AC3E}">
        <p14:creationId xmlns:p14="http://schemas.microsoft.com/office/powerpoint/2010/main" val="1690086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p>
            <a:r>
              <a:rPr lang="en-US" dirty="0"/>
              <a:t>© Carl J. Mueller, 2001</a:t>
            </a:r>
            <a:endParaRPr lang="en-US" sz="1200" dirty="0"/>
          </a:p>
        </p:txBody>
      </p:sp>
      <p:sp>
        <p:nvSpPr>
          <p:cNvPr id="12291" name="Footer Placeholder 4"/>
          <p:cNvSpPr>
            <a:spLocks noGrp="1"/>
          </p:cNvSpPr>
          <p:nvPr>
            <p:ph type="ftr" sz="quarter" idx="11"/>
          </p:nvPr>
        </p:nvSpPr>
        <p:spPr>
          <a:noFill/>
        </p:spPr>
        <p:txBody>
          <a:bodyPr/>
          <a:lstStyle/>
          <a:p>
            <a:r>
              <a:rPr lang="en-US" dirty="0"/>
              <a:t>CS48702 - Development Process</a:t>
            </a:r>
          </a:p>
        </p:txBody>
      </p:sp>
      <p:sp>
        <p:nvSpPr>
          <p:cNvPr id="12292" name="Slide Number Placeholder 5"/>
          <p:cNvSpPr>
            <a:spLocks noGrp="1"/>
          </p:cNvSpPr>
          <p:nvPr>
            <p:ph type="sldNum" sz="quarter" idx="12"/>
          </p:nvPr>
        </p:nvSpPr>
        <p:spPr>
          <a:noFill/>
        </p:spPr>
        <p:txBody>
          <a:bodyPr/>
          <a:lstStyle/>
          <a:p>
            <a:fld id="{F6A0CE6B-D349-40DE-BBAA-5E1D9768F347}" type="slidenum">
              <a:rPr lang="en-US"/>
              <a:pPr/>
              <a:t>31</a:t>
            </a:fld>
            <a:endParaRPr lang="en-US" dirty="0"/>
          </a:p>
        </p:txBody>
      </p:sp>
      <p:sp>
        <p:nvSpPr>
          <p:cNvPr id="12293" name="Rectangle 2"/>
          <p:cNvSpPr>
            <a:spLocks noGrp="1" noChangeArrowheads="1"/>
          </p:cNvSpPr>
          <p:nvPr>
            <p:ph type="title"/>
          </p:nvPr>
        </p:nvSpPr>
        <p:spPr/>
        <p:txBody>
          <a:bodyPr/>
          <a:lstStyle/>
          <a:p>
            <a:pPr eaLnBrk="1" hangingPunct="1">
              <a:lnSpc>
                <a:spcPct val="130000"/>
              </a:lnSpc>
            </a:pPr>
            <a:r>
              <a:rPr lang="en-US" sz="3500" dirty="0"/>
              <a:t>Reliability</a:t>
            </a:r>
          </a:p>
        </p:txBody>
      </p:sp>
      <p:sp>
        <p:nvSpPr>
          <p:cNvPr id="12294"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130000"/>
              </a:lnSpc>
            </a:pPr>
            <a:r>
              <a:rPr lang="en-US" sz="3400" dirty="0"/>
              <a:t>Maturity</a:t>
            </a:r>
          </a:p>
          <a:p>
            <a:pPr lvl="1" eaLnBrk="1" hangingPunct="1">
              <a:lnSpc>
                <a:spcPct val="130000"/>
              </a:lnSpc>
            </a:pPr>
            <a:r>
              <a:rPr lang="en-US" sz="3200" dirty="0"/>
              <a:t>Avoiding failure as a result of faults in the software.</a:t>
            </a:r>
          </a:p>
          <a:p>
            <a:pPr eaLnBrk="1" hangingPunct="1">
              <a:lnSpc>
                <a:spcPct val="130000"/>
              </a:lnSpc>
            </a:pPr>
            <a:r>
              <a:rPr lang="en-US" sz="3600" dirty="0"/>
              <a:t>Fault Tolerance</a:t>
            </a:r>
          </a:p>
          <a:p>
            <a:pPr lvl="1" eaLnBrk="1" hangingPunct="1">
              <a:lnSpc>
                <a:spcPct val="130000"/>
              </a:lnSpc>
            </a:pPr>
            <a:r>
              <a:rPr lang="en-US" sz="3200" dirty="0"/>
              <a:t>Maintaining a specified level of performance.</a:t>
            </a:r>
          </a:p>
        </p:txBody>
      </p:sp>
    </p:spTree>
    <p:extLst>
      <p:ext uri="{BB962C8B-B14F-4D97-AF65-F5344CB8AC3E}">
        <p14:creationId xmlns:p14="http://schemas.microsoft.com/office/powerpoint/2010/main" val="771213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p>
            <a:r>
              <a:rPr lang="en-US" dirty="0"/>
              <a:t>© Carl J. Mueller, 2001</a:t>
            </a:r>
            <a:endParaRPr lang="en-US" sz="1200" dirty="0"/>
          </a:p>
        </p:txBody>
      </p:sp>
      <p:sp>
        <p:nvSpPr>
          <p:cNvPr id="13315" name="Footer Placeholder 4"/>
          <p:cNvSpPr>
            <a:spLocks noGrp="1"/>
          </p:cNvSpPr>
          <p:nvPr>
            <p:ph type="ftr" sz="quarter" idx="11"/>
          </p:nvPr>
        </p:nvSpPr>
        <p:spPr>
          <a:noFill/>
        </p:spPr>
        <p:txBody>
          <a:bodyPr/>
          <a:lstStyle/>
          <a:p>
            <a:r>
              <a:rPr lang="en-US" dirty="0"/>
              <a:t>CS48702 - Development Process</a:t>
            </a:r>
          </a:p>
        </p:txBody>
      </p:sp>
      <p:sp>
        <p:nvSpPr>
          <p:cNvPr id="13316" name="Slide Number Placeholder 5"/>
          <p:cNvSpPr>
            <a:spLocks noGrp="1"/>
          </p:cNvSpPr>
          <p:nvPr>
            <p:ph type="sldNum" sz="quarter" idx="12"/>
          </p:nvPr>
        </p:nvSpPr>
        <p:spPr>
          <a:noFill/>
        </p:spPr>
        <p:txBody>
          <a:bodyPr/>
          <a:lstStyle/>
          <a:p>
            <a:fld id="{40832641-B7B7-493B-B115-FD2D921045BA}" type="slidenum">
              <a:rPr lang="en-US"/>
              <a:pPr/>
              <a:t>32</a:t>
            </a:fld>
            <a:endParaRPr lang="en-US" dirty="0"/>
          </a:p>
        </p:txBody>
      </p:sp>
      <p:sp>
        <p:nvSpPr>
          <p:cNvPr id="13317" name="Rectangle 2"/>
          <p:cNvSpPr>
            <a:spLocks noGrp="1" noChangeArrowheads="1"/>
          </p:cNvSpPr>
          <p:nvPr>
            <p:ph type="title"/>
          </p:nvPr>
        </p:nvSpPr>
        <p:spPr/>
        <p:txBody>
          <a:bodyPr/>
          <a:lstStyle/>
          <a:p>
            <a:pPr eaLnBrk="1" hangingPunct="1">
              <a:lnSpc>
                <a:spcPct val="130000"/>
              </a:lnSpc>
            </a:pPr>
            <a:r>
              <a:rPr lang="en-US" sz="3500" dirty="0"/>
              <a:t>Reliability (continued)</a:t>
            </a:r>
          </a:p>
        </p:txBody>
      </p:sp>
      <p:sp>
        <p:nvSpPr>
          <p:cNvPr id="13318"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130000"/>
              </a:lnSpc>
            </a:pPr>
            <a:r>
              <a:rPr lang="en-US" dirty="0"/>
              <a:t>Recoverability</a:t>
            </a:r>
          </a:p>
          <a:p>
            <a:pPr lvl="1" eaLnBrk="1" hangingPunct="1"/>
            <a:r>
              <a:rPr lang="en-US" dirty="0"/>
              <a:t>Re-establishing a specified level of performance and recover the data directly affected in the case of a failure.</a:t>
            </a:r>
            <a:endParaRPr lang="en-US" sz="3200" dirty="0"/>
          </a:p>
          <a:p>
            <a:pPr eaLnBrk="1" hangingPunct="1">
              <a:lnSpc>
                <a:spcPct val="130000"/>
              </a:lnSpc>
            </a:pPr>
            <a:r>
              <a:rPr lang="en-US" dirty="0"/>
              <a:t>Compliance</a:t>
            </a:r>
          </a:p>
          <a:p>
            <a:pPr lvl="1" eaLnBrk="1" hangingPunct="1">
              <a:lnSpc>
                <a:spcPct val="130000"/>
              </a:lnSpc>
            </a:pPr>
            <a:r>
              <a:rPr lang="en-US" sz="2400" dirty="0"/>
              <a:t>Adherence to standards, conventions, regulation and laws.</a:t>
            </a:r>
          </a:p>
        </p:txBody>
      </p:sp>
    </p:spTree>
    <p:extLst>
      <p:ext uri="{BB962C8B-B14F-4D97-AF65-F5344CB8AC3E}">
        <p14:creationId xmlns:p14="http://schemas.microsoft.com/office/powerpoint/2010/main" val="2175179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r>
              <a:rPr lang="en-US" dirty="0"/>
              <a:t>© Carl J. Mueller, 2001</a:t>
            </a:r>
            <a:endParaRPr lang="en-US" sz="1200" dirty="0"/>
          </a:p>
        </p:txBody>
      </p:sp>
      <p:sp>
        <p:nvSpPr>
          <p:cNvPr id="16387" name="Footer Placeholder 4"/>
          <p:cNvSpPr>
            <a:spLocks noGrp="1"/>
          </p:cNvSpPr>
          <p:nvPr>
            <p:ph type="ftr" sz="quarter" idx="11"/>
          </p:nvPr>
        </p:nvSpPr>
        <p:spPr>
          <a:noFill/>
        </p:spPr>
        <p:txBody>
          <a:bodyPr/>
          <a:lstStyle/>
          <a:p>
            <a:r>
              <a:rPr lang="en-US" dirty="0"/>
              <a:t>CS48702 - Development Process</a:t>
            </a:r>
          </a:p>
        </p:txBody>
      </p:sp>
      <p:sp>
        <p:nvSpPr>
          <p:cNvPr id="16388" name="Slide Number Placeholder 5"/>
          <p:cNvSpPr>
            <a:spLocks noGrp="1"/>
          </p:cNvSpPr>
          <p:nvPr>
            <p:ph type="sldNum" sz="quarter" idx="12"/>
          </p:nvPr>
        </p:nvSpPr>
        <p:spPr>
          <a:noFill/>
        </p:spPr>
        <p:txBody>
          <a:bodyPr/>
          <a:lstStyle/>
          <a:p>
            <a:fld id="{2AA9E53B-F9A4-4B24-B900-ABF69DA0CF24}" type="slidenum">
              <a:rPr lang="en-US"/>
              <a:pPr/>
              <a:t>33</a:t>
            </a:fld>
            <a:endParaRPr lang="en-US" dirty="0"/>
          </a:p>
        </p:txBody>
      </p:sp>
      <p:sp>
        <p:nvSpPr>
          <p:cNvPr id="16389" name="Rectangle 2"/>
          <p:cNvSpPr>
            <a:spLocks noGrp="1" noChangeArrowheads="1"/>
          </p:cNvSpPr>
          <p:nvPr>
            <p:ph type="title"/>
          </p:nvPr>
        </p:nvSpPr>
        <p:spPr/>
        <p:txBody>
          <a:bodyPr/>
          <a:lstStyle/>
          <a:p>
            <a:pPr eaLnBrk="1" hangingPunct="1">
              <a:lnSpc>
                <a:spcPct val="130000"/>
              </a:lnSpc>
            </a:pPr>
            <a:r>
              <a:rPr lang="en-US" sz="3500" dirty="0"/>
              <a:t>Efficiency</a:t>
            </a:r>
          </a:p>
        </p:txBody>
      </p:sp>
      <p:sp>
        <p:nvSpPr>
          <p:cNvPr id="16390" name="Rectangle 3" descr="Rectangle: Click to edit Master text styles&#10;Second level&#10;Third level&#10;Fourth level&#10;Fifth level"/>
          <p:cNvSpPr>
            <a:spLocks noGrp="1" noChangeArrowheads="1"/>
          </p:cNvSpPr>
          <p:nvPr>
            <p:ph type="body" idx="1"/>
          </p:nvPr>
        </p:nvSpPr>
        <p:spPr>
          <a:xfrm>
            <a:off x="304800" y="1600200"/>
            <a:ext cx="8534400" cy="4114800"/>
          </a:xfrm>
        </p:spPr>
        <p:txBody>
          <a:bodyPr/>
          <a:lstStyle/>
          <a:p>
            <a:pPr eaLnBrk="1" hangingPunct="1">
              <a:lnSpc>
                <a:spcPct val="130000"/>
              </a:lnSpc>
            </a:pPr>
            <a:r>
              <a:rPr lang="en-US" sz="3400" dirty="0"/>
              <a:t>Time Behavior</a:t>
            </a:r>
          </a:p>
          <a:p>
            <a:pPr lvl="1" eaLnBrk="1" hangingPunct="1">
              <a:lnSpc>
                <a:spcPct val="130000"/>
              </a:lnSpc>
            </a:pPr>
            <a:r>
              <a:rPr lang="en-US" dirty="0"/>
              <a:t>Providing </a:t>
            </a:r>
            <a:r>
              <a:rPr lang="en-US" dirty="0">
                <a:highlight>
                  <a:srgbClr val="FFFF00"/>
                </a:highlight>
              </a:rPr>
              <a:t>appropriate response and processing time and throughput rates</a:t>
            </a:r>
            <a:r>
              <a:rPr lang="en-US" dirty="0"/>
              <a:t>. // Assumed given for us</a:t>
            </a:r>
          </a:p>
          <a:p>
            <a:pPr eaLnBrk="1" hangingPunct="1">
              <a:lnSpc>
                <a:spcPct val="130000"/>
              </a:lnSpc>
            </a:pPr>
            <a:r>
              <a:rPr lang="en-US" dirty="0"/>
              <a:t>Resource Utilization</a:t>
            </a:r>
          </a:p>
          <a:p>
            <a:pPr lvl="1" eaLnBrk="1" hangingPunct="1">
              <a:lnSpc>
                <a:spcPct val="130000"/>
              </a:lnSpc>
            </a:pPr>
            <a:r>
              <a:rPr lang="en-US" dirty="0"/>
              <a:t>Using appropriate amounts and types of resources.</a:t>
            </a:r>
          </a:p>
          <a:p>
            <a:pPr eaLnBrk="1" hangingPunct="1">
              <a:lnSpc>
                <a:spcPct val="130000"/>
              </a:lnSpc>
            </a:pPr>
            <a:r>
              <a:rPr lang="en-US" dirty="0"/>
              <a:t>Compliance</a:t>
            </a:r>
          </a:p>
        </p:txBody>
      </p:sp>
    </p:spTree>
    <p:extLst>
      <p:ext uri="{BB962C8B-B14F-4D97-AF65-F5344CB8AC3E}">
        <p14:creationId xmlns:p14="http://schemas.microsoft.com/office/powerpoint/2010/main" val="653057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r>
              <a:rPr lang="en-US" dirty="0"/>
              <a:t>© Carl J. Mueller, 2001</a:t>
            </a:r>
            <a:endParaRPr lang="en-US" sz="1200" dirty="0"/>
          </a:p>
        </p:txBody>
      </p:sp>
      <p:sp>
        <p:nvSpPr>
          <p:cNvPr id="17411" name="Footer Placeholder 4"/>
          <p:cNvSpPr>
            <a:spLocks noGrp="1"/>
          </p:cNvSpPr>
          <p:nvPr>
            <p:ph type="ftr" sz="quarter" idx="11"/>
          </p:nvPr>
        </p:nvSpPr>
        <p:spPr>
          <a:noFill/>
        </p:spPr>
        <p:txBody>
          <a:bodyPr/>
          <a:lstStyle/>
          <a:p>
            <a:r>
              <a:rPr lang="en-US" dirty="0"/>
              <a:t>CS48702 - Development Process</a:t>
            </a:r>
          </a:p>
        </p:txBody>
      </p:sp>
      <p:sp>
        <p:nvSpPr>
          <p:cNvPr id="17412" name="Slide Number Placeholder 5"/>
          <p:cNvSpPr>
            <a:spLocks noGrp="1"/>
          </p:cNvSpPr>
          <p:nvPr>
            <p:ph type="sldNum" sz="quarter" idx="12"/>
          </p:nvPr>
        </p:nvSpPr>
        <p:spPr>
          <a:noFill/>
        </p:spPr>
        <p:txBody>
          <a:bodyPr/>
          <a:lstStyle/>
          <a:p>
            <a:fld id="{3182C4CF-6F72-4074-9D21-779F8322927B}" type="slidenum">
              <a:rPr lang="en-US"/>
              <a:pPr/>
              <a:t>34</a:t>
            </a:fld>
            <a:endParaRPr lang="en-US" dirty="0"/>
          </a:p>
        </p:txBody>
      </p:sp>
      <p:sp>
        <p:nvSpPr>
          <p:cNvPr id="17413" name="Rectangle 2"/>
          <p:cNvSpPr>
            <a:spLocks noGrp="1" noChangeArrowheads="1"/>
          </p:cNvSpPr>
          <p:nvPr>
            <p:ph type="title"/>
          </p:nvPr>
        </p:nvSpPr>
        <p:spPr/>
        <p:txBody>
          <a:bodyPr/>
          <a:lstStyle/>
          <a:p>
            <a:pPr eaLnBrk="1" hangingPunct="1">
              <a:lnSpc>
                <a:spcPct val="130000"/>
              </a:lnSpc>
            </a:pPr>
            <a:r>
              <a:rPr lang="en-US" sz="3500" dirty="0"/>
              <a:t>Maintainability</a:t>
            </a:r>
          </a:p>
        </p:txBody>
      </p:sp>
      <p:sp>
        <p:nvSpPr>
          <p:cNvPr id="17414"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130000"/>
              </a:lnSpc>
            </a:pPr>
            <a:r>
              <a:rPr lang="en-US" dirty="0"/>
              <a:t>Analysability</a:t>
            </a:r>
          </a:p>
          <a:p>
            <a:pPr lvl="1" eaLnBrk="1" hangingPunct="1">
              <a:lnSpc>
                <a:spcPct val="130000"/>
              </a:lnSpc>
            </a:pPr>
            <a:r>
              <a:rPr lang="en-US" dirty="0"/>
              <a:t>The capability of diagnosing the product for change, deficiencies, causes of failures.</a:t>
            </a:r>
          </a:p>
          <a:p>
            <a:pPr eaLnBrk="1" hangingPunct="1">
              <a:lnSpc>
                <a:spcPct val="130000"/>
              </a:lnSpc>
            </a:pPr>
            <a:r>
              <a:rPr lang="en-US" dirty="0"/>
              <a:t>Changeability</a:t>
            </a:r>
          </a:p>
          <a:p>
            <a:pPr lvl="1" eaLnBrk="1" hangingPunct="1">
              <a:lnSpc>
                <a:spcPct val="130000"/>
              </a:lnSpc>
            </a:pPr>
            <a:r>
              <a:rPr lang="en-US" dirty="0"/>
              <a:t>The capability of enabling a specified modification to me implemented.</a:t>
            </a:r>
          </a:p>
        </p:txBody>
      </p:sp>
    </p:spTree>
    <p:extLst>
      <p:ext uri="{BB962C8B-B14F-4D97-AF65-F5344CB8AC3E}">
        <p14:creationId xmlns:p14="http://schemas.microsoft.com/office/powerpoint/2010/main" val="1011427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r>
              <a:rPr lang="en-US" dirty="0"/>
              <a:t>© Carl J. Mueller, 2001</a:t>
            </a:r>
            <a:endParaRPr lang="en-US" sz="1200" dirty="0"/>
          </a:p>
        </p:txBody>
      </p:sp>
      <p:sp>
        <p:nvSpPr>
          <p:cNvPr id="19459" name="Footer Placeholder 4"/>
          <p:cNvSpPr>
            <a:spLocks noGrp="1"/>
          </p:cNvSpPr>
          <p:nvPr>
            <p:ph type="ftr" sz="quarter" idx="11"/>
          </p:nvPr>
        </p:nvSpPr>
        <p:spPr>
          <a:noFill/>
        </p:spPr>
        <p:txBody>
          <a:bodyPr/>
          <a:lstStyle/>
          <a:p>
            <a:r>
              <a:rPr lang="en-US" dirty="0"/>
              <a:t>CS48702 - Development Process</a:t>
            </a:r>
          </a:p>
        </p:txBody>
      </p:sp>
      <p:sp>
        <p:nvSpPr>
          <p:cNvPr id="19460" name="Slide Number Placeholder 5"/>
          <p:cNvSpPr>
            <a:spLocks noGrp="1"/>
          </p:cNvSpPr>
          <p:nvPr>
            <p:ph type="sldNum" sz="quarter" idx="12"/>
          </p:nvPr>
        </p:nvSpPr>
        <p:spPr>
          <a:noFill/>
        </p:spPr>
        <p:txBody>
          <a:bodyPr/>
          <a:lstStyle/>
          <a:p>
            <a:fld id="{C0155CF6-48F1-40B6-91FE-5B6195FAC685}" type="slidenum">
              <a:rPr lang="en-US"/>
              <a:pPr/>
              <a:t>35</a:t>
            </a:fld>
            <a:endParaRPr lang="en-US" dirty="0"/>
          </a:p>
        </p:txBody>
      </p:sp>
      <p:sp>
        <p:nvSpPr>
          <p:cNvPr id="19461" name="Rectangle 2"/>
          <p:cNvSpPr>
            <a:spLocks noGrp="1" noChangeArrowheads="1"/>
          </p:cNvSpPr>
          <p:nvPr>
            <p:ph type="title"/>
          </p:nvPr>
        </p:nvSpPr>
        <p:spPr/>
        <p:txBody>
          <a:bodyPr/>
          <a:lstStyle/>
          <a:p>
            <a:pPr eaLnBrk="1" hangingPunct="1">
              <a:lnSpc>
                <a:spcPct val="130000"/>
              </a:lnSpc>
            </a:pPr>
            <a:r>
              <a:rPr lang="en-US" sz="3500" dirty="0"/>
              <a:t>Portability</a:t>
            </a:r>
          </a:p>
        </p:txBody>
      </p:sp>
      <p:sp>
        <p:nvSpPr>
          <p:cNvPr id="1946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dirty="0"/>
              <a:t>Adaptability</a:t>
            </a:r>
          </a:p>
          <a:p>
            <a:pPr lvl="1" eaLnBrk="1" hangingPunct="1"/>
            <a:r>
              <a:rPr lang="en-US" dirty="0"/>
              <a:t>Adaptation for different specified environments without applying actions or means other than those provided with the software.</a:t>
            </a:r>
          </a:p>
          <a:p>
            <a:pPr eaLnBrk="1" hangingPunct="1"/>
            <a:r>
              <a:rPr lang="en-US" dirty="0"/>
              <a:t>Installability</a:t>
            </a:r>
          </a:p>
          <a:p>
            <a:pPr lvl="1" eaLnBrk="1" hangingPunct="1"/>
            <a:r>
              <a:rPr lang="en-US" dirty="0"/>
              <a:t>The capability of installing the product in a specified environment.</a:t>
            </a:r>
          </a:p>
        </p:txBody>
      </p:sp>
    </p:spTree>
    <p:extLst>
      <p:ext uri="{BB962C8B-B14F-4D97-AF65-F5344CB8AC3E}">
        <p14:creationId xmlns:p14="http://schemas.microsoft.com/office/powerpoint/2010/main" val="292084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p>
            <a:r>
              <a:rPr lang="en-US" dirty="0"/>
              <a:t>© Carl J. Mueller, 2001</a:t>
            </a:r>
            <a:endParaRPr lang="en-US" sz="1200" dirty="0"/>
          </a:p>
        </p:txBody>
      </p:sp>
      <p:sp>
        <p:nvSpPr>
          <p:cNvPr id="20483" name="Footer Placeholder 4"/>
          <p:cNvSpPr>
            <a:spLocks noGrp="1"/>
          </p:cNvSpPr>
          <p:nvPr>
            <p:ph type="ftr" sz="quarter" idx="11"/>
          </p:nvPr>
        </p:nvSpPr>
        <p:spPr>
          <a:noFill/>
        </p:spPr>
        <p:txBody>
          <a:bodyPr/>
          <a:lstStyle/>
          <a:p>
            <a:r>
              <a:rPr lang="en-US" dirty="0"/>
              <a:t>CS48702 - Development Process</a:t>
            </a:r>
          </a:p>
        </p:txBody>
      </p:sp>
      <p:sp>
        <p:nvSpPr>
          <p:cNvPr id="20484" name="Slide Number Placeholder 5"/>
          <p:cNvSpPr>
            <a:spLocks noGrp="1"/>
          </p:cNvSpPr>
          <p:nvPr>
            <p:ph type="sldNum" sz="quarter" idx="12"/>
          </p:nvPr>
        </p:nvSpPr>
        <p:spPr>
          <a:noFill/>
        </p:spPr>
        <p:txBody>
          <a:bodyPr/>
          <a:lstStyle/>
          <a:p>
            <a:fld id="{8CA21D2D-5B48-4CA0-B531-999EC75D1EF8}" type="slidenum">
              <a:rPr lang="en-US"/>
              <a:pPr/>
              <a:t>36</a:t>
            </a:fld>
            <a:endParaRPr lang="en-US" dirty="0"/>
          </a:p>
        </p:txBody>
      </p:sp>
      <p:sp>
        <p:nvSpPr>
          <p:cNvPr id="20485" name="Rectangle 2"/>
          <p:cNvSpPr>
            <a:spLocks noGrp="1" noChangeArrowheads="1"/>
          </p:cNvSpPr>
          <p:nvPr>
            <p:ph type="title"/>
          </p:nvPr>
        </p:nvSpPr>
        <p:spPr/>
        <p:txBody>
          <a:bodyPr/>
          <a:lstStyle/>
          <a:p>
            <a:pPr eaLnBrk="1" hangingPunct="1">
              <a:lnSpc>
                <a:spcPct val="130000"/>
              </a:lnSpc>
            </a:pPr>
            <a:r>
              <a:rPr lang="en-US" sz="3500" dirty="0"/>
              <a:t>Portability (continued)</a:t>
            </a:r>
          </a:p>
        </p:txBody>
      </p:sp>
      <p:sp>
        <p:nvSpPr>
          <p:cNvPr id="2048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dirty="0"/>
              <a:t>Co-existence</a:t>
            </a:r>
          </a:p>
          <a:p>
            <a:pPr lvl="1" eaLnBrk="1" hangingPunct="1"/>
            <a:r>
              <a:rPr lang="en-US" dirty="0"/>
              <a:t>Does the software co-exist with other independent software?</a:t>
            </a:r>
          </a:p>
          <a:p>
            <a:pPr eaLnBrk="1" hangingPunct="1"/>
            <a:r>
              <a:rPr lang="en-US" dirty="0"/>
              <a:t>Replaceability </a:t>
            </a:r>
          </a:p>
          <a:p>
            <a:pPr lvl="1" eaLnBrk="1" hangingPunct="1"/>
            <a:r>
              <a:rPr lang="en-US" dirty="0"/>
              <a:t>The capability of being used in place of another specified software product.</a:t>
            </a:r>
          </a:p>
          <a:p>
            <a:pPr eaLnBrk="1" hangingPunct="1"/>
            <a:r>
              <a:rPr lang="en-US" dirty="0"/>
              <a:t>Compliance</a:t>
            </a:r>
          </a:p>
        </p:txBody>
      </p:sp>
    </p:spTree>
    <p:extLst>
      <p:ext uri="{BB962C8B-B14F-4D97-AF65-F5344CB8AC3E}">
        <p14:creationId xmlns:p14="http://schemas.microsoft.com/office/powerpoint/2010/main" val="3889172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endParaRPr lang="en-US" sz="1200">
              <a:solidFill>
                <a:schemeClr val="tx1"/>
              </a:solidFill>
            </a:endParaRPr>
          </a:p>
        </p:txBody>
      </p:sp>
      <p:sp>
        <p:nvSpPr>
          <p:cNvPr id="1843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1843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CE49328C-13B7-4D54-822F-2400B4F3B12E}" type="slidenum">
              <a:rPr lang="en-US" sz="1400" smtClean="0">
                <a:solidFill>
                  <a:schemeClr val="tx1"/>
                </a:solidFill>
              </a:rPr>
              <a:pPr eaLnBrk="1" hangingPunct="1"/>
              <a:t>37</a:t>
            </a:fld>
            <a:endParaRPr lang="en-US" sz="1400">
              <a:solidFill>
                <a:schemeClr val="tx1"/>
              </a:solidFill>
            </a:endParaRPr>
          </a:p>
        </p:txBody>
      </p:sp>
      <p:sp>
        <p:nvSpPr>
          <p:cNvPr id="18437" name="Rectangle 2"/>
          <p:cNvSpPr>
            <a:spLocks noGrp="1" noChangeArrowheads="1"/>
          </p:cNvSpPr>
          <p:nvPr>
            <p:ph type="title"/>
          </p:nvPr>
        </p:nvSpPr>
        <p:spPr/>
        <p:txBody>
          <a:bodyPr/>
          <a:lstStyle/>
          <a:p>
            <a:pPr eaLnBrk="1" hangingPunct="1">
              <a:lnSpc>
                <a:spcPct val="130000"/>
              </a:lnSpc>
            </a:pPr>
            <a:r>
              <a:rPr lang="en-US" sz="3500"/>
              <a:t>Usability</a:t>
            </a:r>
          </a:p>
        </p:txBody>
      </p:sp>
      <p:sp>
        <p:nvSpPr>
          <p:cNvPr id="18438"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130000"/>
              </a:lnSpc>
            </a:pPr>
            <a:r>
              <a:rPr lang="en-US" dirty="0"/>
              <a:t>Understandability</a:t>
            </a:r>
          </a:p>
          <a:p>
            <a:pPr lvl="1" eaLnBrk="1" hangingPunct="1">
              <a:lnSpc>
                <a:spcPct val="130000"/>
              </a:lnSpc>
            </a:pPr>
            <a:r>
              <a:rPr lang="en-US" dirty="0"/>
              <a:t>The capability of enabling users to assess if the software is suitable to the task.</a:t>
            </a:r>
          </a:p>
          <a:p>
            <a:pPr eaLnBrk="1" hangingPunct="1">
              <a:lnSpc>
                <a:spcPct val="130000"/>
              </a:lnSpc>
            </a:pPr>
            <a:r>
              <a:rPr lang="en-US" dirty="0"/>
              <a:t>Learnability</a:t>
            </a:r>
          </a:p>
          <a:p>
            <a:pPr lvl="1" eaLnBrk="1" hangingPunct="1">
              <a:lnSpc>
                <a:spcPct val="130000"/>
              </a:lnSpc>
            </a:pPr>
            <a:r>
              <a:rPr lang="en-US" dirty="0"/>
              <a:t>The capability enabling the user to learn its application.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endParaRPr lang="en-US" sz="1200">
              <a:solidFill>
                <a:schemeClr val="tx1"/>
              </a:solidFill>
            </a:endParaRPr>
          </a:p>
        </p:txBody>
      </p:sp>
      <p:sp>
        <p:nvSpPr>
          <p:cNvPr id="1945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1946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F8D15F67-9C3E-44A0-8E5B-121A5B205C66}" type="slidenum">
              <a:rPr lang="en-US" sz="1400" smtClean="0">
                <a:solidFill>
                  <a:schemeClr val="tx1"/>
                </a:solidFill>
              </a:rPr>
              <a:pPr eaLnBrk="1" hangingPunct="1"/>
              <a:t>38</a:t>
            </a:fld>
            <a:endParaRPr lang="en-US" sz="1400">
              <a:solidFill>
                <a:schemeClr val="tx1"/>
              </a:solidFill>
            </a:endParaRPr>
          </a:p>
        </p:txBody>
      </p:sp>
      <p:sp>
        <p:nvSpPr>
          <p:cNvPr id="19461" name="Rectangle 2"/>
          <p:cNvSpPr>
            <a:spLocks noGrp="1" noChangeArrowheads="1"/>
          </p:cNvSpPr>
          <p:nvPr>
            <p:ph type="title"/>
          </p:nvPr>
        </p:nvSpPr>
        <p:spPr/>
        <p:txBody>
          <a:bodyPr/>
          <a:lstStyle/>
          <a:p>
            <a:pPr eaLnBrk="1" hangingPunct="1">
              <a:lnSpc>
                <a:spcPct val="130000"/>
              </a:lnSpc>
            </a:pPr>
            <a:r>
              <a:rPr lang="en-US" sz="3500"/>
              <a:t>Usability (continued)</a:t>
            </a:r>
          </a:p>
        </p:txBody>
      </p:sp>
      <p:sp>
        <p:nvSpPr>
          <p:cNvPr id="19462"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130000"/>
              </a:lnSpc>
            </a:pPr>
            <a:r>
              <a:rPr lang="en-US"/>
              <a:t>Operability</a:t>
            </a:r>
          </a:p>
          <a:p>
            <a:pPr lvl="1" eaLnBrk="1" hangingPunct="1">
              <a:lnSpc>
                <a:spcPct val="130000"/>
              </a:lnSpc>
            </a:pPr>
            <a:r>
              <a:rPr lang="en-US"/>
              <a:t>The capability to enable the user to operate and control it.</a:t>
            </a:r>
          </a:p>
          <a:p>
            <a:pPr eaLnBrk="1" hangingPunct="1">
              <a:lnSpc>
                <a:spcPct val="130000"/>
              </a:lnSpc>
            </a:pPr>
            <a:r>
              <a:rPr lang="en-US"/>
              <a:t>Attractiveness</a:t>
            </a:r>
          </a:p>
          <a:p>
            <a:pPr lvl="1" eaLnBrk="1" hangingPunct="1">
              <a:lnSpc>
                <a:spcPct val="130000"/>
              </a:lnSpc>
            </a:pPr>
            <a:r>
              <a:rPr lang="en-US"/>
              <a:t>The capability to be attractive to the user.</a:t>
            </a:r>
          </a:p>
          <a:p>
            <a:pPr eaLnBrk="1" hangingPunct="1">
              <a:lnSpc>
                <a:spcPct val="130000"/>
              </a:lnSpc>
            </a:pPr>
            <a:r>
              <a:rPr lang="en-US"/>
              <a:t>Compliance.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Understandability</a:t>
            </a:r>
          </a:p>
        </p:txBody>
      </p:sp>
      <p:sp>
        <p:nvSpPr>
          <p:cNvPr id="20483" name="Content Placeholder 6" descr="Rectangle: Click to edit Master text styles&#10;Second level&#10;Third level&#10;Fourth level&#10;Fifth level"/>
          <p:cNvSpPr>
            <a:spLocks noGrp="1"/>
          </p:cNvSpPr>
          <p:nvPr>
            <p:ph idx="1"/>
          </p:nvPr>
        </p:nvSpPr>
        <p:spPr/>
        <p:txBody>
          <a:bodyPr/>
          <a:lstStyle/>
          <a:p>
            <a:r>
              <a:rPr lang="en-US" sz="2800" dirty="0"/>
              <a:t>Completeness of description.</a:t>
            </a:r>
            <a:endParaRPr lang="en-US" sz="2400" dirty="0"/>
          </a:p>
          <a:p>
            <a:pPr lvl="1"/>
            <a:r>
              <a:rPr lang="en-US" sz="2400" dirty="0"/>
              <a:t>What proportion of the function is understood after reading the product description?</a:t>
            </a:r>
            <a:endParaRPr lang="en-US" sz="2000" dirty="0"/>
          </a:p>
          <a:p>
            <a:r>
              <a:rPr lang="en-US" sz="2800" dirty="0"/>
              <a:t>Demonstration accessibility.</a:t>
            </a:r>
            <a:endParaRPr lang="en-US" sz="2400" dirty="0"/>
          </a:p>
          <a:p>
            <a:pPr lvl="1"/>
            <a:r>
              <a:rPr lang="en-US" sz="2400" dirty="0"/>
              <a:t>What proportion of the demonstrations/tutorials can the user access?</a:t>
            </a:r>
            <a:endParaRPr lang="en-US" sz="2000" dirty="0"/>
          </a:p>
          <a:p>
            <a:r>
              <a:rPr lang="en-US" sz="2800" dirty="0"/>
              <a:t>Demonstration accessibility in use.</a:t>
            </a:r>
            <a:endParaRPr lang="en-US" sz="2400" dirty="0"/>
          </a:p>
          <a:p>
            <a:pPr lvl="1"/>
            <a:r>
              <a:rPr lang="en-US" sz="2400" dirty="0"/>
              <a:t>What proportion of the demonstrations/tutorials can the user access whenever the use actually needs them?</a:t>
            </a:r>
            <a:endParaRPr lang="en-US" sz="2000" dirty="0"/>
          </a:p>
        </p:txBody>
      </p:sp>
      <p:sp>
        <p:nvSpPr>
          <p:cNvPr id="2048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endParaRPr lang="en-US" sz="1200">
              <a:solidFill>
                <a:schemeClr val="tx1"/>
              </a:solidFill>
            </a:endParaRPr>
          </a:p>
        </p:txBody>
      </p:sp>
      <p:sp>
        <p:nvSpPr>
          <p:cNvPr id="2048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204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681BC7E0-6BF0-4DEE-AAA9-F73009128CE9}" type="slidenum">
              <a:rPr lang="en-US" sz="1400" smtClean="0">
                <a:solidFill>
                  <a:schemeClr val="tx1"/>
                </a:solidFill>
              </a:rPr>
              <a:pPr eaLnBrk="1" hangingPunct="1"/>
              <a:t>39</a:t>
            </a:fld>
            <a:endParaRPr lang="en-US" sz="14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IEEE Standards Glossary of Terms(IEEE 1990).  </a:t>
            </a:r>
          </a:p>
          <a:p>
            <a:r>
              <a:rPr lang="en-US" dirty="0"/>
              <a:t>Usability - “the ease with which a user can learn to operate, prepare inputs for, and interpret outputs of a system or component.” (IEEE 1990)  </a:t>
            </a:r>
          </a:p>
          <a:p>
            <a:r>
              <a:rPr lang="en-US" dirty="0"/>
              <a:t>This definition has its origins in McCall’s Software Quality Model </a:t>
            </a:r>
          </a:p>
          <a:p>
            <a:r>
              <a:rPr lang="en-US" dirty="0"/>
              <a:t>The basis for the ISO/IEC 9126-1:2001 Quality Model </a:t>
            </a:r>
          </a:p>
          <a:p>
            <a:r>
              <a:rPr lang="en-US" dirty="0"/>
              <a:t>One of the more appealing attributes of the IEEE definition is its focus on the way the user interacts with the software.</a:t>
            </a:r>
          </a:p>
          <a:p>
            <a:endParaRPr lang="en-US" dirty="0"/>
          </a:p>
        </p:txBody>
      </p:sp>
      <p:sp>
        <p:nvSpPr>
          <p:cNvPr id="3" name="Footer Placeholder 2"/>
          <p:cNvSpPr>
            <a:spLocks noGrp="1"/>
          </p:cNvSpPr>
          <p:nvPr>
            <p:ph type="ftr" sz="quarter" idx="11"/>
          </p:nvPr>
        </p:nvSpPr>
        <p:spPr/>
        <p:txBody>
          <a:bodyPr/>
          <a:lstStyle/>
          <a:p>
            <a:r>
              <a:rPr lang="en-US">
                <a:solidFill>
                  <a:prstClr val="black"/>
                </a:solidFill>
              </a:rPr>
              <a:t>Effort-Based Software Usability</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4</a:t>
            </a:fld>
            <a:endParaRPr lang="en-US" dirty="0">
              <a:solidFill>
                <a:prstClr val="black"/>
              </a:solidFill>
            </a:endParaRPr>
          </a:p>
        </p:txBody>
      </p:sp>
      <p:sp>
        <p:nvSpPr>
          <p:cNvPr id="5" name="Title 4"/>
          <p:cNvSpPr>
            <a:spLocks noGrp="1"/>
          </p:cNvSpPr>
          <p:nvPr>
            <p:ph type="title"/>
          </p:nvPr>
        </p:nvSpPr>
        <p:spPr/>
        <p:txBody>
          <a:bodyPr/>
          <a:lstStyle/>
          <a:p>
            <a:r>
              <a:rPr lang="en-US" dirty="0"/>
              <a:t>IEEE Glossary</a:t>
            </a:r>
          </a:p>
        </p:txBody>
      </p:sp>
    </p:spTree>
    <p:extLst>
      <p:ext uri="{BB962C8B-B14F-4D97-AF65-F5344CB8AC3E}">
        <p14:creationId xmlns:p14="http://schemas.microsoft.com/office/powerpoint/2010/main" val="87405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Understandability (cont)</a:t>
            </a:r>
          </a:p>
        </p:txBody>
      </p:sp>
      <p:sp>
        <p:nvSpPr>
          <p:cNvPr id="21507" name="Content Placeholder 6" descr="Rectangle: Click to edit Master text styles&#10;Second level&#10;Third level&#10;Fourth level&#10;Fifth level"/>
          <p:cNvSpPr>
            <a:spLocks noGrp="1"/>
          </p:cNvSpPr>
          <p:nvPr>
            <p:ph idx="1"/>
          </p:nvPr>
        </p:nvSpPr>
        <p:spPr/>
        <p:txBody>
          <a:bodyPr/>
          <a:lstStyle/>
          <a:p>
            <a:r>
              <a:rPr lang="en-US" sz="2800"/>
              <a:t>Demonstration effectiveness.</a:t>
            </a:r>
            <a:endParaRPr lang="en-US" sz="2400"/>
          </a:p>
          <a:p>
            <a:pPr lvl="1"/>
            <a:r>
              <a:rPr lang="en-US" sz="2400"/>
              <a:t>What proportion of the function can the user operate successfully after a demonstration or tutorial?</a:t>
            </a:r>
            <a:endParaRPr lang="en-US" sz="2000"/>
          </a:p>
          <a:p>
            <a:r>
              <a:rPr lang="en-US" sz="2800"/>
              <a:t>Evident functions.</a:t>
            </a:r>
            <a:endParaRPr lang="en-US" sz="2400"/>
          </a:p>
          <a:p>
            <a:pPr lvl="1"/>
            <a:r>
              <a:rPr lang="en-US" sz="2400"/>
              <a:t>What proportion of function can be identified by the users based upon start up conditions?</a:t>
            </a:r>
            <a:endParaRPr lang="en-US" sz="2000"/>
          </a:p>
          <a:p>
            <a:r>
              <a:rPr lang="en-US" sz="2800"/>
              <a:t>Function understandability</a:t>
            </a:r>
            <a:endParaRPr lang="en-US" sz="2400"/>
          </a:p>
          <a:p>
            <a:pPr lvl="1"/>
            <a:r>
              <a:rPr lang="en-US" sz="2400"/>
              <a:t>What proportion of the product functions will the user be able to understand correctly?</a:t>
            </a:r>
            <a:endParaRPr lang="en-US" sz="2000"/>
          </a:p>
        </p:txBody>
      </p:sp>
      <p:sp>
        <p:nvSpPr>
          <p:cNvPr id="2150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endParaRPr lang="en-US" sz="1200">
              <a:solidFill>
                <a:schemeClr val="tx1"/>
              </a:solidFill>
            </a:endParaRPr>
          </a:p>
        </p:txBody>
      </p:sp>
      <p:sp>
        <p:nvSpPr>
          <p:cNvPr id="2150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215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26FE527D-8FBC-4796-98DB-5090916F3D5C}" type="slidenum">
              <a:rPr lang="en-US" sz="1400" smtClean="0">
                <a:solidFill>
                  <a:schemeClr val="tx1"/>
                </a:solidFill>
              </a:rPr>
              <a:pPr eaLnBrk="1" hangingPunct="1"/>
              <a:t>40</a:t>
            </a:fld>
            <a:endParaRPr lang="en-US" sz="1400">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t>Understandability (cont)</a:t>
            </a:r>
          </a:p>
        </p:txBody>
      </p:sp>
      <p:sp>
        <p:nvSpPr>
          <p:cNvPr id="22531" name="Content Placeholder 6" descr="Rectangle: Click to edit Master text styles&#10;Second level&#10;Third level&#10;Fourth level&#10;Fifth level"/>
          <p:cNvSpPr>
            <a:spLocks noGrp="1"/>
          </p:cNvSpPr>
          <p:nvPr>
            <p:ph idx="1"/>
          </p:nvPr>
        </p:nvSpPr>
        <p:spPr/>
        <p:txBody>
          <a:bodyPr/>
          <a:lstStyle/>
          <a:p>
            <a:r>
              <a:rPr lang="en-US" sz="2800"/>
              <a:t>Understandable input and output</a:t>
            </a:r>
            <a:endParaRPr lang="en-US" sz="2400"/>
          </a:p>
          <a:p>
            <a:pPr lvl="1"/>
            <a:r>
              <a:rPr lang="en-US" sz="2400"/>
              <a:t>Can users understand what is required as input data and what is provided as output by software system?</a:t>
            </a:r>
            <a:endParaRPr lang="en-US" sz="2000"/>
          </a:p>
        </p:txBody>
      </p:sp>
      <p:sp>
        <p:nvSpPr>
          <p:cNvPr id="2253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endParaRPr lang="en-US" sz="1200">
              <a:solidFill>
                <a:schemeClr val="tx1"/>
              </a:solidFill>
            </a:endParaRPr>
          </a:p>
        </p:txBody>
      </p:sp>
      <p:sp>
        <p:nvSpPr>
          <p:cNvPr id="2253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225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D3111717-DB03-4F50-8009-DAE1058EFC93}" type="slidenum">
              <a:rPr lang="en-US" sz="1400" smtClean="0">
                <a:solidFill>
                  <a:schemeClr val="tx1"/>
                </a:solidFill>
              </a:rPr>
              <a:pPr eaLnBrk="1" hangingPunct="1"/>
              <a:t>41</a:t>
            </a:fld>
            <a:endParaRPr lang="en-US" sz="140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t>Learnability</a:t>
            </a:r>
          </a:p>
        </p:txBody>
      </p:sp>
      <p:sp>
        <p:nvSpPr>
          <p:cNvPr id="3" name="Content Placeholder 2" descr="Rectangle: Click to edit Master text styles&#10;Second level&#10;Third level&#10;Fourth level&#10;Fifth level"/>
          <p:cNvSpPr>
            <a:spLocks noGrp="1"/>
          </p:cNvSpPr>
          <p:nvPr>
            <p:ph idx="1"/>
          </p:nvPr>
        </p:nvSpPr>
        <p:spPr/>
        <p:txBody>
          <a:bodyPr/>
          <a:lstStyle/>
          <a:p>
            <a:pPr>
              <a:defRPr/>
            </a:pPr>
            <a:r>
              <a:rPr lang="en-US" sz="2800" b="1" dirty="0"/>
              <a:t>Ease of function Learning </a:t>
            </a:r>
            <a:endParaRPr lang="en-US" sz="2800" dirty="0"/>
          </a:p>
          <a:p>
            <a:pPr lvl="1">
              <a:defRPr/>
            </a:pPr>
            <a:r>
              <a:rPr lang="en-US" sz="2400" dirty="0">
                <a:ea typeface="+mn-ea"/>
                <a:cs typeface="+mn-cs"/>
              </a:rPr>
              <a:t>How long does the user take to learn to use a function? </a:t>
            </a:r>
          </a:p>
          <a:p>
            <a:pPr>
              <a:defRPr/>
            </a:pPr>
            <a:r>
              <a:rPr lang="en-US" sz="2800" b="1" dirty="0"/>
              <a:t>Ease of learning to perform a task in use</a:t>
            </a:r>
            <a:endParaRPr lang="en-US" sz="2800" dirty="0"/>
          </a:p>
          <a:p>
            <a:pPr lvl="1">
              <a:defRPr/>
            </a:pPr>
            <a:r>
              <a:rPr lang="en-US" sz="2400" dirty="0">
                <a:ea typeface="+mn-ea"/>
                <a:cs typeface="+mn-cs"/>
              </a:rPr>
              <a:t>How long does the user take to learn how to perform the specified task efficiently?</a:t>
            </a:r>
          </a:p>
        </p:txBody>
      </p:sp>
      <p:sp>
        <p:nvSpPr>
          <p:cNvPr id="2355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endParaRPr lang="en-US" sz="1200">
              <a:solidFill>
                <a:schemeClr val="tx1"/>
              </a:solidFill>
            </a:endParaRPr>
          </a:p>
        </p:txBody>
      </p:sp>
      <p:sp>
        <p:nvSpPr>
          <p:cNvPr id="2355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235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9006532C-8F10-4AA2-ABCE-AA58B901AA4F}" type="slidenum">
              <a:rPr lang="en-US" sz="1400" smtClean="0">
                <a:solidFill>
                  <a:schemeClr val="tx1"/>
                </a:solidFill>
              </a:rPr>
              <a:pPr eaLnBrk="1" hangingPunct="1"/>
              <a:t>42</a:t>
            </a:fld>
            <a:endParaRPr lang="en-US" sz="1400">
              <a:solidFill>
                <a:schemeClr val="tx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Learnability (cont)</a:t>
            </a:r>
          </a:p>
        </p:txBody>
      </p:sp>
      <p:sp>
        <p:nvSpPr>
          <p:cNvPr id="3" name="Content Placeholder 2" descr="Rectangle: Click to edit Master text styles&#10;Second level&#10;Third level&#10;Fourth level&#10;Fifth level"/>
          <p:cNvSpPr>
            <a:spLocks noGrp="1"/>
          </p:cNvSpPr>
          <p:nvPr>
            <p:ph idx="1"/>
          </p:nvPr>
        </p:nvSpPr>
        <p:spPr/>
        <p:txBody>
          <a:bodyPr/>
          <a:lstStyle/>
          <a:p>
            <a:pPr>
              <a:defRPr/>
            </a:pPr>
            <a:r>
              <a:rPr lang="en-US" sz="2800" b="1" dirty="0"/>
              <a:t>Effectiveness of the user documentation and/or help system</a:t>
            </a:r>
            <a:endParaRPr lang="en-US" sz="2800" dirty="0"/>
          </a:p>
          <a:p>
            <a:pPr lvl="1">
              <a:defRPr/>
            </a:pPr>
            <a:r>
              <a:rPr lang="en-US" sz="2400" dirty="0">
                <a:ea typeface="+mn-ea"/>
                <a:cs typeface="+mn-cs"/>
              </a:rPr>
              <a:t>What proportion of tasks can be completed correctly after using the user documentation and/or help system?</a:t>
            </a:r>
          </a:p>
          <a:p>
            <a:pPr>
              <a:defRPr/>
            </a:pPr>
            <a:r>
              <a:rPr lang="en-US" sz="2800" b="1" dirty="0"/>
              <a:t>Effectiveness of user documentation and/or help systems in use</a:t>
            </a:r>
            <a:endParaRPr lang="en-US" sz="2800" dirty="0"/>
          </a:p>
          <a:p>
            <a:pPr lvl="1">
              <a:defRPr/>
            </a:pPr>
            <a:r>
              <a:rPr lang="en-US" sz="2400" b="1" dirty="0">
                <a:ea typeface="+mn-ea"/>
                <a:cs typeface="+mn-cs"/>
              </a:rPr>
              <a:t> </a:t>
            </a:r>
            <a:r>
              <a:rPr lang="en-US" sz="2400" dirty="0">
                <a:ea typeface="+mn-ea"/>
                <a:cs typeface="+mn-cs"/>
              </a:rPr>
              <a:t>What proportion of functions can be used correctly after reading the documentation or using help systems</a:t>
            </a:r>
            <a:r>
              <a:rPr lang="en-US" dirty="0">
                <a:ea typeface="+mn-ea"/>
                <a:cs typeface="+mn-cs"/>
              </a:rPr>
              <a:t>? </a:t>
            </a:r>
          </a:p>
          <a:p>
            <a:pPr>
              <a:defRPr/>
            </a:pPr>
            <a:endParaRPr lang="en-US" dirty="0"/>
          </a:p>
          <a:p>
            <a:pPr>
              <a:defRPr/>
            </a:pPr>
            <a:endParaRPr lang="en-US" dirty="0"/>
          </a:p>
        </p:txBody>
      </p:sp>
      <p:sp>
        <p:nvSpPr>
          <p:cNvPr id="2458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endParaRPr lang="en-US" sz="1200">
              <a:solidFill>
                <a:schemeClr val="tx1"/>
              </a:solidFill>
            </a:endParaRPr>
          </a:p>
        </p:txBody>
      </p:sp>
      <p:sp>
        <p:nvSpPr>
          <p:cNvPr id="2458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245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B62997AB-B64A-4DAD-ABB5-10F3D8B507DC}" type="slidenum">
              <a:rPr lang="en-US" sz="1400" smtClean="0">
                <a:solidFill>
                  <a:schemeClr val="tx1"/>
                </a:solidFill>
              </a:rPr>
              <a:pPr eaLnBrk="1" hangingPunct="1"/>
              <a:t>43</a:t>
            </a:fld>
            <a:endParaRPr lang="en-US" sz="1400">
              <a:solidFill>
                <a:schemeClr val="tx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t>Learnability (cont)</a:t>
            </a:r>
          </a:p>
        </p:txBody>
      </p:sp>
      <p:sp>
        <p:nvSpPr>
          <p:cNvPr id="3" name="Content Placeholder 2" descr="Rectangle: Click to edit Master text styles&#10;Second level&#10;Third level&#10;Fourth level&#10;Fifth level"/>
          <p:cNvSpPr>
            <a:spLocks noGrp="1"/>
          </p:cNvSpPr>
          <p:nvPr>
            <p:ph idx="1"/>
          </p:nvPr>
        </p:nvSpPr>
        <p:spPr/>
        <p:txBody>
          <a:bodyPr/>
          <a:lstStyle/>
          <a:p>
            <a:pPr>
              <a:defRPr/>
            </a:pPr>
            <a:r>
              <a:rPr lang="en-US" sz="2800" b="1" dirty="0"/>
              <a:t>Help accessibility </a:t>
            </a:r>
            <a:endParaRPr lang="en-US" sz="2800" dirty="0"/>
          </a:p>
          <a:p>
            <a:pPr lvl="1">
              <a:defRPr/>
            </a:pPr>
            <a:r>
              <a:rPr lang="en-US" sz="2400" dirty="0">
                <a:ea typeface="+mn-ea"/>
                <a:cs typeface="+mn-cs"/>
              </a:rPr>
              <a:t>What proportion of the help topics can the user locate? </a:t>
            </a:r>
          </a:p>
          <a:p>
            <a:pPr>
              <a:defRPr/>
            </a:pPr>
            <a:r>
              <a:rPr lang="en-US" sz="2800" b="1" dirty="0"/>
              <a:t>Help frequency </a:t>
            </a:r>
            <a:endParaRPr lang="en-US" sz="2800" dirty="0"/>
          </a:p>
          <a:p>
            <a:pPr lvl="1">
              <a:defRPr/>
            </a:pPr>
            <a:r>
              <a:rPr lang="en-US" sz="2400" dirty="0">
                <a:ea typeface="+mn-ea"/>
                <a:cs typeface="+mn-cs"/>
              </a:rPr>
              <a:t>How frequently does a user have to access help to learn operation to complete his/her work task?</a:t>
            </a:r>
          </a:p>
          <a:p>
            <a:pPr>
              <a:defRPr/>
            </a:pPr>
            <a:endParaRPr lang="en-US" dirty="0"/>
          </a:p>
        </p:txBody>
      </p:sp>
      <p:sp>
        <p:nvSpPr>
          <p:cNvPr id="2560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endParaRPr lang="en-US" sz="1200">
              <a:solidFill>
                <a:schemeClr val="tx1"/>
              </a:solidFill>
            </a:endParaRPr>
          </a:p>
        </p:txBody>
      </p:sp>
      <p:sp>
        <p:nvSpPr>
          <p:cNvPr id="2560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256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7CFAF0AC-406B-4F2B-9282-B7AD1EC947B4}" type="slidenum">
              <a:rPr lang="en-US" sz="1400" smtClean="0">
                <a:solidFill>
                  <a:schemeClr val="tx1"/>
                </a:solidFill>
              </a:rPr>
              <a:pPr eaLnBrk="1" hangingPunct="1"/>
              <a:t>44</a:t>
            </a:fld>
            <a:endParaRPr lang="en-US" sz="1400">
              <a:solidFill>
                <a:schemeClr val="tx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Operability</a:t>
            </a:r>
          </a:p>
        </p:txBody>
      </p:sp>
      <p:sp>
        <p:nvSpPr>
          <p:cNvPr id="3" name="Content Placeholder 2" descr="Rectangle: Click to edit Master text styles&#10;Second level&#10;Third level&#10;Fourth level&#10;Fifth level"/>
          <p:cNvSpPr>
            <a:spLocks noGrp="1"/>
          </p:cNvSpPr>
          <p:nvPr>
            <p:ph idx="1"/>
          </p:nvPr>
        </p:nvSpPr>
        <p:spPr/>
        <p:txBody>
          <a:bodyPr/>
          <a:lstStyle/>
          <a:p>
            <a:pPr>
              <a:defRPr/>
            </a:pPr>
            <a:r>
              <a:rPr lang="en-US" b="1" dirty="0"/>
              <a:t>Error correction </a:t>
            </a:r>
          </a:p>
          <a:p>
            <a:pPr lvl="1">
              <a:defRPr/>
            </a:pPr>
            <a:r>
              <a:rPr lang="en-US" b="1" dirty="0">
                <a:ea typeface="+mn-ea"/>
                <a:cs typeface="+mn-cs"/>
              </a:rPr>
              <a:t>Can user easily </a:t>
            </a:r>
            <a:r>
              <a:rPr lang="en-US" sz="3200" dirty="0">
                <a:ea typeface="+mn-ea"/>
                <a:cs typeface="+mn-cs"/>
              </a:rPr>
              <a:t>correct error on tasks?</a:t>
            </a:r>
          </a:p>
          <a:p>
            <a:pPr>
              <a:defRPr/>
            </a:pPr>
            <a:r>
              <a:rPr lang="en-US" b="1" dirty="0"/>
              <a:t>Error correction in use</a:t>
            </a:r>
          </a:p>
          <a:p>
            <a:pPr lvl="1">
              <a:defRPr/>
            </a:pPr>
            <a:r>
              <a:rPr lang="en-US" dirty="0">
                <a:ea typeface="+mn-ea"/>
                <a:cs typeface="+mn-cs"/>
              </a:rPr>
              <a:t>Can user easily </a:t>
            </a:r>
            <a:r>
              <a:rPr lang="en-US" sz="3200" dirty="0">
                <a:ea typeface="+mn-ea"/>
                <a:cs typeface="+mn-cs"/>
              </a:rPr>
              <a:t>recover his/her error or  retry tasks?</a:t>
            </a:r>
          </a:p>
          <a:p>
            <a:pPr>
              <a:defRPr/>
            </a:pPr>
            <a:r>
              <a:rPr lang="en-US" b="1" dirty="0"/>
              <a:t>Default value availability in use</a:t>
            </a:r>
          </a:p>
          <a:p>
            <a:pPr lvl="1">
              <a:defRPr/>
            </a:pPr>
            <a:r>
              <a:rPr lang="en-US" dirty="0">
                <a:ea typeface="+mn-ea"/>
                <a:cs typeface="+mn-cs"/>
              </a:rPr>
              <a:t>Can user easily </a:t>
            </a:r>
            <a:r>
              <a:rPr lang="en-US" sz="3200" dirty="0">
                <a:ea typeface="+mn-ea"/>
                <a:cs typeface="+mn-cs"/>
              </a:rPr>
              <a:t>select parameter values for his/her convenient operation?</a:t>
            </a:r>
          </a:p>
          <a:p>
            <a:pPr lvl="1">
              <a:defRPr/>
            </a:pPr>
            <a:endParaRPr lang="en-US" sz="3200" b="1" dirty="0">
              <a:ea typeface="+mn-ea"/>
              <a:cs typeface="+mn-cs"/>
            </a:endParaRPr>
          </a:p>
        </p:txBody>
      </p:sp>
      <p:sp>
        <p:nvSpPr>
          <p:cNvPr id="2662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endParaRPr lang="en-US" sz="1200">
              <a:solidFill>
                <a:schemeClr val="tx1"/>
              </a:solidFill>
            </a:endParaRPr>
          </a:p>
        </p:txBody>
      </p:sp>
      <p:sp>
        <p:nvSpPr>
          <p:cNvPr id="2662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266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7EB9B908-2C9B-4928-9727-64E933DE21AB}" type="slidenum">
              <a:rPr lang="en-US" sz="1400" smtClean="0">
                <a:solidFill>
                  <a:schemeClr val="tx1"/>
                </a:solidFill>
              </a:rPr>
              <a:pPr eaLnBrk="1" hangingPunct="1"/>
              <a:t>45</a:t>
            </a:fld>
            <a:endParaRPr lang="en-US" sz="1400">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t>Operability (cont)</a:t>
            </a:r>
          </a:p>
        </p:txBody>
      </p:sp>
      <p:sp>
        <p:nvSpPr>
          <p:cNvPr id="3" name="Content Placeholder 2" descr="Rectangle: Click to edit Master text styles&#10;Second level&#10;Third level&#10;Fourth level&#10;Fifth level"/>
          <p:cNvSpPr>
            <a:spLocks noGrp="1"/>
          </p:cNvSpPr>
          <p:nvPr>
            <p:ph idx="1"/>
          </p:nvPr>
        </p:nvSpPr>
        <p:spPr/>
        <p:txBody>
          <a:bodyPr/>
          <a:lstStyle/>
          <a:p>
            <a:pPr>
              <a:defRPr/>
            </a:pPr>
            <a:r>
              <a:rPr lang="en-US" sz="3600" b="1" dirty="0"/>
              <a:t>Message </a:t>
            </a:r>
            <a:r>
              <a:rPr lang="en-US" b="1" dirty="0"/>
              <a:t>understandability in use</a:t>
            </a:r>
          </a:p>
          <a:p>
            <a:pPr lvl="1">
              <a:defRPr/>
            </a:pPr>
            <a:r>
              <a:rPr lang="en-US" dirty="0">
                <a:ea typeface="+mn-ea"/>
                <a:cs typeface="+mn-cs"/>
              </a:rPr>
              <a:t>Can user easily understand messages from software system?</a:t>
            </a:r>
          </a:p>
          <a:p>
            <a:pPr lvl="1">
              <a:defRPr/>
            </a:pPr>
            <a:r>
              <a:rPr lang="en-US" dirty="0">
                <a:ea typeface="+mn-ea"/>
                <a:cs typeface="+mn-cs"/>
              </a:rPr>
              <a:t>Is there any </a:t>
            </a:r>
            <a:r>
              <a:rPr lang="en-US" sz="3200" dirty="0">
                <a:ea typeface="+mn-ea"/>
                <a:cs typeface="+mn-cs"/>
              </a:rPr>
              <a:t>message which caused the  user a delay in understanding before starting the next action?</a:t>
            </a:r>
          </a:p>
          <a:p>
            <a:pPr lvl="1">
              <a:defRPr/>
            </a:pPr>
            <a:r>
              <a:rPr lang="en-US" dirty="0">
                <a:ea typeface="+mn-ea"/>
                <a:cs typeface="+mn-cs"/>
              </a:rPr>
              <a:t>Can user easily </a:t>
            </a:r>
            <a:r>
              <a:rPr lang="en-US" sz="3200" dirty="0">
                <a:ea typeface="+mn-ea"/>
                <a:cs typeface="+mn-cs"/>
              </a:rPr>
              <a:t>memorize important message?</a:t>
            </a:r>
          </a:p>
        </p:txBody>
      </p:sp>
      <p:sp>
        <p:nvSpPr>
          <p:cNvPr id="2765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endParaRPr lang="en-US" sz="1200">
              <a:solidFill>
                <a:schemeClr val="tx1"/>
              </a:solidFill>
            </a:endParaRPr>
          </a:p>
        </p:txBody>
      </p:sp>
      <p:sp>
        <p:nvSpPr>
          <p:cNvPr id="2765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276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F591294D-83D9-4D55-8DD2-E58F572A1603}" type="slidenum">
              <a:rPr lang="en-US" sz="1400" smtClean="0">
                <a:solidFill>
                  <a:schemeClr val="tx1"/>
                </a:solidFill>
              </a:rPr>
              <a:pPr eaLnBrk="1" hangingPunct="1"/>
              <a:t>46</a:t>
            </a:fld>
            <a:endParaRPr lang="en-US" sz="1400">
              <a:solidFill>
                <a:schemeClr val="tx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Operability (cont)</a:t>
            </a:r>
          </a:p>
        </p:txBody>
      </p:sp>
      <p:sp>
        <p:nvSpPr>
          <p:cNvPr id="3" name="Content Placeholder 2" descr="Rectangle: Click to edit Master text styles&#10;Second level&#10;Third level&#10;Fourth level&#10;Fifth level"/>
          <p:cNvSpPr>
            <a:spLocks noGrp="1"/>
          </p:cNvSpPr>
          <p:nvPr>
            <p:ph idx="1"/>
          </p:nvPr>
        </p:nvSpPr>
        <p:spPr/>
        <p:txBody>
          <a:bodyPr/>
          <a:lstStyle/>
          <a:p>
            <a:pPr>
              <a:defRPr/>
            </a:pPr>
            <a:r>
              <a:rPr lang="en-US" b="1" dirty="0"/>
              <a:t>Self explanatory error messages </a:t>
            </a:r>
          </a:p>
          <a:p>
            <a:pPr lvl="1">
              <a:defRPr/>
            </a:pPr>
            <a:r>
              <a:rPr lang="en-US" dirty="0">
                <a:ea typeface="+mn-ea"/>
                <a:cs typeface="+mn-cs"/>
              </a:rPr>
              <a:t>In what proportion of </a:t>
            </a:r>
            <a:r>
              <a:rPr lang="en-US" sz="3200" dirty="0">
                <a:ea typeface="+mn-ea"/>
                <a:cs typeface="+mn-cs"/>
              </a:rPr>
              <a:t>error conditions does the user propose the correct recovery action?</a:t>
            </a:r>
          </a:p>
          <a:p>
            <a:pPr>
              <a:defRPr/>
            </a:pPr>
            <a:r>
              <a:rPr lang="en-US" b="1" dirty="0"/>
              <a:t>Operational error recoverability in use</a:t>
            </a:r>
          </a:p>
          <a:p>
            <a:pPr lvl="1">
              <a:defRPr/>
            </a:pPr>
            <a:r>
              <a:rPr lang="en-US" dirty="0">
                <a:ea typeface="+mn-ea"/>
                <a:cs typeface="+mn-cs"/>
              </a:rPr>
              <a:t>Can user easily </a:t>
            </a:r>
            <a:r>
              <a:rPr lang="en-US" sz="3200" dirty="0">
                <a:ea typeface="+mn-ea"/>
                <a:cs typeface="+mn-cs"/>
              </a:rPr>
              <a:t>recover his/her worse situation?</a:t>
            </a:r>
          </a:p>
        </p:txBody>
      </p:sp>
      <p:sp>
        <p:nvSpPr>
          <p:cNvPr id="2867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endParaRPr lang="en-US" sz="1200">
              <a:solidFill>
                <a:schemeClr val="tx1"/>
              </a:solidFill>
            </a:endParaRPr>
          </a:p>
        </p:txBody>
      </p:sp>
      <p:sp>
        <p:nvSpPr>
          <p:cNvPr id="2867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286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FAE6A84F-DFA1-4859-B6A6-AAB2AAAC5FF0}" type="slidenum">
              <a:rPr lang="en-US" sz="1400" smtClean="0">
                <a:solidFill>
                  <a:schemeClr val="tx1"/>
                </a:solidFill>
              </a:rPr>
              <a:pPr eaLnBrk="1" hangingPunct="1"/>
              <a:t>47</a:t>
            </a:fld>
            <a:endParaRPr lang="en-US" sz="1400">
              <a:solidFill>
                <a:schemeClr val="tx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t>Operability (cont)</a:t>
            </a:r>
          </a:p>
        </p:txBody>
      </p:sp>
      <p:sp>
        <p:nvSpPr>
          <p:cNvPr id="3" name="Content Placeholder 2" descr="Rectangle: Click to edit Master text styles&#10;Second level&#10;Third level&#10;Fourth level&#10;Fifth level"/>
          <p:cNvSpPr>
            <a:spLocks noGrp="1"/>
          </p:cNvSpPr>
          <p:nvPr>
            <p:ph idx="1"/>
          </p:nvPr>
        </p:nvSpPr>
        <p:spPr/>
        <p:txBody>
          <a:bodyPr/>
          <a:lstStyle/>
          <a:p>
            <a:pPr>
              <a:defRPr/>
            </a:pPr>
            <a:r>
              <a:rPr lang="en-US" b="1" dirty="0"/>
              <a:t>Time between human error operations in use </a:t>
            </a:r>
            <a:r>
              <a:rPr lang="en-US" sz="2400" b="1" dirty="0"/>
              <a:t>// MTBF Mean Time Between Failure</a:t>
            </a:r>
            <a:endParaRPr lang="en-US" b="1" dirty="0"/>
          </a:p>
          <a:p>
            <a:pPr lvl="1">
              <a:defRPr/>
            </a:pPr>
            <a:r>
              <a:rPr lang="en-US" dirty="0">
                <a:ea typeface="+mn-ea"/>
                <a:cs typeface="+mn-cs"/>
              </a:rPr>
              <a:t>Can user operate the </a:t>
            </a:r>
            <a:r>
              <a:rPr lang="en-US" sz="3200" dirty="0">
                <a:ea typeface="+mn-ea"/>
                <a:cs typeface="+mn-cs"/>
              </a:rPr>
              <a:t>software long enough without human error?</a:t>
            </a:r>
          </a:p>
          <a:p>
            <a:pPr>
              <a:defRPr/>
            </a:pPr>
            <a:r>
              <a:rPr lang="en-US" b="1" dirty="0" err="1"/>
              <a:t>Undoability</a:t>
            </a:r>
            <a:r>
              <a:rPr lang="en-US" b="1" dirty="0"/>
              <a:t> (User error Correction)</a:t>
            </a:r>
          </a:p>
          <a:p>
            <a:pPr lvl="1">
              <a:defRPr/>
            </a:pPr>
            <a:r>
              <a:rPr lang="en-US" dirty="0">
                <a:ea typeface="+mn-ea"/>
                <a:cs typeface="+mn-cs"/>
              </a:rPr>
              <a:t>How frequently does </a:t>
            </a:r>
            <a:r>
              <a:rPr lang="en-US" sz="3200" dirty="0">
                <a:ea typeface="+mn-ea"/>
                <a:cs typeface="+mn-cs"/>
              </a:rPr>
              <a:t>the user successfully correct input errors?</a:t>
            </a:r>
          </a:p>
        </p:txBody>
      </p:sp>
      <p:sp>
        <p:nvSpPr>
          <p:cNvPr id="2970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endParaRPr lang="en-US" sz="1200">
              <a:solidFill>
                <a:schemeClr val="tx1"/>
              </a:solidFill>
            </a:endParaRPr>
          </a:p>
        </p:txBody>
      </p:sp>
      <p:sp>
        <p:nvSpPr>
          <p:cNvPr id="2970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297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75893380-28B1-4858-AE74-2B361257684E}" type="slidenum">
              <a:rPr lang="en-US" sz="1400" smtClean="0">
                <a:solidFill>
                  <a:schemeClr val="tx1"/>
                </a:solidFill>
              </a:rPr>
              <a:pPr eaLnBrk="1" hangingPunct="1"/>
              <a:t>48</a:t>
            </a:fld>
            <a:endParaRPr lang="en-US" sz="1400">
              <a:solidFill>
                <a:schemeClr val="tx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t>Operability (cont)</a:t>
            </a:r>
          </a:p>
        </p:txBody>
      </p:sp>
      <p:sp>
        <p:nvSpPr>
          <p:cNvPr id="3" name="Content Placeholder 2" descr="Rectangle: Click to edit Master text styles&#10;Second level&#10;Third level&#10;Fourth level&#10;Fifth level"/>
          <p:cNvSpPr>
            <a:spLocks noGrp="1"/>
          </p:cNvSpPr>
          <p:nvPr>
            <p:ph idx="1"/>
          </p:nvPr>
        </p:nvSpPr>
        <p:spPr/>
        <p:txBody>
          <a:bodyPr/>
          <a:lstStyle/>
          <a:p>
            <a:pPr>
              <a:defRPr/>
            </a:pPr>
            <a:r>
              <a:rPr lang="en-US" b="1" dirty="0"/>
              <a:t>Customizability</a:t>
            </a:r>
          </a:p>
          <a:p>
            <a:pPr lvl="1">
              <a:defRPr/>
            </a:pPr>
            <a:r>
              <a:rPr lang="en-US" dirty="0">
                <a:ea typeface="+mn-ea"/>
                <a:cs typeface="+mn-cs"/>
              </a:rPr>
              <a:t>Can user easily </a:t>
            </a:r>
            <a:r>
              <a:rPr lang="en-US" sz="3200" dirty="0">
                <a:ea typeface="+mn-ea"/>
                <a:cs typeface="+mn-cs"/>
              </a:rPr>
              <a:t>customize operation procedures for his/her convenience?</a:t>
            </a:r>
          </a:p>
          <a:p>
            <a:pPr lvl="1">
              <a:defRPr/>
            </a:pPr>
            <a:r>
              <a:rPr lang="en-US" dirty="0">
                <a:ea typeface="+mn-ea"/>
                <a:cs typeface="+mn-cs"/>
              </a:rPr>
              <a:t>Can a user, who </a:t>
            </a:r>
            <a:r>
              <a:rPr lang="en-US" sz="3200" dirty="0">
                <a:ea typeface="+mn-ea"/>
                <a:cs typeface="+mn-cs"/>
              </a:rPr>
              <a:t>instructs end users, easily set customized operation procedure templates for preventing their errors?</a:t>
            </a:r>
          </a:p>
          <a:p>
            <a:pPr lvl="1">
              <a:defRPr/>
            </a:pPr>
            <a:r>
              <a:rPr lang="en-US" dirty="0">
                <a:ea typeface="+mn-ea"/>
                <a:cs typeface="+mn-cs"/>
              </a:rPr>
              <a:t>What proportion of </a:t>
            </a:r>
            <a:r>
              <a:rPr lang="en-US" sz="3200" dirty="0">
                <a:ea typeface="+mn-ea"/>
                <a:cs typeface="+mn-cs"/>
              </a:rPr>
              <a:t>functions can be customized?</a:t>
            </a:r>
          </a:p>
        </p:txBody>
      </p:sp>
      <p:sp>
        <p:nvSpPr>
          <p:cNvPr id="307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endParaRPr lang="en-US" sz="1200">
              <a:solidFill>
                <a:schemeClr val="tx1"/>
              </a:solidFill>
            </a:endParaRPr>
          </a:p>
        </p:txBody>
      </p:sp>
      <p:sp>
        <p:nvSpPr>
          <p:cNvPr id="3072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307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31A53A8E-6D18-4D0F-9296-D88766856DB5}" type="slidenum">
              <a:rPr lang="en-US" sz="1400" smtClean="0">
                <a:solidFill>
                  <a:schemeClr val="tx1"/>
                </a:solidFill>
              </a:rPr>
              <a:pPr eaLnBrk="1" hangingPunct="1"/>
              <a:t>49</a:t>
            </a:fld>
            <a:endParaRPr lang="en-US" sz="140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Two international standards </a:t>
            </a:r>
          </a:p>
          <a:p>
            <a:pPr lvl="1"/>
            <a:r>
              <a:rPr lang="en-US" dirty="0"/>
              <a:t>the ISO 9241-11:1998 Ergonomic requirements for office work with visual display terminals (VDTs) - Part 11:  Guidance on usability</a:t>
            </a:r>
          </a:p>
          <a:p>
            <a:pPr lvl="1"/>
            <a:r>
              <a:rPr lang="en-US" dirty="0"/>
              <a:t>ISO/IEC 9126-1:2001 Software Engineering-Product Quality-Part 1:  Quality Model.  </a:t>
            </a:r>
          </a:p>
          <a:p>
            <a:pPr lvl="1"/>
            <a:r>
              <a:rPr lang="en-US" dirty="0"/>
              <a:t>Both  use the attribute approach to defining software usability (ISO 1998; ISO 2001).  </a:t>
            </a:r>
          </a:p>
          <a:p>
            <a:pPr lvl="1"/>
            <a:r>
              <a:rPr lang="en-US" dirty="0"/>
              <a:t>ISO 9241-11 “Extent to which a product can be used by specified users to achieve specified goals with </a:t>
            </a:r>
            <a:r>
              <a:rPr lang="en-US" dirty="0">
                <a:highlight>
                  <a:srgbClr val="FFFF00"/>
                </a:highlight>
              </a:rPr>
              <a:t>effectiveness, efficiency, and satisfaction in a specified context of use” (ISO 1998).  </a:t>
            </a:r>
          </a:p>
          <a:p>
            <a:pPr lvl="1"/>
            <a:r>
              <a:rPr lang="en-US" dirty="0"/>
              <a:t>ISO 9126-1 “The capability of the software product to be </a:t>
            </a:r>
            <a:r>
              <a:rPr lang="en-US" dirty="0">
                <a:highlight>
                  <a:srgbClr val="FFFF00"/>
                </a:highlight>
              </a:rPr>
              <a:t>understood, learned, used and attractive</a:t>
            </a:r>
            <a:r>
              <a:rPr lang="en-US" dirty="0"/>
              <a:t> to the </a:t>
            </a:r>
            <a:r>
              <a:rPr lang="en-US" dirty="0">
                <a:highlight>
                  <a:srgbClr val="FFFF00"/>
                </a:highlight>
              </a:rPr>
              <a:t>user</a:t>
            </a:r>
            <a:r>
              <a:rPr lang="en-US" dirty="0"/>
              <a:t>, when used under specified conditions” (ISO 2001). </a:t>
            </a:r>
          </a:p>
        </p:txBody>
      </p:sp>
      <p:sp>
        <p:nvSpPr>
          <p:cNvPr id="3" name="Footer Placeholder 2"/>
          <p:cNvSpPr>
            <a:spLocks noGrp="1"/>
          </p:cNvSpPr>
          <p:nvPr>
            <p:ph type="ftr" sz="quarter" idx="11"/>
          </p:nvPr>
        </p:nvSpPr>
        <p:spPr/>
        <p:txBody>
          <a:bodyPr/>
          <a:lstStyle/>
          <a:p>
            <a:r>
              <a:rPr lang="en-US">
                <a:solidFill>
                  <a:prstClr val="black"/>
                </a:solidFill>
              </a:rPr>
              <a:t>Effort-Based Software Usability</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5</a:t>
            </a:fld>
            <a:endParaRPr lang="en-US" dirty="0">
              <a:solidFill>
                <a:prstClr val="black"/>
              </a:solidFill>
            </a:endParaRPr>
          </a:p>
        </p:txBody>
      </p:sp>
      <p:sp>
        <p:nvSpPr>
          <p:cNvPr id="5" name="Title 4"/>
          <p:cNvSpPr>
            <a:spLocks noGrp="1"/>
          </p:cNvSpPr>
          <p:nvPr>
            <p:ph type="title"/>
          </p:nvPr>
        </p:nvSpPr>
        <p:spPr/>
        <p:txBody>
          <a:bodyPr/>
          <a:lstStyle/>
          <a:p>
            <a:r>
              <a:rPr lang="en-US" dirty="0"/>
              <a:t>ISO Standards</a:t>
            </a:r>
          </a:p>
        </p:txBody>
      </p:sp>
    </p:spTree>
    <p:extLst>
      <p:ext uri="{BB962C8B-B14F-4D97-AF65-F5344CB8AC3E}">
        <p14:creationId xmlns:p14="http://schemas.microsoft.com/office/powerpoint/2010/main" val="15413202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Operability (cont)</a:t>
            </a:r>
          </a:p>
        </p:txBody>
      </p:sp>
      <p:sp>
        <p:nvSpPr>
          <p:cNvPr id="31747" name="Content Placeholder 2" descr="Rectangle: Click to edit Master text styles&#10;Second level&#10;Third level&#10;Fourth level&#10;Fifth level"/>
          <p:cNvSpPr>
            <a:spLocks noGrp="1"/>
          </p:cNvSpPr>
          <p:nvPr>
            <p:ph idx="1"/>
          </p:nvPr>
        </p:nvSpPr>
        <p:spPr/>
        <p:txBody>
          <a:bodyPr/>
          <a:lstStyle/>
          <a:p>
            <a:r>
              <a:rPr lang="en-US" b="1"/>
              <a:t>Operation procedure reduction</a:t>
            </a:r>
          </a:p>
          <a:p>
            <a:pPr lvl="1"/>
            <a:r>
              <a:rPr lang="en-US"/>
              <a:t>Can user easily reduce operation procedures for his/her convenience?</a:t>
            </a:r>
          </a:p>
          <a:p>
            <a:r>
              <a:rPr lang="en-US" b="1"/>
              <a:t>Physical accessibility</a:t>
            </a:r>
          </a:p>
          <a:p>
            <a:pPr lvl="1"/>
            <a:r>
              <a:rPr lang="en-US"/>
              <a:t>What proportion of functions can be accessed by users with physical handicaps</a:t>
            </a:r>
            <a:r>
              <a:rPr lang="en-US" sz="2400"/>
              <a:t>.</a:t>
            </a:r>
          </a:p>
        </p:txBody>
      </p:sp>
      <p:sp>
        <p:nvSpPr>
          <p:cNvPr id="3174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endParaRPr lang="en-US" sz="1200">
              <a:solidFill>
                <a:schemeClr val="tx1"/>
              </a:solidFill>
            </a:endParaRPr>
          </a:p>
        </p:txBody>
      </p:sp>
      <p:sp>
        <p:nvSpPr>
          <p:cNvPr id="3174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317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4D3EA3CF-6F07-49D9-96F3-244FF796BA7B}" type="slidenum">
              <a:rPr lang="en-US" sz="1400" smtClean="0">
                <a:solidFill>
                  <a:schemeClr val="tx1"/>
                </a:solidFill>
              </a:rPr>
              <a:pPr eaLnBrk="1" hangingPunct="1"/>
              <a:t>50</a:t>
            </a:fld>
            <a:endParaRPr lang="en-US" sz="1400">
              <a:solidFill>
                <a:schemeClr val="tx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Attractiveness</a:t>
            </a:r>
          </a:p>
        </p:txBody>
      </p:sp>
      <p:sp>
        <p:nvSpPr>
          <p:cNvPr id="32771" name="Content Placeholder 2" descr="Rectangle: Click to edit Master text styles&#10;Second level&#10;Third level&#10;Fourth level&#10;Fifth level"/>
          <p:cNvSpPr>
            <a:spLocks noGrp="1"/>
          </p:cNvSpPr>
          <p:nvPr>
            <p:ph idx="1"/>
          </p:nvPr>
        </p:nvSpPr>
        <p:spPr/>
        <p:txBody>
          <a:bodyPr/>
          <a:lstStyle/>
          <a:p>
            <a:r>
              <a:rPr lang="en-US" b="1" dirty="0"/>
              <a:t>Attractive interaction</a:t>
            </a:r>
          </a:p>
          <a:p>
            <a:pPr lvl="1"/>
            <a:r>
              <a:rPr lang="en-US" dirty="0"/>
              <a:t>How attractive is the interface to the user?</a:t>
            </a:r>
          </a:p>
          <a:p>
            <a:r>
              <a:rPr lang="en-US" b="1" dirty="0"/>
              <a:t>Interface appearance customizability.</a:t>
            </a:r>
          </a:p>
          <a:p>
            <a:pPr lvl="1"/>
            <a:r>
              <a:rPr lang="en-US" dirty="0"/>
              <a:t>What proportion of the interface can be customized in appearance to the user’s satisfaction?</a:t>
            </a:r>
          </a:p>
        </p:txBody>
      </p:sp>
      <p:sp>
        <p:nvSpPr>
          <p:cNvPr id="3277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endParaRPr lang="en-US" sz="1200">
              <a:solidFill>
                <a:schemeClr val="tx1"/>
              </a:solidFill>
            </a:endParaRPr>
          </a:p>
        </p:txBody>
      </p:sp>
      <p:sp>
        <p:nvSpPr>
          <p:cNvPr id="3277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327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0CA39360-74C0-4FE1-B420-6D8E116C8B3F}" type="slidenum">
              <a:rPr lang="en-US" sz="1400" smtClean="0">
                <a:solidFill>
                  <a:schemeClr val="tx1"/>
                </a:solidFill>
              </a:rPr>
              <a:pPr eaLnBrk="1" hangingPunct="1"/>
              <a:t>51</a:t>
            </a:fld>
            <a:endParaRPr lang="en-US" sz="1400">
              <a:solidFill>
                <a:schemeClr val="tx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t>Compliance</a:t>
            </a:r>
          </a:p>
        </p:txBody>
      </p:sp>
      <p:sp>
        <p:nvSpPr>
          <p:cNvPr id="33795" name="Content Placeholder 2" descr="Rectangle: Click to edit Master text styles&#10;Second level&#10;Third level&#10;Fourth level&#10;Fifth level"/>
          <p:cNvSpPr>
            <a:spLocks noGrp="1"/>
          </p:cNvSpPr>
          <p:nvPr>
            <p:ph idx="1"/>
          </p:nvPr>
        </p:nvSpPr>
        <p:spPr/>
        <p:txBody>
          <a:bodyPr/>
          <a:lstStyle/>
          <a:p>
            <a:r>
              <a:rPr lang="en-US"/>
              <a:t>How completely does the software adhere to the standards, conventions, style guides or regulations relating to usability?</a:t>
            </a:r>
          </a:p>
          <a:p>
            <a:pPr lvl="1"/>
            <a:r>
              <a:rPr lang="en-US"/>
              <a:t>Americans with Disabilities Act.</a:t>
            </a:r>
          </a:p>
        </p:txBody>
      </p:sp>
      <p:sp>
        <p:nvSpPr>
          <p:cNvPr id="3379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endParaRPr lang="en-US" sz="1200">
              <a:solidFill>
                <a:schemeClr val="tx1"/>
              </a:solidFill>
            </a:endParaRPr>
          </a:p>
        </p:txBody>
      </p:sp>
      <p:sp>
        <p:nvSpPr>
          <p:cNvPr id="3379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337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724F1F5B-DDF7-488B-9464-EED98A35C335}" type="slidenum">
              <a:rPr lang="en-US" sz="1400" smtClean="0">
                <a:solidFill>
                  <a:schemeClr val="tx1"/>
                </a:solidFill>
              </a:rPr>
              <a:pPr eaLnBrk="1" hangingPunct="1"/>
              <a:t>52</a:t>
            </a:fld>
            <a:endParaRPr lang="en-US" sz="1400">
              <a:solidFill>
                <a:schemeClr val="tx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t>Usability Testing</a:t>
            </a:r>
          </a:p>
        </p:txBody>
      </p:sp>
      <p:sp>
        <p:nvSpPr>
          <p:cNvPr id="34819" name="Content Placeholder 5" descr="Rectangle: Click to edit Master text styles&#10;Second level&#10;Third level&#10;Fourth level&#10;Fifth level"/>
          <p:cNvSpPr>
            <a:spLocks noGrp="1"/>
          </p:cNvSpPr>
          <p:nvPr>
            <p:ph idx="1"/>
          </p:nvPr>
        </p:nvSpPr>
        <p:spPr/>
        <p:txBody>
          <a:bodyPr/>
          <a:lstStyle/>
          <a:p>
            <a:r>
              <a:rPr lang="en-US" dirty="0"/>
              <a:t>Done During the Validation phase in parallel to other tests</a:t>
            </a:r>
          </a:p>
          <a:p>
            <a:r>
              <a:rPr lang="en-US" dirty="0"/>
              <a:t>Requires a team approach</a:t>
            </a:r>
          </a:p>
          <a:p>
            <a:pPr lvl="1"/>
            <a:r>
              <a:rPr lang="en-US" dirty="0"/>
              <a:t>Test Engineer</a:t>
            </a:r>
          </a:p>
          <a:p>
            <a:pPr lvl="1"/>
            <a:r>
              <a:rPr lang="en-US" dirty="0"/>
              <a:t>Psychologist</a:t>
            </a:r>
          </a:p>
          <a:p>
            <a:pPr lvl="1"/>
            <a:r>
              <a:rPr lang="en-US" dirty="0"/>
              <a:t>Engineers</a:t>
            </a:r>
          </a:p>
          <a:p>
            <a:r>
              <a:rPr lang="en-US" dirty="0"/>
              <a:t>Requires Special Facilities</a:t>
            </a:r>
          </a:p>
          <a:p>
            <a:pPr lvl="1"/>
            <a:r>
              <a:rPr lang="en-US" dirty="0"/>
              <a:t>Cameras</a:t>
            </a:r>
          </a:p>
          <a:p>
            <a:pPr lvl="1"/>
            <a:r>
              <a:rPr lang="en-US" dirty="0"/>
              <a:t>Two way mirrors</a:t>
            </a:r>
          </a:p>
        </p:txBody>
      </p:sp>
      <p:sp>
        <p:nvSpPr>
          <p:cNvPr id="3482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p>
        </p:txBody>
      </p:sp>
      <p:sp>
        <p:nvSpPr>
          <p:cNvPr id="3482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3482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FC5A410E-4330-41E6-87D1-DD7E487ED88C}" type="slidenum">
              <a:rPr lang="en-US" sz="1400" smtClean="0">
                <a:solidFill>
                  <a:schemeClr val="tx1"/>
                </a:solidFill>
              </a:rPr>
              <a:pPr eaLnBrk="1" hangingPunct="1"/>
              <a:t>53</a:t>
            </a:fld>
            <a:endParaRPr lang="en-US" sz="1400">
              <a:solidFill>
                <a:schemeClr val="tx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endParaRPr lang="en-US" sz="1000">
              <a:solidFill>
                <a:schemeClr val="tx1"/>
              </a:solidFill>
            </a:endParaRPr>
          </a:p>
          <a:p>
            <a:pPr eaLnBrk="1" hangingPunct="1"/>
            <a:r>
              <a:rPr lang="en-US" sz="1000">
                <a:solidFill>
                  <a:schemeClr val="tx1"/>
                </a:solidFill>
              </a:rPr>
              <a:t>© Carl J. Mueller, 2007</a:t>
            </a:r>
          </a:p>
        </p:txBody>
      </p:sp>
      <p:sp>
        <p:nvSpPr>
          <p:cNvPr id="410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Testing</a:t>
            </a:r>
          </a:p>
        </p:txBody>
      </p:sp>
      <p:sp>
        <p:nvSpPr>
          <p:cNvPr id="41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1AD8931E-0E87-44F7-AF47-043A3589851A}" type="slidenum">
              <a:rPr lang="en-US" sz="1400" smtClean="0">
                <a:solidFill>
                  <a:schemeClr val="tx1"/>
                </a:solidFill>
              </a:rPr>
              <a:pPr eaLnBrk="1" hangingPunct="1"/>
              <a:t>54</a:t>
            </a:fld>
            <a:endParaRPr lang="en-US" sz="1400">
              <a:solidFill>
                <a:schemeClr val="tx1"/>
              </a:solidFill>
            </a:endParaRPr>
          </a:p>
        </p:txBody>
      </p:sp>
      <p:sp>
        <p:nvSpPr>
          <p:cNvPr id="4102" name="Rectangle 2"/>
          <p:cNvSpPr>
            <a:spLocks noGrp="1" noChangeArrowheads="1"/>
          </p:cNvSpPr>
          <p:nvPr>
            <p:ph type="title"/>
          </p:nvPr>
        </p:nvSpPr>
        <p:spPr>
          <a:xfrm>
            <a:off x="306388" y="303213"/>
            <a:ext cx="8532812" cy="1143000"/>
          </a:xfrm>
        </p:spPr>
        <p:txBody>
          <a:bodyPr/>
          <a:lstStyle/>
          <a:p>
            <a:r>
              <a:rPr lang="en-US"/>
              <a:t>Validation Phase</a:t>
            </a:r>
          </a:p>
        </p:txBody>
      </p:sp>
      <p:graphicFrame>
        <p:nvGraphicFramePr>
          <p:cNvPr id="4098" name="Object 2"/>
          <p:cNvGraphicFramePr>
            <a:graphicFrameLocks noChangeAspect="1"/>
          </p:cNvGraphicFramePr>
          <p:nvPr/>
        </p:nvGraphicFramePr>
        <p:xfrm>
          <a:off x="6172200" y="1447800"/>
          <a:ext cx="2474913" cy="4667250"/>
        </p:xfrm>
        <a:graphic>
          <a:graphicData uri="http://schemas.openxmlformats.org/presentationml/2006/ole">
            <mc:AlternateContent xmlns:mc="http://schemas.openxmlformats.org/markup-compatibility/2006">
              <mc:Choice xmlns:v="urn:schemas-microsoft-com:vml" Requires="v">
                <p:oleObj spid="_x0000_s4112" name="VISIO" r:id="rId3" imgW="2565720" imgH="4837320" progId="Visio.Drawing.5">
                  <p:embed/>
                </p:oleObj>
              </mc:Choice>
              <mc:Fallback>
                <p:oleObj name="VISIO" r:id="rId3" imgW="2565720" imgH="4837320" progId="Visio.Drawing.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1447800"/>
                        <a:ext cx="2474913" cy="466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3" name="Oval 4"/>
          <p:cNvSpPr>
            <a:spLocks noChangeArrowheads="1"/>
          </p:cNvSpPr>
          <p:nvPr/>
        </p:nvSpPr>
        <p:spPr bwMode="auto">
          <a:xfrm>
            <a:off x="6019800" y="4724400"/>
            <a:ext cx="2743200" cy="1130300"/>
          </a:xfrm>
          <a:prstGeom prst="ellipse">
            <a:avLst/>
          </a:prstGeom>
          <a:noFill/>
          <a:ln w="127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04" name="Rectangle 7"/>
          <p:cNvSpPr>
            <a:spLocks noChangeArrowheads="1"/>
          </p:cNvSpPr>
          <p:nvPr/>
        </p:nvSpPr>
        <p:spPr bwMode="auto">
          <a:xfrm>
            <a:off x="304800" y="1828800"/>
            <a:ext cx="55626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417513">
              <a:spcBef>
                <a:spcPts val="900"/>
              </a:spcBef>
              <a:buFont typeface="Wingdings" pitchFamily="2" charset="2"/>
              <a:buNone/>
            </a:pPr>
            <a:r>
              <a:rPr lang="en-US" sz="4000"/>
              <a:t>The process of evaluating software at the end of the software development process to ensure compliance with software requirements.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5"/>
          <p:cNvSpPr>
            <a:spLocks noGrp="1"/>
          </p:cNvSpPr>
          <p:nvPr>
            <p:ph type="title"/>
          </p:nvPr>
        </p:nvSpPr>
        <p:spPr/>
        <p:txBody>
          <a:bodyPr/>
          <a:lstStyle/>
          <a:p>
            <a:r>
              <a:rPr lang="en-US"/>
              <a:t>Usability Test</a:t>
            </a:r>
          </a:p>
        </p:txBody>
      </p:sp>
      <p:sp>
        <p:nvSpPr>
          <p:cNvPr id="35843" name="Content Placeholder 6" descr="Rectangle: Click to edit Master text styles&#10;Second level&#10;Third level&#10;Fourth level&#10;Fifth level"/>
          <p:cNvSpPr>
            <a:spLocks noGrp="1"/>
          </p:cNvSpPr>
          <p:nvPr>
            <p:ph idx="1"/>
          </p:nvPr>
        </p:nvSpPr>
        <p:spPr/>
        <p:txBody>
          <a:bodyPr/>
          <a:lstStyle/>
          <a:p>
            <a:r>
              <a:rPr lang="en-US" sz="2800"/>
              <a:t>Psychologist</a:t>
            </a:r>
          </a:p>
          <a:p>
            <a:pPr lvl="1"/>
            <a:r>
              <a:rPr lang="en-US" sz="2400"/>
              <a:t>Reviews activities.</a:t>
            </a:r>
          </a:p>
          <a:p>
            <a:pPr lvl="1"/>
            <a:r>
              <a:rPr lang="en-US" sz="2400"/>
              <a:t>Evaluates subject during activities.</a:t>
            </a:r>
          </a:p>
          <a:p>
            <a:pPr lvl="1"/>
            <a:r>
              <a:rPr lang="en-US" sz="2400"/>
              <a:t>Prepares pre- and post activity evaluations</a:t>
            </a:r>
          </a:p>
          <a:p>
            <a:r>
              <a:rPr lang="en-US" sz="2800"/>
              <a:t>Test Engineer</a:t>
            </a:r>
          </a:p>
          <a:p>
            <a:pPr lvl="1"/>
            <a:r>
              <a:rPr lang="en-US" sz="2400"/>
              <a:t>Prepares Test Cases</a:t>
            </a:r>
          </a:p>
          <a:p>
            <a:pPr lvl="2"/>
            <a:r>
              <a:rPr lang="en-US" sz="2000"/>
              <a:t>Design Test Cases</a:t>
            </a:r>
          </a:p>
          <a:p>
            <a:pPr lvl="2"/>
            <a:r>
              <a:rPr lang="en-US" sz="2000"/>
              <a:t>Evaluate Test Cases</a:t>
            </a:r>
          </a:p>
          <a:p>
            <a:pPr lvl="1"/>
            <a:r>
              <a:rPr lang="en-US" sz="2400"/>
              <a:t>Converts test cases to activities.</a:t>
            </a:r>
          </a:p>
        </p:txBody>
      </p:sp>
      <p:sp>
        <p:nvSpPr>
          <p:cNvPr id="3584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000">
                <a:solidFill>
                  <a:schemeClr val="tx1"/>
                </a:solidFill>
              </a:rPr>
              <a:t>© Carl J. Mueller, 2008</a:t>
            </a:r>
          </a:p>
        </p:txBody>
      </p:sp>
      <p:sp>
        <p:nvSpPr>
          <p:cNvPr id="3584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r>
              <a:rPr lang="en-US" sz="1400">
                <a:solidFill>
                  <a:schemeClr val="tx1"/>
                </a:solidFill>
              </a:rPr>
              <a:t>Software Quality:  Usability</a:t>
            </a:r>
          </a:p>
        </p:txBody>
      </p:sp>
      <p:sp>
        <p:nvSpPr>
          <p:cNvPr id="3584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ahoma" pitchFamily="34" charset="0"/>
              </a:defRPr>
            </a:lvl1pPr>
            <a:lvl2pPr marL="742950" indent="-285750" eaLnBrk="0" hangingPunct="0">
              <a:defRPr sz="4400">
                <a:solidFill>
                  <a:schemeClr val="tx2"/>
                </a:solidFill>
                <a:latin typeface="Tahoma" pitchFamily="34" charset="0"/>
              </a:defRPr>
            </a:lvl2pPr>
            <a:lvl3pPr marL="1143000" indent="-228600" eaLnBrk="0" hangingPunct="0">
              <a:defRPr sz="4400">
                <a:solidFill>
                  <a:schemeClr val="tx2"/>
                </a:solidFill>
                <a:latin typeface="Tahoma" pitchFamily="34" charset="0"/>
              </a:defRPr>
            </a:lvl3pPr>
            <a:lvl4pPr marL="1600200" indent="-228600" eaLnBrk="0" hangingPunct="0">
              <a:defRPr sz="4400">
                <a:solidFill>
                  <a:schemeClr val="tx2"/>
                </a:solidFill>
                <a:latin typeface="Tahoma" pitchFamily="34" charset="0"/>
              </a:defRPr>
            </a:lvl4pPr>
            <a:lvl5pPr marL="2057400" indent="-228600" eaLnBrk="0" hangingPunct="0">
              <a:defRPr sz="4400">
                <a:solidFill>
                  <a:schemeClr val="tx2"/>
                </a:solidFill>
                <a:latin typeface="Tahoma" pitchFamily="34" charset="0"/>
              </a:defRPr>
            </a:lvl5pPr>
            <a:lvl6pPr marL="2514600" indent="-228600" eaLnBrk="0" fontAlgn="base" hangingPunct="0">
              <a:spcBef>
                <a:spcPct val="0"/>
              </a:spcBef>
              <a:spcAft>
                <a:spcPct val="0"/>
              </a:spcAft>
              <a:defRPr sz="4400">
                <a:solidFill>
                  <a:schemeClr val="tx2"/>
                </a:solidFill>
                <a:latin typeface="Tahoma" pitchFamily="34" charset="0"/>
              </a:defRPr>
            </a:lvl6pPr>
            <a:lvl7pPr marL="2971800" indent="-228600" eaLnBrk="0" fontAlgn="base" hangingPunct="0">
              <a:spcBef>
                <a:spcPct val="0"/>
              </a:spcBef>
              <a:spcAft>
                <a:spcPct val="0"/>
              </a:spcAft>
              <a:defRPr sz="4400">
                <a:solidFill>
                  <a:schemeClr val="tx2"/>
                </a:solidFill>
                <a:latin typeface="Tahoma" pitchFamily="34" charset="0"/>
              </a:defRPr>
            </a:lvl7pPr>
            <a:lvl8pPr marL="3429000" indent="-228600" eaLnBrk="0" fontAlgn="base" hangingPunct="0">
              <a:spcBef>
                <a:spcPct val="0"/>
              </a:spcBef>
              <a:spcAft>
                <a:spcPct val="0"/>
              </a:spcAft>
              <a:defRPr sz="4400">
                <a:solidFill>
                  <a:schemeClr val="tx2"/>
                </a:solidFill>
                <a:latin typeface="Tahoma" pitchFamily="34" charset="0"/>
              </a:defRPr>
            </a:lvl8pPr>
            <a:lvl9pPr marL="3886200" indent="-228600" eaLnBrk="0" fontAlgn="base" hangingPunct="0">
              <a:spcBef>
                <a:spcPct val="0"/>
              </a:spcBef>
              <a:spcAft>
                <a:spcPct val="0"/>
              </a:spcAft>
              <a:defRPr sz="4400">
                <a:solidFill>
                  <a:schemeClr val="tx2"/>
                </a:solidFill>
                <a:latin typeface="Tahoma" pitchFamily="34" charset="0"/>
              </a:defRPr>
            </a:lvl9pPr>
          </a:lstStyle>
          <a:p>
            <a:pPr eaLnBrk="1" hangingPunct="1"/>
            <a:fld id="{48105E56-3B7F-4A28-851D-E35113766E4C}" type="slidenum">
              <a:rPr lang="en-US" sz="1400" smtClean="0">
                <a:solidFill>
                  <a:schemeClr val="tx1"/>
                </a:solidFill>
              </a:rPr>
              <a:pPr eaLnBrk="1" hangingPunct="1"/>
              <a:t>55</a:t>
            </a:fld>
            <a:endParaRPr lang="en-US" sz="1400">
              <a:solidFill>
                <a:schemeClr val="tx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Behavior</a:t>
            </a:r>
            <a:br>
              <a:rPr lang="en-US" dirty="0"/>
            </a:br>
            <a:endParaRPr lang="en-US" dirty="0"/>
          </a:p>
        </p:txBody>
      </p:sp>
      <p:sp>
        <p:nvSpPr>
          <p:cNvPr id="3" name="Text Placeholder 2"/>
          <p:cNvSpPr>
            <a:spLocks noGrp="1"/>
          </p:cNvSpPr>
          <p:nvPr>
            <p:ph type="body" idx="1"/>
          </p:nvPr>
        </p:nvSpPr>
        <p:spPr/>
        <p:txBody>
          <a:bodyPr/>
          <a:lstStyle/>
          <a:p>
            <a:pPr marL="0" lvl="1">
              <a:buClr>
                <a:schemeClr val="hlink"/>
              </a:buClr>
              <a:buSzPct val="110000"/>
            </a:pPr>
            <a:r>
              <a:rPr lang="en-US" sz="3200" dirty="0"/>
              <a:t>Providing appropriate response and processing time and throughput rates.</a:t>
            </a:r>
          </a:p>
          <a:p>
            <a:endParaRPr lang="en-US" dirty="0"/>
          </a:p>
        </p:txBody>
      </p:sp>
      <p:sp>
        <p:nvSpPr>
          <p:cNvPr id="4" name="Date Placeholder 3"/>
          <p:cNvSpPr>
            <a:spLocks noGrp="1"/>
          </p:cNvSpPr>
          <p:nvPr>
            <p:ph type="dt" sz="half" idx="10"/>
          </p:nvPr>
        </p:nvSpPr>
        <p:spPr/>
        <p:txBody>
          <a:bodyPr/>
          <a:lstStyle/>
          <a:p>
            <a:r>
              <a:rPr lang="en-US"/>
              <a:t>© Carl J. Mueller, 2008</a:t>
            </a:r>
          </a:p>
        </p:txBody>
      </p:sp>
      <p:sp>
        <p:nvSpPr>
          <p:cNvPr id="5" name="Slide Number Placeholder 4"/>
          <p:cNvSpPr>
            <a:spLocks noGrp="1"/>
          </p:cNvSpPr>
          <p:nvPr>
            <p:ph type="sldNum" sz="quarter" idx="12"/>
          </p:nvPr>
        </p:nvSpPr>
        <p:spPr/>
        <p:txBody>
          <a:bodyPr/>
          <a:lstStyle/>
          <a:p>
            <a:fld id="{60E0AA96-37C1-4E9C-9949-70B6411FE343}" type="slidenum">
              <a:rPr lang="en-US" smtClean="0"/>
              <a:pPr/>
              <a:t>56</a:t>
            </a:fld>
            <a:endParaRPr lang="en-US"/>
          </a:p>
        </p:txBody>
      </p:sp>
    </p:spTree>
    <p:extLst>
      <p:ext uri="{BB962C8B-B14F-4D97-AF65-F5344CB8AC3E}">
        <p14:creationId xmlns:p14="http://schemas.microsoft.com/office/powerpoint/2010/main" val="22799260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Time Behavior Metrics</a:t>
            </a:r>
          </a:p>
        </p:txBody>
      </p:sp>
      <p:sp>
        <p:nvSpPr>
          <p:cNvPr id="7" name="Content Placeholder 6"/>
          <p:cNvSpPr>
            <a:spLocks noGrp="1"/>
          </p:cNvSpPr>
          <p:nvPr>
            <p:ph idx="1"/>
          </p:nvPr>
        </p:nvSpPr>
        <p:spPr/>
        <p:txBody>
          <a:bodyPr/>
          <a:lstStyle/>
          <a:p>
            <a:r>
              <a:rPr lang="en-US" sz="2400" dirty="0"/>
              <a:t>Goal: Response time </a:t>
            </a:r>
          </a:p>
          <a:p>
            <a:r>
              <a:rPr lang="en-US" sz="2400" dirty="0"/>
              <a:t>Question:  </a:t>
            </a:r>
          </a:p>
          <a:p>
            <a:pPr lvl="1"/>
            <a:r>
              <a:rPr lang="en-US" sz="2000" dirty="0"/>
              <a:t>What is the time taken to complete a specified task?</a:t>
            </a:r>
          </a:p>
          <a:p>
            <a:pPr lvl="1"/>
            <a:r>
              <a:rPr lang="en-US" sz="2000" dirty="0"/>
              <a:t>How long does it take before the system response to a specified operation?</a:t>
            </a:r>
          </a:p>
          <a:p>
            <a:r>
              <a:rPr lang="en-US" sz="2400" dirty="0"/>
              <a:t>Method: Start a specified task. Measure the time it takes for the sample to complete its operation. Keep a record of each attempt.</a:t>
            </a:r>
          </a:p>
          <a:p>
            <a:r>
              <a:rPr lang="en-US" sz="2400" dirty="0"/>
              <a:t>Metric:  T = ( time of gaining the result) - ( time of command entry finished)</a:t>
            </a:r>
          </a:p>
        </p:txBody>
      </p:sp>
      <p:sp>
        <p:nvSpPr>
          <p:cNvPr id="4" name="Date Placeholder 3"/>
          <p:cNvSpPr>
            <a:spLocks noGrp="1"/>
          </p:cNvSpPr>
          <p:nvPr>
            <p:ph type="dt" sz="half" idx="10"/>
          </p:nvPr>
        </p:nvSpPr>
        <p:spPr/>
        <p:txBody>
          <a:bodyPr/>
          <a:lstStyle/>
          <a:p>
            <a:r>
              <a:rPr lang="en-US"/>
              <a:t>© Carl J. Mueller, 2008</a:t>
            </a:r>
          </a:p>
        </p:txBody>
      </p:sp>
      <p:sp>
        <p:nvSpPr>
          <p:cNvPr id="5" name="Slide Number Placeholder 4"/>
          <p:cNvSpPr>
            <a:spLocks noGrp="1"/>
          </p:cNvSpPr>
          <p:nvPr>
            <p:ph type="sldNum" sz="quarter" idx="12"/>
          </p:nvPr>
        </p:nvSpPr>
        <p:spPr/>
        <p:txBody>
          <a:bodyPr/>
          <a:lstStyle/>
          <a:p>
            <a:fld id="{60E0AA96-37C1-4E9C-9949-70B6411FE343}" type="slidenum">
              <a:rPr lang="en-US" smtClean="0"/>
              <a:pPr/>
              <a:t>57</a:t>
            </a:fld>
            <a:endParaRPr lang="en-US"/>
          </a:p>
        </p:txBody>
      </p:sp>
    </p:spTree>
    <p:extLst>
      <p:ext uri="{BB962C8B-B14F-4D97-AF65-F5344CB8AC3E}">
        <p14:creationId xmlns:p14="http://schemas.microsoft.com/office/powerpoint/2010/main" val="33416738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Behavior Metrics</a:t>
            </a:r>
          </a:p>
        </p:txBody>
      </p:sp>
      <p:sp>
        <p:nvSpPr>
          <p:cNvPr id="3" name="Content Placeholder 2"/>
          <p:cNvSpPr>
            <a:spLocks noGrp="1"/>
          </p:cNvSpPr>
          <p:nvPr>
            <p:ph idx="1"/>
          </p:nvPr>
        </p:nvSpPr>
        <p:spPr/>
        <p:txBody>
          <a:bodyPr/>
          <a:lstStyle/>
          <a:p>
            <a:r>
              <a:rPr lang="en-US" sz="2400" dirty="0"/>
              <a:t>Goal: Response time (Mean time to response)</a:t>
            </a:r>
          </a:p>
          <a:p>
            <a:r>
              <a:rPr lang="en-US" sz="2400" dirty="0"/>
              <a:t>Question:  What is the average wait time the user experiences after issuing a request until the request is completed within a specified system load in terms of concurrent tasks and system utilization?</a:t>
            </a:r>
          </a:p>
          <a:p>
            <a:r>
              <a:rPr lang="en-US" sz="2400" dirty="0"/>
              <a:t>Method:  Execute a number of scenarios of  concurrent tasks.  Measure the time it takes to complete the selected operation(s). Keep a record of each attempt and compute the mean time for each scenario.</a:t>
            </a:r>
          </a:p>
        </p:txBody>
      </p:sp>
      <p:sp>
        <p:nvSpPr>
          <p:cNvPr id="4" name="Date Placeholder 3"/>
          <p:cNvSpPr>
            <a:spLocks noGrp="1"/>
          </p:cNvSpPr>
          <p:nvPr>
            <p:ph type="dt" sz="half" idx="10"/>
          </p:nvPr>
        </p:nvSpPr>
        <p:spPr/>
        <p:txBody>
          <a:bodyPr/>
          <a:lstStyle/>
          <a:p>
            <a:r>
              <a:rPr lang="en-US"/>
              <a:t>© Carl J. Mueller, 2008</a:t>
            </a:r>
          </a:p>
        </p:txBody>
      </p:sp>
      <p:sp>
        <p:nvSpPr>
          <p:cNvPr id="5" name="Slide Number Placeholder 4"/>
          <p:cNvSpPr>
            <a:spLocks noGrp="1"/>
          </p:cNvSpPr>
          <p:nvPr>
            <p:ph type="sldNum" sz="quarter" idx="12"/>
          </p:nvPr>
        </p:nvSpPr>
        <p:spPr/>
        <p:txBody>
          <a:bodyPr/>
          <a:lstStyle/>
          <a:p>
            <a:fld id="{2C0545C9-E0C9-45A8-89FA-5C8D7B415366}" type="slidenum">
              <a:rPr lang="en-US" smtClean="0"/>
              <a:pPr/>
              <a:t>58</a:t>
            </a:fld>
            <a:endParaRPr lang="en-US"/>
          </a:p>
        </p:txBody>
      </p:sp>
    </p:spTree>
    <p:extLst>
      <p:ext uri="{BB962C8B-B14F-4D97-AF65-F5344CB8AC3E}">
        <p14:creationId xmlns:p14="http://schemas.microsoft.com/office/powerpoint/2010/main" val="41716730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Behavior Metrics</a:t>
            </a:r>
          </a:p>
        </p:txBody>
      </p:sp>
      <p:sp>
        <p:nvSpPr>
          <p:cNvPr id="3" name="Content Placeholder 2"/>
          <p:cNvSpPr>
            <a:spLocks noGrp="1"/>
          </p:cNvSpPr>
          <p:nvPr>
            <p:ph idx="1"/>
          </p:nvPr>
        </p:nvSpPr>
        <p:spPr/>
        <p:txBody>
          <a:bodyPr/>
          <a:lstStyle/>
          <a:p>
            <a:r>
              <a:rPr lang="en-US" sz="2800" dirty="0"/>
              <a:t>Goal:  Response time (Worst case response time ratio)</a:t>
            </a:r>
          </a:p>
          <a:p>
            <a:r>
              <a:rPr lang="en-US" sz="2800" dirty="0"/>
              <a:t>Question:  </a:t>
            </a:r>
          </a:p>
          <a:p>
            <a:pPr lvl="1"/>
            <a:r>
              <a:rPr lang="en-US" sz="2400" dirty="0"/>
              <a:t>What is the absolute limit on time required in fulfilling a function?</a:t>
            </a:r>
          </a:p>
          <a:p>
            <a:pPr lvl="1"/>
            <a:r>
              <a:rPr lang="en-US" sz="2400" dirty="0"/>
              <a:t>In the worst case, can user still get response within the specified time limit?</a:t>
            </a:r>
          </a:p>
          <a:p>
            <a:pPr lvl="1"/>
            <a:r>
              <a:rPr lang="en-US" sz="2400" dirty="0"/>
              <a:t>In the worst case, can user still get reply from the software within a time short enough to be tolerable for user?</a:t>
            </a:r>
          </a:p>
        </p:txBody>
      </p:sp>
      <p:sp>
        <p:nvSpPr>
          <p:cNvPr id="4" name="Date Placeholder 3"/>
          <p:cNvSpPr>
            <a:spLocks noGrp="1"/>
          </p:cNvSpPr>
          <p:nvPr>
            <p:ph type="dt" sz="half" idx="10"/>
          </p:nvPr>
        </p:nvSpPr>
        <p:spPr/>
        <p:txBody>
          <a:bodyPr/>
          <a:lstStyle/>
          <a:p>
            <a:r>
              <a:rPr lang="en-US"/>
              <a:t>© Carl J. Mueller, 2008</a:t>
            </a:r>
          </a:p>
        </p:txBody>
      </p:sp>
      <p:sp>
        <p:nvSpPr>
          <p:cNvPr id="5" name="Slide Number Placeholder 4"/>
          <p:cNvSpPr>
            <a:spLocks noGrp="1"/>
          </p:cNvSpPr>
          <p:nvPr>
            <p:ph type="sldNum" sz="quarter" idx="12"/>
          </p:nvPr>
        </p:nvSpPr>
        <p:spPr/>
        <p:txBody>
          <a:bodyPr/>
          <a:lstStyle/>
          <a:p>
            <a:fld id="{2C0545C9-E0C9-45A8-89FA-5C8D7B415366}" type="slidenum">
              <a:rPr lang="en-US" smtClean="0"/>
              <a:pPr/>
              <a:t>59</a:t>
            </a:fld>
            <a:endParaRPr lang="en-US"/>
          </a:p>
        </p:txBody>
      </p:sp>
    </p:spTree>
    <p:extLst>
      <p:ext uri="{BB962C8B-B14F-4D97-AF65-F5344CB8AC3E}">
        <p14:creationId xmlns:p14="http://schemas.microsoft.com/office/powerpoint/2010/main" val="28115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The ISO 9241-11 standard views software usability from the prospective of the user </a:t>
            </a:r>
          </a:p>
          <a:p>
            <a:r>
              <a:rPr lang="en-US" dirty="0"/>
              <a:t>provides three main metrics </a:t>
            </a:r>
          </a:p>
          <a:p>
            <a:pPr lvl="1"/>
            <a:r>
              <a:rPr lang="en-US" dirty="0"/>
              <a:t>satisfaction, </a:t>
            </a:r>
          </a:p>
          <a:p>
            <a:pPr lvl="1"/>
            <a:r>
              <a:rPr lang="en-US" dirty="0"/>
              <a:t>efficiency, and </a:t>
            </a:r>
          </a:p>
          <a:p>
            <a:pPr lvl="1"/>
            <a:r>
              <a:rPr lang="en-US" dirty="0"/>
              <a:t>effectiveness . </a:t>
            </a:r>
          </a:p>
          <a:p>
            <a:pPr lvl="1"/>
            <a:r>
              <a:rPr lang="en-US" dirty="0"/>
              <a:t>These characteristics are important because users can relate to them, and assign measurable values to their experience with the software in term of these attributes.  </a:t>
            </a:r>
          </a:p>
          <a:p>
            <a:pPr lvl="1"/>
            <a:r>
              <a:rPr lang="en-US" dirty="0"/>
              <a:t>In addition to these three attributes, the ISO 9241-11 standard provides the evaluator with a set of optional usability characteristics.  </a:t>
            </a:r>
          </a:p>
        </p:txBody>
      </p:sp>
      <p:sp>
        <p:nvSpPr>
          <p:cNvPr id="3" name="Footer Placeholder 2"/>
          <p:cNvSpPr>
            <a:spLocks noGrp="1"/>
          </p:cNvSpPr>
          <p:nvPr>
            <p:ph type="ftr" sz="quarter" idx="11"/>
          </p:nvPr>
        </p:nvSpPr>
        <p:spPr/>
        <p:txBody>
          <a:bodyPr/>
          <a:lstStyle/>
          <a:p>
            <a:r>
              <a:rPr lang="en-US">
                <a:solidFill>
                  <a:prstClr val="black"/>
                </a:solidFill>
              </a:rPr>
              <a:t>Effort-Based Software Usability</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6</a:t>
            </a:fld>
            <a:endParaRPr lang="en-US" dirty="0">
              <a:solidFill>
                <a:prstClr val="black"/>
              </a:solidFill>
            </a:endParaRPr>
          </a:p>
        </p:txBody>
      </p:sp>
      <p:sp>
        <p:nvSpPr>
          <p:cNvPr id="5" name="Title 4"/>
          <p:cNvSpPr>
            <a:spLocks noGrp="1"/>
          </p:cNvSpPr>
          <p:nvPr>
            <p:ph type="title"/>
          </p:nvPr>
        </p:nvSpPr>
        <p:spPr/>
        <p:txBody>
          <a:bodyPr/>
          <a:lstStyle/>
          <a:p>
            <a:r>
              <a:rPr lang="en-US" dirty="0"/>
              <a:t>ISO-9241-11</a:t>
            </a:r>
          </a:p>
        </p:txBody>
      </p:sp>
    </p:spTree>
    <p:extLst>
      <p:ext uri="{BB962C8B-B14F-4D97-AF65-F5344CB8AC3E}">
        <p14:creationId xmlns:p14="http://schemas.microsoft.com/office/powerpoint/2010/main" val="5377470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Behavior Metrics</a:t>
            </a:r>
          </a:p>
        </p:txBody>
      </p:sp>
      <p:sp>
        <p:nvSpPr>
          <p:cNvPr id="3" name="Content Placeholder 2"/>
          <p:cNvSpPr>
            <a:spLocks noGrp="1"/>
          </p:cNvSpPr>
          <p:nvPr>
            <p:ph idx="1"/>
          </p:nvPr>
        </p:nvSpPr>
        <p:spPr/>
        <p:txBody>
          <a:bodyPr/>
          <a:lstStyle/>
          <a:p>
            <a:r>
              <a:rPr lang="en-US" sz="2800" dirty="0"/>
              <a:t>Method:  Calibrate the test. Emulate a condition whereby the system reaches a maximum load situation. Run application and monitor result(s).</a:t>
            </a:r>
          </a:p>
        </p:txBody>
      </p:sp>
      <p:sp>
        <p:nvSpPr>
          <p:cNvPr id="4" name="Date Placeholder 3"/>
          <p:cNvSpPr>
            <a:spLocks noGrp="1"/>
          </p:cNvSpPr>
          <p:nvPr>
            <p:ph type="dt" sz="half" idx="10"/>
          </p:nvPr>
        </p:nvSpPr>
        <p:spPr/>
        <p:txBody>
          <a:bodyPr/>
          <a:lstStyle/>
          <a:p>
            <a:r>
              <a:rPr lang="en-US"/>
              <a:t>© Carl J. Mueller, 2008</a:t>
            </a:r>
          </a:p>
        </p:txBody>
      </p:sp>
      <p:sp>
        <p:nvSpPr>
          <p:cNvPr id="5" name="Slide Number Placeholder 4"/>
          <p:cNvSpPr>
            <a:spLocks noGrp="1"/>
          </p:cNvSpPr>
          <p:nvPr>
            <p:ph type="sldNum" sz="quarter" idx="12"/>
          </p:nvPr>
        </p:nvSpPr>
        <p:spPr/>
        <p:txBody>
          <a:bodyPr/>
          <a:lstStyle/>
          <a:p>
            <a:fld id="{2C0545C9-E0C9-45A8-89FA-5C8D7B415366}" type="slidenum">
              <a:rPr lang="en-US" smtClean="0"/>
              <a:pPr/>
              <a:t>60</a:t>
            </a:fld>
            <a:endParaRPr lang="en-US"/>
          </a:p>
        </p:txBody>
      </p:sp>
    </p:spTree>
    <p:extLst>
      <p:ext uri="{BB962C8B-B14F-4D97-AF65-F5344CB8AC3E}">
        <p14:creationId xmlns:p14="http://schemas.microsoft.com/office/powerpoint/2010/main" val="23808053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Behavior Metrics</a:t>
            </a:r>
          </a:p>
        </p:txBody>
      </p:sp>
      <p:sp>
        <p:nvSpPr>
          <p:cNvPr id="3" name="Content Placeholder 2"/>
          <p:cNvSpPr>
            <a:spLocks noGrp="1"/>
          </p:cNvSpPr>
          <p:nvPr>
            <p:ph idx="1"/>
          </p:nvPr>
        </p:nvSpPr>
        <p:spPr/>
        <p:txBody>
          <a:bodyPr/>
          <a:lstStyle/>
          <a:p>
            <a:r>
              <a:rPr lang="en-US" sz="2800" dirty="0"/>
              <a:t>Goal:  Throughput </a:t>
            </a:r>
          </a:p>
          <a:p>
            <a:r>
              <a:rPr lang="en-US" sz="2800" dirty="0"/>
              <a:t>Question:  How many tasks can be successfully performed over a given period of time?</a:t>
            </a:r>
          </a:p>
          <a:p>
            <a:r>
              <a:rPr lang="en-US" sz="2800" dirty="0"/>
              <a:t>Method:  Calibrate each task according to the intended priority given. Start several  job tasks. Measure the time it takes for the measured task to complete its operation.  Keep a record of each attempt.</a:t>
            </a:r>
          </a:p>
        </p:txBody>
      </p:sp>
      <p:sp>
        <p:nvSpPr>
          <p:cNvPr id="4" name="Date Placeholder 3"/>
          <p:cNvSpPr>
            <a:spLocks noGrp="1"/>
          </p:cNvSpPr>
          <p:nvPr>
            <p:ph type="dt" sz="half" idx="10"/>
          </p:nvPr>
        </p:nvSpPr>
        <p:spPr/>
        <p:txBody>
          <a:bodyPr/>
          <a:lstStyle/>
          <a:p>
            <a:r>
              <a:rPr lang="en-US"/>
              <a:t>© Carl J. Mueller, 2008</a:t>
            </a:r>
          </a:p>
        </p:txBody>
      </p:sp>
      <p:sp>
        <p:nvSpPr>
          <p:cNvPr id="5" name="Slide Number Placeholder 4"/>
          <p:cNvSpPr>
            <a:spLocks noGrp="1"/>
          </p:cNvSpPr>
          <p:nvPr>
            <p:ph type="sldNum" sz="quarter" idx="12"/>
          </p:nvPr>
        </p:nvSpPr>
        <p:spPr/>
        <p:txBody>
          <a:bodyPr/>
          <a:lstStyle/>
          <a:p>
            <a:fld id="{2C0545C9-E0C9-45A8-89FA-5C8D7B415366}" type="slidenum">
              <a:rPr lang="en-US" smtClean="0"/>
              <a:pPr/>
              <a:t>61</a:t>
            </a:fld>
            <a:endParaRPr lang="en-US"/>
          </a:p>
        </p:txBody>
      </p:sp>
    </p:spTree>
    <p:extLst>
      <p:ext uri="{BB962C8B-B14F-4D97-AF65-F5344CB8AC3E}">
        <p14:creationId xmlns:p14="http://schemas.microsoft.com/office/powerpoint/2010/main" val="14718872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Behavior Metrics</a:t>
            </a:r>
          </a:p>
        </p:txBody>
      </p:sp>
      <p:sp>
        <p:nvSpPr>
          <p:cNvPr id="3" name="Content Placeholder 2"/>
          <p:cNvSpPr>
            <a:spLocks noGrp="1"/>
          </p:cNvSpPr>
          <p:nvPr>
            <p:ph idx="1"/>
          </p:nvPr>
        </p:nvSpPr>
        <p:spPr/>
        <p:txBody>
          <a:bodyPr/>
          <a:lstStyle/>
          <a:p>
            <a:r>
              <a:rPr lang="en-US" sz="2400" dirty="0"/>
              <a:t>Goal:  Throughput (Mean amount</a:t>
            </a:r>
          </a:p>
          <a:p>
            <a:r>
              <a:rPr lang="en-US" sz="2400" dirty="0"/>
              <a:t>of throughput)</a:t>
            </a:r>
          </a:p>
          <a:p>
            <a:r>
              <a:rPr lang="en-US" sz="2400" dirty="0"/>
              <a:t>Question:  What is the average number of concurrent tasks the system can handle over a set unit of time?</a:t>
            </a:r>
          </a:p>
          <a:p>
            <a:r>
              <a:rPr lang="en-US" sz="2400" dirty="0"/>
              <a:t>Method:  Calibrate each task according to intended priority.  Execute a number of concurrent tasks.  Measure the time it takes to complete the selected task in the given traffic.  Keep a record of each attempt.</a:t>
            </a:r>
            <a:endParaRPr lang="en-US" dirty="0"/>
          </a:p>
        </p:txBody>
      </p:sp>
      <p:sp>
        <p:nvSpPr>
          <p:cNvPr id="4" name="Date Placeholder 3"/>
          <p:cNvSpPr>
            <a:spLocks noGrp="1"/>
          </p:cNvSpPr>
          <p:nvPr>
            <p:ph type="dt" sz="half" idx="10"/>
          </p:nvPr>
        </p:nvSpPr>
        <p:spPr/>
        <p:txBody>
          <a:bodyPr/>
          <a:lstStyle/>
          <a:p>
            <a:r>
              <a:rPr lang="en-US"/>
              <a:t>© Carl J. Mueller, 2008</a:t>
            </a:r>
          </a:p>
        </p:txBody>
      </p:sp>
      <p:sp>
        <p:nvSpPr>
          <p:cNvPr id="5" name="Slide Number Placeholder 4"/>
          <p:cNvSpPr>
            <a:spLocks noGrp="1"/>
          </p:cNvSpPr>
          <p:nvPr>
            <p:ph type="sldNum" sz="quarter" idx="12"/>
          </p:nvPr>
        </p:nvSpPr>
        <p:spPr/>
        <p:txBody>
          <a:bodyPr/>
          <a:lstStyle/>
          <a:p>
            <a:fld id="{2C0545C9-E0C9-45A8-89FA-5C8D7B415366}" type="slidenum">
              <a:rPr lang="en-US" smtClean="0"/>
              <a:pPr/>
              <a:t>62</a:t>
            </a:fld>
            <a:endParaRPr lang="en-US"/>
          </a:p>
        </p:txBody>
      </p:sp>
    </p:spTree>
    <p:extLst>
      <p:ext uri="{BB962C8B-B14F-4D97-AF65-F5344CB8AC3E}">
        <p14:creationId xmlns:p14="http://schemas.microsoft.com/office/powerpoint/2010/main" val="7660282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Behavior Metrics</a:t>
            </a:r>
          </a:p>
        </p:txBody>
      </p:sp>
      <p:sp>
        <p:nvSpPr>
          <p:cNvPr id="3" name="Content Placeholder 2"/>
          <p:cNvSpPr>
            <a:spLocks noGrp="1"/>
          </p:cNvSpPr>
          <p:nvPr>
            <p:ph idx="1"/>
          </p:nvPr>
        </p:nvSpPr>
        <p:spPr/>
        <p:txBody>
          <a:bodyPr/>
          <a:lstStyle/>
          <a:p>
            <a:r>
              <a:rPr lang="en-US" sz="2800" dirty="0"/>
              <a:t>Goal:  Throughput (Worst case throughput ratio)</a:t>
            </a:r>
          </a:p>
          <a:p>
            <a:r>
              <a:rPr lang="en-US" sz="2800" dirty="0"/>
              <a:t>Question:  What is the absolute limit on the system in terms of the number and handling of concurrent tasks as throughput?</a:t>
            </a:r>
          </a:p>
          <a:p>
            <a:r>
              <a:rPr lang="en-US" sz="2800" dirty="0"/>
              <a:t>Method:  Calibrate the test.  Emulate the condition whereby the system reaches a  situation of maximum load. Run job tasks concurrently and monitor result(s).</a:t>
            </a:r>
          </a:p>
        </p:txBody>
      </p:sp>
      <p:sp>
        <p:nvSpPr>
          <p:cNvPr id="4" name="Date Placeholder 3"/>
          <p:cNvSpPr>
            <a:spLocks noGrp="1"/>
          </p:cNvSpPr>
          <p:nvPr>
            <p:ph type="dt" sz="half" idx="10"/>
          </p:nvPr>
        </p:nvSpPr>
        <p:spPr/>
        <p:txBody>
          <a:bodyPr/>
          <a:lstStyle/>
          <a:p>
            <a:r>
              <a:rPr lang="en-US"/>
              <a:t>© Carl J. Mueller, 2008</a:t>
            </a:r>
          </a:p>
        </p:txBody>
      </p:sp>
      <p:sp>
        <p:nvSpPr>
          <p:cNvPr id="5" name="Slide Number Placeholder 4"/>
          <p:cNvSpPr>
            <a:spLocks noGrp="1"/>
          </p:cNvSpPr>
          <p:nvPr>
            <p:ph type="sldNum" sz="quarter" idx="12"/>
          </p:nvPr>
        </p:nvSpPr>
        <p:spPr/>
        <p:txBody>
          <a:bodyPr/>
          <a:lstStyle/>
          <a:p>
            <a:fld id="{2C0545C9-E0C9-45A8-89FA-5C8D7B415366}" type="slidenum">
              <a:rPr lang="en-US" smtClean="0"/>
              <a:pPr/>
              <a:t>63</a:t>
            </a:fld>
            <a:endParaRPr lang="en-US"/>
          </a:p>
        </p:txBody>
      </p:sp>
    </p:spTree>
    <p:extLst>
      <p:ext uri="{BB962C8B-B14F-4D97-AF65-F5344CB8AC3E}">
        <p14:creationId xmlns:p14="http://schemas.microsoft.com/office/powerpoint/2010/main" val="517939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Behavior </a:t>
            </a:r>
            <a:r>
              <a:rPr lang="en-US" dirty="0" err="1"/>
              <a:t>Metrcis</a:t>
            </a:r>
            <a:endParaRPr lang="en-US" dirty="0"/>
          </a:p>
        </p:txBody>
      </p:sp>
      <p:sp>
        <p:nvSpPr>
          <p:cNvPr id="3" name="Content Placeholder 2"/>
          <p:cNvSpPr>
            <a:spLocks noGrp="1"/>
          </p:cNvSpPr>
          <p:nvPr>
            <p:ph idx="1"/>
          </p:nvPr>
        </p:nvSpPr>
        <p:spPr/>
        <p:txBody>
          <a:bodyPr/>
          <a:lstStyle/>
          <a:p>
            <a:r>
              <a:rPr lang="en-US" sz="2800" dirty="0"/>
              <a:t>Goal:  Turnaround</a:t>
            </a:r>
            <a:r>
              <a:rPr lang="en-US" sz="2800" baseline="0" dirty="0"/>
              <a:t> </a:t>
            </a:r>
            <a:r>
              <a:rPr lang="en-US" sz="2800" dirty="0"/>
              <a:t>time</a:t>
            </a:r>
          </a:p>
          <a:p>
            <a:r>
              <a:rPr lang="en-US" sz="2800" dirty="0"/>
              <a:t>Question:  What is the wait time the user experiences after issuing an instruction to start a group of related tasks and their completion?</a:t>
            </a:r>
          </a:p>
          <a:p>
            <a:r>
              <a:rPr lang="en-US" sz="2800" dirty="0"/>
              <a:t>Method:  Calibrate the test accordingly. Start the job task. Measure the time it takes for the job task to complete its operation. Keep a record of each attempt.</a:t>
            </a:r>
          </a:p>
        </p:txBody>
      </p:sp>
      <p:sp>
        <p:nvSpPr>
          <p:cNvPr id="4" name="Date Placeholder 3"/>
          <p:cNvSpPr>
            <a:spLocks noGrp="1"/>
          </p:cNvSpPr>
          <p:nvPr>
            <p:ph type="dt" sz="half" idx="10"/>
          </p:nvPr>
        </p:nvSpPr>
        <p:spPr/>
        <p:txBody>
          <a:bodyPr/>
          <a:lstStyle/>
          <a:p>
            <a:r>
              <a:rPr lang="en-US"/>
              <a:t>© Carl J. Mueller, 2008</a:t>
            </a:r>
          </a:p>
        </p:txBody>
      </p:sp>
      <p:sp>
        <p:nvSpPr>
          <p:cNvPr id="5" name="Slide Number Placeholder 4"/>
          <p:cNvSpPr>
            <a:spLocks noGrp="1"/>
          </p:cNvSpPr>
          <p:nvPr>
            <p:ph type="sldNum" sz="quarter" idx="12"/>
          </p:nvPr>
        </p:nvSpPr>
        <p:spPr/>
        <p:txBody>
          <a:bodyPr/>
          <a:lstStyle/>
          <a:p>
            <a:fld id="{2C0545C9-E0C9-45A8-89FA-5C8D7B415366}" type="slidenum">
              <a:rPr lang="en-US" smtClean="0"/>
              <a:pPr/>
              <a:t>64</a:t>
            </a:fld>
            <a:endParaRPr lang="en-US"/>
          </a:p>
        </p:txBody>
      </p:sp>
    </p:spTree>
    <p:extLst>
      <p:ext uri="{BB962C8B-B14F-4D97-AF65-F5344CB8AC3E}">
        <p14:creationId xmlns:p14="http://schemas.microsoft.com/office/powerpoint/2010/main" val="20501597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Behavior Metrics</a:t>
            </a:r>
          </a:p>
        </p:txBody>
      </p:sp>
      <p:sp>
        <p:nvSpPr>
          <p:cNvPr id="3" name="Content Placeholder 2"/>
          <p:cNvSpPr>
            <a:spLocks noGrp="1"/>
          </p:cNvSpPr>
          <p:nvPr>
            <p:ph idx="1"/>
          </p:nvPr>
        </p:nvSpPr>
        <p:spPr/>
        <p:txBody>
          <a:bodyPr/>
          <a:lstStyle/>
          <a:p>
            <a:r>
              <a:rPr lang="en-US" sz="2800" dirty="0"/>
              <a:t>Goal:  Turnaround time (Mean time for turnaround)</a:t>
            </a:r>
          </a:p>
          <a:p>
            <a:r>
              <a:rPr lang="en-US" sz="2800" dirty="0"/>
              <a:t>Question:  What is the average wait time the user experiences after issuing an instruction to start a group of related tasks and their completion within a specified system load in terms of concurrent tasks and system utilization?</a:t>
            </a:r>
          </a:p>
        </p:txBody>
      </p:sp>
      <p:sp>
        <p:nvSpPr>
          <p:cNvPr id="4" name="Date Placeholder 3"/>
          <p:cNvSpPr>
            <a:spLocks noGrp="1"/>
          </p:cNvSpPr>
          <p:nvPr>
            <p:ph type="dt" sz="half" idx="10"/>
          </p:nvPr>
        </p:nvSpPr>
        <p:spPr/>
        <p:txBody>
          <a:bodyPr/>
          <a:lstStyle/>
          <a:p>
            <a:r>
              <a:rPr lang="en-US"/>
              <a:t>© Carl J. Mueller, 2008</a:t>
            </a:r>
            <a:endParaRPr lang="en-US" dirty="0"/>
          </a:p>
        </p:txBody>
      </p:sp>
      <p:sp>
        <p:nvSpPr>
          <p:cNvPr id="5" name="Slide Number Placeholder 4"/>
          <p:cNvSpPr>
            <a:spLocks noGrp="1"/>
          </p:cNvSpPr>
          <p:nvPr>
            <p:ph type="sldNum" sz="quarter" idx="12"/>
          </p:nvPr>
        </p:nvSpPr>
        <p:spPr/>
        <p:txBody>
          <a:bodyPr/>
          <a:lstStyle/>
          <a:p>
            <a:fld id="{2C0545C9-E0C9-45A8-89FA-5C8D7B415366}" type="slidenum">
              <a:rPr lang="en-US" smtClean="0"/>
              <a:pPr/>
              <a:t>65</a:t>
            </a:fld>
            <a:endParaRPr lang="en-US"/>
          </a:p>
        </p:txBody>
      </p:sp>
    </p:spTree>
    <p:extLst>
      <p:ext uri="{BB962C8B-B14F-4D97-AF65-F5344CB8AC3E}">
        <p14:creationId xmlns:p14="http://schemas.microsoft.com/office/powerpoint/2010/main" val="35305518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Behavior Metrics</a:t>
            </a:r>
          </a:p>
        </p:txBody>
      </p:sp>
      <p:sp>
        <p:nvSpPr>
          <p:cNvPr id="3" name="Content Placeholder 2"/>
          <p:cNvSpPr>
            <a:spLocks noGrp="1"/>
          </p:cNvSpPr>
          <p:nvPr>
            <p:ph idx="1"/>
          </p:nvPr>
        </p:nvSpPr>
        <p:spPr/>
        <p:txBody>
          <a:bodyPr/>
          <a:lstStyle/>
          <a:p>
            <a:r>
              <a:rPr lang="en-US" sz="2800" dirty="0"/>
              <a:t>Goal:  Turnaround time (Worst case turnaround time ratio)</a:t>
            </a:r>
          </a:p>
          <a:p>
            <a:r>
              <a:rPr lang="en-US" sz="2800" dirty="0"/>
              <a:t>Question:  What is the absolute limit on time required in fulfilling a job task? In the worst case, how long does it take for software system to perform specified tasks? Calibrate the test. Emulate a condition where by the system reaches maximum load in terms of tasks performed. Run the selected job task and monitor result(s).</a:t>
            </a:r>
          </a:p>
        </p:txBody>
      </p:sp>
      <p:sp>
        <p:nvSpPr>
          <p:cNvPr id="4" name="Date Placeholder 3"/>
          <p:cNvSpPr>
            <a:spLocks noGrp="1"/>
          </p:cNvSpPr>
          <p:nvPr>
            <p:ph type="dt" sz="half" idx="10"/>
          </p:nvPr>
        </p:nvSpPr>
        <p:spPr/>
        <p:txBody>
          <a:bodyPr/>
          <a:lstStyle/>
          <a:p>
            <a:r>
              <a:rPr lang="en-US"/>
              <a:t>© Carl J. Mueller, 2008</a:t>
            </a:r>
          </a:p>
        </p:txBody>
      </p:sp>
      <p:sp>
        <p:nvSpPr>
          <p:cNvPr id="5" name="Slide Number Placeholder 4"/>
          <p:cNvSpPr>
            <a:spLocks noGrp="1"/>
          </p:cNvSpPr>
          <p:nvPr>
            <p:ph type="sldNum" sz="quarter" idx="12"/>
          </p:nvPr>
        </p:nvSpPr>
        <p:spPr/>
        <p:txBody>
          <a:bodyPr/>
          <a:lstStyle/>
          <a:p>
            <a:fld id="{2C0545C9-E0C9-45A8-89FA-5C8D7B415366}" type="slidenum">
              <a:rPr lang="en-US" smtClean="0"/>
              <a:pPr/>
              <a:t>66</a:t>
            </a:fld>
            <a:endParaRPr lang="en-US"/>
          </a:p>
        </p:txBody>
      </p:sp>
    </p:spTree>
    <p:extLst>
      <p:ext uri="{BB962C8B-B14F-4D97-AF65-F5344CB8AC3E}">
        <p14:creationId xmlns:p14="http://schemas.microsoft.com/office/powerpoint/2010/main" val="9108376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Behavior Metrics</a:t>
            </a:r>
          </a:p>
        </p:txBody>
      </p:sp>
      <p:sp>
        <p:nvSpPr>
          <p:cNvPr id="3" name="Content Placeholder 2"/>
          <p:cNvSpPr>
            <a:spLocks noGrp="1"/>
          </p:cNvSpPr>
          <p:nvPr>
            <p:ph idx="1"/>
          </p:nvPr>
        </p:nvSpPr>
        <p:spPr/>
        <p:txBody>
          <a:bodyPr/>
          <a:lstStyle/>
          <a:p>
            <a:r>
              <a:rPr lang="en-US" sz="2800" dirty="0"/>
              <a:t>Goal:  Waiting time </a:t>
            </a:r>
          </a:p>
          <a:p>
            <a:r>
              <a:rPr lang="en-US" sz="2800" dirty="0"/>
              <a:t>Question:  What proportion of the time do  users spend waiting for the system to respond?</a:t>
            </a:r>
          </a:p>
          <a:p>
            <a:r>
              <a:rPr lang="en-US" sz="2800" dirty="0"/>
              <a:t>Method:  Execute a number of scenarios of concurrent tasks. Measure the time it takes to complete the selected operation(s). Keep a record of each attempt and compute the mean time for each scenario.</a:t>
            </a:r>
          </a:p>
        </p:txBody>
      </p:sp>
      <p:sp>
        <p:nvSpPr>
          <p:cNvPr id="4" name="Date Placeholder 3"/>
          <p:cNvSpPr>
            <a:spLocks noGrp="1"/>
          </p:cNvSpPr>
          <p:nvPr>
            <p:ph type="dt" sz="half" idx="10"/>
          </p:nvPr>
        </p:nvSpPr>
        <p:spPr/>
        <p:txBody>
          <a:bodyPr/>
          <a:lstStyle/>
          <a:p>
            <a:r>
              <a:rPr lang="en-US"/>
              <a:t>© Carl J. Mueller, 2008</a:t>
            </a:r>
          </a:p>
        </p:txBody>
      </p:sp>
      <p:sp>
        <p:nvSpPr>
          <p:cNvPr id="5" name="Slide Number Placeholder 4"/>
          <p:cNvSpPr>
            <a:spLocks noGrp="1"/>
          </p:cNvSpPr>
          <p:nvPr>
            <p:ph type="sldNum" sz="quarter" idx="12"/>
          </p:nvPr>
        </p:nvSpPr>
        <p:spPr/>
        <p:txBody>
          <a:bodyPr/>
          <a:lstStyle/>
          <a:p>
            <a:fld id="{2C0545C9-E0C9-45A8-89FA-5C8D7B415366}" type="slidenum">
              <a:rPr lang="en-US" smtClean="0"/>
              <a:pPr/>
              <a:t>67</a:t>
            </a:fld>
            <a:endParaRPr lang="en-US"/>
          </a:p>
        </p:txBody>
      </p:sp>
    </p:spTree>
    <p:extLst>
      <p:ext uri="{BB962C8B-B14F-4D97-AF65-F5344CB8AC3E}">
        <p14:creationId xmlns:p14="http://schemas.microsoft.com/office/powerpoint/2010/main" val="87032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Views software quality from three perspectives; </a:t>
            </a:r>
          </a:p>
          <a:p>
            <a:pPr lvl="1"/>
            <a:r>
              <a:rPr lang="en-US" dirty="0"/>
              <a:t>the prospective of the end user, </a:t>
            </a:r>
          </a:p>
          <a:p>
            <a:pPr lvl="1"/>
            <a:r>
              <a:rPr lang="en-US" dirty="0"/>
              <a:t>a test engineer, </a:t>
            </a:r>
          </a:p>
          <a:p>
            <a:pPr lvl="1"/>
            <a:r>
              <a:rPr lang="en-US" dirty="0"/>
              <a:t>and a developer (ISO 2001)</a:t>
            </a:r>
          </a:p>
          <a:p>
            <a:pPr lvl="1"/>
            <a:r>
              <a:rPr lang="en-US" dirty="0"/>
              <a:t>Stake holders.  </a:t>
            </a:r>
          </a:p>
        </p:txBody>
      </p:sp>
      <p:sp>
        <p:nvSpPr>
          <p:cNvPr id="3" name="Footer Placeholder 2"/>
          <p:cNvSpPr>
            <a:spLocks noGrp="1"/>
          </p:cNvSpPr>
          <p:nvPr>
            <p:ph type="ftr" sz="quarter" idx="11"/>
          </p:nvPr>
        </p:nvSpPr>
        <p:spPr/>
        <p:txBody>
          <a:bodyPr/>
          <a:lstStyle/>
          <a:p>
            <a:r>
              <a:rPr lang="en-US">
                <a:solidFill>
                  <a:prstClr val="black"/>
                </a:solidFill>
              </a:rPr>
              <a:t>Effort-Based Software Usability</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7</a:t>
            </a:fld>
            <a:endParaRPr lang="en-US" dirty="0">
              <a:solidFill>
                <a:prstClr val="black"/>
              </a:solidFill>
            </a:endParaRPr>
          </a:p>
        </p:txBody>
      </p:sp>
      <p:sp>
        <p:nvSpPr>
          <p:cNvPr id="5" name="Title 4"/>
          <p:cNvSpPr>
            <a:spLocks noGrp="1"/>
          </p:cNvSpPr>
          <p:nvPr>
            <p:ph type="title"/>
          </p:nvPr>
        </p:nvSpPr>
        <p:spPr/>
        <p:txBody>
          <a:bodyPr/>
          <a:lstStyle/>
          <a:p>
            <a:r>
              <a:rPr lang="en-US" dirty="0"/>
              <a:t>ISO/IEC 9126-11</a:t>
            </a:r>
          </a:p>
        </p:txBody>
      </p:sp>
    </p:spTree>
    <p:extLst>
      <p:ext uri="{BB962C8B-B14F-4D97-AF65-F5344CB8AC3E}">
        <p14:creationId xmlns:p14="http://schemas.microsoft.com/office/powerpoint/2010/main" val="2290933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An end user’s perspective of software quality or quality in use in the ISO 9126 standard includes</a:t>
            </a:r>
          </a:p>
          <a:p>
            <a:pPr lvl="1"/>
            <a:r>
              <a:rPr lang="en-US" dirty="0"/>
              <a:t> effectiveness,  </a:t>
            </a:r>
          </a:p>
          <a:p>
            <a:pPr marL="393192" lvl="1" indent="0">
              <a:buNone/>
            </a:pPr>
            <a:r>
              <a:rPr lang="en-US" dirty="0"/>
              <a:t>// be able define, measure , test, set requirements use for pinpoint analysis </a:t>
            </a:r>
          </a:p>
          <a:p>
            <a:pPr lvl="1"/>
            <a:r>
              <a:rPr lang="en-US" dirty="0"/>
              <a:t>productivity, </a:t>
            </a:r>
            <a:br>
              <a:rPr lang="en-US" dirty="0"/>
            </a:br>
            <a:r>
              <a:rPr lang="en-US" dirty="0"/>
              <a:t>satisfaction, safety.  </a:t>
            </a:r>
          </a:p>
        </p:txBody>
      </p:sp>
      <p:sp>
        <p:nvSpPr>
          <p:cNvPr id="3" name="Footer Placeholder 2"/>
          <p:cNvSpPr>
            <a:spLocks noGrp="1"/>
          </p:cNvSpPr>
          <p:nvPr>
            <p:ph type="ftr" sz="quarter" idx="11"/>
          </p:nvPr>
        </p:nvSpPr>
        <p:spPr/>
        <p:txBody>
          <a:bodyPr/>
          <a:lstStyle/>
          <a:p>
            <a:r>
              <a:rPr lang="en-US">
                <a:solidFill>
                  <a:prstClr val="black"/>
                </a:solidFill>
              </a:rPr>
              <a:t>Effort-Based Software Usability</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8</a:t>
            </a:fld>
            <a:endParaRPr lang="en-US" dirty="0">
              <a:solidFill>
                <a:prstClr val="black"/>
              </a:solidFill>
            </a:endParaRPr>
          </a:p>
        </p:txBody>
      </p:sp>
      <p:sp>
        <p:nvSpPr>
          <p:cNvPr id="5" name="Title 4"/>
          <p:cNvSpPr>
            <a:spLocks noGrp="1"/>
          </p:cNvSpPr>
          <p:nvPr>
            <p:ph type="title"/>
          </p:nvPr>
        </p:nvSpPr>
        <p:spPr/>
        <p:txBody>
          <a:bodyPr/>
          <a:lstStyle/>
          <a:p>
            <a:r>
              <a:rPr lang="en-US" dirty="0"/>
              <a:t>ISO/IEC 9126-11</a:t>
            </a:r>
          </a:p>
        </p:txBody>
      </p:sp>
    </p:spTree>
    <p:extLst>
      <p:ext uri="{BB962C8B-B14F-4D97-AF65-F5344CB8AC3E}">
        <p14:creationId xmlns:p14="http://schemas.microsoft.com/office/powerpoint/2010/main" val="400181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For a test engineer, software quality is composed of externally visible quality characteristics describing </a:t>
            </a:r>
          </a:p>
          <a:p>
            <a:pPr lvl="1"/>
            <a:r>
              <a:rPr lang="en-US" dirty="0"/>
              <a:t>functionality, </a:t>
            </a:r>
          </a:p>
          <a:p>
            <a:pPr lvl="1"/>
            <a:r>
              <a:rPr lang="en-US" dirty="0"/>
              <a:t>reliability, </a:t>
            </a:r>
          </a:p>
          <a:p>
            <a:pPr lvl="1"/>
            <a:r>
              <a:rPr lang="en-US" dirty="0"/>
              <a:t>efficiency, </a:t>
            </a:r>
          </a:p>
          <a:p>
            <a:pPr lvl="1"/>
            <a:r>
              <a:rPr lang="en-US" dirty="0">
                <a:highlight>
                  <a:srgbClr val="FFFF00"/>
                </a:highlight>
              </a:rPr>
              <a:t>Usability</a:t>
            </a:r>
            <a:r>
              <a:rPr lang="en-US" dirty="0"/>
              <a:t>.  </a:t>
            </a:r>
          </a:p>
        </p:txBody>
      </p:sp>
      <p:sp>
        <p:nvSpPr>
          <p:cNvPr id="3" name="Footer Placeholder 2"/>
          <p:cNvSpPr>
            <a:spLocks noGrp="1"/>
          </p:cNvSpPr>
          <p:nvPr>
            <p:ph type="ftr" sz="quarter" idx="11"/>
          </p:nvPr>
        </p:nvSpPr>
        <p:spPr/>
        <p:txBody>
          <a:bodyPr/>
          <a:lstStyle/>
          <a:p>
            <a:r>
              <a:rPr lang="en-US">
                <a:solidFill>
                  <a:prstClr val="black"/>
                </a:solidFill>
              </a:rPr>
              <a:t>Effort-Based Software Usability</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9</a:t>
            </a:fld>
            <a:endParaRPr lang="en-US" dirty="0">
              <a:solidFill>
                <a:prstClr val="black"/>
              </a:solidFill>
            </a:endParaRPr>
          </a:p>
        </p:txBody>
      </p:sp>
      <p:sp>
        <p:nvSpPr>
          <p:cNvPr id="5" name="Title 4"/>
          <p:cNvSpPr>
            <a:spLocks noGrp="1"/>
          </p:cNvSpPr>
          <p:nvPr>
            <p:ph type="title"/>
          </p:nvPr>
        </p:nvSpPr>
        <p:spPr/>
        <p:txBody>
          <a:bodyPr/>
          <a:lstStyle/>
          <a:p>
            <a:r>
              <a:rPr lang="en-US" dirty="0"/>
              <a:t>ISO/IEC 9126-11</a:t>
            </a:r>
          </a:p>
        </p:txBody>
      </p:sp>
    </p:spTree>
    <p:extLst>
      <p:ext uri="{BB962C8B-B14F-4D97-AF65-F5344CB8AC3E}">
        <p14:creationId xmlns:p14="http://schemas.microsoft.com/office/powerpoint/2010/main" val="331550496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Notebook">
  <a:themeElements>
    <a:clrScheme name="">
      <a:dk1>
        <a:srgbClr val="000000"/>
      </a:dk1>
      <a:lt1>
        <a:srgbClr val="C5FDC5"/>
      </a:lt1>
      <a:dk2>
        <a:srgbClr val="0099FF"/>
      </a:dk2>
      <a:lt2>
        <a:srgbClr val="C0C0C0"/>
      </a:lt2>
      <a:accent1>
        <a:srgbClr val="CCFFFF"/>
      </a:accent1>
      <a:accent2>
        <a:srgbClr val="FF0000"/>
      </a:accent2>
      <a:accent3>
        <a:srgbClr val="DFFEDF"/>
      </a:accent3>
      <a:accent4>
        <a:srgbClr val="000000"/>
      </a:accent4>
      <a:accent5>
        <a:srgbClr val="E2FFFF"/>
      </a:accent5>
      <a:accent6>
        <a:srgbClr val="E70000"/>
      </a:accent6>
      <a:hlink>
        <a:srgbClr val="FF0066"/>
      </a:hlink>
      <a:folHlink>
        <a:srgbClr val="006666"/>
      </a:folHlink>
    </a:clrScheme>
    <a:fontScheme name="Notebook">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Tahoma" pitchFamily="34" charset="0"/>
          </a:defRPr>
        </a:defPPr>
      </a:lstStyle>
    </a:lnDef>
  </a:objectDefaults>
  <a:extraClrSchemeLst>
    <a:extraClrScheme>
      <a:clrScheme name="Notebook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Notebook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Notebook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Notebook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Notebook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Notebook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Notebook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Notebook 9">
        <a:dk1>
          <a:srgbClr val="000000"/>
        </a:dk1>
        <a:lt1>
          <a:srgbClr val="FFFFFF"/>
        </a:lt1>
        <a:dk2>
          <a:srgbClr val="C5FDC5"/>
        </a:dk2>
        <a:lt2>
          <a:srgbClr val="00CCFF"/>
        </a:lt2>
        <a:accent1>
          <a:srgbClr val="006699"/>
        </a:accent1>
        <a:accent2>
          <a:srgbClr val="009999"/>
        </a:accent2>
        <a:accent3>
          <a:srgbClr val="DFFEDF"/>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Notebook</Template>
  <TotalTime>1392</TotalTime>
  <Words>3493</Words>
  <Application>Microsoft Office PowerPoint</Application>
  <PresentationFormat>On-screen Show (4:3)</PresentationFormat>
  <Paragraphs>518</Paragraphs>
  <Slides>67</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2</vt:i4>
      </vt:variant>
      <vt:variant>
        <vt:lpstr>Slide Titles</vt:lpstr>
      </vt:variant>
      <vt:variant>
        <vt:i4>67</vt:i4>
      </vt:variant>
    </vt:vector>
  </HeadingPairs>
  <TitlesOfParts>
    <vt:vector size="78" baseType="lpstr">
      <vt:lpstr>Lucida Sans Unicode</vt:lpstr>
      <vt:lpstr>Tahoma</vt:lpstr>
      <vt:lpstr>Times New Roman</vt:lpstr>
      <vt:lpstr>Verdana</vt:lpstr>
      <vt:lpstr>Wingdings</vt:lpstr>
      <vt:lpstr>Wingdings 2</vt:lpstr>
      <vt:lpstr>Wingdings 3</vt:lpstr>
      <vt:lpstr>Notebook</vt:lpstr>
      <vt:lpstr>Concourse</vt:lpstr>
      <vt:lpstr>Visio</vt:lpstr>
      <vt:lpstr>VISIO</vt:lpstr>
      <vt:lpstr>Software Quality</vt:lpstr>
      <vt:lpstr>Question about Quality</vt:lpstr>
      <vt:lpstr>Usability Standards and Practices</vt:lpstr>
      <vt:lpstr>IEEE Glossary</vt:lpstr>
      <vt:lpstr>ISO Standards</vt:lpstr>
      <vt:lpstr>ISO-9241-11</vt:lpstr>
      <vt:lpstr>ISO/IEC 9126-11</vt:lpstr>
      <vt:lpstr>ISO/IEC 9126-11</vt:lpstr>
      <vt:lpstr>ISO/IEC 9126-11</vt:lpstr>
      <vt:lpstr>ISO/IEC 9126-11</vt:lpstr>
      <vt:lpstr>Sub characteristics</vt:lpstr>
      <vt:lpstr>Sub characteristics</vt:lpstr>
      <vt:lpstr>Learning</vt:lpstr>
      <vt:lpstr>Learning</vt:lpstr>
      <vt:lpstr>Usability Evaluation and Testing</vt:lpstr>
      <vt:lpstr>Usability Evaluation and Testing</vt:lpstr>
      <vt:lpstr>Generic methods</vt:lpstr>
      <vt:lpstr>strengths and weaknesses</vt:lpstr>
      <vt:lpstr>strengths and weaknesses</vt:lpstr>
      <vt:lpstr>Nielsen</vt:lpstr>
      <vt:lpstr>Software Quality Models</vt:lpstr>
      <vt:lpstr>ISO-9126 Quality View</vt:lpstr>
      <vt:lpstr>IS0-9126 End-User Quality View</vt:lpstr>
      <vt:lpstr>IS0-9126 End-User Quality View</vt:lpstr>
      <vt:lpstr>ISO-9126 Developer Quality View</vt:lpstr>
      <vt:lpstr>ISO-9126 Internal/External Quality</vt:lpstr>
      <vt:lpstr>Effect of Usability on  End User Quality View</vt:lpstr>
      <vt:lpstr>Functionality</vt:lpstr>
      <vt:lpstr>Functionality (continued)</vt:lpstr>
      <vt:lpstr>Functionality (continued)</vt:lpstr>
      <vt:lpstr>Reliability</vt:lpstr>
      <vt:lpstr>Reliability (continued)</vt:lpstr>
      <vt:lpstr>Efficiency</vt:lpstr>
      <vt:lpstr>Maintainability</vt:lpstr>
      <vt:lpstr>Portability</vt:lpstr>
      <vt:lpstr>Portability (continued)</vt:lpstr>
      <vt:lpstr>Usability</vt:lpstr>
      <vt:lpstr>Usability (continued)</vt:lpstr>
      <vt:lpstr>Understandability</vt:lpstr>
      <vt:lpstr>Understandability (cont)</vt:lpstr>
      <vt:lpstr>Understandability (cont)</vt:lpstr>
      <vt:lpstr>Learnability</vt:lpstr>
      <vt:lpstr>Learnability (cont)</vt:lpstr>
      <vt:lpstr>Learnability (cont)</vt:lpstr>
      <vt:lpstr>Operability</vt:lpstr>
      <vt:lpstr>Operability (cont)</vt:lpstr>
      <vt:lpstr>Operability (cont)</vt:lpstr>
      <vt:lpstr>Operability (cont)</vt:lpstr>
      <vt:lpstr>Operability (cont)</vt:lpstr>
      <vt:lpstr>Operability (cont)</vt:lpstr>
      <vt:lpstr>Attractiveness</vt:lpstr>
      <vt:lpstr>Compliance</vt:lpstr>
      <vt:lpstr>Usability Testing</vt:lpstr>
      <vt:lpstr>Validation Phase</vt:lpstr>
      <vt:lpstr>Usability Test</vt:lpstr>
      <vt:lpstr>Time Behavior </vt:lpstr>
      <vt:lpstr>Time Behavior Metrics</vt:lpstr>
      <vt:lpstr>Time Behavior Metrics</vt:lpstr>
      <vt:lpstr>Time Behavior Metrics</vt:lpstr>
      <vt:lpstr>Time Behavior Metrics</vt:lpstr>
      <vt:lpstr>Time Behavior Metrics</vt:lpstr>
      <vt:lpstr>Time Behavior Metrics</vt:lpstr>
      <vt:lpstr>Time Behavior Metrics</vt:lpstr>
      <vt:lpstr>Time Behavior Metrcis</vt:lpstr>
      <vt:lpstr>Time Behavior Metrics</vt:lpstr>
      <vt:lpstr>Time Behavior Metrics</vt:lpstr>
      <vt:lpstr>Time Behavior Metrics</vt:lpstr>
    </vt:vector>
  </TitlesOfParts>
  <Company>Texas State University-San Marcos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CS5393 Software Quality</dc:title>
  <dc:creator>cm58</dc:creator>
  <cp:lastModifiedBy>Tamir, Dan</cp:lastModifiedBy>
  <cp:revision>42</cp:revision>
  <dcterms:created xsi:type="dcterms:W3CDTF">2007-09-06T20:42:01Z</dcterms:created>
  <dcterms:modified xsi:type="dcterms:W3CDTF">2020-06-11T06:16:11Z</dcterms:modified>
</cp:coreProperties>
</file>