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63" r:id="rId4"/>
    <p:sldId id="265" r:id="rId5"/>
    <p:sldId id="291" r:id="rId6"/>
    <p:sldId id="269" r:id="rId7"/>
    <p:sldId id="290" r:id="rId8"/>
    <p:sldId id="258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4" r:id="rId25"/>
    <p:sldId id="295" r:id="rId26"/>
    <p:sldId id="286" r:id="rId27"/>
    <p:sldId id="287" r:id="rId28"/>
    <p:sldId id="375" r:id="rId29"/>
    <p:sldId id="351" r:id="rId30"/>
    <p:sldId id="377" r:id="rId31"/>
    <p:sldId id="379" r:id="rId32"/>
    <p:sldId id="378" r:id="rId33"/>
    <p:sldId id="380" r:id="rId34"/>
    <p:sldId id="38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00" autoAdjust="0"/>
    <p:restoredTop sz="86644" autoAdjust="0"/>
  </p:normalViewPr>
  <p:slideViewPr>
    <p:cSldViewPr>
      <p:cViewPr>
        <p:scale>
          <a:sx n="90" d="100"/>
          <a:sy n="90" d="100"/>
        </p:scale>
        <p:origin x="-194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m58\My%20Documents\Research\Usability\Common\Travel%20Reseration%20Usability%20Study%20v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00402286162841"/>
          <c:y val="0.10147515458872726"/>
          <c:w val="0.80548837645294258"/>
          <c:h val="0.65092272936635009"/>
        </c:manualLayout>
      </c:layout>
      <c:barChart>
        <c:barDir val="col"/>
        <c:grouping val="clustered"/>
        <c:varyColors val="0"/>
        <c:ser>
          <c:idx val="0"/>
          <c:order val="0"/>
          <c:tx>
            <c:v>System A</c:v>
          </c:tx>
          <c:invertIfNegative val="0"/>
          <c:trendline>
            <c:trendlineType val="power"/>
            <c:dispRSqr val="1"/>
            <c:dispEq val="1"/>
            <c:trendlineLbl>
              <c:layout>
                <c:manualLayout>
                  <c:x val="-0.27578065257883572"/>
                  <c:y val="0.56904729527193498"/>
                </c:manualLayout>
              </c:layout>
              <c:numFmt formatCode="General" sourceLinked="0"/>
            </c:trendlineLbl>
          </c:trendline>
          <c:errBars>
            <c:errBarType val="both"/>
            <c:errValType val="cust"/>
            <c:noEndCap val="0"/>
            <c:plus>
              <c:numRef>
                <c:f>'Raw computations'!$M$20:$M$29</c:f>
                <c:numCache>
                  <c:formatCode>General</c:formatCode>
                  <c:ptCount val="10"/>
                  <c:pt idx="0">
                    <c:v>95.819506248872827</c:v>
                  </c:pt>
                  <c:pt idx="1">
                    <c:v>52.048695148550038</c:v>
                  </c:pt>
                  <c:pt idx="2">
                    <c:v>118.82311784048267</c:v>
                  </c:pt>
                  <c:pt idx="3">
                    <c:v>95.355766591340569</c:v>
                  </c:pt>
                  <c:pt idx="4">
                    <c:v>154.59714673233117</c:v>
                  </c:pt>
                  <c:pt idx="5">
                    <c:v>143.39084117660141</c:v>
                  </c:pt>
                  <c:pt idx="6">
                    <c:v>118.61351806040771</c:v>
                  </c:pt>
                  <c:pt idx="7">
                    <c:v>139.28212775195217</c:v>
                  </c:pt>
                  <c:pt idx="8">
                    <c:v>73.83623019147781</c:v>
                  </c:pt>
                  <c:pt idx="9">
                    <c:v>131.9350008316386</c:v>
                  </c:pt>
                </c:numCache>
              </c:numRef>
            </c:plus>
            <c:minus>
              <c:numRef>
                <c:f>'Raw computations'!$M$20:$M$29</c:f>
                <c:numCache>
                  <c:formatCode>General</c:formatCode>
                  <c:ptCount val="10"/>
                  <c:pt idx="0">
                    <c:v>95.819506248872827</c:v>
                  </c:pt>
                  <c:pt idx="1">
                    <c:v>52.048695148550038</c:v>
                  </c:pt>
                  <c:pt idx="2">
                    <c:v>118.82311784048267</c:v>
                  </c:pt>
                  <c:pt idx="3">
                    <c:v>95.355766591340569</c:v>
                  </c:pt>
                  <c:pt idx="4">
                    <c:v>154.59714673233117</c:v>
                  </c:pt>
                  <c:pt idx="5">
                    <c:v>143.39084117660141</c:v>
                  </c:pt>
                  <c:pt idx="6">
                    <c:v>118.61351806040771</c:v>
                  </c:pt>
                  <c:pt idx="7">
                    <c:v>139.28212775195217</c:v>
                  </c:pt>
                  <c:pt idx="8">
                    <c:v>73.83623019147781</c:v>
                  </c:pt>
                  <c:pt idx="9">
                    <c:v>131.9350008316386</c:v>
                  </c:pt>
                </c:numCache>
              </c:numRef>
            </c:minus>
          </c:errBars>
          <c:val>
            <c:numRef>
              <c:f>'Raw computations'!$B$20:$B$29</c:f>
              <c:numCache>
                <c:formatCode>0.00</c:formatCode>
                <c:ptCount val="10"/>
                <c:pt idx="0">
                  <c:v>569.4</c:v>
                </c:pt>
                <c:pt idx="1">
                  <c:v>569.79999999999995</c:v>
                </c:pt>
                <c:pt idx="2">
                  <c:v>488.6</c:v>
                </c:pt>
                <c:pt idx="3">
                  <c:v>542.5</c:v>
                </c:pt>
                <c:pt idx="4">
                  <c:v>460.5</c:v>
                </c:pt>
                <c:pt idx="5">
                  <c:v>404.6</c:v>
                </c:pt>
                <c:pt idx="6">
                  <c:v>354.5</c:v>
                </c:pt>
                <c:pt idx="7">
                  <c:v>424.8</c:v>
                </c:pt>
                <c:pt idx="8">
                  <c:v>340.3</c:v>
                </c:pt>
                <c:pt idx="9">
                  <c:v>403.2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DC-4B07-A8D3-880EF0B59D9D}"/>
            </c:ext>
          </c:extLst>
        </c:ser>
        <c:ser>
          <c:idx val="1"/>
          <c:order val="1"/>
          <c:tx>
            <c:v>System B</c:v>
          </c:tx>
          <c:invertIfNegative val="0"/>
          <c:trendline>
            <c:trendlineType val="power"/>
            <c:dispRSqr val="1"/>
            <c:dispEq val="1"/>
            <c:trendlineLbl>
              <c:layout>
                <c:manualLayout>
                  <c:x val="-2.2212638943277092E-2"/>
                  <c:y val="0.37132893207290968"/>
                </c:manualLayout>
              </c:layout>
              <c:numFmt formatCode="General" sourceLinked="0"/>
            </c:trendlineLbl>
          </c:trendline>
          <c:errBars>
            <c:errBarType val="both"/>
            <c:errValType val="cust"/>
            <c:noEndCap val="0"/>
            <c:plus>
              <c:numRef>
                <c:f>'Raw computations'!$M$4:$M$13</c:f>
                <c:numCache>
                  <c:formatCode>General</c:formatCode>
                  <c:ptCount val="10"/>
                  <c:pt idx="0">
                    <c:v>19.321835661585933</c:v>
                  </c:pt>
                  <c:pt idx="1">
                    <c:v>52.440548348688239</c:v>
                  </c:pt>
                  <c:pt idx="2">
                    <c:v>49.703565711571059</c:v>
                  </c:pt>
                  <c:pt idx="3">
                    <c:v>72.729407165648368</c:v>
                  </c:pt>
                  <c:pt idx="4">
                    <c:v>71.281055610091045</c:v>
                  </c:pt>
                  <c:pt idx="5">
                    <c:v>65.599881436207198</c:v>
                  </c:pt>
                  <c:pt idx="6">
                    <c:v>51.204274995138604</c:v>
                  </c:pt>
                  <c:pt idx="7">
                    <c:v>51.764852940967714</c:v>
                  </c:pt>
                  <c:pt idx="8">
                    <c:v>64.947927860196927</c:v>
                  </c:pt>
                  <c:pt idx="9">
                    <c:v>72.120346951775218</c:v>
                  </c:pt>
                </c:numCache>
              </c:numRef>
            </c:plus>
            <c:minus>
              <c:numRef>
                <c:f>'Raw computations'!$M$4:$M$13</c:f>
                <c:numCache>
                  <c:formatCode>General</c:formatCode>
                  <c:ptCount val="10"/>
                  <c:pt idx="0">
                    <c:v>19.321835661585933</c:v>
                  </c:pt>
                  <c:pt idx="1">
                    <c:v>52.440548348688239</c:v>
                  </c:pt>
                  <c:pt idx="2">
                    <c:v>49.703565711571059</c:v>
                  </c:pt>
                  <c:pt idx="3">
                    <c:v>72.729407165648368</c:v>
                  </c:pt>
                  <c:pt idx="4">
                    <c:v>71.281055610091045</c:v>
                  </c:pt>
                  <c:pt idx="5">
                    <c:v>65.599881436207198</c:v>
                  </c:pt>
                  <c:pt idx="6">
                    <c:v>51.204274995138604</c:v>
                  </c:pt>
                  <c:pt idx="7">
                    <c:v>51.764852940967714</c:v>
                  </c:pt>
                  <c:pt idx="8">
                    <c:v>64.947927860196927</c:v>
                  </c:pt>
                  <c:pt idx="9">
                    <c:v>72.120346951775218</c:v>
                  </c:pt>
                </c:numCache>
              </c:numRef>
            </c:minus>
          </c:errBars>
          <c:val>
            <c:numRef>
              <c:f>'Raw computations'!$B$4:$B$13</c:f>
              <c:numCache>
                <c:formatCode>0.00</c:formatCode>
                <c:ptCount val="10"/>
                <c:pt idx="0">
                  <c:v>300</c:v>
                </c:pt>
                <c:pt idx="1">
                  <c:v>267.11111111111109</c:v>
                </c:pt>
                <c:pt idx="2">
                  <c:v>218.8</c:v>
                </c:pt>
                <c:pt idx="3">
                  <c:v>216.3</c:v>
                </c:pt>
                <c:pt idx="4">
                  <c:v>214.7</c:v>
                </c:pt>
                <c:pt idx="5">
                  <c:v>194.9</c:v>
                </c:pt>
                <c:pt idx="6">
                  <c:v>158.30000000000001</c:v>
                </c:pt>
                <c:pt idx="7">
                  <c:v>156.6</c:v>
                </c:pt>
                <c:pt idx="8">
                  <c:v>186</c:v>
                </c:pt>
                <c:pt idx="9">
                  <c:v>164.3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DC-4B07-A8D3-880EF0B5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128640"/>
        <c:axId val="75912832"/>
      </c:barChart>
      <c:catAx>
        <c:axId val="8612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5912832"/>
        <c:crosses val="autoZero"/>
        <c:auto val="1"/>
        <c:lblAlgn val="ctr"/>
        <c:lblOffset val="100"/>
        <c:noMultiLvlLbl val="0"/>
      </c:catAx>
      <c:valAx>
        <c:axId val="75912832"/>
        <c:scaling>
          <c:orientation val="minMax"/>
          <c:max val="7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crossAx val="86128640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1.3046317096592487E-2"/>
          <c:y val="0.85074872604713137"/>
          <c:w val="0.97440476190475522"/>
          <c:h val="7.029315213149381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17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7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64441-F80F-4C49-81D6-B5AD4B99F2E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F8856-6624-487C-B064-353E7DB1A1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2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P</a:t>
            </a:r>
            <a:r>
              <a:rPr lang="en-US" baseline="-25000" dirty="0" err="1"/>
              <a:t>avg</a:t>
            </a:r>
            <a:r>
              <a:rPr lang="en-US" dirty="0"/>
              <a:t> – Performance Average.  The average performance demonstrated by subjects in a study. 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Power Law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Exponential trend</a:t>
            </a:r>
            <a:endParaRPr lang="en-US" baseline="-25000" dirty="0"/>
          </a:p>
          <a:p>
            <a:pPr>
              <a:spcBef>
                <a:spcPts val="600"/>
              </a:spcBef>
            </a:pPr>
            <a:r>
              <a:rPr lang="en-US" dirty="0" err="1"/>
              <a:t>P</a:t>
            </a:r>
            <a:r>
              <a:rPr lang="en-US" baseline="-25000" dirty="0" err="1"/>
              <a:t>ref</a:t>
            </a:r>
            <a:r>
              <a:rPr lang="en-US" dirty="0"/>
              <a:t> – Performance Reference.  The minimum performance required to complete the tasks.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Asymptote 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1701B-8FA8-45C9-ABA2-690F29B79E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1) Minimum Effort – An estimate of the minimum</a:t>
            </a:r>
            <a:r>
              <a:rPr lang="en-US" baseline="0" dirty="0"/>
              <a:t> amount of effort required to complete the tasks. W</a:t>
            </a:r>
            <a:r>
              <a:rPr lang="en-US" dirty="0"/>
              <a:t>hen the study is designed, we can determine</a:t>
            </a:r>
            <a:r>
              <a:rPr lang="en-US" baseline="0" dirty="0"/>
              <a:t> a minimum effort.</a:t>
            </a:r>
          </a:p>
          <a:p>
            <a:pPr>
              <a:spcBef>
                <a:spcPts val="600"/>
              </a:spcBef>
            </a:pPr>
            <a:r>
              <a:rPr lang="en-US" baseline="0" dirty="0"/>
              <a:t>2) Average Effort – The average of the effort expended by the test subjects on a given task.</a:t>
            </a:r>
          </a:p>
          <a:p>
            <a:pPr>
              <a:spcBef>
                <a:spcPts val="600"/>
              </a:spcBef>
            </a:pPr>
            <a:r>
              <a:rPr lang="en-US" baseline="0" dirty="0"/>
              <a:t>3) Expert Effort – The effort expended by a trained user, someone that is familiar with the system and the tasks.</a:t>
            </a:r>
          </a:p>
          <a:p>
            <a:pPr>
              <a:spcBef>
                <a:spcPts val="600"/>
              </a:spcBef>
            </a:pPr>
            <a:r>
              <a:rPr lang="en-US" baseline="0" dirty="0"/>
              <a:t>4) Time to learn -  The time it takes for a test subject to become as proficient as a trained user in accomplishing a task. </a:t>
            </a:r>
          </a:p>
          <a:p>
            <a:pPr>
              <a:spcBef>
                <a:spcPts val="600"/>
              </a:spcBef>
            </a:pPr>
            <a:r>
              <a:rPr lang="en-US" baseline="0" dirty="0"/>
              <a:t>5) Learning Point - is where the Expert Effort and the Average Effort intersect.</a:t>
            </a:r>
          </a:p>
          <a:p>
            <a:pPr>
              <a:spcBef>
                <a:spcPts val="600"/>
              </a:spcBef>
            </a:pPr>
            <a:endParaRPr lang="en-US" baseline="0" dirty="0"/>
          </a:p>
          <a:p>
            <a:pPr>
              <a:spcBef>
                <a:spcPts val="600"/>
              </a:spcBef>
            </a:pPr>
            <a:r>
              <a:rPr lang="en-US" baseline="0" dirty="0"/>
              <a:t>ISO –</a:t>
            </a:r>
            <a:r>
              <a:rPr lang="en-US" i="1" baseline="0" dirty="0"/>
              <a:t>xyz </a:t>
            </a:r>
            <a:r>
              <a:rPr lang="en-US" baseline="0" dirty="0"/>
              <a:t>defines</a:t>
            </a:r>
          </a:p>
          <a:p>
            <a:pPr>
              <a:spcBef>
                <a:spcPts val="600"/>
              </a:spcBef>
            </a:pPr>
            <a:endParaRPr lang="en-US" baseline="0" dirty="0"/>
          </a:p>
          <a:p>
            <a:pPr>
              <a:spcBef>
                <a:spcPts val="600"/>
              </a:spcBef>
            </a:pPr>
            <a:r>
              <a:rPr lang="en-US" baseline="0" dirty="0"/>
              <a:t>6) Operability is the minimum effort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7)</a:t>
            </a:r>
            <a:r>
              <a:rPr lang="en-US" baseline="0" dirty="0"/>
              <a:t> </a:t>
            </a:r>
            <a:r>
              <a:rPr lang="en-US" dirty="0"/>
              <a:t>Productivity is the average effort after the learning</a:t>
            </a:r>
            <a:r>
              <a:rPr lang="en-US" baseline="0" dirty="0"/>
              <a:t> point</a:t>
            </a:r>
          </a:p>
          <a:p>
            <a:pPr>
              <a:spcBef>
                <a:spcPts val="600"/>
              </a:spcBef>
            </a:pPr>
            <a:r>
              <a:rPr lang="en-US" baseline="0" dirty="0"/>
              <a:t>8) Understandability is the ratio of O and P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1701B-8FA8-45C9-ABA2-690F29B79E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aseline="0" dirty="0"/>
              <a:t> measurement of eye movement is done with a device known as an eye tracker. It follows the subject’s eye movement by capturing infrared light reflected off of the eye to a camera. This technique is called Pupil Centre Corneal Reflection and it measures the difference between light reflected off the pupil and cornea to determine the position of the eyes.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1701B-8FA8-45C9-ABA2-690F29B79E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1701B-8FA8-45C9-ABA2-690F29B79E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1701B-8FA8-45C9-ABA2-690F29B79E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learning curve</a:t>
            </a:r>
            <a:r>
              <a:rPr lang="en-US" baseline="0" dirty="0"/>
              <a:t> for the Scenario in System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1701B-8FA8-45C9-ABA2-690F29B79E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</a:t>
            </a:r>
            <a:r>
              <a:rPr lang="en-US" baseline="0" dirty="0"/>
              <a:t> the learning curve for System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1701B-8FA8-45C9-ABA2-690F29B79E8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1B2315-D028-4F35-AB3C-3E0D9284DDE6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/>
              <a:t>Effort-Based Software Usability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67A-8340-448C-9744-8923EBF267A6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7E3-1612-4A29-934F-868BC8EDD4F2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2BA5-A0B2-4156-807D-2AB9231EE65F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F59B-9835-4889-8ABC-BB356C61ABDE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9748-2EC5-4D13-945B-1C13526688A8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7D93-4C0D-4F99-A9CA-D862BBED9D97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82A3-0F6E-4E13-BC05-0913C21A188E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6A14-03C4-4939-A72C-A3871EBE5F79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66ACD62-C17A-4AE3-A0E8-DAE3EC3C1D61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0B32EF-7208-4D24-8398-BCE993C5F531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/>
              <a:t>Effort-Based Software Usability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528F3C-03AE-4208-9C52-C077688AB135}" type="datetime1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/>
              <a:t>Effort-Based Software Usability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NULL"/><Relationship Id="rId10" Type="http://schemas.openxmlformats.org/officeDocument/2006/relationships/image" Target="../media/image26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6002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Measuring Usability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Effort-Based Software Usability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5715000"/>
            <a:ext cx="7772400" cy="762000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Mueller, Komogortsev,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&amp;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Tamir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Emerson / TxState Usability Experiment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Purpose</a:t>
            </a:r>
          </a:p>
          <a:p>
            <a:pPr lvl="1"/>
            <a:r>
              <a:rPr lang="en-US" dirty="0"/>
              <a:t>Pilot Study to determine the usefulness of the Texas State University methodology in measuring aspects of Usability in Emerson products</a:t>
            </a:r>
          </a:p>
          <a:p>
            <a:endParaRPr lang="en-US" dirty="0"/>
          </a:p>
          <a:p>
            <a:r>
              <a:rPr lang="en-US" dirty="0"/>
              <a:t>Primary Goal</a:t>
            </a:r>
          </a:p>
          <a:p>
            <a:pPr lvl="1"/>
            <a:r>
              <a:rPr lang="en-US" dirty="0"/>
              <a:t>Compare the usability of a limited set of tasks in two versions of Control Studio referred to as </a:t>
            </a:r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A </a:t>
            </a:r>
            <a:r>
              <a:rPr lang="en-US" dirty="0"/>
              <a:t>and</a:t>
            </a:r>
            <a:r>
              <a:rPr lang="en-US" b="1" dirty="0"/>
              <a:t> System</a:t>
            </a:r>
            <a:r>
              <a:rPr lang="en-US" dirty="0"/>
              <a:t> </a:t>
            </a:r>
            <a:r>
              <a:rPr lang="en-US" b="1" dirty="0"/>
              <a:t>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Scenario-based Test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test consisted of 15 repetitive tasks.</a:t>
            </a:r>
          </a:p>
          <a:p>
            <a:r>
              <a:rPr lang="en-US" dirty="0"/>
              <a:t>Each task followed the same general workflow, but the function blocks, parameters, and properties being worked on were varied.</a:t>
            </a:r>
          </a:p>
          <a:p>
            <a:r>
              <a:rPr lang="en-US" dirty="0"/>
              <a:t>The task instructions were written in general terms such as “Add an AI block”, but did not specify how to carry out the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Scenario-based tasks used in Experiment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8343900" cy="441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6553200"/>
            <a:ext cx="20574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Content contributed by Texas State 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Mean Time to Complete a Task in System A</a:t>
            </a:r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7304205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Deviation for a Task in System A</a:t>
            </a: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295841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 Curve Matching Tasks of System A</a:t>
            </a: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7295841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839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Mean Time to Complete a Task in System B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264492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Deviation for a Task in System B</a:t>
            </a: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264492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 Curve Matching Tasks of System B</a:t>
            </a: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7264492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Learnability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6553200"/>
            <a:ext cx="20574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Content contributed by Texas State University</a:t>
            </a:r>
          </a:p>
        </p:txBody>
      </p:sp>
      <p:pic>
        <p:nvPicPr>
          <p:cNvPr id="154625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14400" y="1143000"/>
            <a:ext cx="7266134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610600" cy="838200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086600" cy="4267200"/>
          </a:xfrm>
        </p:spPr>
        <p:txBody>
          <a:bodyPr>
            <a:normAutofit fontScale="92500" lnSpcReduction="20000"/>
          </a:bodyPr>
          <a:lstStyle/>
          <a:p>
            <a:pPr marL="91440"/>
            <a:r>
              <a:rPr lang="en-US" dirty="0"/>
              <a:t>Usability is inversely proportional to effort</a:t>
            </a:r>
          </a:p>
          <a:p>
            <a:pPr marL="491490" lvl="1"/>
            <a:r>
              <a:rPr lang="en-US" dirty="0"/>
              <a:t>User effort is related to manual effort – e.g., number of mouse clicks, number of key-board clicks, mouse path traversed.</a:t>
            </a:r>
          </a:p>
          <a:p>
            <a:pPr marL="91440"/>
            <a:endParaRPr lang="en-US" dirty="0"/>
          </a:p>
          <a:p>
            <a:pPr marL="91440"/>
            <a:r>
              <a:rPr lang="en-US" dirty="0"/>
              <a:t>A set of identical independent (“</a:t>
            </a:r>
            <a:r>
              <a:rPr lang="en-US" dirty="0" err="1"/>
              <a:t>iid</a:t>
            </a:r>
            <a:r>
              <a:rPr lang="en-US" dirty="0"/>
              <a:t>”) experiments on a single scenario can be used to measure learnability and operability</a:t>
            </a:r>
          </a:p>
          <a:p>
            <a:pPr marL="91440"/>
            <a:endParaRPr lang="en-US" dirty="0"/>
          </a:p>
          <a:p>
            <a:pPr marL="91440"/>
            <a:r>
              <a:rPr lang="en-US" dirty="0"/>
              <a:t>Eye tracking can be used to provide additional measures of physical and manual effort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Effort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847" y="1371600"/>
            <a:ext cx="6931152" cy="439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6553200"/>
            <a:ext cx="20574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Content contributed by Texas State 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Effort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9848" y="1371600"/>
            <a:ext cx="6931152" cy="436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6553200"/>
            <a:ext cx="20574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Content contributed by Texas State 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methodology involving eye tracking is a viable tool for objectively measuring usability</a:t>
            </a:r>
          </a:p>
          <a:p>
            <a:endParaRPr lang="en-US" dirty="0"/>
          </a:p>
          <a:p>
            <a:r>
              <a:rPr lang="en-US" dirty="0"/>
              <a:t>After Learning point is reached, both System A and B have very similar usability characteristics</a:t>
            </a:r>
          </a:p>
          <a:p>
            <a:endParaRPr lang="en-US" dirty="0"/>
          </a:p>
          <a:p>
            <a:r>
              <a:rPr lang="en-US" dirty="0"/>
              <a:t>People are able to learn to use the application with the updated user interface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[After moderate training] student performance is close to “real user’s” performance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Experiment Conclusions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Phase 2 </a:t>
            </a:r>
          </a:p>
          <a:p>
            <a:pPr lvl="1"/>
            <a:r>
              <a:rPr lang="en-US" dirty="0"/>
              <a:t>Analysis of additional scenarios using current Emerson software and prototypes of “next generation software”.</a:t>
            </a:r>
          </a:p>
          <a:p>
            <a:endParaRPr lang="en-US" dirty="0"/>
          </a:p>
          <a:p>
            <a:r>
              <a:rPr lang="en-US" dirty="0"/>
              <a:t>Phase 3</a:t>
            </a:r>
          </a:p>
          <a:p>
            <a:pPr lvl="1"/>
            <a:r>
              <a:rPr lang="en-US" dirty="0"/>
              <a:t>Pinpoint analysis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Current / Next Phases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752600"/>
            <a:ext cx="7772400" cy="1600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Pinpoint Analysis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Phase 2 </a:t>
            </a:r>
          </a:p>
          <a:p>
            <a:pPr lvl="1"/>
            <a:r>
              <a:rPr lang="en-US" dirty="0"/>
              <a:t>Analysis of additional scenarios using current Emerson software and prototypes of “next generation software”.</a:t>
            </a:r>
          </a:p>
          <a:p>
            <a:endParaRPr lang="en-US" dirty="0"/>
          </a:p>
          <a:p>
            <a:r>
              <a:rPr lang="en-US" dirty="0"/>
              <a:t>Phase 3</a:t>
            </a:r>
          </a:p>
          <a:p>
            <a:pPr lvl="1"/>
            <a:r>
              <a:rPr lang="en-US" dirty="0"/>
              <a:t>Pinpoint analysis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Current / Next Phases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Pinpoint analysis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38200" y="4191000"/>
            <a:ext cx="7543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685800" y="4343400"/>
          <a:ext cx="457200" cy="70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457200" cy="701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8001000" y="4343400"/>
          <a:ext cx="457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343400"/>
                        <a:ext cx="4572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990600" y="1295400"/>
          <a:ext cx="990600" cy="262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482600" imgH="1282700" progId="Equation.DSMT4">
                  <p:embed/>
                </p:oleObj>
              </mc:Choice>
              <mc:Fallback>
                <p:oleObj name="Equation" r:id="rId7" imgW="482600" imgH="128270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990600" cy="2622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667000" y="1295400"/>
          <a:ext cx="1184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9" imgW="241200" imgH="215640" progId="Equation.DSMT4">
                  <p:embed/>
                </p:oleObj>
              </mc:Choice>
              <mc:Fallback>
                <p:oleObj name="Equation" r:id="rId9" imgW="241200" imgH="21564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1184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0" y="1447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Saccade Amplitude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667000" y="2133600"/>
          <a:ext cx="1184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1" imgW="241200" imgH="215640" progId="Equation.DSMT4">
                  <p:embed/>
                </p:oleObj>
              </mc:Choice>
              <mc:Fallback>
                <p:oleObj name="Equation" r:id="rId11" imgW="241200" imgH="21564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1184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86200" y="2133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Fixation duration</a:t>
            </a:r>
            <a:r>
              <a:rPr lang="en-US" baseline="0" dirty="0"/>
              <a:t> </a:t>
            </a:r>
            <a:endParaRPr lang="en-US" dirty="0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743200" y="3101975"/>
          <a:ext cx="11842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3" imgW="241200" imgH="228600" progId="Equation.DSMT4">
                  <p:embed/>
                </p:oleObj>
              </mc:Choice>
              <mc:Fallback>
                <p:oleObj name="Equation" r:id="rId13" imgW="241200" imgH="228600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01975"/>
                        <a:ext cx="11842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86200" y="32004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on Task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Pinpoint analysis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38200" y="5638800"/>
            <a:ext cx="7543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28600" y="5257800"/>
          <a:ext cx="457200" cy="70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57800"/>
                        <a:ext cx="457200" cy="701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 flipH="1">
          <a:off x="8458199" y="5334000"/>
          <a:ext cx="357899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458199" y="5334000"/>
                        <a:ext cx="357899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689600" y="5105400"/>
          <a:ext cx="44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215640" imgH="215640" progId="Equation.DSMT4">
                  <p:embed/>
                </p:oleObj>
              </mc:Choice>
              <mc:Fallback>
                <p:oleObj name="Equation" r:id="rId7" imgW="215640" imgH="21564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5105400"/>
                        <a:ext cx="4445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rot="5400000">
            <a:off x="1371600" y="56388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2058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2820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60205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6630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75445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72397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>
            <a:off x="52585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45727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3963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34297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58376" name="Object 4"/>
          <p:cNvGraphicFramePr>
            <a:graphicFrameLocks noChangeAspect="1"/>
          </p:cNvGraphicFramePr>
          <p:nvPr/>
        </p:nvGraphicFramePr>
        <p:xfrm>
          <a:off x="1066800" y="5105400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190440" imgH="215640" progId="Equation.DSMT4">
                  <p:embed/>
                </p:oleObj>
              </mc:Choice>
              <mc:Fallback>
                <p:oleObj name="Equation" r:id="rId9" imgW="190440" imgH="215640" progId="Equation.DSMT4">
                  <p:embed/>
                  <p:pic>
                    <p:nvPicPr>
                      <p:cNvPr id="583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4"/>
          <p:cNvGraphicFramePr>
            <a:graphicFrameLocks noChangeAspect="1"/>
          </p:cNvGraphicFramePr>
          <p:nvPr/>
        </p:nvGraphicFramePr>
        <p:xfrm>
          <a:off x="4343400" y="5092700"/>
          <a:ext cx="392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583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92700"/>
                        <a:ext cx="3921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4"/>
          <p:cNvGraphicFramePr>
            <a:graphicFrameLocks noChangeAspect="1"/>
          </p:cNvGraphicFramePr>
          <p:nvPr/>
        </p:nvGraphicFramePr>
        <p:xfrm>
          <a:off x="1828800" y="5105400"/>
          <a:ext cx="33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3" imgW="164880" imgH="215640" progId="Equation.DSMT4">
                  <p:embed/>
                </p:oleObj>
              </mc:Choice>
              <mc:Fallback>
                <p:oleObj name="Equation" r:id="rId13" imgW="164880" imgH="215640" progId="Equation.DSMT4">
                  <p:embed/>
                  <p:pic>
                    <p:nvPicPr>
                      <p:cNvPr id="583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339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4"/>
          <p:cNvGraphicFramePr>
            <a:graphicFrameLocks noChangeAspect="1"/>
          </p:cNvGraphicFramePr>
          <p:nvPr/>
        </p:nvGraphicFramePr>
        <p:xfrm>
          <a:off x="2514600" y="5105400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5" imgW="190440" imgH="215640" progId="Equation.DSMT4">
                  <p:embed/>
                </p:oleObj>
              </mc:Choice>
              <mc:Fallback>
                <p:oleObj name="Equation" r:id="rId15" imgW="190440" imgH="215640" progId="Equation.DSMT4">
                  <p:embed/>
                  <p:pic>
                    <p:nvPicPr>
                      <p:cNvPr id="583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Segment the data</a:t>
            </a:r>
          </a:p>
          <a:p>
            <a:r>
              <a:rPr lang="en-US" dirty="0"/>
              <a:t>Use pattern recognition techniques to identify excessive- effort segments</a:t>
            </a:r>
          </a:p>
          <a:p>
            <a:pPr lvl="1"/>
            <a:r>
              <a:rPr lang="en-US" dirty="0"/>
              <a:t>Thresholding</a:t>
            </a:r>
          </a:p>
          <a:p>
            <a:pPr lvl="1"/>
            <a:r>
              <a:rPr lang="en-US" dirty="0"/>
              <a:t>Clustering (K-means)</a:t>
            </a:r>
          </a:p>
          <a:p>
            <a:pPr lvl="2"/>
            <a:r>
              <a:rPr lang="en-US" dirty="0"/>
              <a:t>Exhaustive feature selection</a:t>
            </a:r>
          </a:p>
          <a:p>
            <a:pPr lvl="2"/>
            <a:r>
              <a:rPr lang="en-US" dirty="0"/>
              <a:t>Principle component analysis</a:t>
            </a:r>
          </a:p>
          <a:p>
            <a:r>
              <a:rPr lang="en-US" dirty="0"/>
              <a:t>Video clips corresponding to identified excessive-effort segments are further analyzed to spot usability issues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29400" y="5029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9000" y="5029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The pinpoint analysis includes two phases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Classification	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Effort-Based Software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Pinpoint Analysis Phases</a:t>
            </a:r>
          </a:p>
        </p:txBody>
      </p:sp>
    </p:spTree>
    <p:extLst>
      <p:ext uri="{BB962C8B-B14F-4D97-AF65-F5344CB8AC3E}">
        <p14:creationId xmlns:p14="http://schemas.microsoft.com/office/powerpoint/2010/main" val="499014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Set scenario</a:t>
            </a:r>
          </a:p>
          <a:p>
            <a:r>
              <a:rPr lang="en-US" dirty="0"/>
              <a:t>Define </a:t>
            </a:r>
            <a:r>
              <a:rPr lang="en-US" dirty="0" err="1"/>
              <a:t>iid</a:t>
            </a:r>
            <a:r>
              <a:rPr lang="en-US" dirty="0"/>
              <a:t> tasks</a:t>
            </a:r>
          </a:p>
          <a:p>
            <a:r>
              <a:rPr lang="en-US" dirty="0"/>
              <a:t>Determine the segmentation method</a:t>
            </a:r>
          </a:p>
          <a:p>
            <a:r>
              <a:rPr lang="en-US" dirty="0"/>
              <a:t>Supervised feature Selection (optional)</a:t>
            </a:r>
          </a:p>
          <a:p>
            <a:pPr lvl="1"/>
            <a:r>
              <a:rPr lang="en-US" dirty="0"/>
              <a:t>E.g., number of saccades per segment</a:t>
            </a:r>
          </a:p>
          <a:p>
            <a:r>
              <a:rPr lang="en-US" dirty="0"/>
              <a:t>Select participants for generating the training data</a:t>
            </a:r>
          </a:p>
          <a:p>
            <a:r>
              <a:rPr lang="en-US" dirty="0"/>
              <a:t>Produce training set (run tests and extract features for each segment)</a:t>
            </a:r>
          </a:p>
          <a:p>
            <a:r>
              <a:rPr lang="en-US" dirty="0"/>
              <a:t>Unsupervised feature selection (optional)</a:t>
            </a:r>
          </a:p>
          <a:p>
            <a:pPr lvl="1"/>
            <a:r>
              <a:rPr lang="en-US" dirty="0"/>
              <a:t>E.g., use the add-up technique</a:t>
            </a:r>
          </a:p>
          <a:p>
            <a:r>
              <a:rPr lang="en-US" dirty="0"/>
              <a:t>Set decision function per segment</a:t>
            </a:r>
          </a:p>
          <a:p>
            <a:pPr lvl="1"/>
            <a:r>
              <a:rPr lang="en-US" dirty="0"/>
              <a:t>E.g., a threshold on the average number of saccades per segment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Effort-Based Software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Learning Curve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76400" y="1371600"/>
          <a:ext cx="5321553" cy="399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4355315" imgH="3269202" progId="Visio.Drawing.11">
                  <p:embed/>
                </p:oleObj>
              </mc:Choice>
              <mc:Fallback>
                <p:oleObj name="Visio" r:id="rId4" imgW="4355315" imgH="326920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5321553" cy="3996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6553200"/>
            <a:ext cx="20574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Content contributed by Texas State University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participants for generating the classification data</a:t>
            </a:r>
          </a:p>
          <a:p>
            <a:r>
              <a:rPr lang="en-US" dirty="0"/>
              <a:t>For each participant</a:t>
            </a:r>
          </a:p>
          <a:p>
            <a:pPr lvl="1"/>
            <a:r>
              <a:rPr lang="en-US" dirty="0"/>
              <a:t>For each segment</a:t>
            </a:r>
          </a:p>
          <a:p>
            <a:pPr lvl="2"/>
            <a:r>
              <a:rPr lang="en-US" dirty="0"/>
              <a:t>Extract the selected feature</a:t>
            </a:r>
          </a:p>
          <a:p>
            <a:pPr lvl="2"/>
            <a:r>
              <a:rPr lang="en-US" dirty="0"/>
              <a:t>Measure the feature value </a:t>
            </a:r>
          </a:p>
          <a:p>
            <a:pPr lvl="2"/>
            <a:r>
              <a:rPr lang="en-US" dirty="0"/>
              <a:t>Compare to threshold </a:t>
            </a:r>
          </a:p>
          <a:p>
            <a:pPr lvl="2"/>
            <a:r>
              <a:rPr lang="en-US" dirty="0"/>
              <a:t>Make an Excessive (E) vs. Non-Excessive (NE) decision</a:t>
            </a:r>
          </a:p>
          <a:p>
            <a:r>
              <a:rPr lang="en-US" dirty="0"/>
              <a:t>Get an expert to check segments classified as excessive effort segments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Effort-Based Software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0364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expert decided which feature[s] to 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Effort-Based Software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13304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training data</a:t>
            </a:r>
          </a:p>
          <a:p>
            <a:r>
              <a:rPr lang="en-US" dirty="0"/>
              <a:t>For each participant</a:t>
            </a:r>
          </a:p>
          <a:p>
            <a:pPr lvl="1"/>
            <a:r>
              <a:rPr lang="en-US" dirty="0"/>
              <a:t>For each segment</a:t>
            </a:r>
          </a:p>
          <a:p>
            <a:pPr lvl="2"/>
            <a:r>
              <a:rPr lang="en-US" dirty="0"/>
              <a:t>Use a nock-down or add up approach</a:t>
            </a:r>
          </a:p>
          <a:p>
            <a:pPr lvl="3"/>
            <a:r>
              <a:rPr lang="en-US" dirty="0"/>
              <a:t>Extract a subset of features</a:t>
            </a:r>
          </a:p>
          <a:p>
            <a:pPr lvl="3"/>
            <a:r>
              <a:rPr lang="en-US" dirty="0"/>
              <a:t>Measure the features value </a:t>
            </a:r>
          </a:p>
          <a:p>
            <a:pPr lvl="4"/>
            <a:r>
              <a:rPr lang="en-US" dirty="0"/>
              <a:t>Cluster the data</a:t>
            </a:r>
          </a:p>
          <a:p>
            <a:pPr lvl="4"/>
            <a:r>
              <a:rPr lang="en-US" dirty="0"/>
              <a:t>Check the within (W) and between (B) dispersion metrics</a:t>
            </a:r>
          </a:p>
          <a:p>
            <a:r>
              <a:rPr lang="en-US" dirty="0"/>
              <a:t>Choose the subset of features that produce best value for a given f(W)/f(B)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Effort-Based Software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775084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single features</a:t>
            </a:r>
          </a:p>
          <a:p>
            <a:pPr lvl="1"/>
            <a:r>
              <a:rPr lang="en-US" dirty="0"/>
              <a:t>Per segment cluster</a:t>
            </a:r>
          </a:p>
          <a:p>
            <a:pPr lvl="3"/>
            <a:r>
              <a:rPr lang="en-US" dirty="0"/>
              <a:t>Check the within and between dispersion metrics</a:t>
            </a:r>
          </a:p>
          <a:p>
            <a:pPr lvl="3"/>
            <a:r>
              <a:rPr lang="en-US" dirty="0"/>
              <a:t>Choose the singleton features that produce best value for f(W)/f(B)</a:t>
            </a:r>
          </a:p>
          <a:p>
            <a:r>
              <a:rPr lang="en-US" dirty="0"/>
              <a:t>For each pair that contains the singleton chosen above</a:t>
            </a:r>
          </a:p>
          <a:p>
            <a:pPr lvl="1"/>
            <a:r>
              <a:rPr lang="en-US" dirty="0"/>
              <a:t>Per segment cluster</a:t>
            </a:r>
          </a:p>
          <a:p>
            <a:pPr lvl="3"/>
            <a:r>
              <a:rPr lang="en-US" dirty="0"/>
              <a:t>Check the within and between dispersion metrics</a:t>
            </a:r>
          </a:p>
          <a:p>
            <a:pPr lvl="3"/>
            <a:r>
              <a:rPr lang="en-US" dirty="0"/>
              <a:t>Choose the pair features that produce best value for f(W)/f(B)</a:t>
            </a:r>
          </a:p>
          <a:p>
            <a:r>
              <a:rPr lang="en-US" dirty="0"/>
              <a:t>For each triple that contains the singleton chosen above</a:t>
            </a:r>
          </a:p>
          <a:p>
            <a:pPr lvl="1"/>
            <a:r>
              <a:rPr lang="en-US" dirty="0"/>
              <a:t>Per segment cluster</a:t>
            </a:r>
          </a:p>
          <a:p>
            <a:pPr lvl="3"/>
            <a:r>
              <a:rPr lang="en-US" dirty="0"/>
              <a:t>Check the within and between dispersion metrics</a:t>
            </a:r>
          </a:p>
          <a:p>
            <a:pPr lvl="3"/>
            <a:r>
              <a:rPr lang="en-US" dirty="0"/>
              <a:t>Choose the triplet features that produce best value for f(W)/f(B)</a:t>
            </a:r>
          </a:p>
          <a:p>
            <a:r>
              <a:rPr lang="en-US" dirty="0"/>
              <a:t>Continue until reaching an upper limit on set cardinality</a:t>
            </a:r>
          </a:p>
          <a:p>
            <a:pPr lvl="3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Effort-Based Software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nock down method</a:t>
            </a:r>
          </a:p>
        </p:txBody>
      </p:sp>
    </p:spTree>
    <p:extLst>
      <p:ext uri="{BB962C8B-B14F-4D97-AF65-F5344CB8AC3E}">
        <p14:creationId xmlns:p14="http://schemas.microsoft.com/office/powerpoint/2010/main" val="130110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Effort-Based Software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Illustration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C0056F-7D6A-43DF-9F14-9E53648BD777}"/>
              </a:ext>
            </a:extLst>
          </p:cNvPr>
          <p:cNvCxnSpPr/>
          <p:nvPr/>
        </p:nvCxnSpPr>
        <p:spPr bwMode="auto">
          <a:xfrm>
            <a:off x="914400" y="2036763"/>
            <a:ext cx="7543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367C901E-8586-4812-9226-AAE2FB103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55763"/>
          <a:ext cx="457200" cy="70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367C901E-8586-4812-9226-AAE2FB103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55763"/>
                        <a:ext cx="457200" cy="701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CD288D2A-3DF2-4276-900D-9C0CD9D07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1503363"/>
          <a:ext cx="44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215640" imgH="215640" progId="Equation.DSMT4">
                  <p:embed/>
                </p:oleObj>
              </mc:Choice>
              <mc:Fallback>
                <p:oleObj name="Equation" r:id="rId5" imgW="215640" imgH="21564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CD288D2A-3DF2-4276-900D-9C0CD9D07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503363"/>
                        <a:ext cx="4445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007609-FBC5-4A00-9C6C-BF12978AD6F1}"/>
              </a:ext>
            </a:extLst>
          </p:cNvPr>
          <p:cNvCxnSpPr/>
          <p:nvPr/>
        </p:nvCxnSpPr>
        <p:spPr bwMode="auto">
          <a:xfrm rot="5400000">
            <a:off x="1447800" y="2036763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896DB-DED6-4E75-90E0-28F21A096167}"/>
              </a:ext>
            </a:extLst>
          </p:cNvPr>
          <p:cNvCxnSpPr/>
          <p:nvPr/>
        </p:nvCxnSpPr>
        <p:spPr bwMode="auto">
          <a:xfrm rot="5400000">
            <a:off x="21343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EB7E8D-FADF-4B7F-9A78-49AA64EFA176}"/>
              </a:ext>
            </a:extLst>
          </p:cNvPr>
          <p:cNvCxnSpPr/>
          <p:nvPr/>
        </p:nvCxnSpPr>
        <p:spPr bwMode="auto">
          <a:xfrm rot="5400000">
            <a:off x="28963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098B8-7135-4E92-B7DA-75716ED59731}"/>
              </a:ext>
            </a:extLst>
          </p:cNvPr>
          <p:cNvCxnSpPr/>
          <p:nvPr/>
        </p:nvCxnSpPr>
        <p:spPr bwMode="auto">
          <a:xfrm rot="5400000">
            <a:off x="60967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438D90-36BF-41D9-96A4-4C27B6C41297}"/>
              </a:ext>
            </a:extLst>
          </p:cNvPr>
          <p:cNvCxnSpPr/>
          <p:nvPr/>
        </p:nvCxnSpPr>
        <p:spPr bwMode="auto">
          <a:xfrm rot="5400000">
            <a:off x="67063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933C2-B102-4DEA-B6B8-8BC58547EA39}"/>
              </a:ext>
            </a:extLst>
          </p:cNvPr>
          <p:cNvCxnSpPr/>
          <p:nvPr/>
        </p:nvCxnSpPr>
        <p:spPr bwMode="auto">
          <a:xfrm rot="5400000">
            <a:off x="76207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68606F-622A-452D-AD76-05ED4D18C973}"/>
              </a:ext>
            </a:extLst>
          </p:cNvPr>
          <p:cNvCxnSpPr/>
          <p:nvPr/>
        </p:nvCxnSpPr>
        <p:spPr bwMode="auto">
          <a:xfrm rot="5400000">
            <a:off x="73159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616000-4F43-424D-ADFD-0E8E5ECA20DB}"/>
              </a:ext>
            </a:extLst>
          </p:cNvPr>
          <p:cNvCxnSpPr/>
          <p:nvPr/>
        </p:nvCxnSpPr>
        <p:spPr bwMode="auto">
          <a:xfrm rot="5400000">
            <a:off x="53347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55D16-C44E-4EF5-9147-F70FCF2FBC4A}"/>
              </a:ext>
            </a:extLst>
          </p:cNvPr>
          <p:cNvCxnSpPr/>
          <p:nvPr/>
        </p:nvCxnSpPr>
        <p:spPr bwMode="auto">
          <a:xfrm rot="5400000">
            <a:off x="46489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72CF76-DE80-412A-B64D-3B96C3F42CED}"/>
              </a:ext>
            </a:extLst>
          </p:cNvPr>
          <p:cNvCxnSpPr/>
          <p:nvPr/>
        </p:nvCxnSpPr>
        <p:spPr bwMode="auto">
          <a:xfrm rot="5400000">
            <a:off x="40393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202A15-BCAC-4C5E-8FA1-7753EE5C7A23}"/>
              </a:ext>
            </a:extLst>
          </p:cNvPr>
          <p:cNvCxnSpPr/>
          <p:nvPr/>
        </p:nvCxnSpPr>
        <p:spPr bwMode="auto">
          <a:xfrm rot="5400000">
            <a:off x="3505994" y="2035969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4422B486-24A0-4BB2-BA27-56CCBE95B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03363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190440" imgH="215640" progId="Equation.DSMT4">
                  <p:embed/>
                </p:oleObj>
              </mc:Choice>
              <mc:Fallback>
                <p:oleObj name="Equation" r:id="rId7" imgW="190440" imgH="215640" progId="Equation.DSMT4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4422B486-24A0-4BB2-BA27-56CCBE95B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03363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EE8B0E8B-A673-457E-B755-62D8390E4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490663"/>
          <a:ext cx="392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EE8B0E8B-A673-457E-B755-62D8390E4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90663"/>
                        <a:ext cx="3921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CCD7BBD9-3D25-4463-A1ED-CB9A8F3E8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503363"/>
          <a:ext cx="33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1" imgW="164880" imgH="215640" progId="Equation.DSMT4">
                  <p:embed/>
                </p:oleObj>
              </mc:Choice>
              <mc:Fallback>
                <p:oleObj name="Equation" r:id="rId11" imgW="164880" imgH="215640" progId="Equation.DSMT4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CCD7BBD9-3D25-4463-A1ED-CB9A8F3E8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03363"/>
                        <a:ext cx="339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0B382EBB-9A99-4AC5-A2ED-1466D958C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503363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3" imgW="190440" imgH="215640" progId="Equation.DSMT4">
                  <p:embed/>
                </p:oleObj>
              </mc:Choice>
              <mc:Fallback>
                <p:oleObj name="Equation" r:id="rId13" imgW="190440" imgH="215640" progId="Equation.DSMT4">
                  <p:embed/>
                  <p:pic>
                    <p:nvPicPr>
                      <p:cNvPr id="25" name="Object 4">
                        <a:extLst>
                          <a:ext uri="{FF2B5EF4-FFF2-40B4-BE49-F238E27FC236}">
                            <a16:creationId xmlns:a16="http://schemas.microsoft.com/office/drawing/2014/main" id="{0B382EBB-9A99-4AC5-A2ED-1466D958C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03363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7198C31-7004-4156-9F27-081F573ECC39}"/>
              </a:ext>
            </a:extLst>
          </p:cNvPr>
          <p:cNvSpPr txBox="1"/>
          <p:nvPr/>
        </p:nvSpPr>
        <p:spPr>
          <a:xfrm>
            <a:off x="6705600" y="142716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9DB15-BE15-45A0-9640-1DC80C7F88EC}"/>
              </a:ext>
            </a:extLst>
          </p:cNvPr>
          <p:cNvSpPr txBox="1"/>
          <p:nvPr/>
        </p:nvSpPr>
        <p:spPr>
          <a:xfrm>
            <a:off x="7315200" y="142716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672724-BF4F-4B90-AE5D-61790F17B569}"/>
              </a:ext>
            </a:extLst>
          </p:cNvPr>
          <p:cNvCxnSpPr/>
          <p:nvPr/>
        </p:nvCxnSpPr>
        <p:spPr bwMode="auto">
          <a:xfrm>
            <a:off x="942975" y="3185478"/>
            <a:ext cx="7543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29" name="Object 1">
            <a:extLst>
              <a:ext uri="{FF2B5EF4-FFF2-40B4-BE49-F238E27FC236}">
                <a16:creationId xmlns:a16="http://schemas.microsoft.com/office/drawing/2014/main" id="{7600F495-A884-480B-88EA-A344A7683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2804478"/>
          <a:ext cx="457200" cy="70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29" name="Object 1">
                        <a:extLst>
                          <a:ext uri="{FF2B5EF4-FFF2-40B4-BE49-F238E27FC236}">
                            <a16:creationId xmlns:a16="http://schemas.microsoft.com/office/drawing/2014/main" id="{7600F495-A884-480B-88EA-A344A7683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804478"/>
                        <a:ext cx="457200" cy="701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9CE5B706-E813-4DFF-932E-575EFD997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75" y="2652078"/>
          <a:ext cx="44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215640" imgH="215640" progId="Equation.DSMT4">
                  <p:embed/>
                </p:oleObj>
              </mc:Choice>
              <mc:Fallback>
                <p:oleObj name="Equation" r:id="rId5" imgW="215640" imgH="215640" progId="Equation.DSMT4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9CE5B706-E813-4DFF-932E-575EFD997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2652078"/>
                        <a:ext cx="4445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185E9D-B955-486B-9468-50CA12E81F70}"/>
              </a:ext>
            </a:extLst>
          </p:cNvPr>
          <p:cNvCxnSpPr/>
          <p:nvPr/>
        </p:nvCxnSpPr>
        <p:spPr bwMode="auto">
          <a:xfrm rot="5400000">
            <a:off x="1476375" y="3185478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1FA0DF-9895-4B5B-A176-F5281194AFC9}"/>
              </a:ext>
            </a:extLst>
          </p:cNvPr>
          <p:cNvCxnSpPr/>
          <p:nvPr/>
        </p:nvCxnSpPr>
        <p:spPr bwMode="auto">
          <a:xfrm rot="5400000">
            <a:off x="21629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7F4EA9-9BF3-455E-82F6-F46FF336541D}"/>
              </a:ext>
            </a:extLst>
          </p:cNvPr>
          <p:cNvCxnSpPr/>
          <p:nvPr/>
        </p:nvCxnSpPr>
        <p:spPr bwMode="auto">
          <a:xfrm rot="5400000">
            <a:off x="29249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9D4A48-5FFB-4403-8926-2A9E72639696}"/>
              </a:ext>
            </a:extLst>
          </p:cNvPr>
          <p:cNvCxnSpPr/>
          <p:nvPr/>
        </p:nvCxnSpPr>
        <p:spPr bwMode="auto">
          <a:xfrm rot="5400000">
            <a:off x="61253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A35A53-AECB-4513-A069-09B94D06F9BC}"/>
              </a:ext>
            </a:extLst>
          </p:cNvPr>
          <p:cNvCxnSpPr/>
          <p:nvPr/>
        </p:nvCxnSpPr>
        <p:spPr bwMode="auto">
          <a:xfrm rot="5400000">
            <a:off x="67349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2ABCEC-C8CC-4EED-9E92-28318B5566C2}"/>
              </a:ext>
            </a:extLst>
          </p:cNvPr>
          <p:cNvCxnSpPr/>
          <p:nvPr/>
        </p:nvCxnSpPr>
        <p:spPr bwMode="auto">
          <a:xfrm rot="5400000">
            <a:off x="76493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99F9C8-5A66-4A85-AEF8-4B9448B8B5A8}"/>
              </a:ext>
            </a:extLst>
          </p:cNvPr>
          <p:cNvCxnSpPr/>
          <p:nvPr/>
        </p:nvCxnSpPr>
        <p:spPr bwMode="auto">
          <a:xfrm rot="5400000">
            <a:off x="73445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390A37-6F80-44F1-867B-6AD694563ADD}"/>
              </a:ext>
            </a:extLst>
          </p:cNvPr>
          <p:cNvCxnSpPr/>
          <p:nvPr/>
        </p:nvCxnSpPr>
        <p:spPr bwMode="auto">
          <a:xfrm rot="5400000">
            <a:off x="53633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44F971-3928-4943-B0CC-D2466A954C2C}"/>
              </a:ext>
            </a:extLst>
          </p:cNvPr>
          <p:cNvCxnSpPr/>
          <p:nvPr/>
        </p:nvCxnSpPr>
        <p:spPr bwMode="auto">
          <a:xfrm rot="5400000">
            <a:off x="46775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2E1BB2-BA06-4176-AE83-33C8CF83DA5D}"/>
              </a:ext>
            </a:extLst>
          </p:cNvPr>
          <p:cNvCxnSpPr/>
          <p:nvPr/>
        </p:nvCxnSpPr>
        <p:spPr bwMode="auto">
          <a:xfrm rot="5400000">
            <a:off x="40679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89BD0-F46A-488D-848E-8E8FAB885412}"/>
              </a:ext>
            </a:extLst>
          </p:cNvPr>
          <p:cNvCxnSpPr/>
          <p:nvPr/>
        </p:nvCxnSpPr>
        <p:spPr bwMode="auto">
          <a:xfrm rot="5400000">
            <a:off x="3534569" y="3184684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4CB57AC5-93D1-4409-BE97-FE15CB66B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2652078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190440" imgH="215640" progId="Equation.DSMT4">
                  <p:embed/>
                </p:oleObj>
              </mc:Choice>
              <mc:Fallback>
                <p:oleObj name="Equation" r:id="rId7" imgW="190440" imgH="215640" progId="Equation.DSMT4">
                  <p:embed/>
                  <p:pic>
                    <p:nvPicPr>
                      <p:cNvPr id="42" name="Object 4">
                        <a:extLst>
                          <a:ext uri="{FF2B5EF4-FFF2-40B4-BE49-F238E27FC236}">
                            <a16:creationId xmlns:a16="http://schemas.microsoft.com/office/drawing/2014/main" id="{4CB57AC5-93D1-4409-BE97-FE15CB66B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652078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8745618A-9386-4885-B736-D45BBE5CA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8175" y="2639378"/>
          <a:ext cx="392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43" name="Object 4">
                        <a:extLst>
                          <a:ext uri="{FF2B5EF4-FFF2-40B4-BE49-F238E27FC236}">
                            <a16:creationId xmlns:a16="http://schemas.microsoft.com/office/drawing/2014/main" id="{8745618A-9386-4885-B736-D45BBE5CA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2639378"/>
                        <a:ext cx="3921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">
            <a:extLst>
              <a:ext uri="{FF2B5EF4-FFF2-40B4-BE49-F238E27FC236}">
                <a16:creationId xmlns:a16="http://schemas.microsoft.com/office/drawing/2014/main" id="{F8304CD2-CD87-4ACF-803F-81AEE8642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2652078"/>
          <a:ext cx="33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1" imgW="164880" imgH="215640" progId="Equation.DSMT4">
                  <p:embed/>
                </p:oleObj>
              </mc:Choice>
              <mc:Fallback>
                <p:oleObj name="Equation" r:id="rId11" imgW="164880" imgH="215640" progId="Equation.DSMT4">
                  <p:embed/>
                  <p:pic>
                    <p:nvPicPr>
                      <p:cNvPr id="44" name="Object 4">
                        <a:extLst>
                          <a:ext uri="{FF2B5EF4-FFF2-40B4-BE49-F238E27FC236}">
                            <a16:creationId xmlns:a16="http://schemas.microsoft.com/office/drawing/2014/main" id="{F8304CD2-CD87-4ACF-803F-81AEE8642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652078"/>
                        <a:ext cx="339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">
            <a:extLst>
              <a:ext uri="{FF2B5EF4-FFF2-40B4-BE49-F238E27FC236}">
                <a16:creationId xmlns:a16="http://schemas.microsoft.com/office/drawing/2014/main" id="{0A29AB00-C943-4560-B471-FA112FEFB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2652078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3" imgW="190440" imgH="215640" progId="Equation.DSMT4">
                  <p:embed/>
                </p:oleObj>
              </mc:Choice>
              <mc:Fallback>
                <p:oleObj name="Equation" r:id="rId13" imgW="190440" imgH="215640" progId="Equation.DSMT4">
                  <p:embed/>
                  <p:pic>
                    <p:nvPicPr>
                      <p:cNvPr id="45" name="Object 4">
                        <a:extLst>
                          <a:ext uri="{FF2B5EF4-FFF2-40B4-BE49-F238E27FC236}">
                            <a16:creationId xmlns:a16="http://schemas.microsoft.com/office/drawing/2014/main" id="{0A29AB00-C943-4560-B471-FA112FEFB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2652078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8576E96-F47F-445A-B21B-6EAD8C865890}"/>
              </a:ext>
            </a:extLst>
          </p:cNvPr>
          <p:cNvSpPr txBox="1"/>
          <p:nvPr/>
        </p:nvSpPr>
        <p:spPr>
          <a:xfrm>
            <a:off x="6734175" y="257587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B9B07A-1B71-4CC6-9558-D21CDCE0C178}"/>
              </a:ext>
            </a:extLst>
          </p:cNvPr>
          <p:cNvSpPr txBox="1"/>
          <p:nvPr/>
        </p:nvSpPr>
        <p:spPr>
          <a:xfrm>
            <a:off x="7343775" y="257587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3A169E-E46F-4388-9E31-35C1A93F3A11}"/>
              </a:ext>
            </a:extLst>
          </p:cNvPr>
          <p:cNvCxnSpPr/>
          <p:nvPr/>
        </p:nvCxnSpPr>
        <p:spPr bwMode="auto">
          <a:xfrm>
            <a:off x="838200" y="5638800"/>
            <a:ext cx="7543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49" name="Object 1">
            <a:extLst>
              <a:ext uri="{FF2B5EF4-FFF2-40B4-BE49-F238E27FC236}">
                <a16:creationId xmlns:a16="http://schemas.microsoft.com/office/drawing/2014/main" id="{33E49C19-5EE9-4C21-934C-83AA82EDA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257800"/>
          <a:ext cx="457200" cy="70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49" name="Object 1">
                        <a:extLst>
                          <a:ext uri="{FF2B5EF4-FFF2-40B4-BE49-F238E27FC236}">
                            <a16:creationId xmlns:a16="http://schemas.microsoft.com/office/drawing/2014/main" id="{33E49C19-5EE9-4C21-934C-83AA82EDA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57800"/>
                        <a:ext cx="457200" cy="701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">
            <a:extLst>
              <a:ext uri="{FF2B5EF4-FFF2-40B4-BE49-F238E27FC236}">
                <a16:creationId xmlns:a16="http://schemas.microsoft.com/office/drawing/2014/main" id="{93E5F07E-D754-4306-98DB-F7F041286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5105400"/>
          <a:ext cx="44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215640" imgH="215640" progId="Equation.DSMT4">
                  <p:embed/>
                </p:oleObj>
              </mc:Choice>
              <mc:Fallback>
                <p:oleObj name="Equation" r:id="rId5" imgW="215640" imgH="215640" progId="Equation.DSMT4">
                  <p:embed/>
                  <p:pic>
                    <p:nvPicPr>
                      <p:cNvPr id="50" name="Object 4">
                        <a:extLst>
                          <a:ext uri="{FF2B5EF4-FFF2-40B4-BE49-F238E27FC236}">
                            <a16:creationId xmlns:a16="http://schemas.microsoft.com/office/drawing/2014/main" id="{93E5F07E-D754-4306-98DB-F7F041286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5105400"/>
                        <a:ext cx="4445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F6DF8B-A5D1-4F0D-B8BB-F9B7AADA7851}"/>
              </a:ext>
            </a:extLst>
          </p:cNvPr>
          <p:cNvCxnSpPr/>
          <p:nvPr/>
        </p:nvCxnSpPr>
        <p:spPr bwMode="auto">
          <a:xfrm rot="5400000">
            <a:off x="1371600" y="56388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7E1D60-9ABF-46F7-B922-42C7B1BB643E}"/>
              </a:ext>
            </a:extLst>
          </p:cNvPr>
          <p:cNvCxnSpPr/>
          <p:nvPr/>
        </p:nvCxnSpPr>
        <p:spPr bwMode="auto">
          <a:xfrm rot="5400000">
            <a:off x="2058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AA7771-7DA9-46F9-A405-29773D698BB6}"/>
              </a:ext>
            </a:extLst>
          </p:cNvPr>
          <p:cNvCxnSpPr/>
          <p:nvPr/>
        </p:nvCxnSpPr>
        <p:spPr bwMode="auto">
          <a:xfrm rot="5400000">
            <a:off x="2820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46946A-E923-4966-802F-19194A504C3E}"/>
              </a:ext>
            </a:extLst>
          </p:cNvPr>
          <p:cNvCxnSpPr/>
          <p:nvPr/>
        </p:nvCxnSpPr>
        <p:spPr bwMode="auto">
          <a:xfrm rot="5400000">
            <a:off x="60205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5FF9117-CFD6-4AD2-9E79-3E9E51A682BA}"/>
              </a:ext>
            </a:extLst>
          </p:cNvPr>
          <p:cNvCxnSpPr/>
          <p:nvPr/>
        </p:nvCxnSpPr>
        <p:spPr bwMode="auto">
          <a:xfrm rot="5400000">
            <a:off x="6630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0B38C4-48A3-4A10-97DA-D83AF9E22F17}"/>
              </a:ext>
            </a:extLst>
          </p:cNvPr>
          <p:cNvCxnSpPr/>
          <p:nvPr/>
        </p:nvCxnSpPr>
        <p:spPr bwMode="auto">
          <a:xfrm rot="5400000">
            <a:off x="75445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067936-05B7-4ABE-AA71-3FA26CC09ACE}"/>
              </a:ext>
            </a:extLst>
          </p:cNvPr>
          <p:cNvCxnSpPr/>
          <p:nvPr/>
        </p:nvCxnSpPr>
        <p:spPr bwMode="auto">
          <a:xfrm rot="5400000">
            <a:off x="72397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DDC3-0F40-463C-B486-BF687991B247}"/>
              </a:ext>
            </a:extLst>
          </p:cNvPr>
          <p:cNvCxnSpPr/>
          <p:nvPr/>
        </p:nvCxnSpPr>
        <p:spPr bwMode="auto">
          <a:xfrm rot="5400000">
            <a:off x="52585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3B6830-BDA2-42A3-8CB6-D42C34EEE671}"/>
              </a:ext>
            </a:extLst>
          </p:cNvPr>
          <p:cNvCxnSpPr/>
          <p:nvPr/>
        </p:nvCxnSpPr>
        <p:spPr bwMode="auto">
          <a:xfrm rot="5400000">
            <a:off x="45727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D91823-9B81-4852-81A1-8A2D0944AB18}"/>
              </a:ext>
            </a:extLst>
          </p:cNvPr>
          <p:cNvCxnSpPr/>
          <p:nvPr/>
        </p:nvCxnSpPr>
        <p:spPr bwMode="auto">
          <a:xfrm rot="5400000">
            <a:off x="39631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A45E03-4D98-4615-BB4A-B12C817AE82C}"/>
              </a:ext>
            </a:extLst>
          </p:cNvPr>
          <p:cNvCxnSpPr/>
          <p:nvPr/>
        </p:nvCxnSpPr>
        <p:spPr bwMode="auto">
          <a:xfrm rot="5400000">
            <a:off x="3429794" y="56380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62" name="Object 4">
            <a:extLst>
              <a:ext uri="{FF2B5EF4-FFF2-40B4-BE49-F238E27FC236}">
                <a16:creationId xmlns:a16="http://schemas.microsoft.com/office/drawing/2014/main" id="{90610790-B6FF-4493-BB4A-A52EA3854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105400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190440" imgH="215640" progId="Equation.DSMT4">
                  <p:embed/>
                </p:oleObj>
              </mc:Choice>
              <mc:Fallback>
                <p:oleObj name="Equation" r:id="rId7" imgW="190440" imgH="215640" progId="Equation.DSMT4">
                  <p:embed/>
                  <p:pic>
                    <p:nvPicPr>
                      <p:cNvPr id="62" name="Object 4">
                        <a:extLst>
                          <a:ext uri="{FF2B5EF4-FFF2-40B4-BE49-F238E27FC236}">
                            <a16:creationId xmlns:a16="http://schemas.microsoft.com/office/drawing/2014/main" id="{90610790-B6FF-4493-BB4A-A52EA38546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4">
            <a:extLst>
              <a:ext uri="{FF2B5EF4-FFF2-40B4-BE49-F238E27FC236}">
                <a16:creationId xmlns:a16="http://schemas.microsoft.com/office/drawing/2014/main" id="{FB50196D-AD78-492D-A9CB-1FFEC28AD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092700"/>
          <a:ext cx="392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63" name="Object 4">
                        <a:extLst>
                          <a:ext uri="{FF2B5EF4-FFF2-40B4-BE49-F238E27FC236}">
                            <a16:creationId xmlns:a16="http://schemas.microsoft.com/office/drawing/2014/main" id="{FB50196D-AD78-492D-A9CB-1FFEC28AD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92700"/>
                        <a:ext cx="3921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>
            <a:extLst>
              <a:ext uri="{FF2B5EF4-FFF2-40B4-BE49-F238E27FC236}">
                <a16:creationId xmlns:a16="http://schemas.microsoft.com/office/drawing/2014/main" id="{DA3A3AD9-FDE0-40D0-95F3-739371CBF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105400"/>
          <a:ext cx="33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164880" imgH="215640" progId="Equation.DSMT4">
                  <p:embed/>
                </p:oleObj>
              </mc:Choice>
              <mc:Fallback>
                <p:oleObj name="Equation" r:id="rId11" imgW="164880" imgH="215640" progId="Equation.DSMT4">
                  <p:embed/>
                  <p:pic>
                    <p:nvPicPr>
                      <p:cNvPr id="64" name="Object 4">
                        <a:extLst>
                          <a:ext uri="{FF2B5EF4-FFF2-40B4-BE49-F238E27FC236}">
                            <a16:creationId xmlns:a16="http://schemas.microsoft.com/office/drawing/2014/main" id="{DA3A3AD9-FDE0-40D0-95F3-739371CBF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339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">
            <a:extLst>
              <a:ext uri="{FF2B5EF4-FFF2-40B4-BE49-F238E27FC236}">
                <a16:creationId xmlns:a16="http://schemas.microsoft.com/office/drawing/2014/main" id="{0DADAD1A-8F4C-498C-BCF0-BD0FFA401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05400"/>
          <a:ext cx="392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190440" imgH="215640" progId="Equation.DSMT4">
                  <p:embed/>
                </p:oleObj>
              </mc:Choice>
              <mc:Fallback>
                <p:oleObj name="Equation" r:id="rId13" imgW="190440" imgH="215640" progId="Equation.DSMT4">
                  <p:embed/>
                  <p:pic>
                    <p:nvPicPr>
                      <p:cNvPr id="65" name="Object 4">
                        <a:extLst>
                          <a:ext uri="{FF2B5EF4-FFF2-40B4-BE49-F238E27FC236}">
                            <a16:creationId xmlns:a16="http://schemas.microsoft.com/office/drawing/2014/main" id="{0DADAD1A-8F4C-498C-BCF0-BD0FFA401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3921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C228491F-1D3A-4C2D-94CF-EB9616EABFCA}"/>
              </a:ext>
            </a:extLst>
          </p:cNvPr>
          <p:cNvSpPr txBox="1"/>
          <p:nvPr/>
        </p:nvSpPr>
        <p:spPr>
          <a:xfrm>
            <a:off x="6629400" y="5029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BF1353-C6D3-4714-B7CB-FC300BCEF6B2}"/>
              </a:ext>
            </a:extLst>
          </p:cNvPr>
          <p:cNvSpPr txBox="1"/>
          <p:nvPr/>
        </p:nvSpPr>
        <p:spPr>
          <a:xfrm>
            <a:off x="7239000" y="5029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1">
                <a:extLst>
                  <a:ext uri="{FF2B5EF4-FFF2-40B4-BE49-F238E27FC236}">
                    <a16:creationId xmlns:a16="http://schemas.microsoft.com/office/drawing/2014/main" id="{5F9BCE69-9AA9-48BD-ACB1-DDA6A90EC823}"/>
                  </a:ext>
                </a:extLst>
              </p:cNvPr>
              <p:cNvSpPr txBox="1"/>
              <p:nvPr/>
            </p:nvSpPr>
            <p:spPr bwMode="auto">
              <a:xfrm>
                <a:off x="8228806" y="1324292"/>
                <a:ext cx="457200" cy="701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bject 1">
                <a:extLst>
                  <a:ext uri="{FF2B5EF4-FFF2-40B4-BE49-F238E27FC236}">
                    <a16:creationId xmlns:a16="http://schemas.microsoft.com/office/drawing/2014/main" id="{5F9BCE69-9AA9-48BD-ACB1-DDA6A90E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8806" y="1324292"/>
                <a:ext cx="457200" cy="701675"/>
              </a:xfrm>
              <a:prstGeom prst="rect">
                <a:avLst/>
              </a:prstGeom>
              <a:blipFill>
                <a:blip r:embed="rId15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bject 1">
                <a:extLst>
                  <a:ext uri="{FF2B5EF4-FFF2-40B4-BE49-F238E27FC236}">
                    <a16:creationId xmlns:a16="http://schemas.microsoft.com/office/drawing/2014/main" id="{3F718799-A225-4759-98E3-82B4F7D667B1}"/>
                  </a:ext>
                </a:extLst>
              </p:cNvPr>
              <p:cNvSpPr txBox="1"/>
              <p:nvPr/>
            </p:nvSpPr>
            <p:spPr bwMode="auto">
              <a:xfrm>
                <a:off x="8218487" y="2620645"/>
                <a:ext cx="457200" cy="701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bject 1">
                <a:extLst>
                  <a:ext uri="{FF2B5EF4-FFF2-40B4-BE49-F238E27FC236}">
                    <a16:creationId xmlns:a16="http://schemas.microsoft.com/office/drawing/2014/main" id="{3F718799-A225-4759-98E3-82B4F7D66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8487" y="2620645"/>
                <a:ext cx="457200" cy="701675"/>
              </a:xfrm>
              <a:prstGeom prst="rect">
                <a:avLst/>
              </a:prstGeom>
              <a:blipFill>
                <a:blip r:embed="rId16"/>
                <a:stretch>
                  <a:fillRect l="-2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bject 1">
                <a:extLst>
                  <a:ext uri="{FF2B5EF4-FFF2-40B4-BE49-F238E27FC236}">
                    <a16:creationId xmlns:a16="http://schemas.microsoft.com/office/drawing/2014/main" id="{DC9D8061-800D-4305-9701-029CFF2B8DD1}"/>
                  </a:ext>
                </a:extLst>
              </p:cNvPr>
              <p:cNvSpPr txBox="1"/>
              <p:nvPr/>
            </p:nvSpPr>
            <p:spPr bwMode="auto">
              <a:xfrm>
                <a:off x="8210550" y="5059362"/>
                <a:ext cx="457200" cy="701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bject 1">
                <a:extLst>
                  <a:ext uri="{FF2B5EF4-FFF2-40B4-BE49-F238E27FC236}">
                    <a16:creationId xmlns:a16="http://schemas.microsoft.com/office/drawing/2014/main" id="{DC9D8061-800D-4305-9701-029CFF2B8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0550" y="5059362"/>
                <a:ext cx="457200" cy="701675"/>
              </a:xfrm>
              <a:prstGeom prst="rect">
                <a:avLst/>
              </a:prstGeom>
              <a:blipFill>
                <a:blip r:embed="rId17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737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Effort-Based Software 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Sentic Mouse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57338"/>
            <a:ext cx="8228013" cy="20240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TW" sz="2800" dirty="0"/>
              <a:t>Physiological Emotion applications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MIT Affective Computing Lab’s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Affective Tangibles Program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Mouse behaviors – number of mouse clicks, duration of mouse clicks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TW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壓力滑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05200"/>
            <a:ext cx="5903913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64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GOMS Research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Goals, Operators, Methods, and Selection Rules (GOMS).</a:t>
            </a:r>
          </a:p>
          <a:p>
            <a:r>
              <a:rPr lang="en-US" dirty="0"/>
              <a:t>A family of models to predict the usability of software for a task.</a:t>
            </a:r>
          </a:p>
          <a:p>
            <a:r>
              <a:rPr lang="en-US" dirty="0"/>
              <a:t>Natural GOMS Language (NGOMS)</a:t>
            </a:r>
          </a:p>
          <a:p>
            <a:pPr lvl="1"/>
            <a:r>
              <a:rPr lang="en-US" dirty="0"/>
              <a:t>Learning time and execution time are predicted based on a program-like representation.</a:t>
            </a:r>
          </a:p>
          <a:p>
            <a:pPr lvl="1"/>
            <a:r>
              <a:rPr lang="en-US" dirty="0"/>
              <a:t>Assumes methods are strictly sequential and hierarchical in form (?).</a:t>
            </a:r>
          </a:p>
        </p:txBody>
      </p:sp>
    </p:spTree>
    <p:extLst>
      <p:ext uri="{BB962C8B-B14F-4D97-AF65-F5344CB8AC3E}">
        <p14:creationId xmlns:p14="http://schemas.microsoft.com/office/powerpoint/2010/main" val="1287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1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 Learning Curve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013445" y="5334000"/>
            <a:ext cx="579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1013445" y="1219200"/>
            <a:ext cx="0" cy="411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048000" y="5410200"/>
            <a:ext cx="1673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Repetitive Tasks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691634" y="29014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Expended Effort</a:t>
            </a:r>
          </a:p>
        </p:txBody>
      </p:sp>
      <p:grpSp>
        <p:nvGrpSpPr>
          <p:cNvPr id="2" name="Average Effort"/>
          <p:cNvGrpSpPr/>
          <p:nvPr/>
        </p:nvGrpSpPr>
        <p:grpSpPr>
          <a:xfrm>
            <a:off x="1342629" y="1219200"/>
            <a:ext cx="4937760" cy="2615184"/>
            <a:chOff x="1342629" y="1219200"/>
            <a:chExt cx="4937760" cy="2615184"/>
          </a:xfrm>
        </p:grpSpPr>
        <p:sp>
          <p:nvSpPr>
            <p:cNvPr id="14" name="Freeform 13"/>
            <p:cNvSpPr/>
            <p:nvPr/>
          </p:nvSpPr>
          <p:spPr>
            <a:xfrm>
              <a:off x="1342629" y="1725168"/>
              <a:ext cx="4937760" cy="2109216"/>
            </a:xfrm>
            <a:custGeom>
              <a:avLst/>
              <a:gdLst>
                <a:gd name="connsiteX0" fmla="*/ 115928 w 2688440"/>
                <a:gd name="connsiteY0" fmla="*/ 0 h 1731264"/>
                <a:gd name="connsiteX1" fmla="*/ 1639928 w 2688440"/>
                <a:gd name="connsiteY1" fmla="*/ 1036320 h 1731264"/>
                <a:gd name="connsiteX2" fmla="*/ 18392 w 2688440"/>
                <a:gd name="connsiteY2" fmla="*/ 292608 h 1731264"/>
                <a:gd name="connsiteX3" fmla="*/ 884024 w 2688440"/>
                <a:gd name="connsiteY3" fmla="*/ 1463040 h 1731264"/>
                <a:gd name="connsiteX4" fmla="*/ 2688440 w 2688440"/>
                <a:gd name="connsiteY4" fmla="*/ 1731264 h 1731264"/>
                <a:gd name="connsiteX0" fmla="*/ 147088 w 2719600"/>
                <a:gd name="connsiteY0" fmla="*/ 0 h 1731264"/>
                <a:gd name="connsiteX1" fmla="*/ 110512 w 2719600"/>
                <a:gd name="connsiteY1" fmla="*/ 231648 h 1731264"/>
                <a:gd name="connsiteX2" fmla="*/ 49552 w 2719600"/>
                <a:gd name="connsiteY2" fmla="*/ 292608 h 1731264"/>
                <a:gd name="connsiteX3" fmla="*/ 915184 w 2719600"/>
                <a:gd name="connsiteY3" fmla="*/ 1463040 h 1731264"/>
                <a:gd name="connsiteX4" fmla="*/ 2719600 w 2719600"/>
                <a:gd name="connsiteY4" fmla="*/ 1731264 h 1731264"/>
                <a:gd name="connsiteX0" fmla="*/ 209709 w 2721261"/>
                <a:gd name="connsiteY0" fmla="*/ 0 h 2072640"/>
                <a:gd name="connsiteX1" fmla="*/ 112173 w 2721261"/>
                <a:gd name="connsiteY1" fmla="*/ 573024 h 2072640"/>
                <a:gd name="connsiteX2" fmla="*/ 51213 w 2721261"/>
                <a:gd name="connsiteY2" fmla="*/ 633984 h 2072640"/>
                <a:gd name="connsiteX3" fmla="*/ 916845 w 2721261"/>
                <a:gd name="connsiteY3" fmla="*/ 1804416 h 2072640"/>
                <a:gd name="connsiteX4" fmla="*/ 2721261 w 2721261"/>
                <a:gd name="connsiteY4" fmla="*/ 2072640 h 2072640"/>
                <a:gd name="connsiteX0" fmla="*/ 209709 w 2721261"/>
                <a:gd name="connsiteY0" fmla="*/ 0 h 2072640"/>
                <a:gd name="connsiteX1" fmla="*/ 112173 w 2721261"/>
                <a:gd name="connsiteY1" fmla="*/ 573024 h 2072640"/>
                <a:gd name="connsiteX2" fmla="*/ 51213 w 2721261"/>
                <a:gd name="connsiteY2" fmla="*/ 633984 h 2072640"/>
                <a:gd name="connsiteX3" fmla="*/ 916845 w 2721261"/>
                <a:gd name="connsiteY3" fmla="*/ 1804416 h 2072640"/>
                <a:gd name="connsiteX4" fmla="*/ 2721261 w 2721261"/>
                <a:gd name="connsiteY4" fmla="*/ 2072640 h 2072640"/>
                <a:gd name="connsiteX0" fmla="*/ 12625 w 4035985"/>
                <a:gd name="connsiteY0" fmla="*/ 59031 h 1546455"/>
                <a:gd name="connsiteX1" fmla="*/ 1426897 w 4035985"/>
                <a:gd name="connsiteY1" fmla="*/ 46839 h 1546455"/>
                <a:gd name="connsiteX2" fmla="*/ 1365937 w 4035985"/>
                <a:gd name="connsiteY2" fmla="*/ 107799 h 1546455"/>
                <a:gd name="connsiteX3" fmla="*/ 2231569 w 4035985"/>
                <a:gd name="connsiteY3" fmla="*/ 1278231 h 1546455"/>
                <a:gd name="connsiteX4" fmla="*/ 4035985 w 4035985"/>
                <a:gd name="connsiteY4" fmla="*/ 1546455 h 1546455"/>
                <a:gd name="connsiteX0" fmla="*/ 11296 w 4034656"/>
                <a:gd name="connsiteY0" fmla="*/ 109602 h 2103768"/>
                <a:gd name="connsiteX1" fmla="*/ 1425568 w 4034656"/>
                <a:gd name="connsiteY1" fmla="*/ 97410 h 2103768"/>
                <a:gd name="connsiteX2" fmla="*/ 316096 w 4034656"/>
                <a:gd name="connsiteY2" fmla="*/ 2072514 h 2103768"/>
                <a:gd name="connsiteX3" fmla="*/ 2230240 w 4034656"/>
                <a:gd name="connsiteY3" fmla="*/ 1328802 h 2103768"/>
                <a:gd name="connsiteX4" fmla="*/ 4034656 w 4034656"/>
                <a:gd name="connsiteY4" fmla="*/ 1597026 h 2103768"/>
                <a:gd name="connsiteX0" fmla="*/ 65452 w 4088812"/>
                <a:gd name="connsiteY0" fmla="*/ 0 h 1966321"/>
                <a:gd name="connsiteX1" fmla="*/ 126412 w 4088812"/>
                <a:gd name="connsiteY1" fmla="*/ 865632 h 1966321"/>
                <a:gd name="connsiteX2" fmla="*/ 370252 w 4088812"/>
                <a:gd name="connsiteY2" fmla="*/ 1962912 h 1966321"/>
                <a:gd name="connsiteX3" fmla="*/ 2284396 w 4088812"/>
                <a:gd name="connsiteY3" fmla="*/ 1219200 h 1966321"/>
                <a:gd name="connsiteX4" fmla="*/ 4088812 w 4088812"/>
                <a:gd name="connsiteY4" fmla="*/ 1487424 h 1966321"/>
                <a:gd name="connsiteX0" fmla="*/ 65452 w 4088812"/>
                <a:gd name="connsiteY0" fmla="*/ 0 h 2558680"/>
                <a:gd name="connsiteX1" fmla="*/ 126412 w 4088812"/>
                <a:gd name="connsiteY1" fmla="*/ 865632 h 2558680"/>
                <a:gd name="connsiteX2" fmla="*/ 370252 w 4088812"/>
                <a:gd name="connsiteY2" fmla="*/ 1962912 h 2558680"/>
                <a:gd name="connsiteX3" fmla="*/ 2296588 w 4088812"/>
                <a:gd name="connsiteY3" fmla="*/ 2548128 h 2558680"/>
                <a:gd name="connsiteX4" fmla="*/ 4088812 w 4088812"/>
                <a:gd name="connsiteY4" fmla="*/ 1487424 h 2558680"/>
                <a:gd name="connsiteX0" fmla="*/ 65452 w 5368972"/>
                <a:gd name="connsiteY0" fmla="*/ 0 h 2962656"/>
                <a:gd name="connsiteX1" fmla="*/ 126412 w 5368972"/>
                <a:gd name="connsiteY1" fmla="*/ 865632 h 2962656"/>
                <a:gd name="connsiteX2" fmla="*/ 370252 w 5368972"/>
                <a:gd name="connsiteY2" fmla="*/ 1962912 h 2962656"/>
                <a:gd name="connsiteX3" fmla="*/ 2296588 w 5368972"/>
                <a:gd name="connsiteY3" fmla="*/ 2548128 h 2962656"/>
                <a:gd name="connsiteX4" fmla="*/ 5368972 w 5368972"/>
                <a:gd name="connsiteY4" fmla="*/ 2962656 h 2962656"/>
                <a:gd name="connsiteX0" fmla="*/ 65452 w 4869100"/>
                <a:gd name="connsiteY0" fmla="*/ 0 h 2694432"/>
                <a:gd name="connsiteX1" fmla="*/ 126412 w 4869100"/>
                <a:gd name="connsiteY1" fmla="*/ 865632 h 2694432"/>
                <a:gd name="connsiteX2" fmla="*/ 370252 w 4869100"/>
                <a:gd name="connsiteY2" fmla="*/ 1962912 h 2694432"/>
                <a:gd name="connsiteX3" fmla="*/ 2296588 w 4869100"/>
                <a:gd name="connsiteY3" fmla="*/ 2548128 h 2694432"/>
                <a:gd name="connsiteX4" fmla="*/ 4869100 w 4869100"/>
                <a:gd name="connsiteY4" fmla="*/ 2694432 h 2694432"/>
                <a:gd name="connsiteX0" fmla="*/ 65452 w 4869100"/>
                <a:gd name="connsiteY0" fmla="*/ 0 h 2694432"/>
                <a:gd name="connsiteX1" fmla="*/ 126412 w 4869100"/>
                <a:gd name="connsiteY1" fmla="*/ 865632 h 2694432"/>
                <a:gd name="connsiteX2" fmla="*/ 370252 w 4869100"/>
                <a:gd name="connsiteY2" fmla="*/ 1962912 h 2694432"/>
                <a:gd name="connsiteX3" fmla="*/ 1918636 w 4869100"/>
                <a:gd name="connsiteY3" fmla="*/ 2353056 h 2694432"/>
                <a:gd name="connsiteX4" fmla="*/ 4869100 w 4869100"/>
                <a:gd name="connsiteY4" fmla="*/ 2694432 h 2694432"/>
                <a:gd name="connsiteX0" fmla="*/ 72708 w 4876356"/>
                <a:gd name="connsiteY0" fmla="*/ 0 h 2694432"/>
                <a:gd name="connsiteX1" fmla="*/ 133668 w 4876356"/>
                <a:gd name="connsiteY1" fmla="*/ 865632 h 2694432"/>
                <a:gd name="connsiteX2" fmla="*/ 584772 w 4876356"/>
                <a:gd name="connsiteY2" fmla="*/ 1658112 h 2694432"/>
                <a:gd name="connsiteX3" fmla="*/ 1925892 w 4876356"/>
                <a:gd name="connsiteY3" fmla="*/ 2353056 h 2694432"/>
                <a:gd name="connsiteX4" fmla="*/ 4876356 w 4876356"/>
                <a:gd name="connsiteY4" fmla="*/ 2694432 h 2694432"/>
                <a:gd name="connsiteX0" fmla="*/ 66738 w 4870386"/>
                <a:gd name="connsiteY0" fmla="*/ 0 h 2694432"/>
                <a:gd name="connsiteX1" fmla="*/ 152082 w 4870386"/>
                <a:gd name="connsiteY1" fmla="*/ 1048512 h 2694432"/>
                <a:gd name="connsiteX2" fmla="*/ 578802 w 4870386"/>
                <a:gd name="connsiteY2" fmla="*/ 1658112 h 2694432"/>
                <a:gd name="connsiteX3" fmla="*/ 1919922 w 4870386"/>
                <a:gd name="connsiteY3" fmla="*/ 2353056 h 2694432"/>
                <a:gd name="connsiteX4" fmla="*/ 4870386 w 4870386"/>
                <a:gd name="connsiteY4" fmla="*/ 2694432 h 2694432"/>
                <a:gd name="connsiteX0" fmla="*/ 47843 w 4985603"/>
                <a:gd name="connsiteY0" fmla="*/ 0 h 2109216"/>
                <a:gd name="connsiteX1" fmla="*/ 267299 w 4985603"/>
                <a:gd name="connsiteY1" fmla="*/ 463296 h 2109216"/>
                <a:gd name="connsiteX2" fmla="*/ 694019 w 4985603"/>
                <a:gd name="connsiteY2" fmla="*/ 1072896 h 2109216"/>
                <a:gd name="connsiteX3" fmla="*/ 2035139 w 4985603"/>
                <a:gd name="connsiteY3" fmla="*/ 1767840 h 2109216"/>
                <a:gd name="connsiteX4" fmla="*/ 4985603 w 4985603"/>
                <a:gd name="connsiteY4" fmla="*/ 2109216 h 2109216"/>
                <a:gd name="connsiteX0" fmla="*/ 0 w 4937760"/>
                <a:gd name="connsiteY0" fmla="*/ 0 h 2109216"/>
                <a:gd name="connsiteX1" fmla="*/ 219456 w 4937760"/>
                <a:gd name="connsiteY1" fmla="*/ 463296 h 2109216"/>
                <a:gd name="connsiteX2" fmla="*/ 646176 w 4937760"/>
                <a:gd name="connsiteY2" fmla="*/ 1072896 h 2109216"/>
                <a:gd name="connsiteX3" fmla="*/ 1987296 w 4937760"/>
                <a:gd name="connsiteY3" fmla="*/ 1767840 h 2109216"/>
                <a:gd name="connsiteX4" fmla="*/ 4937760 w 4937760"/>
                <a:gd name="connsiteY4" fmla="*/ 2109216 h 2109216"/>
                <a:gd name="connsiteX0" fmla="*/ 0 w 4937760"/>
                <a:gd name="connsiteY0" fmla="*/ 0 h 2109216"/>
                <a:gd name="connsiteX1" fmla="*/ 219456 w 4937760"/>
                <a:gd name="connsiteY1" fmla="*/ 463296 h 2109216"/>
                <a:gd name="connsiteX2" fmla="*/ 646176 w 4937760"/>
                <a:gd name="connsiteY2" fmla="*/ 1072896 h 2109216"/>
                <a:gd name="connsiteX3" fmla="*/ 1987296 w 4937760"/>
                <a:gd name="connsiteY3" fmla="*/ 1767840 h 2109216"/>
                <a:gd name="connsiteX4" fmla="*/ 4937760 w 4937760"/>
                <a:gd name="connsiteY4" fmla="*/ 2109216 h 2109216"/>
                <a:gd name="connsiteX0" fmla="*/ 0 w 4937760"/>
                <a:gd name="connsiteY0" fmla="*/ 0 h 2109216"/>
                <a:gd name="connsiteX1" fmla="*/ 219456 w 4937760"/>
                <a:gd name="connsiteY1" fmla="*/ 463296 h 2109216"/>
                <a:gd name="connsiteX2" fmla="*/ 646176 w 4937760"/>
                <a:gd name="connsiteY2" fmla="*/ 1072896 h 2109216"/>
                <a:gd name="connsiteX3" fmla="*/ 1987296 w 4937760"/>
                <a:gd name="connsiteY3" fmla="*/ 1767840 h 2109216"/>
                <a:gd name="connsiteX4" fmla="*/ 4937760 w 4937760"/>
                <a:gd name="connsiteY4" fmla="*/ 2109216 h 21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760" h="2109216">
                  <a:moveTo>
                    <a:pt x="0" y="0"/>
                  </a:moveTo>
                  <a:cubicBezTo>
                    <a:pt x="136144" y="237744"/>
                    <a:pt x="111760" y="284480"/>
                    <a:pt x="219456" y="463296"/>
                  </a:cubicBezTo>
                  <a:cubicBezTo>
                    <a:pt x="327152" y="642112"/>
                    <a:pt x="351536" y="745744"/>
                    <a:pt x="646176" y="1072896"/>
                  </a:cubicBezTo>
                  <a:cubicBezTo>
                    <a:pt x="940816" y="1400048"/>
                    <a:pt x="1259840" y="1534160"/>
                    <a:pt x="1987296" y="1767840"/>
                  </a:cubicBezTo>
                  <a:cubicBezTo>
                    <a:pt x="2714752" y="2001520"/>
                    <a:pt x="4258056" y="2094992"/>
                    <a:pt x="4937760" y="2109216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0" y="1219200"/>
              <a:ext cx="3118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Effort of Test subjects</a:t>
              </a:r>
            </a:p>
          </p:txBody>
        </p:sp>
      </p:grpSp>
      <p:grpSp>
        <p:nvGrpSpPr>
          <p:cNvPr id="3" name="ExpertEffort"/>
          <p:cNvGrpSpPr/>
          <p:nvPr/>
        </p:nvGrpSpPr>
        <p:grpSpPr>
          <a:xfrm>
            <a:off x="1143000" y="3352800"/>
            <a:ext cx="5114544" cy="400110"/>
            <a:chOff x="1165845" y="3139966"/>
            <a:chExt cx="511454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165845" y="3139966"/>
              <a:ext cx="1372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Expected</a:t>
              </a:r>
              <a:r>
                <a:rPr lang="en-US" sz="2000" baseline="0" dirty="0"/>
                <a:t> </a:t>
              </a:r>
              <a:r>
                <a:rPr lang="en-US" sz="2000" dirty="0"/>
                <a:t>Effort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1342629" y="3532542"/>
              <a:ext cx="49377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MinimumEffort"/>
          <p:cNvGrpSpPr/>
          <p:nvPr/>
        </p:nvGrpSpPr>
        <p:grpSpPr>
          <a:xfrm>
            <a:off x="1127110" y="3886200"/>
            <a:ext cx="5144135" cy="381000"/>
            <a:chOff x="1127110" y="3886200"/>
            <a:chExt cx="5144135" cy="381000"/>
          </a:xfrm>
        </p:grpSpPr>
        <p:sp>
          <p:nvSpPr>
            <p:cNvPr id="18" name="TextBox 17"/>
            <p:cNvSpPr txBox="1"/>
            <p:nvPr/>
          </p:nvSpPr>
          <p:spPr>
            <a:xfrm>
              <a:off x="1127110" y="3886200"/>
              <a:ext cx="133414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Minimum Effort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1333485" y="4267200"/>
              <a:ext cx="49377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LearningPoint"/>
          <p:cNvGrpSpPr/>
          <p:nvPr/>
        </p:nvGrpSpPr>
        <p:grpSpPr>
          <a:xfrm>
            <a:off x="3031436" y="2626148"/>
            <a:ext cx="1534661" cy="2326852"/>
            <a:chOff x="3031436" y="2626148"/>
            <a:chExt cx="1534661" cy="2326852"/>
          </a:xfrm>
        </p:grpSpPr>
        <p:sp>
          <p:nvSpPr>
            <p:cNvPr id="22" name="TextBox 21"/>
            <p:cNvSpPr txBox="1"/>
            <p:nvPr/>
          </p:nvSpPr>
          <p:spPr>
            <a:xfrm>
              <a:off x="3031436" y="2626148"/>
              <a:ext cx="1534661" cy="374571"/>
            </a:xfrm>
            <a:prstGeom prst="wedgeRoundRectCallout">
              <a:avLst>
                <a:gd name="adj1" fmla="val -26394"/>
                <a:gd name="adj2" fmla="val 69009"/>
                <a:gd name="adj3" fmla="val 16667"/>
              </a:avLst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aseline="0" dirty="0"/>
                <a:t>Learning Point</a:t>
              </a:r>
              <a:endParaRPr lang="en-US" sz="1600" dirty="0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3451845" y="3124200"/>
              <a:ext cx="0" cy="1828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TimeToLearn"/>
          <p:cNvGrpSpPr/>
          <p:nvPr/>
        </p:nvGrpSpPr>
        <p:grpSpPr>
          <a:xfrm>
            <a:off x="1013445" y="4648200"/>
            <a:ext cx="2438400" cy="338554"/>
            <a:chOff x="1013445" y="4648200"/>
            <a:chExt cx="2438400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1656957" y="4648200"/>
              <a:ext cx="1374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aseline="0" dirty="0"/>
                <a:t>Time to learn</a:t>
              </a:r>
              <a:endParaRPr lang="en-US" sz="1600" dirty="0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1013445" y="46482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  <p:grpSp>
        <p:nvGrpSpPr>
          <p:cNvPr id="13" name="Operabilty"/>
          <p:cNvGrpSpPr/>
          <p:nvPr/>
        </p:nvGrpSpPr>
        <p:grpSpPr>
          <a:xfrm>
            <a:off x="6132722" y="4267200"/>
            <a:ext cx="1164101" cy="1066800"/>
            <a:chOff x="5165710" y="4267200"/>
            <a:chExt cx="1164101" cy="10668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V="1">
              <a:off x="5204445" y="4267200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65710" y="4538246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Operability</a:t>
              </a:r>
            </a:p>
          </p:txBody>
        </p:sp>
      </p:grpSp>
      <p:grpSp>
        <p:nvGrpSpPr>
          <p:cNvPr id="16" name="Productivity"/>
          <p:cNvGrpSpPr/>
          <p:nvPr/>
        </p:nvGrpSpPr>
        <p:grpSpPr>
          <a:xfrm>
            <a:off x="3451845" y="3505200"/>
            <a:ext cx="4625356" cy="369332"/>
            <a:chOff x="3451845" y="3429000"/>
            <a:chExt cx="4139852" cy="369332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3451845" y="3657420"/>
              <a:ext cx="29809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091262" y="3429000"/>
              <a:ext cx="1500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Productivity</a:t>
              </a:r>
            </a:p>
          </p:txBody>
        </p:sp>
      </p:grpSp>
      <p:grpSp>
        <p:nvGrpSpPr>
          <p:cNvPr id="20" name="Understandability"/>
          <p:cNvGrpSpPr/>
          <p:nvPr/>
        </p:nvGrpSpPr>
        <p:grpSpPr>
          <a:xfrm>
            <a:off x="3680445" y="3733800"/>
            <a:ext cx="2165978" cy="533400"/>
            <a:chOff x="3680445" y="3657420"/>
            <a:chExt cx="2165978" cy="609780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 flipV="1">
              <a:off x="3680445" y="3657420"/>
              <a:ext cx="0" cy="6097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680445" y="3744531"/>
              <a:ext cx="2165978" cy="387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Understandability gap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90600" y="5791200"/>
            <a:ext cx="403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*Based on ISO/IEC 9126-1:2001 Standard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457200" y="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3600019" rotWithShape="0">
              <a:srgbClr val="808080">
                <a:alpha val="28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A4B92"/>
                </a:solidFill>
                <a:effectLst/>
                <a:uLnTx/>
                <a:uFillTx/>
                <a:latin typeface="+mn-lt"/>
                <a:ea typeface="+mj-ea"/>
                <a:cs typeface="ＭＳ Ｐゴシック" charset="-128"/>
              </a:rPr>
              <a:t>Effort-based Usability Model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 rot="5400000">
            <a:off x="14478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19812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25146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30480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35814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41148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46482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51816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>
            <a:off x="57150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6248400" y="53340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Line Callout 2 (Accent Bar) 58"/>
          <p:cNvSpPr/>
          <p:nvPr/>
        </p:nvSpPr>
        <p:spPr bwMode="auto">
          <a:xfrm>
            <a:off x="3048000" y="1828800"/>
            <a:ext cx="1447800" cy="381000"/>
          </a:xfrm>
          <a:prstGeom prst="accentCallout2">
            <a:avLst>
              <a:gd name="adj1" fmla="val 58153"/>
              <a:gd name="adj2" fmla="val -7390"/>
              <a:gd name="adj3" fmla="val 58153"/>
              <a:gd name="adj4" fmla="val -22323"/>
              <a:gd name="adj5" fmla="val 259366"/>
              <a:gd name="adj6" fmla="val -711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28" charset="-128"/>
              </a:rPr>
              <a:t>Learnability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400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Tracker Hardware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6" t="5511" r="45367"/>
          <a:stretch/>
        </p:blipFill>
        <p:spPr>
          <a:xfrm>
            <a:off x="533400" y="990601"/>
            <a:ext cx="1718109" cy="407533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25075" r="9851" b="33532"/>
          <a:stretch/>
        </p:blipFill>
        <p:spPr>
          <a:xfrm>
            <a:off x="4114800" y="1007794"/>
            <a:ext cx="4738048" cy="181160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1752600" y="2057400"/>
            <a:ext cx="2362200" cy="786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743200" y="2895600"/>
            <a:ext cx="228600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Eye tracker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2" t="39602" r="36468"/>
          <a:stretch/>
        </p:blipFill>
        <p:spPr>
          <a:xfrm>
            <a:off x="5486400" y="3074247"/>
            <a:ext cx="1676400" cy="329757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 flipV="1">
            <a:off x="1752600" y="4723032"/>
            <a:ext cx="3733800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52800" y="5257800"/>
            <a:ext cx="191984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Chin rest</a:t>
            </a:r>
          </a:p>
        </p:txBody>
      </p:sp>
    </p:spTree>
    <p:extLst>
      <p:ext uri="{BB962C8B-B14F-4D97-AF65-F5344CB8AC3E}">
        <p14:creationId xmlns:p14="http://schemas.microsoft.com/office/powerpoint/2010/main" val="186232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SSe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1524000"/>
            <a:ext cx="43434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Fixations and Saccades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267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performing a task, fixations and saccades can reflect effort expended.</a:t>
            </a:r>
          </a:p>
          <a:p>
            <a:endParaRPr lang="en-US" dirty="0"/>
          </a:p>
          <a:p>
            <a:r>
              <a:rPr lang="en-US" dirty="0"/>
              <a:t>Greater effort =</a:t>
            </a:r>
          </a:p>
          <a:p>
            <a:pPr lvl="1"/>
            <a:r>
              <a:rPr lang="en-US" dirty="0"/>
              <a:t>Longer fixation duration</a:t>
            </a:r>
          </a:p>
          <a:p>
            <a:pPr lvl="1"/>
            <a:r>
              <a:rPr lang="en-US" dirty="0"/>
              <a:t>More fixations</a:t>
            </a:r>
          </a:p>
          <a:p>
            <a:pPr lvl="1"/>
            <a:r>
              <a:rPr lang="en-US" dirty="0"/>
              <a:t>Longer saccade length</a:t>
            </a:r>
          </a:p>
          <a:p>
            <a:pPr lvl="1"/>
            <a:r>
              <a:rPr lang="en-US" dirty="0"/>
              <a:t>More saccades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91200" y="1981200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48600" y="3124200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 rot="16200000" flipH="1">
            <a:off x="6443522" y="1719122"/>
            <a:ext cx="981356" cy="1895756"/>
          </a:xfrm>
          <a:prstGeom prst="line">
            <a:avLst/>
          </a:prstGeom>
          <a:ln w="41275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 Time on Task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 Number of Mouse/Keyboard clicks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 Total mouse path traversed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 Average fixation duration</a:t>
            </a:r>
            <a:endParaRPr lang="en-US" sz="2800" dirty="0">
              <a:latin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Average pupil diameter</a:t>
            </a:r>
            <a:endParaRPr lang="en-US" sz="2800" dirty="0">
              <a:latin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Number of fixations</a:t>
            </a:r>
            <a:endParaRPr lang="en-US" sz="2800" dirty="0">
              <a:latin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Average saccade amplitude</a:t>
            </a:r>
            <a:endParaRPr lang="en-US" sz="2800" dirty="0">
              <a:latin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Number of saccades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    Total mouse path traversed</a:t>
            </a:r>
            <a:endParaRPr lang="en-US" sz="2800" dirty="0"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3366FF"/>
                </a:solidFill>
              </a:rPr>
              <a:t>Travel Reservation Experiment</a:t>
            </a:r>
            <a:br>
              <a:rPr lang="en-US" dirty="0">
                <a:solidFill>
                  <a:srgbClr val="3366FF"/>
                </a:solidFill>
              </a:rPr>
            </a:br>
            <a:r>
              <a:rPr lang="en-US" dirty="0">
                <a:solidFill>
                  <a:srgbClr val="3366FF"/>
                </a:solidFill>
              </a:rPr>
              <a:t>Time on Task 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48328" y="6111875"/>
            <a:ext cx="4572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972814-7285-4EE3-8FB6-27511A9BF5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57200" y="15240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60020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Pilot Project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Effort-Based Software Usability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5715000"/>
            <a:ext cx="7772400" cy="762000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Mueller, Komogortsev,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&amp;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Tamir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3000</TotalTime>
  <Words>1325</Words>
  <Application>Microsoft Office PowerPoint</Application>
  <PresentationFormat>On-screen Show (4:3)</PresentationFormat>
  <Paragraphs>231</Paragraphs>
  <Slides>36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Visio</vt:lpstr>
      <vt:lpstr>Equation</vt:lpstr>
      <vt:lpstr>Measuring Usability</vt:lpstr>
      <vt:lpstr>Observations</vt:lpstr>
      <vt:lpstr>Traditional Learning Curve</vt:lpstr>
      <vt:lpstr>Tradition Learning Curve</vt:lpstr>
      <vt:lpstr>Eye Tracker Hardware</vt:lpstr>
      <vt:lpstr>Fixations and Saccades</vt:lpstr>
      <vt:lpstr>Measurements</vt:lpstr>
      <vt:lpstr>Travel Reservation Experiment Time on Task </vt:lpstr>
      <vt:lpstr>Pilot Project</vt:lpstr>
      <vt:lpstr>Emerson / TxState Usability Experiment</vt:lpstr>
      <vt:lpstr>Scenario-based Test Design</vt:lpstr>
      <vt:lpstr>Scenario-based tasks used in Experiment </vt:lpstr>
      <vt:lpstr>Mean Time to Complete a Task in System A</vt:lpstr>
      <vt:lpstr>Standard Deviation for a Task in System A</vt:lpstr>
      <vt:lpstr>Power  Curve Matching Tasks of System A</vt:lpstr>
      <vt:lpstr>Mean Time to Complete a Task in System B</vt:lpstr>
      <vt:lpstr>Standard Deviation for a Task in System B</vt:lpstr>
      <vt:lpstr>Power  Curve Matching Tasks of System B</vt:lpstr>
      <vt:lpstr>Overall Learnability</vt:lpstr>
      <vt:lpstr>Physical Effort</vt:lpstr>
      <vt:lpstr>Physical Effort</vt:lpstr>
      <vt:lpstr>Experiment Conclusions</vt:lpstr>
      <vt:lpstr>Current / Next Phases</vt:lpstr>
      <vt:lpstr>Pinpoint Analysis</vt:lpstr>
      <vt:lpstr>Current / Next Phases</vt:lpstr>
      <vt:lpstr>Pinpoint analysis</vt:lpstr>
      <vt:lpstr>Pinpoint analysis</vt:lpstr>
      <vt:lpstr>Pinpoint Analysis Phases</vt:lpstr>
      <vt:lpstr>Training</vt:lpstr>
      <vt:lpstr>Classification</vt:lpstr>
      <vt:lpstr>Supervised feature Selection</vt:lpstr>
      <vt:lpstr>Unsupervised feature Selection</vt:lpstr>
      <vt:lpstr>The nock down method</vt:lpstr>
      <vt:lpstr>Illustration</vt:lpstr>
      <vt:lpstr>The Sentic Mouse</vt:lpstr>
      <vt:lpstr>GOMS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Effort-Base Usability Evaluation</dc:title>
  <dc:creator>Tamir, Dan</dc:creator>
  <cp:lastModifiedBy>Tamir, Dan</cp:lastModifiedBy>
  <cp:revision>198</cp:revision>
  <dcterms:created xsi:type="dcterms:W3CDTF">2006-08-16T00:00:00Z</dcterms:created>
  <dcterms:modified xsi:type="dcterms:W3CDTF">2020-06-11T05:56:37Z</dcterms:modified>
</cp:coreProperties>
</file>