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6" r:id="rId4"/>
    <p:sldId id="267" r:id="rId5"/>
    <p:sldId id="265" r:id="rId6"/>
    <p:sldId id="268" r:id="rId7"/>
    <p:sldId id="264" r:id="rId8"/>
    <p:sldId id="278" r:id="rId9"/>
    <p:sldId id="271" r:id="rId10"/>
    <p:sldId id="270" r:id="rId11"/>
    <p:sldId id="269" r:id="rId12"/>
    <p:sldId id="273" r:id="rId13"/>
    <p:sldId id="263" r:id="rId14"/>
    <p:sldId id="272" r:id="rId15"/>
    <p:sldId id="275" r:id="rId16"/>
    <p:sldId id="274" r:id="rId17"/>
    <p:sldId id="276" r:id="rId18"/>
    <p:sldId id="277" r:id="rId19"/>
    <p:sldId id="280" r:id="rId20"/>
    <p:sldId id="281" r:id="rId21"/>
    <p:sldId id="27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6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9BD8AD-E42A-4450-B7DC-502C10FA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38D2E-5323-4E82-A7DA-AC3B94022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BD59707-C3E3-4A58-87AD-0EC49F38457A}" type="datetime1">
              <a:rPr lang="en-US" altLang="en-US"/>
              <a:pPr>
                <a:defRPr/>
              </a:pPr>
              <a:t>9/10/2020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15F4-1CC2-4243-A275-2FFCF66C30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FC36C-73AB-400E-AA99-4B616E7F1A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2E32D1-E7C9-4100-843E-1BABA96BAA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20E7AEA-14E7-4ECF-9EC2-6A6C7ED114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D7BE2D7-A1A1-45D0-9E50-BA37F969E7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FEFCE1-8B3D-487A-99D4-04DD6E29AE3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285AC90-2FE5-4842-AFAC-7E77BBB747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F08BC69-E6F0-400A-896A-83F37F6BC6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289BA9A-FA1B-4C1E-90AB-9F82E2477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66BB0E-C431-40DF-8C95-59F6D7333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BDB01-0B97-450D-96E0-50C392E95B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1A9C942-C54C-44D8-A194-A5FD51921700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B0F7CC-778E-47FE-BD0F-9E3F272B6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9881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F5663D-9DA2-4812-B85F-68FE15BA56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E4CF95-0DBD-49B1-82B7-75FE9E42EFE6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F92D63-799E-4DA5-BB28-B4EA4A8A2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435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C15082-F85E-4034-A539-0F4CAE0B91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42D8A53-8A94-4BC6-ABBD-72E3A07BFFBF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479701-5338-413A-9086-44CF0C1B3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47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31EC68-88E5-48E7-806D-ABB3E4FE1E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BA6CAB5-F69D-4212-B09C-4A9D03B80583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37B3B3-5DDA-439E-9A90-5C3F2A9E4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6303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9A1A1-0246-4EB1-A3F6-7725103476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078B1AB-9DC5-486D-ADA3-B39F31BDE75E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4A5061-D88E-45B6-8CBC-CFDBD42FD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6425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0A931-E240-458C-B3B3-D4ADC79940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5EE022A-23B4-4924-BA48-B073F12E6614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206893D-F5A0-4229-9F90-6F8CBAD5E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5423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68B7DC-3BB3-41E3-BE62-DD87413A9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CA9494E-11D7-4F0A-80B8-13D32278CBC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A355C-0A6D-4E09-A41F-D496B3F52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333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F24A0E-F663-4285-A02B-6ECC89D77F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FECC43B-1FB5-49B3-81E8-A3E74DD04EC5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8814BC2-2BD7-4113-9FD9-F4AA39401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777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34A141-5C5B-4A59-86CE-E507127E3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0D28FFE-8DF5-46EC-BBC7-162DA7B3B74D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5E1F7D0-DB66-43A1-AABE-5BA6B247B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8964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A663E-0B6A-4E92-8AFE-5CA976F867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35EAC06-9258-4754-A638-012B2358E998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3B68DCA-BAFC-4D02-A678-E6C0FE15B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920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CF578-1D55-40E9-A219-A2D600432C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412E94-5B2A-43FC-8CE9-6626A76ACFD0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F4127E9-57BB-4F41-98E0-5136F2A7D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277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D4CEE4-282F-4083-997C-A8B914979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27FBB4-185C-43C1-875B-52341A91D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1C54F55-0CA2-437B-AA7D-400F59E5D0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C17F0700-1A50-4ADA-8DDB-7AA940348529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CC2967F8-5039-49CA-9C57-6339814F9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30" name="Object 2">
            <a:extLst>
              <a:ext uri="{FF2B5EF4-FFF2-40B4-BE49-F238E27FC236}">
                <a16:creationId xmlns:a16="http://schemas.microsoft.com/office/drawing/2014/main" id="{D3C69DD1-F34B-41FE-983A-89B2B66273EB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Art" r:id="rId14" imgW="2354263" imgH="1792288" progId="MS_ClipArt_Gallery.2">
                  <p:embed/>
                </p:oleObj>
              </mc:Choice>
              <mc:Fallback>
                <p:oleObj name="ClipArt" r:id="rId14" imgW="2354263" imgH="1792288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DE182C6B-0EDD-4791-AD23-CA98FDE688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9F901064-1BFC-43B9-9453-D7BE0EC5C6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2A68298-A7C9-4971-B605-86E0B7A9B0B9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0A439EBA-39F9-449D-9FE0-81D131F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4B03814-9DAD-4E00-85F3-89197A99A7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2: Complete Programs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CD247E83-68EA-4CB2-8CA1-6236EA8870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of Computer Science, Electrical and Computer Engineering, and Media Arts</a:t>
            </a:r>
          </a:p>
          <a:p>
            <a:r>
              <a:rPr lang="en-US" altLang="en-US"/>
              <a:t>University of New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C5827424-2A1E-4E00-9DA5-DBEE528E71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E0B9D50-2627-431E-BA69-5086631C92FB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2FA61214-D589-4F72-8D7C-7BD859C9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ECD93F5-6AC5-43D4-A5CE-C3F8A9FDE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Orthographic Viewing</a:t>
            </a:r>
          </a:p>
        </p:txBody>
      </p:sp>
      <p:grpSp>
        <p:nvGrpSpPr>
          <p:cNvPr id="13317" name="Group 64">
            <a:extLst>
              <a:ext uri="{FF2B5EF4-FFF2-40B4-BE49-F238E27FC236}">
                <a16:creationId xmlns:a16="http://schemas.microsoft.com/office/drawing/2014/main" id="{408BA826-E403-414E-B7FE-4B84B0D2A1D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4516438" cy="3051175"/>
            <a:chOff x="672" y="1248"/>
            <a:chExt cx="2845" cy="1922"/>
          </a:xfrm>
        </p:grpSpPr>
        <p:pic>
          <p:nvPicPr>
            <p:cNvPr id="13325" name="Picture 5" descr="an02f29">
              <a:extLst>
                <a:ext uri="{FF2B5EF4-FFF2-40B4-BE49-F238E27FC236}">
                  <a16:creationId xmlns:a16="http://schemas.microsoft.com/office/drawing/2014/main" id="{DF29644E-E791-46B3-BEC2-041079384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10">
              <a:extLst>
                <a:ext uri="{FF2B5EF4-FFF2-40B4-BE49-F238E27FC236}">
                  <a16:creationId xmlns:a16="http://schemas.microsoft.com/office/drawing/2014/main" id="{A682514F-4043-40CA-9139-D4815403C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1">
                  <a:latin typeface="Times New Roman" panose="02020603050405020304" pitchFamily="18" charset="0"/>
                </a:rPr>
                <a:t>z=0</a:t>
              </a:r>
            </a:p>
          </p:txBody>
        </p:sp>
        <p:sp>
          <p:nvSpPr>
            <p:cNvPr id="13327" name="Rectangle 11">
              <a:extLst>
                <a:ext uri="{FF2B5EF4-FFF2-40B4-BE49-F238E27FC236}">
                  <a16:creationId xmlns:a16="http://schemas.microsoft.com/office/drawing/2014/main" id="{2A2FB5D5-4322-4A6A-B17B-AEFB8AEF2C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63">
            <a:extLst>
              <a:ext uri="{FF2B5EF4-FFF2-40B4-BE49-F238E27FC236}">
                <a16:creationId xmlns:a16="http://schemas.microsoft.com/office/drawing/2014/main" id="{36408DCA-CA89-4977-9249-400E52BC878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71800"/>
            <a:ext cx="2363788" cy="2847975"/>
            <a:chOff x="3600" y="1248"/>
            <a:chExt cx="1489" cy="1794"/>
          </a:xfrm>
        </p:grpSpPr>
        <p:pic>
          <p:nvPicPr>
            <p:cNvPr id="13320" name="Picture 7" descr="an02f30">
              <a:extLst>
                <a:ext uri="{FF2B5EF4-FFF2-40B4-BE49-F238E27FC236}">
                  <a16:creationId xmlns:a16="http://schemas.microsoft.com/office/drawing/2014/main" id="{52D1991D-1F9F-4E08-A3C5-CB925ED2B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tangle 59">
              <a:extLst>
                <a:ext uri="{FF2B5EF4-FFF2-40B4-BE49-F238E27FC236}">
                  <a16:creationId xmlns:a16="http://schemas.microsoft.com/office/drawing/2014/main" id="{7B13F2CE-151E-4561-B8F9-FFA61E3A5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13322" name="Group 61">
              <a:extLst>
                <a:ext uri="{FF2B5EF4-FFF2-40B4-BE49-F238E27FC236}">
                  <a16:creationId xmlns:a16="http://schemas.microsoft.com/office/drawing/2014/main" id="{F4834CFF-05C1-4107-9AC7-BB24DBB2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13323" name="Rectangle 60">
                <a:extLst>
                  <a:ext uri="{FF2B5EF4-FFF2-40B4-BE49-F238E27FC236}">
                    <a16:creationId xmlns:a16="http://schemas.microsoft.com/office/drawing/2014/main" id="{0BA596A6-C6D9-4DBA-91C7-73470DAF8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4" name="Text Box 58">
                <a:extLst>
                  <a:ext uri="{FF2B5EF4-FFF2-40B4-BE49-F238E27FC236}">
                    <a16:creationId xmlns:a16="http://schemas.microsoft.com/office/drawing/2014/main" id="{C4B1823F-C975-4CF1-9E19-A8148884C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i="1">
                    <a:latin typeface="Times New Roman" panose="02020603050405020304" pitchFamily="18" charset="0"/>
                  </a:rPr>
                  <a:t>z=0</a:t>
                </a:r>
              </a:p>
            </p:txBody>
          </p:sp>
        </p:grpSp>
      </p:grpSp>
      <p:sp>
        <p:nvSpPr>
          <p:cNvPr id="13319" name="Text Box 65">
            <a:extLst>
              <a:ext uri="{FF2B5EF4-FFF2-40B4-BE49-F238E27FC236}">
                <a16:creationId xmlns:a16="http://schemas.microsoft.com/office/drawing/2014/main" id="{197E5F0A-CE23-47B6-B13E-8C2303EE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1600200"/>
            <a:ext cx="6015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In the default orthographic view, points are </a:t>
            </a:r>
          </a:p>
          <a:p>
            <a:r>
              <a:rPr lang="en-US" altLang="en-US">
                <a:latin typeface="Arial" panose="020B0604020202020204" pitchFamily="34" charset="0"/>
              </a:rPr>
              <a:t>projected forward along the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>
                <a:latin typeface="Arial" panose="020B0604020202020204" pitchFamily="34" charset="0"/>
              </a:rPr>
              <a:t> axis onto the</a:t>
            </a:r>
          </a:p>
          <a:p>
            <a:r>
              <a:rPr lang="en-US" altLang="en-US">
                <a:latin typeface="Arial" panose="020B0604020202020204" pitchFamily="34" charset="0"/>
              </a:rPr>
              <a:t>plane </a:t>
            </a:r>
            <a:r>
              <a:rPr lang="en-US" altLang="en-US" i="1">
                <a:latin typeface="Times New Roman" panose="02020603050405020304" pitchFamily="18" charset="0"/>
              </a:rPr>
              <a:t>z=0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35197D1-A714-47A3-813C-B02873FF65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778FDA7-A9FA-4186-AD5A-3C536DF49BC1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DD0DC129-7CA3-4A85-BEC4-D3D5392D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95E130AC-BE8D-4B85-A7A5-28EDF21DC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Transformations and Viewing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B200ACD-5CA5-4C0D-BBA4-247854B67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In OpenGL, projection is carried out by a projection matrix (transformation)</a:t>
            </a:r>
          </a:p>
          <a:p>
            <a:r>
              <a:rPr lang="en-US" altLang="en-US" sz="2700"/>
              <a:t>There is only one set of transformation functions so we must set the matrix mode first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glMatrixMode (GL_PROJECTION)</a:t>
            </a:r>
          </a:p>
          <a:p>
            <a:r>
              <a:rPr lang="en-US" altLang="en-US" sz="2700"/>
              <a:t> Transformation functions are incremental so we start with an identity matrix and alter it with a projection matrix that gives the view volume</a:t>
            </a:r>
          </a:p>
          <a:p>
            <a:pPr>
              <a:buFontTx/>
              <a:buNone/>
            </a:pPr>
            <a:endParaRPr lang="en-US" altLang="en-US" sz="9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glLoadIdentity();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glOrtho(-1.0, 1.0, -1.0, 1.0, -1.0, 1.0);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304ECCBC-F17B-44BE-90B5-5696E3848E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BDB8B4F-67DE-4A68-BA3E-0A1439628762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0C278E97-40A1-45E5-84E6-0E3177EF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4" name="Rectangle 1026">
            <a:extLst>
              <a:ext uri="{FF2B5EF4-FFF2-40B4-BE49-F238E27FC236}">
                <a16:creationId xmlns:a16="http://schemas.microsoft.com/office/drawing/2014/main" id="{09261D82-B8C6-4A5D-9A6F-14A5423EB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 and three-dimensional viewing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78C3475D-285A-4F0A-A6E5-3158CC592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r>
              <a:rPr lang="en-US" altLang="en-US" sz="2700" dirty="0"/>
              <a:t>In </a:t>
            </a:r>
            <a:r>
              <a:rPr lang="en-US" altLang="en-US" sz="2700" b="1" dirty="0" err="1">
                <a:latin typeface="Courier New" panose="02070309020205020404" pitchFamily="49" charset="0"/>
              </a:rPr>
              <a:t>glOrtho</a:t>
            </a:r>
            <a:r>
              <a:rPr lang="en-US" altLang="en-US" sz="2700" b="1" dirty="0">
                <a:latin typeface="Courier New" panose="02070309020205020404" pitchFamily="49" charset="0"/>
              </a:rPr>
              <a:t>(left, right, bottom, top, near, far) </a:t>
            </a:r>
            <a:r>
              <a:rPr lang="en-US" altLang="en-US" sz="2700" dirty="0"/>
              <a:t>the near and far distances are measured </a:t>
            </a:r>
            <a:r>
              <a:rPr lang="en-US" altLang="en-US" sz="2700" u="sng" dirty="0"/>
              <a:t>from</a:t>
            </a:r>
            <a:r>
              <a:rPr lang="en-US" altLang="en-US" sz="2700" dirty="0"/>
              <a:t> the camera</a:t>
            </a:r>
          </a:p>
          <a:p>
            <a:r>
              <a:rPr lang="en-US" altLang="en-US" sz="2700" dirty="0"/>
              <a:t>Two-dimensional vertex commands place all vertices in the plane z=0</a:t>
            </a:r>
          </a:p>
          <a:p>
            <a:r>
              <a:rPr lang="en-US" altLang="en-US" sz="2700" dirty="0"/>
              <a:t>If the application is in two dimensions, we can use the function</a:t>
            </a:r>
          </a:p>
          <a:p>
            <a:pPr>
              <a:buFontTx/>
              <a:buNone/>
            </a:pPr>
            <a:r>
              <a:rPr lang="en-US" altLang="en-US" sz="2700" b="1" dirty="0">
                <a:latin typeface="Courier New" panose="02070309020205020404" pitchFamily="49" charset="0"/>
              </a:rPr>
              <a:t>  gluOrtho2D(left, </a:t>
            </a:r>
            <a:r>
              <a:rPr lang="en-US" altLang="en-US" sz="2700" b="1" dirty="0" err="1">
                <a:latin typeface="Courier New" panose="02070309020205020404" pitchFamily="49" charset="0"/>
              </a:rPr>
              <a:t>right,bottom,top</a:t>
            </a:r>
            <a:r>
              <a:rPr lang="en-US" altLang="en-US" sz="2700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700" b="1" dirty="0">
                <a:latin typeface="Courier New" panose="02070309020205020404" pitchFamily="49" charset="0"/>
              </a:rPr>
              <a:t>// Might not work</a:t>
            </a:r>
          </a:p>
          <a:p>
            <a:r>
              <a:rPr lang="en-US" altLang="en-US" sz="2700" dirty="0"/>
              <a:t>In two dimensions, the view or clipping volume becomes a </a:t>
            </a:r>
            <a:r>
              <a:rPr lang="en-US" altLang="en-US" sz="2700" i="1" dirty="0"/>
              <a:t>clipping window</a:t>
            </a:r>
            <a:endParaRPr lang="en-US" altLang="en-US" sz="2700" b="1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D04BA872-04ED-4EA0-B76D-928B5B3413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5348567-F6DA-4948-86B1-EEE017FAD622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678F4774-B630-4AE5-AAF7-F8ACD233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3A8802-8E50-4180-98E5-9B17F3F3B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mydisplay.c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13B29B5-71D8-4D42-9FAA-5255A56797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mydisplay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glClear</a:t>
            </a:r>
            <a:r>
              <a:rPr lang="en-US" altLang="en-US" sz="2400" b="1" dirty="0">
                <a:latin typeface="Courier New" panose="02070309020205020404" pitchFamily="49" charset="0"/>
              </a:rPr>
              <a:t>(GL_COLOR_BUFFER_BIT);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glBegin</a:t>
            </a:r>
            <a:r>
              <a:rPr lang="en-US" altLang="en-US" sz="2400" b="1" dirty="0">
                <a:latin typeface="Courier New" panose="02070309020205020404" pitchFamily="49" charset="0"/>
              </a:rPr>
              <a:t>(GL_POLYGON);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glVertex2f(-0.5, -0.5);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glVertex2f(-0.5, 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glVertex2f(0.5, 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glVertex2f(0.5, -0.5);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glEnd</a:t>
            </a:r>
            <a:r>
              <a:rPr lang="en-US" altLang="en-US" sz="24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glFlush</a:t>
            </a:r>
            <a:r>
              <a:rPr lang="en-US" altLang="en-US" sz="2400" b="1" dirty="0">
                <a:latin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2231A368-35CB-4493-9844-D099608824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0E79BD1-1D50-4B05-B1E1-63A3BD6CCC5C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37548810-0C2D-49D5-8CE7-224321B6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C7847C4-E266-489F-A682-1A8BE3A69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Primitives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4AE16CB-886E-421E-8441-7115A847C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D92CC899-10D0-4D34-891A-0105C63311D0}"/>
              </a:ext>
            </a:extLst>
          </p:cNvPr>
          <p:cNvGrpSpPr>
            <a:grpSpLocks/>
          </p:cNvGrpSpPr>
          <p:nvPr/>
        </p:nvGrpSpPr>
        <p:grpSpPr bwMode="auto">
          <a:xfrm>
            <a:off x="7335838" y="3544888"/>
            <a:ext cx="1068387" cy="1354137"/>
            <a:chOff x="4717" y="2946"/>
            <a:chExt cx="673" cy="913"/>
          </a:xfrm>
        </p:grpSpPr>
        <p:sp>
          <p:nvSpPr>
            <p:cNvPr id="17449" name="Freeform 6">
              <a:extLst>
                <a:ext uri="{FF2B5EF4-FFF2-40B4-BE49-F238E27FC236}">
                  <a16:creationId xmlns:a16="http://schemas.microsoft.com/office/drawing/2014/main" id="{C521C045-5205-4895-A12F-E0EE24EA6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2946"/>
              <a:ext cx="673" cy="337"/>
            </a:xfrm>
            <a:custGeom>
              <a:avLst/>
              <a:gdLst>
                <a:gd name="T0" fmla="*/ 144 w 673"/>
                <a:gd name="T1" fmla="*/ 336 h 337"/>
                <a:gd name="T2" fmla="*/ 0 w 673"/>
                <a:gd name="T3" fmla="*/ 48 h 337"/>
                <a:gd name="T4" fmla="*/ 672 w 673"/>
                <a:gd name="T5" fmla="*/ 0 h 337"/>
                <a:gd name="T6" fmla="*/ 528 w 673"/>
                <a:gd name="T7" fmla="*/ 288 h 337"/>
                <a:gd name="T8" fmla="*/ 144 w 673"/>
                <a:gd name="T9" fmla="*/ 336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337"/>
                <a:gd name="T17" fmla="*/ 673 w 67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337">
                  <a:moveTo>
                    <a:pt x="144" y="336"/>
                  </a:moveTo>
                  <a:lnTo>
                    <a:pt x="0" y="48"/>
                  </a:lnTo>
                  <a:lnTo>
                    <a:pt x="672" y="0"/>
                  </a:lnTo>
                  <a:lnTo>
                    <a:pt x="528" y="288"/>
                  </a:lnTo>
                  <a:lnTo>
                    <a:pt x="144" y="336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Freeform 7">
              <a:extLst>
                <a:ext uri="{FF2B5EF4-FFF2-40B4-BE49-F238E27FC236}">
                  <a16:creationId xmlns:a16="http://schemas.microsoft.com/office/drawing/2014/main" id="{31A0B7A9-F0DE-41F9-B75F-A96521B9B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3234"/>
              <a:ext cx="433" cy="337"/>
            </a:xfrm>
            <a:custGeom>
              <a:avLst/>
              <a:gdLst>
                <a:gd name="T0" fmla="*/ 432 w 433"/>
                <a:gd name="T1" fmla="*/ 0 h 337"/>
                <a:gd name="T2" fmla="*/ 48 w 433"/>
                <a:gd name="T3" fmla="*/ 48 h 337"/>
                <a:gd name="T4" fmla="*/ 0 w 433"/>
                <a:gd name="T5" fmla="*/ 288 h 337"/>
                <a:gd name="T6" fmla="*/ 384 w 433"/>
                <a:gd name="T7" fmla="*/ 336 h 337"/>
                <a:gd name="T8" fmla="*/ 432 w 433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337"/>
                <a:gd name="T17" fmla="*/ 433 w 43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337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384" y="336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Freeform 8">
              <a:extLst>
                <a:ext uri="{FF2B5EF4-FFF2-40B4-BE49-F238E27FC236}">
                  <a16:creationId xmlns:a16="http://schemas.microsoft.com/office/drawing/2014/main" id="{6F71D40F-1EB7-4CFE-9094-D50B2C848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3522"/>
              <a:ext cx="529" cy="337"/>
            </a:xfrm>
            <a:custGeom>
              <a:avLst/>
              <a:gdLst>
                <a:gd name="T0" fmla="*/ 384 w 529"/>
                <a:gd name="T1" fmla="*/ 48 h 337"/>
                <a:gd name="T2" fmla="*/ 0 w 529"/>
                <a:gd name="T3" fmla="*/ 0 h 337"/>
                <a:gd name="T4" fmla="*/ 192 w 529"/>
                <a:gd name="T5" fmla="*/ 336 h 337"/>
                <a:gd name="T6" fmla="*/ 528 w 529"/>
                <a:gd name="T7" fmla="*/ 240 h 337"/>
                <a:gd name="T8" fmla="*/ 384 w 529"/>
                <a:gd name="T9" fmla="*/ 48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337"/>
                <a:gd name="T17" fmla="*/ 529 w 529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337">
                  <a:moveTo>
                    <a:pt x="384" y="48"/>
                  </a:moveTo>
                  <a:lnTo>
                    <a:pt x="0" y="0"/>
                  </a:lnTo>
                  <a:lnTo>
                    <a:pt x="192" y="336"/>
                  </a:lnTo>
                  <a:lnTo>
                    <a:pt x="528" y="240"/>
                  </a:lnTo>
                  <a:lnTo>
                    <a:pt x="384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Rectangle 9">
            <a:extLst>
              <a:ext uri="{FF2B5EF4-FFF2-40B4-BE49-F238E27FC236}">
                <a16:creationId xmlns:a16="http://schemas.microsoft.com/office/drawing/2014/main" id="{9BC378BB-41CC-4B0A-925D-29A58D01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5006975"/>
            <a:ext cx="1968500" cy="374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GL_QUAD_STRIP</a:t>
            </a:r>
          </a:p>
        </p:txBody>
      </p:sp>
      <p:sp>
        <p:nvSpPr>
          <p:cNvPr id="17416" name="Freeform 10">
            <a:extLst>
              <a:ext uri="{FF2B5EF4-FFF2-40B4-BE49-F238E27FC236}">
                <a16:creationId xmlns:a16="http://schemas.microsoft.com/office/drawing/2014/main" id="{F40EBC1D-7DB1-4D83-B6A0-6F684909C678}"/>
              </a:ext>
            </a:extLst>
          </p:cNvPr>
          <p:cNvSpPr>
            <a:spLocks/>
          </p:cNvSpPr>
          <p:nvPr/>
        </p:nvSpPr>
        <p:spPr bwMode="auto">
          <a:xfrm>
            <a:off x="7620000" y="1905000"/>
            <a:ext cx="1079500" cy="966788"/>
          </a:xfrm>
          <a:custGeom>
            <a:avLst/>
            <a:gdLst>
              <a:gd name="T0" fmla="*/ 0 w 680"/>
              <a:gd name="T1" fmla="*/ 308423 h 652"/>
              <a:gd name="T2" fmla="*/ 612775 w 680"/>
              <a:gd name="T3" fmla="*/ 0 h 652"/>
              <a:gd name="T4" fmla="*/ 1077913 w 680"/>
              <a:gd name="T5" fmla="*/ 360321 h 652"/>
              <a:gd name="T6" fmla="*/ 930275 w 680"/>
              <a:gd name="T7" fmla="*/ 784403 h 652"/>
              <a:gd name="T8" fmla="*/ 396875 w 680"/>
              <a:gd name="T9" fmla="*/ 965305 h 652"/>
              <a:gd name="T10" fmla="*/ 11113 w 680"/>
              <a:gd name="T11" fmla="*/ 710263 h 652"/>
              <a:gd name="T12" fmla="*/ 0 w 680"/>
              <a:gd name="T13" fmla="*/ 308423 h 6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652"/>
              <a:gd name="T23" fmla="*/ 680 w 680"/>
              <a:gd name="T24" fmla="*/ 652 h 6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652">
                <a:moveTo>
                  <a:pt x="0" y="208"/>
                </a:moveTo>
                <a:lnTo>
                  <a:pt x="386" y="0"/>
                </a:lnTo>
                <a:lnTo>
                  <a:pt x="679" y="243"/>
                </a:lnTo>
                <a:lnTo>
                  <a:pt x="586" y="529"/>
                </a:lnTo>
                <a:lnTo>
                  <a:pt x="250" y="651"/>
                </a:lnTo>
                <a:lnTo>
                  <a:pt x="7" y="479"/>
                </a:lnTo>
                <a:lnTo>
                  <a:pt x="0" y="208"/>
                </a:lnTo>
              </a:path>
            </a:pathLst>
          </a:custGeom>
          <a:solidFill>
            <a:srgbClr val="FF3399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FAFD989B-E630-4997-B367-373221F2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919413"/>
            <a:ext cx="155892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GL_POLYGON</a:t>
            </a:r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56C1C271-11E9-4C04-883B-A08B547B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5540375"/>
            <a:ext cx="2514600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17419" name="Group 14">
            <a:extLst>
              <a:ext uri="{FF2B5EF4-FFF2-40B4-BE49-F238E27FC236}">
                <a16:creationId xmlns:a16="http://schemas.microsoft.com/office/drawing/2014/main" id="{CC8D5919-564F-413D-9FE4-52474AD544F2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4067175"/>
            <a:ext cx="1068388" cy="1354138"/>
            <a:chOff x="858" y="2910"/>
            <a:chExt cx="673" cy="913"/>
          </a:xfrm>
        </p:grpSpPr>
        <p:sp>
          <p:nvSpPr>
            <p:cNvPr id="17443" name="Freeform 15">
              <a:extLst>
                <a:ext uri="{FF2B5EF4-FFF2-40B4-BE49-F238E27FC236}">
                  <a16:creationId xmlns:a16="http://schemas.microsoft.com/office/drawing/2014/main" id="{A076AF74-10A2-418D-A83E-646029245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16">
              <a:extLst>
                <a:ext uri="{FF2B5EF4-FFF2-40B4-BE49-F238E27FC236}">
                  <a16:creationId xmlns:a16="http://schemas.microsoft.com/office/drawing/2014/main" id="{E0679633-2D6C-4EAC-A6AC-9024EBEC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Freeform 17">
              <a:extLst>
                <a:ext uri="{FF2B5EF4-FFF2-40B4-BE49-F238E27FC236}">
                  <a16:creationId xmlns:a16="http://schemas.microsoft.com/office/drawing/2014/main" id="{E4E95F77-AA45-4DE5-9861-DE9B705A2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>
              <a:extLst>
                <a:ext uri="{FF2B5EF4-FFF2-40B4-BE49-F238E27FC236}">
                  <a16:creationId xmlns:a16="http://schemas.microsoft.com/office/drawing/2014/main" id="{6F9BAA95-4345-49FB-BCA1-F1426CE45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7447" name="Freeform 19">
              <a:extLst>
                <a:ext uri="{FF2B5EF4-FFF2-40B4-BE49-F238E27FC236}">
                  <a16:creationId xmlns:a16="http://schemas.microsoft.com/office/drawing/2014/main" id="{AFECBA78-FC21-4D3E-A3BC-D72107F8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Freeform 20">
              <a:extLst>
                <a:ext uri="{FF2B5EF4-FFF2-40B4-BE49-F238E27FC236}">
                  <a16:creationId xmlns:a16="http://schemas.microsoft.com/office/drawing/2014/main" id="{FE2B59C1-C8C4-4B58-AFC1-A4CB46D2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20" name="Group 22">
            <a:extLst>
              <a:ext uri="{FF2B5EF4-FFF2-40B4-BE49-F238E27FC236}">
                <a16:creationId xmlns:a16="http://schemas.microsoft.com/office/drawing/2014/main" id="{2319FA75-6221-4C3E-A3C9-1B74B7E1B951}"/>
              </a:ext>
            </a:extLst>
          </p:cNvPr>
          <p:cNvGrpSpPr>
            <a:grpSpLocks/>
          </p:cNvGrpSpPr>
          <p:nvPr/>
        </p:nvGrpSpPr>
        <p:grpSpPr bwMode="auto">
          <a:xfrm>
            <a:off x="3911600" y="4760913"/>
            <a:ext cx="1220788" cy="571500"/>
            <a:chOff x="2679" y="3379"/>
            <a:chExt cx="769" cy="385"/>
          </a:xfrm>
        </p:grpSpPr>
        <p:sp>
          <p:nvSpPr>
            <p:cNvPr id="93207" name="Freeform 23">
              <a:extLst>
                <a:ext uri="{FF2B5EF4-FFF2-40B4-BE49-F238E27FC236}">
                  <a16:creationId xmlns:a16="http://schemas.microsoft.com/office/drawing/2014/main" id="{0FEDE32F-D834-4767-90B4-464494602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3208" name="Freeform 24">
              <a:extLst>
                <a:ext uri="{FF2B5EF4-FFF2-40B4-BE49-F238E27FC236}">
                  <a16:creationId xmlns:a16="http://schemas.microsoft.com/office/drawing/2014/main" id="{C7B6B61B-6999-4EEF-B65B-4C61B8E43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3209" name="Freeform 25">
              <a:extLst>
                <a:ext uri="{FF2B5EF4-FFF2-40B4-BE49-F238E27FC236}">
                  <a16:creationId xmlns:a16="http://schemas.microsoft.com/office/drawing/2014/main" id="{162DCA5B-DA9A-483F-9738-B7303DC8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23"/>
              <a:ext cx="769" cy="14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3210" name="Freeform 26">
              <a:extLst>
                <a:ext uri="{FF2B5EF4-FFF2-40B4-BE49-F238E27FC236}">
                  <a16:creationId xmlns:a16="http://schemas.microsoft.com/office/drawing/2014/main" id="{F53FD073-4FEA-4C7E-A8FA-91AA2A5C6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72"/>
              <a:ext cx="769" cy="194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93211" name="Rectangle 27">
            <a:extLst>
              <a:ext uri="{FF2B5EF4-FFF2-40B4-BE49-F238E27FC236}">
                <a16:creationId xmlns:a16="http://schemas.microsoft.com/office/drawing/2014/main" id="{5F24FB0F-3B56-4166-819C-348668DB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5487988"/>
            <a:ext cx="224155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C0D6E752-9E61-49F0-863D-76A6ACCD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814638"/>
            <a:ext cx="14224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17423" name="Group 30">
            <a:extLst>
              <a:ext uri="{FF2B5EF4-FFF2-40B4-BE49-F238E27FC236}">
                <a16:creationId xmlns:a16="http://schemas.microsoft.com/office/drawing/2014/main" id="{F48D1D6B-F23C-4356-BE3C-E60B16C81B0D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2436813"/>
            <a:ext cx="285750" cy="242887"/>
            <a:chOff x="740" y="2067"/>
            <a:chExt cx="180" cy="164"/>
          </a:xfrm>
        </p:grpSpPr>
        <p:sp>
          <p:nvSpPr>
            <p:cNvPr id="17435" name="Rectangle 31">
              <a:extLst>
                <a:ext uri="{FF2B5EF4-FFF2-40B4-BE49-F238E27FC236}">
                  <a16:creationId xmlns:a16="http://schemas.microsoft.com/office/drawing/2014/main" id="{940EFBFD-5DC2-47D1-8DCC-B24AA804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Rectangle 32">
              <a:extLst>
                <a:ext uri="{FF2B5EF4-FFF2-40B4-BE49-F238E27FC236}">
                  <a16:creationId xmlns:a16="http://schemas.microsoft.com/office/drawing/2014/main" id="{F4F18113-9FA4-4164-B887-AED9394EC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7" name="Rectangle 33">
              <a:extLst>
                <a:ext uri="{FF2B5EF4-FFF2-40B4-BE49-F238E27FC236}">
                  <a16:creationId xmlns:a16="http://schemas.microsoft.com/office/drawing/2014/main" id="{1CE61DA1-44AC-44E6-9BE9-30DE3706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8" name="Rectangle 34">
              <a:extLst>
                <a:ext uri="{FF2B5EF4-FFF2-40B4-BE49-F238E27FC236}">
                  <a16:creationId xmlns:a16="http://schemas.microsoft.com/office/drawing/2014/main" id="{B23C4E96-C24C-4675-ADEB-4D8BE0F4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7424" name="Group 36">
            <a:extLst>
              <a:ext uri="{FF2B5EF4-FFF2-40B4-BE49-F238E27FC236}">
                <a16:creationId xmlns:a16="http://schemas.microsoft.com/office/drawing/2014/main" id="{F2911C65-13A8-407B-9B81-511C85F83ED5}"/>
              </a:ext>
            </a:extLst>
          </p:cNvPr>
          <p:cNvGrpSpPr>
            <a:grpSpLocks/>
          </p:cNvGrpSpPr>
          <p:nvPr/>
        </p:nvGrpSpPr>
        <p:grpSpPr bwMode="auto">
          <a:xfrm>
            <a:off x="1997075" y="2676525"/>
            <a:ext cx="838200" cy="498475"/>
            <a:chOff x="1434" y="1514"/>
            <a:chExt cx="528" cy="336"/>
          </a:xfrm>
        </p:grpSpPr>
        <p:sp>
          <p:nvSpPr>
            <p:cNvPr id="17433" name="Line 37">
              <a:extLst>
                <a:ext uri="{FF2B5EF4-FFF2-40B4-BE49-F238E27FC236}">
                  <a16:creationId xmlns:a16="http://schemas.microsoft.com/office/drawing/2014/main" id="{E70D732F-AB48-4203-8728-84F5C4F80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38">
              <a:extLst>
                <a:ext uri="{FF2B5EF4-FFF2-40B4-BE49-F238E27FC236}">
                  <a16:creationId xmlns:a16="http://schemas.microsoft.com/office/drawing/2014/main" id="{BC239C85-1CF5-4DEA-834C-D5B9598C3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>
            <a:extLst>
              <a:ext uri="{FF2B5EF4-FFF2-40B4-BE49-F238E27FC236}">
                <a16:creationId xmlns:a16="http://schemas.microsoft.com/office/drawing/2014/main" id="{E359559A-FB6F-4AD7-A2F6-3C133485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244850"/>
            <a:ext cx="1285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17426" name="Freeform 41">
            <a:extLst>
              <a:ext uri="{FF2B5EF4-FFF2-40B4-BE49-F238E27FC236}">
                <a16:creationId xmlns:a16="http://schemas.microsoft.com/office/drawing/2014/main" id="{D0784F1F-9C8B-4E33-8D0B-BEF7F1004FAE}"/>
              </a:ext>
            </a:extLst>
          </p:cNvPr>
          <p:cNvSpPr>
            <a:spLocks/>
          </p:cNvSpPr>
          <p:nvPr/>
        </p:nvSpPr>
        <p:spPr bwMode="auto">
          <a:xfrm>
            <a:off x="5686425" y="2678113"/>
            <a:ext cx="1055688" cy="1060450"/>
          </a:xfrm>
          <a:custGeom>
            <a:avLst/>
            <a:gdLst>
              <a:gd name="T0" fmla="*/ 533400 w 665"/>
              <a:gd name="T1" fmla="*/ 455326 h 715"/>
              <a:gd name="T2" fmla="*/ 385763 w 665"/>
              <a:gd name="T3" fmla="*/ 74157 h 715"/>
              <a:gd name="T4" fmla="*/ 930275 w 665"/>
              <a:gd name="T5" fmla="*/ 0 h 715"/>
              <a:gd name="T6" fmla="*/ 0 w 665"/>
              <a:gd name="T7" fmla="*/ 391551 h 715"/>
              <a:gd name="T8" fmla="*/ 681038 w 665"/>
              <a:gd name="T9" fmla="*/ 1058967 h 715"/>
              <a:gd name="T10" fmla="*/ 1054100 w 665"/>
              <a:gd name="T11" fmla="*/ 412315 h 715"/>
              <a:gd name="T12" fmla="*/ 533400 w 665"/>
              <a:gd name="T13" fmla="*/ 455326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6" name="Rectangle 42">
            <a:extLst>
              <a:ext uri="{FF2B5EF4-FFF2-40B4-BE49-F238E27FC236}">
                <a16:creationId xmlns:a16="http://schemas.microsoft.com/office/drawing/2014/main" id="{DC1A69B0-83EB-4687-A72B-D090F6E8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3830638"/>
            <a:ext cx="1831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17428" name="Freeform 44">
            <a:extLst>
              <a:ext uri="{FF2B5EF4-FFF2-40B4-BE49-F238E27FC236}">
                <a16:creationId xmlns:a16="http://schemas.microsoft.com/office/drawing/2014/main" id="{E7A7D6BB-B561-403D-AD71-835BD3E5902E}"/>
              </a:ext>
            </a:extLst>
          </p:cNvPr>
          <p:cNvSpPr>
            <a:spLocks/>
          </p:cNvSpPr>
          <p:nvPr/>
        </p:nvSpPr>
        <p:spPr bwMode="auto">
          <a:xfrm>
            <a:off x="3502025" y="1960563"/>
            <a:ext cx="1441450" cy="987425"/>
          </a:xfrm>
          <a:custGeom>
            <a:avLst/>
            <a:gdLst>
              <a:gd name="T0" fmla="*/ 623888 w 908"/>
              <a:gd name="T1" fmla="*/ 699364 h 665"/>
              <a:gd name="T2" fmla="*/ 182563 w 908"/>
              <a:gd name="T3" fmla="*/ 117303 h 665"/>
              <a:gd name="T4" fmla="*/ 0 w 908"/>
              <a:gd name="T5" fmla="*/ 562758 h 665"/>
              <a:gd name="T6" fmla="*/ 1439863 w 908"/>
              <a:gd name="T7" fmla="*/ 340031 h 665"/>
              <a:gd name="T8" fmla="*/ 646113 w 908"/>
              <a:gd name="T9" fmla="*/ 0 h 665"/>
              <a:gd name="T10" fmla="*/ 1135063 w 908"/>
              <a:gd name="T11" fmla="*/ 827061 h 665"/>
              <a:gd name="T12" fmla="*/ 500063 w 908"/>
              <a:gd name="T13" fmla="*/ 985940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9" name="Rectangle 45">
            <a:extLst>
              <a:ext uri="{FF2B5EF4-FFF2-40B4-BE49-F238E27FC236}">
                <a16:creationId xmlns:a16="http://schemas.microsoft.com/office/drawing/2014/main" id="{25DD1D5F-5401-4C9E-AC56-98D338A3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167063"/>
            <a:ext cx="19685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17430" name="Freeform 47">
            <a:extLst>
              <a:ext uri="{FF2B5EF4-FFF2-40B4-BE49-F238E27FC236}">
                <a16:creationId xmlns:a16="http://schemas.microsoft.com/office/drawing/2014/main" id="{A2788795-C642-4ADE-94C9-C5DE82BCBDC1}"/>
              </a:ext>
            </a:extLst>
          </p:cNvPr>
          <p:cNvSpPr>
            <a:spLocks/>
          </p:cNvSpPr>
          <p:nvPr/>
        </p:nvSpPr>
        <p:spPr bwMode="auto">
          <a:xfrm>
            <a:off x="2535238" y="3832225"/>
            <a:ext cx="387350" cy="277813"/>
          </a:xfrm>
          <a:custGeom>
            <a:avLst/>
            <a:gdLst>
              <a:gd name="T0" fmla="*/ 250825 w 244"/>
              <a:gd name="T1" fmla="*/ 0 h 187"/>
              <a:gd name="T2" fmla="*/ 0 w 244"/>
              <a:gd name="T3" fmla="*/ 254043 h 187"/>
              <a:gd name="T4" fmla="*/ 385763 w 244"/>
              <a:gd name="T5" fmla="*/ 276327 h 187"/>
              <a:gd name="T6" fmla="*/ 250825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Freeform 48">
            <a:extLst>
              <a:ext uri="{FF2B5EF4-FFF2-40B4-BE49-F238E27FC236}">
                <a16:creationId xmlns:a16="http://schemas.microsoft.com/office/drawing/2014/main" id="{54A9FD59-7D34-4D36-A71A-F041C44BE24C}"/>
              </a:ext>
            </a:extLst>
          </p:cNvPr>
          <p:cNvSpPr>
            <a:spLocks/>
          </p:cNvSpPr>
          <p:nvPr/>
        </p:nvSpPr>
        <p:spPr bwMode="auto">
          <a:xfrm>
            <a:off x="2978150" y="4054475"/>
            <a:ext cx="715963" cy="427038"/>
          </a:xfrm>
          <a:custGeom>
            <a:avLst/>
            <a:gdLst>
              <a:gd name="T0" fmla="*/ 204788 w 451"/>
              <a:gd name="T1" fmla="*/ 0 h 287"/>
              <a:gd name="T2" fmla="*/ 0 w 451"/>
              <a:gd name="T3" fmla="*/ 266341 h 287"/>
              <a:gd name="T4" fmla="*/ 714375 w 451"/>
              <a:gd name="T5" fmla="*/ 425550 h 287"/>
              <a:gd name="T6" fmla="*/ 204788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33" name="Rectangle 49">
            <a:extLst>
              <a:ext uri="{FF2B5EF4-FFF2-40B4-BE49-F238E27FC236}">
                <a16:creationId xmlns:a16="http://schemas.microsoft.com/office/drawing/2014/main" id="{52D8C936-E9AB-4E96-9BA2-4E4AE90B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4603750"/>
            <a:ext cx="18319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E23E94F0-BC6A-45B1-8A00-585A8E8EC5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58DFCEF-26EE-4EC9-BDA8-1483A776F42E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A6B40580-CC82-4974-8571-9232389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DFACED6-8F79-4E66-A47B-E3200E64A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Polygon Issues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F7CC79D-3237-4DF8-A003-6E6660382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en-US" sz="2700" dirty="0"/>
              <a:t>OpenGL will only display polygons correctly that are</a:t>
            </a:r>
          </a:p>
          <a:p>
            <a:pPr lvl="1"/>
            <a:r>
              <a:rPr lang="en-US" altLang="en-US" sz="2200" u="sng" dirty="0">
                <a:ea typeface="ＭＳ Ｐゴシック" panose="020B0600070205080204" pitchFamily="34" charset="-128"/>
              </a:rPr>
              <a:t>Simple</a:t>
            </a:r>
            <a:r>
              <a:rPr lang="en-US" altLang="en-US" sz="2200" dirty="0">
                <a:ea typeface="ＭＳ Ｐゴシック" panose="020B0600070205080204" pitchFamily="34" charset="-128"/>
              </a:rPr>
              <a:t>: edges cannot cross</a:t>
            </a:r>
          </a:p>
          <a:p>
            <a:pPr lvl="1"/>
            <a:r>
              <a:rPr lang="en-US" altLang="en-US" sz="2200" u="sng" dirty="0">
                <a:ea typeface="ＭＳ Ｐゴシック" panose="020B0600070205080204" pitchFamily="34" charset="-128"/>
              </a:rPr>
              <a:t>Convex</a:t>
            </a:r>
            <a:r>
              <a:rPr lang="en-US" altLang="en-US" sz="2200" dirty="0">
                <a:ea typeface="ＭＳ Ｐゴシック" panose="020B0600070205080204" pitchFamily="34" charset="-128"/>
              </a:rPr>
              <a:t>: All points on line segment between two points in a polygon are also in the polygon</a:t>
            </a:r>
          </a:p>
          <a:p>
            <a:pPr lvl="1"/>
            <a:r>
              <a:rPr lang="en-US" altLang="en-US" sz="2200" u="sng" dirty="0">
                <a:ea typeface="ＭＳ Ｐゴシック" panose="020B0600070205080204" pitchFamily="34" charset="-128"/>
              </a:rPr>
              <a:t>Flat</a:t>
            </a:r>
            <a:r>
              <a:rPr lang="en-US" altLang="en-US" sz="2200" dirty="0">
                <a:ea typeface="ＭＳ Ｐゴシック" panose="020B0600070205080204" pitchFamily="34" charset="-128"/>
              </a:rPr>
              <a:t>: all vertices are in the same plane</a:t>
            </a:r>
          </a:p>
          <a:p>
            <a:r>
              <a:rPr lang="en-US" altLang="en-US" sz="2700" dirty="0"/>
              <a:t>User program can check if above true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OpenGL will produce output if these conditions are violated but it may not be what is desired</a:t>
            </a:r>
          </a:p>
          <a:p>
            <a:r>
              <a:rPr lang="en-US" altLang="en-US" sz="2700" dirty="0"/>
              <a:t>Triangles satisfy all conditions</a:t>
            </a: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8438" name="AutoShape 4">
            <a:extLst>
              <a:ext uri="{FF2B5EF4-FFF2-40B4-BE49-F238E27FC236}">
                <a16:creationId xmlns:a16="http://schemas.microsoft.com/office/drawing/2014/main" id="{3525302E-E1FD-4BB7-B9A9-210324BB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2057400" cy="685800"/>
          </a:xfrm>
          <a:prstGeom prst="flowChartCollat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61" name="AutoShape 5">
            <a:extLst>
              <a:ext uri="{FF2B5EF4-FFF2-40B4-BE49-F238E27FC236}">
                <a16:creationId xmlns:a16="http://schemas.microsoft.com/office/drawing/2014/main" id="{A9B67240-42EB-47FC-985A-A36ABBED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1066800" cy="914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440" name="Text Box 6">
            <a:extLst>
              <a:ext uri="{FF2B5EF4-FFF2-40B4-BE49-F238E27FC236}">
                <a16:creationId xmlns:a16="http://schemas.microsoft.com/office/drawing/2014/main" id="{AE200D01-DCBA-40E0-9775-9CD1588B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19800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nonsimple polygon</a:t>
            </a:r>
          </a:p>
        </p:txBody>
      </p:sp>
      <p:sp>
        <p:nvSpPr>
          <p:cNvPr id="18441" name="Text Box 7">
            <a:extLst>
              <a:ext uri="{FF2B5EF4-FFF2-40B4-BE49-F238E27FC236}">
                <a16:creationId xmlns:a16="http://schemas.microsoft.com/office/drawing/2014/main" id="{14AF36A5-F5FE-450B-9E12-DFAEA1A2A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219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nonconvex polygon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AADED94E-5225-4654-9D4F-D0219CEBC2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7FA8B33-B6FF-4AF6-A4CF-FB3070C7A30C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611F2C77-76FC-4A10-92B3-C25534FC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DAA0BD4-2CA2-4876-8CAA-B4F1F0E5D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F5429E36-F6A6-4967-82CC-6DB68DC81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Attributes are part of the OpenGL state and determine the appearance of objects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 (points, lines, polygons)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Size and width (points, lines)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Stipple pattern (lines, polygons)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Polygon mode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as filled: solid color or stipple pattern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edges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vertices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D7961767-01DC-4930-831E-7A5E9E92AF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A7F3CA8-1089-45F1-9D61-8BBDD870FCFB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8348BFA4-CCEF-44A2-B3F4-AC17EE82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EBDE73D-9A4D-471C-8A95-9F25FC8B3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RGB color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13C7576-3791-4763-A4E1-9D03B0779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Each color component is stored separately in the frame buffer</a:t>
            </a:r>
          </a:p>
          <a:p>
            <a:r>
              <a:rPr lang="en-US" altLang="en-US" sz="2700"/>
              <a:t>Usually 8 bits per component in buffer</a:t>
            </a:r>
          </a:p>
          <a:p>
            <a:r>
              <a:rPr lang="en-US" altLang="en-US" sz="2700"/>
              <a:t>Note in </a:t>
            </a:r>
            <a:r>
              <a:rPr lang="en-US" altLang="en-US" sz="2700" b="1">
                <a:latin typeface="Courier New" panose="02070309020205020404" pitchFamily="49" charset="0"/>
              </a:rPr>
              <a:t>glColor3f</a:t>
            </a:r>
            <a:r>
              <a:rPr lang="en-US" altLang="en-US" sz="2700"/>
              <a:t> the color values range from 0.0 (none) to 1.0 (all), whereas in </a:t>
            </a:r>
            <a:r>
              <a:rPr lang="en-US" altLang="en-US" sz="2700" b="1">
                <a:latin typeface="Courier New" panose="02070309020205020404" pitchFamily="49" charset="0"/>
              </a:rPr>
              <a:t>glColor3ub</a:t>
            </a:r>
            <a:r>
              <a:rPr lang="en-US" altLang="en-US" sz="2700"/>
              <a:t> the values range from 0 to 255</a:t>
            </a:r>
          </a:p>
        </p:txBody>
      </p:sp>
      <p:pic>
        <p:nvPicPr>
          <p:cNvPr id="20486" name="Picture 5" descr="an02f25">
            <a:extLst>
              <a:ext uri="{FF2B5EF4-FFF2-40B4-BE49-F238E27FC236}">
                <a16:creationId xmlns:a16="http://schemas.microsoft.com/office/drawing/2014/main" id="{189FB1FD-9816-4F1F-9F15-A13028DA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41306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DE3DFCCB-593E-4985-B664-3D89F65015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070F382-229D-46F6-A41D-912FFE7084E4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5B7FACC6-3E24-4A54-AD38-886E8513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20788E0-ABC9-4778-A395-C525CADA6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Color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5EA341BE-7678-4F66-87F3-7CDA3DEFB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724400"/>
          </a:xfrm>
        </p:spPr>
        <p:txBody>
          <a:bodyPr/>
          <a:lstStyle/>
          <a:p>
            <a:r>
              <a:rPr lang="en-US" altLang="en-US"/>
              <a:t>Colors are indices into tables of RGB values</a:t>
            </a:r>
          </a:p>
          <a:p>
            <a:r>
              <a:rPr lang="en-US" altLang="en-US"/>
              <a:t>Requires less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indices usually 8 bits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as important now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Memory inexpensive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Need more colors for shading</a:t>
            </a:r>
          </a:p>
        </p:txBody>
      </p:sp>
      <p:pic>
        <p:nvPicPr>
          <p:cNvPr id="21510" name="Picture 4" descr="an02f27">
            <a:extLst>
              <a:ext uri="{FF2B5EF4-FFF2-40B4-BE49-F238E27FC236}">
                <a16:creationId xmlns:a16="http://schemas.microsoft.com/office/drawing/2014/main" id="{6983F80E-8162-4EAE-9A3F-6D059932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55022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B3FD091B-05FA-4404-A274-A5D6D522CB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06A1C0-3E6C-479F-95B4-93E04304C753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7DB04BB1-6497-423C-AE9A-8660829F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53BB423-D8D7-498F-9EB5-DD226C94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and State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233BCC1-DAA8-4B1E-B9D4-97D861805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The color as set by </a:t>
            </a:r>
            <a:r>
              <a:rPr lang="en-US" altLang="en-US" sz="2700" b="1">
                <a:latin typeface="Courier New" panose="02070309020205020404" pitchFamily="49" charset="0"/>
              </a:rPr>
              <a:t>glColor</a:t>
            </a:r>
            <a:r>
              <a:rPr lang="en-US" altLang="en-US" sz="2700"/>
              <a:t> becomes part of the state and will be used until changed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Colors and other attributes are not part of the object but are assigned when the object is rendered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We can create conceptual </a:t>
            </a:r>
            <a:r>
              <a:rPr lang="en-US" altLang="en-US" sz="2700" i="1"/>
              <a:t>vertex colors</a:t>
            </a:r>
            <a:r>
              <a:rPr lang="en-US" altLang="en-US" sz="2700"/>
              <a:t> by code such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/>
              <a:t>          </a:t>
            </a:r>
            <a:r>
              <a:rPr lang="en-US" altLang="en-US" sz="2700" b="1">
                <a:latin typeface="Courier New" panose="02070309020205020404" pitchFamily="49" charset="0"/>
              </a:rPr>
              <a:t>glColor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glVertex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glColor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glVertex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D2A342E7-6C27-4FAB-8C1E-AA46352A29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0279A9E-CEF8-4208-96BD-4E349D9E5E07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3407E3F6-58E6-4DE5-A119-C1F98E47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ED7EB96-5850-4722-8D1C-53D76FEA5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0B3AEB8E-18B3-46DA-8AD2-576C43040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Refine the first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Alter the default values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Introduce a standard program structure</a:t>
            </a:r>
          </a:p>
          <a:p>
            <a:r>
              <a:rPr lang="en-US" altLang="en-US"/>
              <a:t>Simple viewing was the unchanged default in viewing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Two-dimensional viewing as a special case of three-dimensional viewing</a:t>
            </a:r>
          </a:p>
          <a:p>
            <a:r>
              <a:rPr lang="en-US" altLang="en-US"/>
              <a:t>Fundamental OpenGL primitives</a:t>
            </a:r>
          </a:p>
          <a:p>
            <a:r>
              <a:rPr lang="en-US" altLang="en-US"/>
              <a:t>Attributes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2A6F9F51-A89C-4063-B0F4-4A12357AA9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E846D78-22C9-45BA-9B83-9641ABEFAA0B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EEECB5AF-5B80-4491-84A0-AE460AE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5F39B69-A3DD-4822-9EEC-EBA3157CB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Color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85452C2-28F3-448C-AF90-540D58892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Default is </a:t>
            </a:r>
            <a:r>
              <a:rPr lang="en-US" altLang="en-US" sz="2700" i="1"/>
              <a:t>smooth</a:t>
            </a:r>
            <a:r>
              <a:rPr lang="en-US" altLang="en-US" sz="2700"/>
              <a:t> shading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OpenGL interpolates vertex colors across visible polygons</a:t>
            </a:r>
          </a:p>
          <a:p>
            <a:r>
              <a:rPr lang="en-US" altLang="en-US" sz="2700"/>
              <a:t>Alternative is </a:t>
            </a:r>
            <a:r>
              <a:rPr lang="en-US" altLang="en-US" sz="2700" i="1"/>
              <a:t>flat shading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 of first vertex 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determines fill color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glShadeModel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(GL_SMOOTH)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GL_FLAT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C475F9C3-0DF0-457B-B691-899B0B15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3157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4832C1C8-B8B0-43C3-897D-F398AC2419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54D2F68-C90A-407F-A688-E8323A2D1659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AECFA837-D41E-422E-924E-1A23BD8B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3E0C9AA-47B3-4215-BC90-433DC0AE5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Viewports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778A336-FCF9-44BE-8183-716CAEB37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 not have use the entire window for the image: </a:t>
            </a:r>
            <a:r>
              <a:rPr lang="en-US" altLang="en-US" b="1" dirty="0" err="1">
                <a:latin typeface="Courier New" panose="02070309020205020404" pitchFamily="49" charset="0"/>
              </a:rPr>
              <a:t>glViewport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x,y,w,h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dirty="0"/>
              <a:t>Values in pixels (screen coordinates)</a:t>
            </a:r>
          </a:p>
        </p:txBody>
      </p:sp>
      <p:pic>
        <p:nvPicPr>
          <p:cNvPr id="24582" name="Picture 5" descr="an02f33">
            <a:extLst>
              <a:ext uri="{FF2B5EF4-FFF2-40B4-BE49-F238E27FC236}">
                <a16:creationId xmlns:a16="http://schemas.microsoft.com/office/drawing/2014/main" id="{0514D47A-26DA-4CCC-B206-1CF9E8A8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12BC149D-B7BC-4FD3-8462-FEB2F6890E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6542BA3-A114-4142-B302-5AE4A996DE3E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8EDA854E-7B7C-4B5D-B8B2-1EF011E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37409491-BFCA-415D-B92C-E0B12B3B7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Structure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94CCD19-EF89-4830-9EF3-F433E76D8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Most OpenGL programs have a similar structure that consists of the following functions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lang="en-US" altLang="en-US" sz="2200">
                <a:ea typeface="ＭＳ Ｐゴシック" panose="020B0600070205080204" pitchFamily="34" charset="-128"/>
              </a:rPr>
              <a:t>: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defines the callback functions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opens one or more windows with the required properties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enters event loop (last executable statement)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init()</a:t>
            </a:r>
            <a:r>
              <a:rPr lang="en-US" altLang="en-US" sz="2200">
                <a:ea typeface="ＭＳ Ｐゴシック" panose="020B0600070205080204" pitchFamily="34" charset="-128"/>
              </a:rPr>
              <a:t>: sets the state variables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Viewing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Attributes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callbacks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Display function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Input and window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93EA45C0-EBCE-4D3A-B234-2E58B879BF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433BC75-9F66-4C5B-9916-DAEE1D6AC225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AB16ED9B-C49E-4090-972E-C77324D0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D03BB03B-19C3-4D10-B729-EAFE2DC93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simple.c revisited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A8A5118-1356-4F45-9485-DBF647D6B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this version, we shall see the same output, but we have defined all the relevant state values through function calls using the default values</a:t>
            </a:r>
          </a:p>
          <a:p>
            <a:r>
              <a:rPr lang="en-US" altLang="en-US"/>
              <a:t>In particular, we 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Viewing conditions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Window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7AD6B217-EB6E-4A37-A171-6C6EC6D0B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0D1D055-B107-46F5-A871-C2BD639AA81A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26F6BB80-3AA1-4F1A-9EBA-CC0D4743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C33AB0A-0F89-4EF0-B56C-C0EC1D8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Courier New" panose="02070309020205020404" pitchFamily="49" charset="0"/>
              </a:rPr>
              <a:t>main.c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1CF888C-A5A8-4DEF-BD9A-0D685634F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&lt;GL/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 main(int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argc</a:t>
            </a:r>
            <a:r>
              <a:rPr lang="en-US" altLang="en-US" sz="2000" b="1" dirty="0">
                <a:latin typeface="Courier New" panose="02070309020205020404" pitchFamily="49" charset="0"/>
              </a:rPr>
              <a:t>, char**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argv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glutInit</a:t>
            </a:r>
            <a:r>
              <a:rPr lang="en-US" altLang="en-US" sz="2000" b="1" dirty="0">
                <a:latin typeface="Courier New" panose="02070309020205020404" pitchFamily="49" charset="0"/>
              </a:rPr>
              <a:t>(&amp;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argc,argv</a:t>
            </a:r>
            <a:r>
              <a:rPr lang="en-US" altLang="en-US" sz="2000" b="1" dirty="0">
                <a:latin typeface="Courier New" panose="02070309020205020404" pitchFamily="49" charset="0"/>
              </a:rPr>
              <a:t>); move line parameters to GL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glutInitDisplayMode</a:t>
            </a:r>
            <a:r>
              <a:rPr lang="en-US" altLang="en-US" sz="2000" b="1" dirty="0">
                <a:latin typeface="Courier New" panose="02070309020205020404" pitchFamily="49" charset="0"/>
              </a:rPr>
              <a:t>(GLUT_SINGLE|GLUT_RGB);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glutInitWindowSize</a:t>
            </a:r>
            <a:r>
              <a:rPr lang="en-US" altLang="en-US" sz="2000" b="1" dirty="0">
                <a:latin typeface="Courier New" panose="02070309020205020404" pitchFamily="49" charset="0"/>
              </a:rPr>
              <a:t>(500,500);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glutInitWindowPosition</a:t>
            </a:r>
            <a:r>
              <a:rPr lang="en-US" altLang="en-US" sz="2000" b="1" dirty="0">
                <a:latin typeface="Courier New" panose="02070309020205020404" pitchFamily="49" charset="0"/>
              </a:rPr>
              <a:t>(0,0);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glutCreateWindow</a:t>
            </a:r>
            <a:r>
              <a:rPr lang="en-US" altLang="en-US" sz="2000" b="1" dirty="0">
                <a:latin typeface="Courier New" panose="02070309020205020404" pitchFamily="49" charset="0"/>
              </a:rPr>
              <a:t>("simple");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glutDisplayFunc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mydisplay</a:t>
            </a:r>
            <a:r>
              <a:rPr lang="en-US" altLang="en-US" sz="2000" b="1" dirty="0">
                <a:latin typeface="Courier New" panose="02070309020205020404" pitchFamily="49" charset="0"/>
              </a:rPr>
              <a:t>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b="1" dirty="0">
                <a:latin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glutMainLoop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8" name="Line 5">
            <a:extLst>
              <a:ext uri="{FF2B5EF4-FFF2-40B4-BE49-F238E27FC236}">
                <a16:creationId xmlns:a16="http://schemas.microsoft.com/office/drawing/2014/main" id="{58BAE368-7583-4ED3-A4B3-5BDEAFAEA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676400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B336D25-EB66-44CD-BCB9-91DD8D26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221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includes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</a:rPr>
              <a:t>gl.h</a:t>
            </a: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6C8BF1F2-9F6D-4E7E-AF69-0B2BC96A24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657600"/>
            <a:ext cx="9144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C2716EBA-5F29-42BC-9719-8A5166467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62400"/>
            <a:ext cx="329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define window properties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CBC9086D-D13C-4511-91EA-8D7BD5246C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5105400"/>
            <a:ext cx="14478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C7E28081-9D35-4B07-BAF6-CFE5AB61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set OpenGL state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212D9149-E1EE-4D9A-AAE0-1A261A5A73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5791200"/>
            <a:ext cx="8382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A405629F-A4CC-4B03-AA8B-90F0B6D6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214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enter event loop</a:t>
            </a: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AFA402BA-8AAF-4C43-83D7-6B666801C2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4572000"/>
            <a:ext cx="3810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959D3D99-E48D-4817-B504-E90DF66E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display callback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8AE32CF-16D6-4584-82AA-4336011FE4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1C30571-95FF-4648-8D53-1280A16FF1F0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A4E0F1FB-B9F9-475E-AEC9-B61E142A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1BC39E1-B756-41D2-A103-4D1258F86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GLUT functions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675BC0E-7B53-4A30-9933-56BE7A136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glutInit </a:t>
            </a:r>
            <a:r>
              <a:rPr lang="en-US" altLang="en-US" sz="2300"/>
              <a:t>allows application to get command line arguments and initializes system</a:t>
            </a:r>
            <a:endParaRPr lang="en-US" altLang="en-US" sz="2300" b="1"/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gluInitDisplayMode </a:t>
            </a:r>
            <a:r>
              <a:rPr lang="en-US" altLang="en-US" sz="2300"/>
              <a:t>requests properties for the window (the </a:t>
            </a:r>
            <a:r>
              <a:rPr lang="en-US" altLang="en-US" sz="2300" i="1"/>
              <a:t>rendering context</a:t>
            </a:r>
            <a:r>
              <a:rPr lang="en-US" altLang="en-US" sz="23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RGB color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Single buffering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Properties logically ORed together</a:t>
            </a: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glutWindowSize </a:t>
            </a:r>
            <a:r>
              <a:rPr lang="en-US" altLang="en-US" sz="2300"/>
              <a:t>in pixels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glutWindowPosition </a:t>
            </a:r>
            <a:r>
              <a:rPr lang="en-US" altLang="en-US" sz="2300"/>
              <a:t>from top-left corner of display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glutCreateWindow </a:t>
            </a:r>
            <a:r>
              <a:rPr lang="en-US" altLang="en-US" sz="2300"/>
              <a:t>create window with title “simple”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glutDisplayFunc </a:t>
            </a:r>
            <a:r>
              <a:rPr lang="en-US" altLang="en-US" sz="2300"/>
              <a:t>display callback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glutMainLoop </a:t>
            </a:r>
            <a:r>
              <a:rPr lang="en-US" altLang="en-US" sz="2300"/>
              <a:t>enter infinite event loop</a:t>
            </a:r>
            <a:endParaRPr lang="en-US" altLang="en-US" sz="23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6743F117-4E98-4439-A4C8-ED51AAB29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0C566E5-CB7E-4AD7-8BF1-47A96741EC5D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117C6F2D-2879-48C2-A93A-A333C2D6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75EFCE3-3853-48EE-BE35-9F71E41CE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Courier New" panose="02070309020205020404" pitchFamily="49" charset="0"/>
              </a:rPr>
              <a:t>init.c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6C5B7277-9759-4E73-B469-5431D8726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glClearColor</a:t>
            </a:r>
            <a:r>
              <a:rPr lang="en-US" altLang="en-US" sz="2000" b="1" dirty="0">
                <a:latin typeface="Courier New" panose="02070309020205020404" pitchFamily="49" charset="0"/>
              </a:rPr>
              <a:t> (0.0, 0.0, 0.0, 1.0);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glColor3f(1.0, 1.0, 1.0);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sz="2000" b="1" dirty="0">
                <a:latin typeface="Courier New" panose="02070309020205020404" pitchFamily="49" charset="0"/>
              </a:rPr>
              <a:t> (GL_PROJECTION);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sz="2000" b="1" dirty="0">
                <a:latin typeface="Courier New" panose="02070309020205020404" pitchFamily="49" charset="0"/>
              </a:rPr>
              <a:t> ();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glOrtho</a:t>
            </a:r>
            <a:r>
              <a:rPr lang="en-US" altLang="en-US" sz="2000" b="1" dirty="0">
                <a:latin typeface="Courier New" panose="02070309020205020404" pitchFamily="49" charset="0"/>
              </a:rPr>
              <a:t>(-1.0, 1.0, -1.0, 1.0, -1.0, 1.0);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DT Define the camera to be the default camera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glOrtho</a:t>
            </a:r>
            <a:r>
              <a:rPr lang="en-US" altLang="en-US" sz="2000" b="1" dirty="0">
                <a:latin typeface="Courier New" panose="02070309020205020404" pitchFamily="49" charset="0"/>
              </a:rPr>
              <a:t>(-2.0, 2.0, -2.0, 2.0, -2.0, 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Parallel projection</a:t>
            </a:r>
          </a:p>
        </p:txBody>
      </p:sp>
      <p:sp>
        <p:nvSpPr>
          <p:cNvPr id="10246" name="Line 4">
            <a:extLst>
              <a:ext uri="{FF2B5EF4-FFF2-40B4-BE49-F238E27FC236}">
                <a16:creationId xmlns:a16="http://schemas.microsoft.com/office/drawing/2014/main" id="{46921B88-38B7-4A77-A9F8-1486EBBBD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7" name="Text Box 5">
            <a:extLst>
              <a:ext uri="{FF2B5EF4-FFF2-40B4-BE49-F238E27FC236}">
                <a16:creationId xmlns:a16="http://schemas.microsoft.com/office/drawing/2014/main" id="{B1A06EE6-6037-4B8D-8D5E-46C92F95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1565275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black clear color</a:t>
            </a:r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F725D9EE-CD8D-4226-A878-D4ACD2C2E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286000"/>
            <a:ext cx="3810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9D993F3C-A9BC-4B3B-B69A-A7EC82E50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212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opaque window</a:t>
            </a:r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35A94214-BA32-4C11-B958-F26AB235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352800"/>
            <a:ext cx="533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1" name="Text Box 10">
            <a:extLst>
              <a:ext uri="{FF2B5EF4-FFF2-40B4-BE49-F238E27FC236}">
                <a16:creationId xmlns:a16="http://schemas.microsoft.com/office/drawing/2014/main" id="{DB4BC38C-602F-4557-9E71-1BE4470B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3124200"/>
            <a:ext cx="260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fill/draw with white</a:t>
            </a:r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AE89A69B-43B7-4980-8AD3-64646BF365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876800"/>
            <a:ext cx="762000" cy="685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47010B85-750F-4EA8-AD9F-C1AD6AF1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2154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viewing volume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FAB6EEA9-FB45-4581-BAFE-8E90C96F3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126E536-D788-43A2-86C0-4291E5E89B28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722ADAEB-E663-4217-AA1E-7157B8BB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84AD733-2B55-4AFA-ABD3-CBF330A4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0C0713D-A52F-443D-B5C7-AF0A96181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units in </a:t>
            </a:r>
            <a:r>
              <a:rPr lang="en-US" altLang="en-US" sz="2800" b="1">
                <a:latin typeface="Courier New" panose="02070309020205020404" pitchFamily="49" charset="0"/>
              </a:rPr>
              <a:t>glVertex</a:t>
            </a:r>
            <a:r>
              <a:rPr lang="en-US" altLang="en-US" sz="2800"/>
              <a:t> are determined by the application and are called </a:t>
            </a:r>
            <a:r>
              <a:rPr lang="en-US" altLang="en-US" sz="2800" i="1"/>
              <a:t>object</a:t>
            </a:r>
            <a:r>
              <a:rPr lang="en-US" altLang="en-US" sz="2800"/>
              <a:t> or </a:t>
            </a:r>
            <a:r>
              <a:rPr lang="en-US" altLang="en-US" sz="2800" i="1"/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viewing specifications are also in object coordinates and it is the size of the viewing volume that determines what will appear in the image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Internally, OpenGL will convert to </a:t>
            </a:r>
            <a:r>
              <a:rPr lang="en-US" altLang="en-US" sz="2800" i="1"/>
              <a:t>camera (eye) coordinates</a:t>
            </a:r>
            <a:r>
              <a:rPr lang="en-US" altLang="en-US" sz="2800"/>
              <a:t> and later to  </a:t>
            </a:r>
            <a:r>
              <a:rPr lang="en-US" altLang="en-US" sz="2800" i="1"/>
              <a:t>screen coordinates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OpenGL also uses some internal representations that usually are not visible to the application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96F3506B-07BE-4E15-9723-356737D088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22D3DEE-FBDA-41CB-A751-73EFFAF98C44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0B426FB5-DD81-4E88-8A70-9F8DCDB3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pic>
        <p:nvPicPr>
          <p:cNvPr id="12292" name="Picture 5" descr="an02f31">
            <a:extLst>
              <a:ext uri="{FF2B5EF4-FFF2-40B4-BE49-F238E27FC236}">
                <a16:creationId xmlns:a16="http://schemas.microsoft.com/office/drawing/2014/main" id="{DB3924C0-8AEF-477D-AACB-0C4039B4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>
            <a:extLst>
              <a:ext uri="{FF2B5EF4-FFF2-40B4-BE49-F238E27FC236}">
                <a16:creationId xmlns:a16="http://schemas.microsoft.com/office/drawing/2014/main" id="{DFA914D1-41B6-4AD9-9E65-19227BA7C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Camera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A7C10DFB-963A-469E-9E40-EB2F071D0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places a camera at the origin in object space pointing in the negative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/>
              <a:t> direction</a:t>
            </a:r>
          </a:p>
          <a:p>
            <a:r>
              <a:rPr lang="en-US" altLang="en-US"/>
              <a:t>The default viewing volume</a:t>
            </a:r>
          </a:p>
          <a:p>
            <a:pPr>
              <a:buFontTx/>
              <a:buNone/>
            </a:pPr>
            <a:r>
              <a:rPr lang="en-US" altLang="en-US"/>
              <a:t>  is a box centered at the</a:t>
            </a:r>
          </a:p>
          <a:p>
            <a:pPr>
              <a:buFontTx/>
              <a:buNone/>
            </a:pPr>
            <a:r>
              <a:rPr lang="en-US" altLang="en-US"/>
              <a:t>  origin with a side of </a:t>
            </a:r>
          </a:p>
          <a:p>
            <a:pPr>
              <a:buFontTx/>
              <a:buNone/>
            </a:pPr>
            <a:r>
              <a:rPr lang="en-US" altLang="en-US"/>
              <a:t>  length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8133</TotalTime>
  <Words>1340</Words>
  <Application>Microsoft Office PowerPoint</Application>
  <PresentationFormat>On-screen Show (4:3)</PresentationFormat>
  <Paragraphs>229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ＭＳ Ｐゴシック</vt:lpstr>
      <vt:lpstr>Arial</vt:lpstr>
      <vt:lpstr>Times New Roman</vt:lpstr>
      <vt:lpstr>ULA1</vt:lpstr>
      <vt:lpstr>ClipArt</vt:lpstr>
      <vt:lpstr>Programming with OpenGL Part 2: Complete Programs</vt:lpstr>
      <vt:lpstr>Objectives</vt:lpstr>
      <vt:lpstr>Program Structure</vt:lpstr>
      <vt:lpstr>simple.c revisited</vt:lpstr>
      <vt:lpstr>main.c</vt:lpstr>
      <vt:lpstr>GLUT functions</vt:lpstr>
      <vt:lpstr>init.c</vt:lpstr>
      <vt:lpstr>Coordinate Systems</vt:lpstr>
      <vt:lpstr>OpenGL Camera</vt:lpstr>
      <vt:lpstr>Orthographic Viewing</vt:lpstr>
      <vt:lpstr>Transformations and Viewing</vt:lpstr>
      <vt:lpstr>Two- and three-dimensional viewing</vt:lpstr>
      <vt:lpstr>mydisplay.c</vt:lpstr>
      <vt:lpstr>OpenGL Primitives</vt:lpstr>
      <vt:lpstr>Polygon Issues</vt:lpstr>
      <vt:lpstr>Attributes</vt:lpstr>
      <vt:lpstr>RGB color</vt:lpstr>
      <vt:lpstr>Indexed Color</vt:lpstr>
      <vt:lpstr>Color and State</vt:lpstr>
      <vt:lpstr>Smooth Color</vt:lpstr>
      <vt:lpstr>Viewports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Tamir, Dan</cp:lastModifiedBy>
  <cp:revision>53</cp:revision>
  <dcterms:created xsi:type="dcterms:W3CDTF">2002-08-02T19:17:07Z</dcterms:created>
  <dcterms:modified xsi:type="dcterms:W3CDTF">2020-09-10T23:40:23Z</dcterms:modified>
</cp:coreProperties>
</file>