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78" r:id="rId13"/>
    <p:sldId id="267" r:id="rId14"/>
    <p:sldId id="268" r:id="rId15"/>
    <p:sldId id="269" r:id="rId16"/>
    <p:sldId id="271" r:id="rId17"/>
    <p:sldId id="274" r:id="rId18"/>
    <p:sldId id="275" r:id="rId19"/>
    <p:sldId id="270" r:id="rId20"/>
    <p:sldId id="272" r:id="rId21"/>
    <p:sldId id="273" r:id="rId22"/>
    <p:sldId id="276" r:id="rId23"/>
    <p:sldId id="277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6" y="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485685-BB69-4DC8-A9E1-D4BEECD3D5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DCFB1-F692-43A4-9E1D-57FFE37ABC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5904E3-8BCD-4F6F-B89C-BC34A8D33E64}" type="datetime1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32AAC-CA6D-47ED-95B3-C6ED7BF408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1C603-DD66-4955-95A6-C9B07DCD59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1DE5E4-AFD9-431C-8F84-3E0DDC34E5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53720E-8F70-4A19-800B-43D13383D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11B3FE-8D02-4317-ADC5-4D9E5B5C11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A3ED419-BA03-4BCF-8A6A-5289D09A8D2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048A100-9CBE-4B61-AE7A-3B8A92051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32BCBF8-D1BF-4FC4-92AA-475AA36A46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6721F443-950E-4674-BC2B-BBE298BF8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F0A3B035-88D4-4367-B1AB-5644A5D69A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F6F4B8-98DC-4CA8-9458-32B49974F0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E653232-2020-4733-AB16-D79C1006F4B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633BB7-AD5C-4166-A902-48554AE12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22820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CDC23-540B-4F2F-9739-2F96FC5879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D4B5112-615F-4A28-8903-578326FC91A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3C52C32-67CC-43B7-AA02-BB0C6F1C0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4639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3E6EB-FD01-412D-83B7-F8C2C2DFD1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2D78057-563A-4CFE-8BA0-D66AD77A4E1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222D6E-AB34-4441-93D6-599160F91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51250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3435B1-D700-4514-8510-C74B73C974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7B981D7-C1F3-4ED6-A403-39F3E601246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432D9C6-3E39-485F-B7F0-73A7F2C1C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43657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E6F7BE-6215-4DE7-9F51-E9192DCBAF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A7EA9B7-7E64-4D80-BDC2-F4233AC191E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476D97D-6A7D-4504-8ED4-E9767CCAA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12573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4D94D-01D1-4BF6-9612-AB9507A16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99BEE9B-5997-4C36-855E-9C44F70BEF2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ED5D74-6232-4AEA-A73B-8AA722854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323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6414D4-25EC-42C9-AD71-19AA332423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C72817D-D310-44B3-B01F-E9F790250A8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B1AC6F-DA4C-47B7-B932-304288F8C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572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905154-3E02-4314-BE24-C251CF6CE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0A44381-1703-4EBA-9F35-0122F049D70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054878A-2816-495D-8207-A7150E344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882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8F85FD-873F-4120-A115-E43267ECD8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CBAB20B-1A5F-4EFB-8405-93205BD4BE4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A5B1B9C-36F9-4332-80C6-E7284B182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447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C0E1C-82F1-4D2F-B97D-6CB2F2E8D3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5D787CC-3618-49F0-B796-904E3E2B1D5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84605B-37F5-498E-ACE2-F9E01A3E5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776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0E5BE-A60E-453D-A0F5-7EC9F93BA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1E65157-65AB-4C3B-B27F-D3BC8A8E29C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5BFE2-5834-41AF-ACB2-1420345AC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054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384C6930-8E7E-4D6B-B214-3921A3AD9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FACAF0C-9D7F-446E-8CAC-F6DA3D12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FF95DBC-FE9D-4F9A-9BCB-27FD0D8F58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D07DBD94-03C5-40CE-A3DE-A31E14D32B0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FCB2BE9D-CEC7-431B-B40A-95D326441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3FF526D9-A732-4A09-8D01-8BA638B6FD38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B7244B04-DE7F-4EA3-AA9A-1B7A9B99DA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07B5D-B12D-4D55-A55B-E93854D38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6362C6F-1475-4F6C-8BA8-51C99E0FCBEF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D133110-416D-4A80-9DBC-3EB0995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9F8A13B-2F0F-4230-866D-127B1AFD1A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3: Three Dimensions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BBF2CF0-4054-4F08-B614-5DE8F25F99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Computer Science, Electrical and Computer Engineering, and Media Arts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F1798-8BAE-4860-A769-91DE9286E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C950F76-C300-4976-BE46-FD27170E17AA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64B21DC2-704D-4CD2-AAB3-1B8A677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CF83AF8-D270-41C3-99A7-FF907EA6E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and init Functions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FFAEE89-18AF-4455-94D3-2F844C111D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void display()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glClear</a:t>
            </a:r>
            <a:r>
              <a:rPr lang="en-US" altLang="en-US" sz="1400" b="1" dirty="0">
                <a:latin typeface="Courier New" panose="02070309020205020404" pitchFamily="49" charset="0"/>
              </a:rPr>
              <a:t>(GL_COLOR_BUFFER_BIT);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glBegin</a:t>
            </a:r>
            <a:r>
              <a:rPr lang="en-US" altLang="en-US" sz="1400" b="1" dirty="0">
                <a:latin typeface="Courier New" panose="02070309020205020404" pitchFamily="49" charset="0"/>
              </a:rPr>
              <a:t>(GL_TRIANGLES);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divide_triangle</a:t>
            </a:r>
            <a:r>
              <a:rPr lang="en-US" altLang="en-US" sz="1400" b="1" dirty="0">
                <a:latin typeface="Courier New" panose="02070309020205020404" pitchFamily="49" charset="0"/>
              </a:rPr>
              <a:t>(v[0], v[1], v[2],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glEnd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glFlush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myinit</a:t>
            </a:r>
            <a:r>
              <a:rPr lang="en-US" altLang="en-US" sz="1400" b="1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sz="1400" b="1" dirty="0">
                <a:latin typeface="Courier New" panose="02070309020205020404" pitchFamily="49" charset="0"/>
              </a:rPr>
              <a:t>(GL_PROJECTION); // set the view volume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sz="1400" b="1" dirty="0">
                <a:latin typeface="Courier New" panose="02070309020205020404" pitchFamily="49" charset="0"/>
              </a:rPr>
              <a:t>(); //initialize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glOrtho</a:t>
            </a:r>
            <a:r>
              <a:rPr lang="en-US" altLang="en-US" sz="1400" b="1" dirty="0">
                <a:latin typeface="Courier New" panose="02070309020205020404" pitchFamily="49" charset="0"/>
              </a:rPr>
              <a:t>(-2.0, 2.0, -2.0, 2.0,-1.0, 1.0 ); //DT changed to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glOrtho</a:t>
            </a:r>
            <a:r>
              <a:rPr lang="en-US" altLang="en-US" sz="1400" b="1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sz="1400" b="1" dirty="0">
                <a:latin typeface="Courier New" panose="02070309020205020404" pitchFamily="49" charset="0"/>
              </a:rPr>
              <a:t>(GL_MODELVIEW);  //set the 	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Mdelview</a:t>
            </a:r>
            <a:r>
              <a:rPr lang="en-US" altLang="en-US" sz="1400" b="1" dirty="0">
                <a:latin typeface="Courier New" panose="02070309020205020404" pitchFamily="49" charset="0"/>
              </a:rPr>
              <a:t> volume 	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sz="1400" b="1" dirty="0">
                <a:latin typeface="Courier New" panose="02070309020205020404" pitchFamily="49" charset="0"/>
              </a:rPr>
              <a:t>(); 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glClearColor</a:t>
            </a:r>
            <a:r>
              <a:rPr lang="en-US" altLang="en-US" sz="1400" b="1" dirty="0">
                <a:latin typeface="Courier New" panose="02070309020205020404" pitchFamily="49" charset="0"/>
              </a:rPr>
              <a:t> (1.0, 1.0, 1.0,1.0)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glColor3f(0.0,0.0,0.0);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56CF-C2A7-47B4-85A5-F5979F762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ECB02AC-F469-430F-812D-6234107B75C0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3DFDAB72-C215-41FE-8212-2802D4E9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928AF72-5965-4712-9680-4F51F7EE5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Function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2AF9286F-148B-4FA8-8D92-74DB2C5068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28600" y="1524000"/>
            <a:ext cx="85344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main(int argc, char **argv)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n=4;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glutInit(&amp;argc, argv);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glutInitDisplayMode(GLUT_SINGLE|GLUT_RGB);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glutInitWindowSize(500, 500);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glutCreateWindow(“2D Gasket");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glutDisplayFunc(display);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myinit();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glutMainLoop();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12490-813D-4C41-9900-CA4C954E5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CB8CA03-27C7-4664-B590-D25DAFB4C7A5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6F2B4F9B-2E74-4F41-98F6-D96190A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508CED2-21FC-4C37-9109-52ADAE962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Efficiency Note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0E68072-1904-441E-BD9F-F16721D95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By having the </a:t>
            </a:r>
            <a:r>
              <a:rPr lang="en-US" altLang="en-US" b="1">
                <a:latin typeface="Courier New" panose="02070309020205020404" pitchFamily="49" charset="0"/>
              </a:rPr>
              <a:t>glBegin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glEnd</a:t>
            </a:r>
            <a:r>
              <a:rPr lang="en-US" altLang="en-US"/>
              <a:t> in the display callback rather than in the function </a:t>
            </a:r>
            <a:r>
              <a:rPr lang="en-US" altLang="en-US" b="1">
                <a:latin typeface="Courier New" panose="02070309020205020404" pitchFamily="49" charset="0"/>
              </a:rPr>
              <a:t>triangle</a:t>
            </a:r>
            <a:r>
              <a:rPr lang="en-US" altLang="en-US"/>
              <a:t> and using </a:t>
            </a:r>
            <a:r>
              <a:rPr lang="en-US" altLang="en-US" b="1">
                <a:latin typeface="Courier New" panose="02070309020205020404" pitchFamily="49" charset="0"/>
              </a:rPr>
              <a:t>GL_TRIANGLES</a:t>
            </a:r>
            <a:r>
              <a:rPr lang="en-US" altLang="en-US"/>
              <a:t> rather than </a:t>
            </a:r>
            <a:r>
              <a:rPr lang="en-US" altLang="en-US" b="1">
                <a:latin typeface="Courier New" panose="02070309020205020404" pitchFamily="49" charset="0"/>
              </a:rPr>
              <a:t>GL_POLYGON </a:t>
            </a:r>
            <a:r>
              <a:rPr lang="en-US" altLang="en-US"/>
              <a:t>in</a:t>
            </a:r>
            <a:r>
              <a:rPr lang="en-US" altLang="en-US" b="1">
                <a:latin typeface="Courier New" panose="02070309020205020404" pitchFamily="49" charset="0"/>
              </a:rPr>
              <a:t> glBegin</a:t>
            </a:r>
            <a:r>
              <a:rPr lang="en-US" altLang="en-US"/>
              <a:t>, we call </a:t>
            </a:r>
            <a:r>
              <a:rPr lang="en-US" altLang="en-US" b="1">
                <a:latin typeface="Courier New" panose="02070309020205020404" pitchFamily="49" charset="0"/>
              </a:rPr>
              <a:t>glBegin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glEnd</a:t>
            </a:r>
            <a:r>
              <a:rPr lang="en-US" altLang="en-US"/>
              <a:t> only once for the entire gasket rather than once for each triangle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5A98-7E88-4F95-B3F2-CCCBE85E5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AE4718D-4CB2-4F35-81DA-1CAE5B9923C5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C537F4D7-A41F-4C59-B85F-1DB8AAEE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E18CF94-342C-4C02-A4B8-F721A2050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to 3D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FAC156F6-72CE-461F-BE4C-F79DED2B4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easily make the program three-dimensional by using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GLfloat v[3][3]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glVertex3f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glOrtho</a:t>
            </a:r>
          </a:p>
          <a:p>
            <a:r>
              <a:rPr lang="en-US" altLang="en-US"/>
              <a:t>But that would not be very interesting</a:t>
            </a:r>
          </a:p>
          <a:p>
            <a:r>
              <a:rPr lang="en-US" altLang="en-US"/>
              <a:t>Instead, we can start with a tetrahedron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653681-77CF-4E0E-8207-11366E850B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56AC631-C2AF-4855-A0A1-12C7C0B62700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F1C25AF9-DA1E-476F-9E95-895CFFF4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E698595-029C-4A2B-A418-9FCE8B079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3D Gasket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A8F266D-11B7-4CA8-A2EA-F5E7B8E63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subdivide each of the four faces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Appears as if we remove a solid tetrahedron from the center leaving four smaller tetrahedra</a:t>
            </a:r>
          </a:p>
        </p:txBody>
      </p: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184DA209-7472-4D6F-BE7F-FDE62FA7D9F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86000"/>
            <a:ext cx="2514600" cy="1981200"/>
            <a:chOff x="1392" y="1968"/>
            <a:chExt cx="1584" cy="1248"/>
          </a:xfrm>
        </p:grpSpPr>
        <p:sp>
          <p:nvSpPr>
            <p:cNvPr id="28683" name="AutoShape 4">
              <a:extLst>
                <a:ext uri="{FF2B5EF4-FFF2-40B4-BE49-F238E27FC236}">
                  <a16:creationId xmlns:a16="http://schemas.microsoft.com/office/drawing/2014/main" id="{D13292BF-40A7-4923-B9DD-029510D0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1200" cy="12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4" name="Line 5">
              <a:extLst>
                <a:ext uri="{FF2B5EF4-FFF2-40B4-BE49-F238E27FC236}">
                  <a16:creationId xmlns:a16="http://schemas.microsoft.com/office/drawing/2014/main" id="{B294C20A-D409-42DE-8F13-DE08D8748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96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685" name="Line 6">
              <a:extLst>
                <a:ext uri="{FF2B5EF4-FFF2-40B4-BE49-F238E27FC236}">
                  <a16:creationId xmlns:a16="http://schemas.microsoft.com/office/drawing/2014/main" id="{54EA561D-210C-4D98-B13D-793C7E993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78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686" name="Line 7">
              <a:extLst>
                <a:ext uri="{FF2B5EF4-FFF2-40B4-BE49-F238E27FC236}">
                  <a16:creationId xmlns:a16="http://schemas.microsoft.com/office/drawing/2014/main" id="{96FCA608-59DD-43E2-A799-FE54FC0BE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84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8679" name="AutoShape 12">
            <a:extLst>
              <a:ext uri="{FF2B5EF4-FFF2-40B4-BE49-F238E27FC236}">
                <a16:creationId xmlns:a16="http://schemas.microsoft.com/office/drawing/2014/main" id="{31E1EA60-B500-4BFF-9F45-39E41801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1905000" cy="2057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0" name="Freeform 16">
            <a:extLst>
              <a:ext uri="{FF2B5EF4-FFF2-40B4-BE49-F238E27FC236}">
                <a16:creationId xmlns:a16="http://schemas.microsoft.com/office/drawing/2014/main" id="{F536CD6D-C36D-4D52-AF4C-30783088948D}"/>
              </a:ext>
            </a:extLst>
          </p:cNvPr>
          <p:cNvSpPr>
            <a:spLocks/>
          </p:cNvSpPr>
          <p:nvPr/>
        </p:nvSpPr>
        <p:spPr bwMode="auto">
          <a:xfrm>
            <a:off x="5867400" y="2133600"/>
            <a:ext cx="1524000" cy="2057400"/>
          </a:xfrm>
          <a:custGeom>
            <a:avLst/>
            <a:gdLst>
              <a:gd name="T0" fmla="*/ 0 w 960"/>
              <a:gd name="T1" fmla="*/ 0 h 1248"/>
              <a:gd name="T2" fmla="*/ 960 w 960"/>
              <a:gd name="T3" fmla="*/ 816 h 1248"/>
              <a:gd name="T4" fmla="*/ 576 w 960"/>
              <a:gd name="T5" fmla="*/ 1248 h 1248"/>
              <a:gd name="T6" fmla="*/ 0 w 96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248"/>
              <a:gd name="T14" fmla="*/ 960 w 96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248">
                <a:moveTo>
                  <a:pt x="0" y="0"/>
                </a:moveTo>
                <a:lnTo>
                  <a:pt x="960" y="816"/>
                </a:lnTo>
                <a:lnTo>
                  <a:pt x="576" y="12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1" name="Freeform 17">
            <a:extLst>
              <a:ext uri="{FF2B5EF4-FFF2-40B4-BE49-F238E27FC236}">
                <a16:creationId xmlns:a16="http://schemas.microsoft.com/office/drawing/2014/main" id="{B80F2868-1FD3-4048-B9DA-B7E22A9413D7}"/>
              </a:ext>
            </a:extLst>
          </p:cNvPr>
          <p:cNvSpPr>
            <a:spLocks/>
          </p:cNvSpPr>
          <p:nvPr/>
        </p:nvSpPr>
        <p:spPr bwMode="auto">
          <a:xfrm>
            <a:off x="5334000" y="3200400"/>
            <a:ext cx="990600" cy="990600"/>
          </a:xfrm>
          <a:custGeom>
            <a:avLst/>
            <a:gdLst>
              <a:gd name="T0" fmla="*/ 0 w 624"/>
              <a:gd name="T1" fmla="*/ 0 h 624"/>
              <a:gd name="T2" fmla="*/ 624 w 624"/>
              <a:gd name="T3" fmla="*/ 0 h 624"/>
              <a:gd name="T4" fmla="*/ 336 w 624"/>
              <a:gd name="T5" fmla="*/ 624 h 624"/>
              <a:gd name="T6" fmla="*/ 0 w 62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24"/>
              <a:gd name="T14" fmla="*/ 624 w 62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24">
                <a:moveTo>
                  <a:pt x="0" y="0"/>
                </a:moveTo>
                <a:lnTo>
                  <a:pt x="624" y="0"/>
                </a:lnTo>
                <a:lnTo>
                  <a:pt x="336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2" name="Freeform 18">
            <a:extLst>
              <a:ext uri="{FF2B5EF4-FFF2-40B4-BE49-F238E27FC236}">
                <a16:creationId xmlns:a16="http://schemas.microsoft.com/office/drawing/2014/main" id="{59C55B5E-919B-4EDA-916B-12F977C7EAF1}"/>
              </a:ext>
            </a:extLst>
          </p:cNvPr>
          <p:cNvSpPr>
            <a:spLocks/>
          </p:cNvSpPr>
          <p:nvPr/>
        </p:nvSpPr>
        <p:spPr bwMode="auto">
          <a:xfrm>
            <a:off x="6324600" y="2895600"/>
            <a:ext cx="838200" cy="914400"/>
          </a:xfrm>
          <a:custGeom>
            <a:avLst/>
            <a:gdLst>
              <a:gd name="T0" fmla="*/ 0 w 528"/>
              <a:gd name="T1" fmla="*/ 192 h 576"/>
              <a:gd name="T2" fmla="*/ 240 w 528"/>
              <a:gd name="T3" fmla="*/ 0 h 576"/>
              <a:gd name="T4" fmla="*/ 528 w 528"/>
              <a:gd name="T5" fmla="*/ 576 h 576"/>
              <a:gd name="T6" fmla="*/ 0 w 528"/>
              <a:gd name="T7" fmla="*/ 192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76"/>
              <a:gd name="T14" fmla="*/ 528 w 5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76">
                <a:moveTo>
                  <a:pt x="0" y="192"/>
                </a:moveTo>
                <a:lnTo>
                  <a:pt x="240" y="0"/>
                </a:lnTo>
                <a:lnTo>
                  <a:pt x="528" y="57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EBD6F2-B907-4398-AB4E-F66A1244E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74A5972-0BC6-4591-92C6-2FE59D23F40A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24473C59-3C15-4681-9538-B9A0AAF1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B17E2CF-FC07-4CE2-840B-2DF6DF04F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E0D2EAF6-DBBA-4BD1-805A-5A770409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25807" r="25984" b="33206"/>
          <a:stretch>
            <a:fillRect/>
          </a:stretch>
        </p:blipFill>
        <p:spPr bwMode="auto">
          <a:xfrm>
            <a:off x="2286000" y="2133600"/>
            <a:ext cx="43434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9702" name="Text Box 5">
            <a:extLst>
              <a:ext uri="{FF2B5EF4-FFF2-40B4-BE49-F238E27FC236}">
                <a16:creationId xmlns:a16="http://schemas.microsoft.com/office/drawing/2014/main" id="{D3C20A1A-810E-4A0E-954A-32A985BD1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725613"/>
            <a:ext cx="237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after 5 iterations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EA9D-5648-44A4-89DC-1AAC9C911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8B6683F-FA36-4FA4-8835-A0FEA89683AD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8C85B1F7-C2C8-4305-86A0-54BBD4B4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2A2B6FF-0D1D-4CD3-9BBF-B82CC6920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triangle code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DED20049-4DF1-4456-B415-CAD7B564C1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void triangle(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2400" b="1" dirty="0">
                <a:latin typeface="Courier New" panose="02070309020205020404" pitchFamily="49" charset="0"/>
              </a:rPr>
              <a:t> *a,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2400" b="1" dirty="0">
                <a:latin typeface="Courier New" panose="02070309020205020404" pitchFamily="49" charset="0"/>
              </a:rPr>
              <a:t> *b,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2400" b="1" dirty="0">
                <a:latin typeface="Courier New" panose="02070309020205020404" pitchFamily="49" charset="0"/>
              </a:rPr>
              <a:t> *c)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glVertex3fv(a);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glVertex3fv(b);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glVertex3fv(c);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B73E-A952-4936-AE59-F1213EF7E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DC344FA-BF6A-4B70-B4B4-57936C1C0B03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97789BDC-A598-45E8-A46C-35D94333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041E565B-168F-477A-84EE-736EB4365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subdivision code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7E63C02-271B-40EB-9837-44640C667AC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divide_triangle(GLfloat *a, GLfloat *b, GLfloat *c, int 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GLfloat v1[3], v2[3], v3[3];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int j;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if(m&gt;0)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for(j=0; j&lt;3; j++) v1[j]=(a[j]+b[j])/2;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for(j=0; j&lt;3; j++) v2[j]=(a[j]+c[j])/2;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for(j=0; j&lt;3; j++) v3[j]=(b[j]+c[j])/2;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divide_triangle(a, v1, v2,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divide_triangle(c, v2, v3,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divide_triangle(b, v3, v1,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else(triangle(a,b,c));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7604F-AB26-4E72-A875-A791B5084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9A02C36-A5F7-4D4D-BB2E-E842036F2C96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AB6091A5-DD28-483C-9756-95F45320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2F8E490-33D7-4812-988E-D95E61121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tetrahedron code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92C45B1-D0FE-4C02-B361-4B5E94092AB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tetrahedron( int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glColor3f(1.0,0.0,0.0);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divide_triangle(v[0], v[1], v[2],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glColor3f(0.0,1.0,0.0);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divide_triangle(v[3], v[2], v[1],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glColor3f(0.0,0.0,1.0);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divide_triangle(v[0], v[3], v[1],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glColor3f(0.0,0.0,0.0);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divide_triangle(v[0], v[2], v[3],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9FB9758-E5C1-4799-94BC-4DBF8DFAD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CD2709A-F6FB-451D-956D-0507E9A2FA12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56679CBE-85A2-400B-ABF3-AC3E268C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A3EE0F2F-7D50-4DE9-A84F-64986667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25807" r="25984" b="33206"/>
          <a:stretch>
            <a:fillRect/>
          </a:stretch>
        </p:blipFill>
        <p:spPr bwMode="auto">
          <a:xfrm>
            <a:off x="4572000" y="2590800"/>
            <a:ext cx="43434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3797" name="Rectangle 2">
            <a:extLst>
              <a:ext uri="{FF2B5EF4-FFF2-40B4-BE49-F238E27FC236}">
                <a16:creationId xmlns:a16="http://schemas.microsoft.com/office/drawing/2014/main" id="{FE80C009-A4EC-4D65-9535-8985AE9CF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Almost Correct</a:t>
            </a: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659A815B-D6DE-45F0-B4C1-7F1B93D4C76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4" t="24727" r="25676" b="32733"/>
          <a:stretch>
            <a:fillRect/>
          </a:stretch>
        </p:blipFill>
        <p:spPr>
          <a:xfrm>
            <a:off x="0" y="2743200"/>
            <a:ext cx="4343400" cy="3521075"/>
          </a:xfrm>
          <a:noFill/>
        </p:spPr>
      </p:pic>
      <p:sp>
        <p:nvSpPr>
          <p:cNvPr id="33799" name="Rectangle 5">
            <a:extLst>
              <a:ext uri="{FF2B5EF4-FFF2-40B4-BE49-F238E27FC236}">
                <a16:creationId xmlns:a16="http://schemas.microsoft.com/office/drawing/2014/main" id="{CC6104F5-C5A7-4600-B629-0FEB7936F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Because the triangles are drawn in the order they are defined in the program, the front triangles are not always rendered in front of triangles behind them</a:t>
            </a:r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8E4621B4-A6B9-4DF0-98BD-B154CD5D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get this</a:t>
            </a:r>
          </a:p>
        </p:txBody>
      </p:sp>
      <p:sp>
        <p:nvSpPr>
          <p:cNvPr id="33801" name="Line 8">
            <a:extLst>
              <a:ext uri="{FF2B5EF4-FFF2-40B4-BE49-F238E27FC236}">
                <a16:creationId xmlns:a16="http://schemas.microsoft.com/office/drawing/2014/main" id="{F7B7F7F8-1774-4C20-9C92-5C05BC94B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576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802" name="Text Box 9">
            <a:extLst>
              <a:ext uri="{FF2B5EF4-FFF2-40B4-BE49-F238E27FC236}">
                <a16:creationId xmlns:a16="http://schemas.microsoft.com/office/drawing/2014/main" id="{EC1C9BA5-26F1-49B7-950B-25BBF333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886200"/>
            <a:ext cx="129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want this</a:t>
            </a:r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725996D9-7AED-4214-8322-819155F16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962400"/>
            <a:ext cx="990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ED677-08D7-461F-AC28-B6CF069A8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5D7E49A-17BC-4EF9-804E-122E20BA55AA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7E46A229-76E3-4C03-A4FF-2D3D2EF4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AC64383-EF61-40F9-B97D-6F157EB2B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7355802-E585-478B-B750-6D384104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Develop a more sophisticated three-dimensional example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Sierpinski gasket: a fractal</a:t>
            </a:r>
          </a:p>
          <a:p>
            <a:r>
              <a:rPr lang="en-US" altLang="en-US"/>
              <a:t>Introduce hidden-surface removal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ED89C6-4203-484F-9202-CD19157C2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6E6BA25-292A-4D66-A692-208FCF69C149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1B8BA9F9-6561-4F2A-B3BD-8EFEC13B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E2387151-723C-4DB4-9AFA-E162F6652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Hidden-Surface Removal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4CFB2F0-7AEF-4D50-BC83-E234B252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We want to see only those surfaces in front of other surfaces</a:t>
            </a:r>
          </a:p>
          <a:p>
            <a:r>
              <a:rPr lang="en-US" altLang="en-US" sz="2700"/>
              <a:t>OpenGL uses a </a:t>
            </a:r>
            <a:r>
              <a:rPr lang="en-US" altLang="en-US" sz="2700" i="1"/>
              <a:t>hidden-surface</a:t>
            </a:r>
            <a:r>
              <a:rPr lang="en-US" altLang="en-US" sz="2700"/>
              <a:t> method called the </a:t>
            </a:r>
            <a:r>
              <a:rPr lang="en-US" altLang="en-US" sz="2700" i="1"/>
              <a:t>z</a:t>
            </a:r>
            <a:r>
              <a:rPr lang="en-US" altLang="en-US" sz="2700"/>
              <a:t>-buffer algorithm that saves depth information as objects are rendered so that only the front objects appear in the image</a:t>
            </a:r>
          </a:p>
        </p:txBody>
      </p:sp>
      <p:pic>
        <p:nvPicPr>
          <p:cNvPr id="34822" name="Picture 5" descr="an02f38">
            <a:extLst>
              <a:ext uri="{FF2B5EF4-FFF2-40B4-BE49-F238E27FC236}">
                <a16:creationId xmlns:a16="http://schemas.microsoft.com/office/drawing/2014/main" id="{DAC9606A-FBA9-4706-8894-6C6E76F9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8781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3146-F2B2-40C3-811A-358224B8B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2639666-7906-4B73-AA6A-88611A32B1A1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802412B5-68ED-464E-87DE-89FE400F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181597E4-3664-4714-A446-22CC224D3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1066800"/>
          </a:xfrm>
        </p:spPr>
        <p:txBody>
          <a:bodyPr/>
          <a:lstStyle/>
          <a:p>
            <a:r>
              <a:rPr lang="en-US" altLang="en-US"/>
              <a:t>Using the </a:t>
            </a:r>
            <a:r>
              <a:rPr lang="en-US" altLang="en-US" i="1"/>
              <a:t>z</a:t>
            </a:r>
            <a:r>
              <a:rPr lang="en-US" altLang="en-US"/>
              <a:t>-buffer algorithm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04C3EAF-B005-4FE1-9EC7-1A5558576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The algorithm uses an extra buffer, the </a:t>
            </a:r>
            <a:r>
              <a:rPr lang="en-US" altLang="en-US" sz="2700" dirty="0" err="1"/>
              <a:t>z-buffer</a:t>
            </a:r>
            <a:r>
              <a:rPr lang="en-US" altLang="en-US" sz="2700" dirty="0"/>
              <a:t>, to store depth information as geometry travels down the pipeline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It must be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Requested in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main.c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glutInitDisplayMode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(GLUT_SINGLE | GLUT_RGB | GLUT_DEPTH)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Enabled in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init.c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glEnable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(GL_DEPTH_TEST)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Cleared in the display callback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(GL_COLOR_BUFFER_BIT |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GL_DEPTH_BUFFER_BIT)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69F0B-83AB-475B-A146-A3DF7113B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F8A6798-1A37-4B7C-868F-804BE9DE54D3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BBA03F00-1B3E-48C0-BC93-FB5D3C09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D5ED252-D207-4DB5-B777-A831B9BA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/>
          <a:lstStyle/>
          <a:p>
            <a:r>
              <a:rPr lang="en-US" altLang="en-US" sz="3300"/>
              <a:t>Surface vs Volume Subdvision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FBC8E16-50BF-43FE-BFD6-722958EFE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our example, we divided the surface of each face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could also divide the volume using the same midpoints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midpoints define four smaller tetrahedrons, one for each vertex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Keeping only these tetrahedrons removes a </a:t>
            </a:r>
            <a:r>
              <a:rPr lang="en-US" altLang="en-US" i="1"/>
              <a:t>volume</a:t>
            </a:r>
            <a:r>
              <a:rPr lang="en-US" altLang="en-US"/>
              <a:t> in the middle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See text for 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4434FA4-A127-4EF8-80D0-14D009A56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D9114DE-40A8-4680-BDA9-D31B04B1AF0C}" type="slidenum">
              <a:rPr lang="es-ES" altLang="en-US" sz="1000">
                <a:latin typeface="Arial" panose="020B0604020202020204" pitchFamily="34" charset="0"/>
              </a:rPr>
              <a:pPr lvl="1"/>
              <a:t>23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BD704818-18E0-4EB0-B613-09B744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4BD1E38D-D564-4A1B-8BCF-3F4AE697D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Volume Subdivision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5293834-D71A-475E-A0E5-0E3CB8007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7894" name="Picture 4">
            <a:extLst>
              <a:ext uri="{FF2B5EF4-FFF2-40B4-BE49-F238E27FC236}">
                <a16:creationId xmlns:a16="http://schemas.microsoft.com/office/drawing/2014/main" id="{753851DD-CB86-47E8-A3DA-97BB7BB5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5608" r="7787" b="19626"/>
          <a:stretch>
            <a:fillRect/>
          </a:stretch>
        </p:blipFill>
        <p:spPr bwMode="auto">
          <a:xfrm>
            <a:off x="2057400" y="1676400"/>
            <a:ext cx="48006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33C7-B1CF-49F3-AF00-5F5C206B1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09AB05E-D2D4-4CDC-8A49-63ACF5F026AF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EE7909D6-DFB3-4581-A15D-49E0FC6B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3630E3CF-B6B6-4F30-8A37-3BE309BE9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1066800"/>
          </a:xfrm>
        </p:spPr>
        <p:txBody>
          <a:bodyPr/>
          <a:lstStyle/>
          <a:p>
            <a:r>
              <a:rPr lang="en-US" altLang="en-US"/>
              <a:t>Three-dimensional Applications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FC2A53D-9B8A-495C-80D8-17F813FE8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OpenGL, two-dimensional applications are a special case of three-dimensional graphics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Going to 3D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Not much changes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glVertex3*( 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Have to worry about the order in which polygons are drawn or use hidden-surface removal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Polygons should be simple, convex, flat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89054F5-924A-47FB-911F-9CD2C17CA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3140FA1-9B0C-4B4B-87B4-C57CFA68D7FD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1E593FF9-CEDC-4A27-9E00-CF4505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B461E2C-40F3-49A4-B15F-B3F1A9F4C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Sierpinski Gasket (2D)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BCB097B-A245-4065-8F6D-41A6E8B08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Start with a triangle</a:t>
            </a:r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r>
              <a:rPr lang="en-US" altLang="en-US" sz="2700"/>
              <a:t>Connect bisectors of sides and remove central triangle</a:t>
            </a:r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endParaRPr lang="en-US" altLang="en-US" sz="2700"/>
          </a:p>
          <a:p>
            <a:pPr>
              <a:lnSpc>
                <a:spcPct val="90000"/>
              </a:lnSpc>
            </a:pPr>
            <a:r>
              <a:rPr lang="en-US" altLang="en-US" sz="2700"/>
              <a:t>Repeat</a:t>
            </a:r>
          </a:p>
        </p:txBody>
      </p:sp>
      <p:sp>
        <p:nvSpPr>
          <p:cNvPr id="18438" name="Freeform 4">
            <a:extLst>
              <a:ext uri="{FF2B5EF4-FFF2-40B4-BE49-F238E27FC236}">
                <a16:creationId xmlns:a16="http://schemas.microsoft.com/office/drawing/2014/main" id="{A1C24288-80FE-4CAE-AB3D-C3136BC57CB6}"/>
              </a:ext>
            </a:extLst>
          </p:cNvPr>
          <p:cNvSpPr>
            <a:spLocks/>
          </p:cNvSpPr>
          <p:nvPr/>
        </p:nvSpPr>
        <p:spPr bwMode="auto">
          <a:xfrm>
            <a:off x="2743200" y="1981200"/>
            <a:ext cx="1600200" cy="1295400"/>
          </a:xfrm>
          <a:custGeom>
            <a:avLst/>
            <a:gdLst>
              <a:gd name="T0" fmla="*/ 0 w 1296"/>
              <a:gd name="T1" fmla="*/ 1056 h 1056"/>
              <a:gd name="T2" fmla="*/ 672 w 1296"/>
              <a:gd name="T3" fmla="*/ 0 h 1056"/>
              <a:gd name="T4" fmla="*/ 1296 w 1296"/>
              <a:gd name="T5" fmla="*/ 1056 h 1056"/>
              <a:gd name="T6" fmla="*/ 0 w 1296"/>
              <a:gd name="T7" fmla="*/ 105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Freeform 6">
            <a:extLst>
              <a:ext uri="{FF2B5EF4-FFF2-40B4-BE49-F238E27FC236}">
                <a16:creationId xmlns:a16="http://schemas.microsoft.com/office/drawing/2014/main" id="{58ED2838-DB16-47B2-AC7A-5297F6B0552A}"/>
              </a:ext>
            </a:extLst>
          </p:cNvPr>
          <p:cNvSpPr>
            <a:spLocks/>
          </p:cNvSpPr>
          <p:nvPr/>
        </p:nvSpPr>
        <p:spPr bwMode="auto">
          <a:xfrm>
            <a:off x="2667000" y="4343400"/>
            <a:ext cx="1600200" cy="1295400"/>
          </a:xfrm>
          <a:custGeom>
            <a:avLst/>
            <a:gdLst>
              <a:gd name="T0" fmla="*/ 0 w 1296"/>
              <a:gd name="T1" fmla="*/ 1056 h 1056"/>
              <a:gd name="T2" fmla="*/ 672 w 1296"/>
              <a:gd name="T3" fmla="*/ 0 h 1056"/>
              <a:gd name="T4" fmla="*/ 1296 w 1296"/>
              <a:gd name="T5" fmla="*/ 1056 h 1056"/>
              <a:gd name="T6" fmla="*/ 0 w 1296"/>
              <a:gd name="T7" fmla="*/ 105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0" name="Freeform 7">
            <a:extLst>
              <a:ext uri="{FF2B5EF4-FFF2-40B4-BE49-F238E27FC236}">
                <a16:creationId xmlns:a16="http://schemas.microsoft.com/office/drawing/2014/main" id="{77EB0136-BBD7-4996-AC36-070DE7A0B2D5}"/>
              </a:ext>
            </a:extLst>
          </p:cNvPr>
          <p:cNvSpPr>
            <a:spLocks/>
          </p:cNvSpPr>
          <p:nvPr/>
        </p:nvSpPr>
        <p:spPr bwMode="auto">
          <a:xfrm>
            <a:off x="3124200" y="4953000"/>
            <a:ext cx="762000" cy="685800"/>
          </a:xfrm>
          <a:custGeom>
            <a:avLst/>
            <a:gdLst>
              <a:gd name="T0" fmla="*/ 0 w 480"/>
              <a:gd name="T1" fmla="*/ 0 h 432"/>
              <a:gd name="T2" fmla="*/ 480 w 480"/>
              <a:gd name="T3" fmla="*/ 0 h 432"/>
              <a:gd name="T4" fmla="*/ 192 w 480"/>
              <a:gd name="T5" fmla="*/ 432 h 432"/>
              <a:gd name="T6" fmla="*/ 0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lnTo>
                  <a:pt x="480" y="0"/>
                </a:lnTo>
                <a:lnTo>
                  <a:pt x="192" y="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EA956B-4051-4F69-B2AA-52045FB14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7AD4286-D57E-4418-A3D5-8EF7F6A3157E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5376661A-A50B-4821-B7DD-641A0308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4E1A348-34E9-4806-9170-EFE0976C4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Example 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C603746-EE27-45D9-98AA-A6009EC64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Five subdivisions</a:t>
            </a:r>
          </a:p>
        </p:txBody>
      </p:sp>
      <p:pic>
        <p:nvPicPr>
          <p:cNvPr id="19462" name="Picture 4">
            <a:extLst>
              <a:ext uri="{FF2B5EF4-FFF2-40B4-BE49-F238E27FC236}">
                <a16:creationId xmlns:a16="http://schemas.microsoft.com/office/drawing/2014/main" id="{384D6525-0704-438A-9499-5CC443A6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19698" r="21414" b="30302"/>
          <a:stretch>
            <a:fillRect/>
          </a:stretch>
        </p:blipFill>
        <p:spPr bwMode="auto">
          <a:xfrm>
            <a:off x="2362200" y="2209800"/>
            <a:ext cx="40386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90A45-CDDA-45EF-96B3-97E979341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B181026-A0D1-45E6-AA21-7E02941C64E3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400667DA-1F62-4404-A187-5C8B8EC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096646F-E1C1-4E41-BAC1-A1329FD7E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gasket as a fractal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4F179FF-21E6-4936-9770-2546CC6AE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en-US"/>
              <a:t>Consider the filled area (black) and the perimeter (the length of all the lines around the filled triangles)</a:t>
            </a:r>
          </a:p>
          <a:p>
            <a:r>
              <a:rPr lang="en-US" altLang="en-US"/>
              <a:t>As we continue subdividing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area goes to zero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the perimeter goes to infinity</a:t>
            </a:r>
          </a:p>
          <a:p>
            <a:r>
              <a:rPr lang="en-US" altLang="en-US"/>
              <a:t>This is not an ordinary geometric object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is neither two- nor three-dimensional</a:t>
            </a:r>
          </a:p>
          <a:p>
            <a:r>
              <a:rPr lang="en-US" altLang="en-US"/>
              <a:t>It is a </a:t>
            </a:r>
            <a:r>
              <a:rPr lang="en-US" altLang="en-US" i="1"/>
              <a:t>fractal</a:t>
            </a:r>
            <a:r>
              <a:rPr lang="en-US" altLang="en-US"/>
              <a:t> (fractional dimension)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D608-CA45-44CC-ACF7-B8FD06039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B9774E0-04B8-4C1C-8C23-77AE012D974C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C8C321A2-528C-4B0B-BAC7-30E25866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37871AB-CE78-4419-A971-3451F590B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Gasket Program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FB462D75-AE08-45EF-95A8-CA5949C9E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#include &lt;GL/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glut.h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/* initial triangle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2400" b="1" dirty="0">
                <a:latin typeface="Courier New" panose="02070309020205020404" pitchFamily="49" charset="0"/>
              </a:rPr>
              <a:t> v[3][2]={{-1.0, -0.58},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{1.0, -0.58}, {0.0, 1.15}};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int n; /* number of recursive steps 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3F2C09-115F-4A4A-99B1-00663E336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EE69623-9DF8-4EDC-9B15-64178BF5A09C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5499BB11-21CD-40EB-99D3-D9839D78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A5A61A88-0EC8-4B30-B4F0-98374434A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 one triangle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93DFFEFD-4B16-4B43-8A4E-DD697A9E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80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BF5C6AD4-F545-4314-A056-0CED9D718C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triangle( GLfloat *a, GLfloat *b, GLfloat *c)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/* display one triangle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glVertex2fv(a);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glVertex2fv(b);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glVertex2fv(c);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4BB2B-C153-440D-B6C6-93D43A87B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7FA597B-F736-4C39-860A-B40C3544B352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EC0FFB1A-BADC-463E-998F-34AEA677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4940F34-789D-4783-82C5-43300BBE8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Triangle Subdivision – Recursive Program</a:t>
            </a:r>
            <a:br>
              <a:rPr lang="en-US" altLang="en-US" sz="2000" dirty="0"/>
            </a:br>
            <a:r>
              <a:rPr lang="en-US" altLang="en-US" sz="2000" dirty="0"/>
              <a:t>Draw the recursion tree (what order is it)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BE8E22D-DA7F-4A1C-B78B-8C68BDA9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divide_triangle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1800" b="1" dirty="0">
                <a:latin typeface="Courier New" panose="02070309020205020404" pitchFamily="49" charset="0"/>
              </a:rPr>
              <a:t> *a,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1800" b="1" dirty="0">
                <a:latin typeface="Courier New" panose="02070309020205020404" pitchFamily="49" charset="0"/>
              </a:rPr>
              <a:t> *b,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GLfloat</a:t>
            </a:r>
            <a:r>
              <a:rPr lang="en-US" altLang="en-US" sz="1800" b="1" dirty="0">
                <a:latin typeface="Courier New" panose="02070309020205020404" pitchFamily="49" charset="0"/>
              </a:rPr>
              <a:t> *c, int 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/* triangle subdivision using vertex numbers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point2 v0, v1, v2;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int j;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if(m&gt;0)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1800" b="1" dirty="0">
                <a:latin typeface="Courier New" panose="02070309020205020404" pitchFamily="49" charset="0"/>
              </a:rPr>
              <a:t>) v0[j]=(a[j]+b[j])/2;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1800" b="1" dirty="0">
                <a:latin typeface="Courier New" panose="02070309020205020404" pitchFamily="49" charset="0"/>
              </a:rPr>
              <a:t>) v1[j]=(a[j]+c[j])/2;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for(j=0; j&lt;2;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1800" b="1" dirty="0">
                <a:latin typeface="Courier New" panose="02070309020205020404" pitchFamily="49" charset="0"/>
              </a:rPr>
              <a:t>) v2[j]=(b[j]+c[j])/2;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divide_triangle</a:t>
            </a:r>
            <a:r>
              <a:rPr lang="en-US" altLang="en-US" sz="1800" b="1" dirty="0">
                <a:latin typeface="Courier New" panose="02070309020205020404" pitchFamily="49" charset="0"/>
              </a:rPr>
              <a:t>(a, v0, v1,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divide_triangle</a:t>
            </a:r>
            <a:r>
              <a:rPr lang="en-US" altLang="en-US" sz="1800" b="1" dirty="0">
                <a:latin typeface="Courier New" panose="02070309020205020404" pitchFamily="49" charset="0"/>
              </a:rPr>
              <a:t>(c, v1, v2,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divide_triangle</a:t>
            </a:r>
            <a:r>
              <a:rPr lang="en-US" altLang="en-US" sz="1800" b="1" dirty="0">
                <a:latin typeface="Courier New" panose="02070309020205020404" pitchFamily="49" charset="0"/>
              </a:rPr>
              <a:t>(b, v2, v0, m-1);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else(triangle(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a,b,c</a:t>
            </a:r>
            <a:r>
              <a:rPr lang="en-US" altLang="en-US" sz="1800" b="1" dirty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/* draw triangle at end of recursion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9044</TotalTime>
  <Words>1541</Words>
  <Application>Microsoft Office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 New</vt:lpstr>
      <vt:lpstr>ＭＳ Ｐゴシック</vt:lpstr>
      <vt:lpstr>Arial</vt:lpstr>
      <vt:lpstr>Times New Roman</vt:lpstr>
      <vt:lpstr>Wingdings</vt:lpstr>
      <vt:lpstr>ULA1</vt:lpstr>
      <vt:lpstr>ClipArt</vt:lpstr>
      <vt:lpstr>Programming with OpenGL Part 3: Three Dimensions</vt:lpstr>
      <vt:lpstr>Objectives</vt:lpstr>
      <vt:lpstr>Three-dimensional Applications</vt:lpstr>
      <vt:lpstr>Sierpinski Gasket (2D)</vt:lpstr>
      <vt:lpstr>Example </vt:lpstr>
      <vt:lpstr>The gasket as a fractal</vt:lpstr>
      <vt:lpstr>Gasket Program</vt:lpstr>
      <vt:lpstr>Draw one triangle</vt:lpstr>
      <vt:lpstr>Triangle Subdivision – Recursive Program Draw the recursion tree (what order is it)</vt:lpstr>
      <vt:lpstr>display and init Functions</vt:lpstr>
      <vt:lpstr>main Function</vt:lpstr>
      <vt:lpstr>Efficiency Note</vt:lpstr>
      <vt:lpstr>Moving to 3D</vt:lpstr>
      <vt:lpstr>3D Gasket</vt:lpstr>
      <vt:lpstr>Example </vt:lpstr>
      <vt:lpstr>triangle code</vt:lpstr>
      <vt:lpstr>subdivision code</vt:lpstr>
      <vt:lpstr>tetrahedron code</vt:lpstr>
      <vt:lpstr>Almost Correct</vt:lpstr>
      <vt:lpstr>Hidden-Surface Removal</vt:lpstr>
      <vt:lpstr>Using the z-buffer algorithm</vt:lpstr>
      <vt:lpstr>Surface vs Volume Subdvision</vt:lpstr>
      <vt:lpstr>Volume Subdivision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Tamir, Dan</cp:lastModifiedBy>
  <cp:revision>56</cp:revision>
  <dcterms:created xsi:type="dcterms:W3CDTF">2002-08-02T19:17:07Z</dcterms:created>
  <dcterms:modified xsi:type="dcterms:W3CDTF">2020-09-16T03:17:39Z</dcterms:modified>
</cp:coreProperties>
</file>