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3" r:id="rId4"/>
    <p:sldId id="274" r:id="rId5"/>
    <p:sldId id="280" r:id="rId6"/>
    <p:sldId id="281" r:id="rId7"/>
    <p:sldId id="295" r:id="rId8"/>
    <p:sldId id="282" r:id="rId9"/>
    <p:sldId id="276" r:id="rId10"/>
    <p:sldId id="283" r:id="rId11"/>
    <p:sldId id="277" r:id="rId12"/>
    <p:sldId id="284" r:id="rId13"/>
    <p:sldId id="285" r:id="rId14"/>
    <p:sldId id="289" r:id="rId15"/>
    <p:sldId id="294" r:id="rId16"/>
    <p:sldId id="291" r:id="rId17"/>
    <p:sldId id="293" r:id="rId18"/>
    <p:sldId id="278" r:id="rId19"/>
    <p:sldId id="296" r:id="rId20"/>
    <p:sldId id="287" r:id="rId21"/>
    <p:sldId id="275" r:id="rId22"/>
    <p:sldId id="288" r:id="rId23"/>
    <p:sldId id="286" r:id="rId24"/>
  </p:sldIdLst>
  <p:sldSz cx="9144000" cy="6858000" type="screen4x3"/>
  <p:notesSz cx="6877050" cy="9163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23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181C9961-DF66-4B46-9542-E29BD168F7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en-US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FA5C39B2-F372-4501-9654-58F988454F4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en-US" altLang="en-US"/>
          </a:p>
        </p:txBody>
      </p:sp>
      <p:sp>
        <p:nvSpPr>
          <p:cNvPr id="218116" name="Rectangle 4">
            <a:extLst>
              <a:ext uri="{FF2B5EF4-FFF2-40B4-BE49-F238E27FC236}">
                <a16:creationId xmlns:a16="http://schemas.microsoft.com/office/drawing/2014/main" id="{1438E81A-9414-4F49-92AB-96C083228DB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en-US"/>
          </a:p>
        </p:txBody>
      </p:sp>
      <p:sp>
        <p:nvSpPr>
          <p:cNvPr id="218117" name="Rectangle 5">
            <a:extLst>
              <a:ext uri="{FF2B5EF4-FFF2-40B4-BE49-F238E27FC236}">
                <a16:creationId xmlns:a16="http://schemas.microsoft.com/office/drawing/2014/main" id="{B8E3D4CF-F390-430B-A046-4B19AE96066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BAB797F4-0F5F-4C60-AE16-54B1351681D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BE41B66-74F7-4E15-B4E0-542F515C076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BA99A6B-3506-4283-B9D9-EB4A34E1310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CF969D03-4662-41AB-BC45-B0D2CF99965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87388"/>
            <a:ext cx="4579938" cy="3435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6ED675A1-CA4A-4435-93D5-31F045571E2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352925"/>
            <a:ext cx="5041900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E440F16E-2D4A-4F79-A254-EA76308A4C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0A196038-0D6D-402D-BBAF-B1132E6162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2C2CE414-088A-479E-887C-42933A470D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166091-0D17-4C7C-A277-EC2E4B85D3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4DEDB49E-DFD0-40E6-A536-6293AD92C9D0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EB00856-55EC-4BB2-AC52-628478D641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08151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48121E-AC62-4BAD-A972-B59E702EDE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5583E6E0-71CD-4BCC-A3AE-8C78084DC26E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C8B0E8C-0A2B-4E36-9595-5EC0B5AF61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17015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99E085-8476-4805-9783-690681567D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75180C81-CD6B-4DC2-A07E-C81F0B716714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D344651-4595-4297-83F9-8796DBE482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81121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FDEDA9-8FA0-4794-A902-750B95799C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F694C3B5-487A-42A7-A2E9-7A46432B9C95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5A7736E-5162-4B7F-88EB-19EDBEDD33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405893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EA6DF4-86E1-40BC-8042-7C578BC8F9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62B5889A-740B-4A02-B128-6162FA00ADC0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267BA95-BEB8-4E04-99F5-699AC009DE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3989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A914E-4FD5-4959-B44E-FD69F44BE7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70C428F8-4D29-416E-8E51-6B56A19663B6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DA5D317-DB36-4F92-A968-30A6DEB8D1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13670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63FDEE1-847E-43C5-B833-F94E756296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B16B0F1B-C2AB-4E83-B7E5-18448369AF15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AF38BC-0F3B-4018-865A-5156CE6A39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83592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E7492CD-D832-488E-BD3D-A605CC43E1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FFEDD8B0-86CA-4706-AAE8-C7B548405FB8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69C229E-F11C-4E2F-AA85-21E2A94177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7231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4CDE9E5-3AF9-4C87-8A24-872189C024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50BD847A-7A15-45E5-B016-DA59561F1915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6D07E44-9A29-488F-BDEF-94CA5FF818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92370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8951E0-BC95-4BE8-B197-77E5FD225C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4AD65C61-5236-4EB1-9073-6FB2F4A1CC7D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B1E3D29-8753-4ED3-8535-C9A758B09D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9835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8B6F52-72AB-4838-B774-36AA300C53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60018D50-0493-47CF-9CFA-556070C47614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5D86B12-72D6-467A-8D7D-F4AB5A1BD5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97411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FF5EEEA4-9A4D-4384-831D-5A4F2433E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D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A95EB3D-9DE6-4F98-886A-479C5F76B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Click to Edit Master Text Styles</a:t>
            </a:r>
          </a:p>
          <a:p>
            <a:pPr lvl="1"/>
            <a:r>
              <a:rPr lang="es-ES" altLang="en-US"/>
              <a:t>SECOND LEVEL</a:t>
            </a:r>
          </a:p>
          <a:p>
            <a:pPr lvl="2"/>
            <a:r>
              <a:rPr lang="es-ES" altLang="en-US"/>
              <a:t>THIRD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7A4C85C-917C-4BA4-B8D9-C6260B50EDE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panose="020B0604020202020204" pitchFamily="34" charset="0"/>
              </a:defRPr>
            </a:lvl2pPr>
          </a:lstStyle>
          <a:p>
            <a:pPr lvl="1"/>
            <a:fld id="{489C901B-CB1B-463F-AA29-AE3D1FF03EBA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077" name="Line 5">
            <a:extLst>
              <a:ext uri="{FF2B5EF4-FFF2-40B4-BE49-F238E27FC236}">
                <a16:creationId xmlns:a16="http://schemas.microsoft.com/office/drawing/2014/main" id="{5ACC1C02-C396-4178-81C7-355F567CF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81545DCD-706D-4447-B78A-CC9506EF0625}"/>
              </a:ext>
            </a:extLst>
          </p:cNvPr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lipArt" r:id="rId14" imgW="2354040" imgH="1792080" progId="MS_ClipArt_Gallery.2">
                  <p:embed/>
                </p:oleObj>
              </mc:Choice>
              <mc:Fallback>
                <p:oleObj name="ClipArt" r:id="rId14" imgW="2354040" imgH="1792080" progId="MS_ClipArt_Gallery.2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7">
            <a:extLst>
              <a:ext uri="{FF2B5EF4-FFF2-40B4-BE49-F238E27FC236}">
                <a16:creationId xmlns:a16="http://schemas.microsoft.com/office/drawing/2014/main" id="{6AA8B4CF-5D30-4868-9215-1C45DC0CD53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A8381-6E91-4FBF-B961-36248911BA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68416C9D-CEE6-49D2-B428-43C6530C76C5}" type="slidenum">
              <a:rPr lang="es-ES" altLang="en-US" sz="1000">
                <a:latin typeface="Arial" panose="020B0604020202020204" pitchFamily="34" charset="0"/>
              </a:rPr>
              <a:pPr lvl="1"/>
              <a:t>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304917A7-4428-4A4F-BA1B-5D45F6A6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1CF72AD9-D3F5-46A3-AD6E-4D2434B691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 altLang="en-US"/>
              <a:t>OpenGL Transformations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A8F04A30-FAC6-476D-A1BC-F0A5179E91E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276600"/>
            <a:ext cx="6400800" cy="1752600"/>
          </a:xfrm>
        </p:spPr>
        <p:txBody>
          <a:bodyPr/>
          <a:lstStyle/>
          <a:p>
            <a:r>
              <a:rPr lang="en-US" altLang="en-US"/>
              <a:t>Ed Angel</a:t>
            </a:r>
          </a:p>
          <a:p>
            <a:r>
              <a:rPr lang="en-US" altLang="en-US"/>
              <a:t>Professor of Computer Science, Electrical and Computer Engineering, and Media Arts</a:t>
            </a:r>
          </a:p>
          <a:p>
            <a:r>
              <a:rPr lang="en-US" altLang="en-US"/>
              <a:t>University of New Mexico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97548F3-4BC2-4337-802D-1E13912EDF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8CB5BF3F-FD62-49E7-8859-C6BB7E670406}" type="slidenum">
              <a:rPr lang="es-ES" altLang="en-US" sz="1000">
                <a:latin typeface="Arial" panose="020B0604020202020204" pitchFamily="34" charset="0"/>
              </a:rPr>
              <a:pPr lvl="1"/>
              <a:t>10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4579" name="Footer Placeholder 4">
            <a:extLst>
              <a:ext uri="{FF2B5EF4-FFF2-40B4-BE49-F238E27FC236}">
                <a16:creationId xmlns:a16="http://schemas.microsoft.com/office/drawing/2014/main" id="{E111BA25-0EDF-404A-9436-86729884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72B9D004-D498-4FC4-9325-AC71870FC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0ADBCA78-1F4A-41EB-973A-BBB0D7A02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/>
              <a:t>Rotation about z axis by 30 degrees with a fixed point of (1.0, 2.0, 3.0)</a:t>
            </a:r>
          </a:p>
          <a:p>
            <a:endParaRPr lang="en-US" altLang="en-US" sz="2700"/>
          </a:p>
          <a:p>
            <a:endParaRPr lang="en-US" altLang="en-US" sz="2700"/>
          </a:p>
          <a:p>
            <a:endParaRPr lang="en-US" altLang="en-US" sz="2700"/>
          </a:p>
          <a:p>
            <a:endParaRPr lang="en-US" altLang="en-US" sz="2700"/>
          </a:p>
          <a:p>
            <a:endParaRPr lang="en-US" altLang="en-US" sz="2700"/>
          </a:p>
          <a:p>
            <a:r>
              <a:rPr lang="en-US" altLang="en-US" sz="2700"/>
              <a:t>Remember that last matrix specified in the program is the first applied</a:t>
            </a:r>
          </a:p>
        </p:txBody>
      </p:sp>
      <p:sp>
        <p:nvSpPr>
          <p:cNvPr id="24582" name="Text Box 4">
            <a:extLst>
              <a:ext uri="{FF2B5EF4-FFF2-40B4-BE49-F238E27FC236}">
                <a16:creationId xmlns:a16="http://schemas.microsoft.com/office/drawing/2014/main" id="{72CD78A8-8345-4C76-9F27-E7636DF09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743200"/>
            <a:ext cx="5843588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 err="1">
                <a:latin typeface="Courier New" panose="02070309020205020404" pitchFamily="49" charset="0"/>
              </a:rPr>
              <a:t>glMatrixMode</a:t>
            </a:r>
            <a:r>
              <a:rPr lang="en-US" altLang="en-US" b="1" dirty="0">
                <a:latin typeface="Courier New" panose="02070309020205020404" pitchFamily="49" charset="0"/>
              </a:rPr>
              <a:t>(GL_MODELVIEW);</a:t>
            </a:r>
          </a:p>
          <a:p>
            <a:r>
              <a:rPr lang="en-US" altLang="en-US" b="1" dirty="0" err="1">
                <a:latin typeface="Courier New" panose="02070309020205020404" pitchFamily="49" charset="0"/>
              </a:rPr>
              <a:t>glLoadIdentity</a:t>
            </a:r>
            <a:r>
              <a:rPr lang="en-US" altLang="en-US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en-US" b="1" dirty="0" err="1">
                <a:latin typeface="Courier New" panose="02070309020205020404" pitchFamily="49" charset="0"/>
              </a:rPr>
              <a:t>glTranslatef</a:t>
            </a:r>
            <a:r>
              <a:rPr lang="en-US" altLang="en-US" b="1" dirty="0">
                <a:latin typeface="Courier New" panose="02070309020205020404" pitchFamily="49" charset="0"/>
              </a:rPr>
              <a:t>(1.0, 2.0, 3.0);</a:t>
            </a:r>
          </a:p>
          <a:p>
            <a:r>
              <a:rPr lang="en-US" altLang="en-US" b="1" dirty="0" err="1">
                <a:latin typeface="Courier New" panose="02070309020205020404" pitchFamily="49" charset="0"/>
              </a:rPr>
              <a:t>glRotatef</a:t>
            </a:r>
            <a:r>
              <a:rPr lang="en-US" altLang="en-US" b="1" dirty="0">
                <a:latin typeface="Courier New" panose="02070309020205020404" pitchFamily="49" charset="0"/>
              </a:rPr>
              <a:t>(30.0, 0.0, 0.0, 1.0);</a:t>
            </a:r>
          </a:p>
          <a:p>
            <a:r>
              <a:rPr lang="en-US" altLang="en-US" b="1" dirty="0" err="1">
                <a:latin typeface="Courier New" panose="02070309020205020404" pitchFamily="49" charset="0"/>
              </a:rPr>
              <a:t>glTranslatef</a:t>
            </a:r>
            <a:r>
              <a:rPr lang="en-US" altLang="en-US" b="1" dirty="0">
                <a:latin typeface="Courier New" panose="02070309020205020404" pitchFamily="49" charset="0"/>
              </a:rPr>
              <a:t>(-1.0, -2.0, -3.0);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3B8BD0-CECF-4F6C-8F1F-8F2E786351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34AD032F-CFDF-4DD8-BFCD-A86382324EAB}" type="slidenum">
              <a:rPr lang="es-ES" altLang="en-US" sz="1000">
                <a:latin typeface="Arial" panose="020B0604020202020204" pitchFamily="34" charset="0"/>
              </a:rPr>
              <a:pPr lvl="1"/>
              <a:t>11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5603" name="Footer Placeholder 4">
            <a:extLst>
              <a:ext uri="{FF2B5EF4-FFF2-40B4-BE49-F238E27FC236}">
                <a16:creationId xmlns:a16="http://schemas.microsoft.com/office/drawing/2014/main" id="{12E1D7DB-A6EF-4885-B417-EB46122F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7F12A30D-4475-42D1-8297-76E26277C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Arbitrary Matrices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1CAB7646-16DA-44EC-B294-DDD74D196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Can load and multiply by matrices defined in the application program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The matrix </a:t>
            </a:r>
            <a:r>
              <a:rPr lang="en-US" altLang="en-US" b="1">
                <a:latin typeface="Courier New" panose="02070309020205020404" pitchFamily="49" charset="0"/>
              </a:rPr>
              <a:t>m</a:t>
            </a:r>
            <a:r>
              <a:rPr lang="en-US" altLang="en-US"/>
              <a:t> is a one dimension array of 16 elements which are the components of the desired 4 x 4 matrix stored by </a:t>
            </a:r>
            <a:r>
              <a:rPr lang="en-US" altLang="en-US" u="sng"/>
              <a:t>columns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 </a:t>
            </a:r>
            <a:r>
              <a:rPr lang="en-US" altLang="en-US" sz="2700" b="1">
                <a:latin typeface="Courier New" panose="02070309020205020404" pitchFamily="49" charset="0"/>
              </a:rPr>
              <a:t>glMultMatrixf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m</a:t>
            </a:r>
            <a:r>
              <a:rPr lang="en-US" altLang="en-US"/>
              <a:t> multiplies the existing matrix on the right</a:t>
            </a:r>
          </a:p>
        </p:txBody>
      </p:sp>
      <p:sp>
        <p:nvSpPr>
          <p:cNvPr id="25606" name="Text Box 4">
            <a:extLst>
              <a:ext uri="{FF2B5EF4-FFF2-40B4-BE49-F238E27FC236}">
                <a16:creationId xmlns:a16="http://schemas.microsoft.com/office/drawing/2014/main" id="{AF479E85-041F-41EB-950A-8E82D4F60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2590800"/>
            <a:ext cx="3105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glLoadMatrixf(m)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glMultMatrixf(m)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F55D6C1-25B7-4EB4-AED5-49D0BD693A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5B94132A-AFF8-4342-A153-B13506F951C3}" type="slidenum">
              <a:rPr lang="es-ES" altLang="en-US" sz="1000">
                <a:latin typeface="Arial" panose="020B0604020202020204" pitchFamily="34" charset="0"/>
              </a:rPr>
              <a:pPr lvl="1"/>
              <a:t>12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6627" name="Footer Placeholder 4">
            <a:extLst>
              <a:ext uri="{FF2B5EF4-FFF2-40B4-BE49-F238E27FC236}">
                <a16:creationId xmlns:a16="http://schemas.microsoft.com/office/drawing/2014/main" id="{CE4422D2-E3E9-4596-89E5-AE6658F3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273F60EA-2334-4BB2-BC48-2F05A097A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Stacks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4059D9D8-D464-4694-BC78-45131FC9FE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724400"/>
          </a:xfrm>
        </p:spPr>
        <p:txBody>
          <a:bodyPr/>
          <a:lstStyle/>
          <a:p>
            <a:r>
              <a:rPr lang="en-US" altLang="en-US"/>
              <a:t>In many situations we want to save transformation matrices for use later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Traversing hierarchical data structures (Chapter 10)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Avoiding state changes when executing display lists</a:t>
            </a:r>
          </a:p>
          <a:p>
            <a:r>
              <a:rPr lang="en-US" altLang="en-US"/>
              <a:t>OpenGL maintains stacks for each type of matrix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Access present type (as set by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glMatrixMode)</a:t>
            </a:r>
            <a:r>
              <a:rPr lang="en-US" altLang="en-US">
                <a:ea typeface="ＭＳ Ｐゴシック" panose="020B0600070205080204" pitchFamily="34" charset="-128"/>
              </a:rPr>
              <a:t> by</a:t>
            </a:r>
          </a:p>
        </p:txBody>
      </p:sp>
      <p:sp>
        <p:nvSpPr>
          <p:cNvPr id="26630" name="Text Box 4">
            <a:extLst>
              <a:ext uri="{FF2B5EF4-FFF2-40B4-BE49-F238E27FC236}">
                <a16:creationId xmlns:a16="http://schemas.microsoft.com/office/drawing/2014/main" id="{86CBF89D-EAB2-4DBF-8B69-756F1B6CC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5126038"/>
            <a:ext cx="31623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b="1">
                <a:latin typeface="Courier New" panose="02070309020205020404" pitchFamily="49" charset="0"/>
              </a:rPr>
              <a:t>glPushMatrix()</a:t>
            </a:r>
          </a:p>
          <a:p>
            <a:r>
              <a:rPr lang="en-US" altLang="en-US" sz="2800" b="1">
                <a:latin typeface="Courier New" panose="02070309020205020404" pitchFamily="49" charset="0"/>
              </a:rPr>
              <a:t>glPopMatrix()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39D04C3-99E5-4570-8625-0C197D4445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EF50D9A-B151-4ACC-8597-68DCED2CE5EE}" type="slidenum">
              <a:rPr lang="es-ES" altLang="en-US" sz="1000">
                <a:latin typeface="Arial" panose="020B0604020202020204" pitchFamily="34" charset="0"/>
              </a:rPr>
              <a:pPr lvl="1"/>
              <a:t>13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7651" name="Footer Placeholder 4">
            <a:extLst>
              <a:ext uri="{FF2B5EF4-FFF2-40B4-BE49-F238E27FC236}">
                <a16:creationId xmlns:a16="http://schemas.microsoft.com/office/drawing/2014/main" id="{8E0078F9-D2B8-4D44-AD68-B626EEB0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BD4D873E-B9A6-4152-AAC3-7D4AD394C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Back Matrices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4C67B66E-BDB4-4438-AFF6-AC1806934C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/>
              <a:t>Can also access matrices (and other parts of the state) by </a:t>
            </a:r>
            <a:r>
              <a:rPr lang="en-US" altLang="en-US" sz="2700" i="1"/>
              <a:t>query </a:t>
            </a:r>
            <a:r>
              <a:rPr lang="en-US" altLang="en-US" sz="2700"/>
              <a:t>functions</a:t>
            </a:r>
          </a:p>
          <a:p>
            <a:endParaRPr lang="en-US" altLang="en-US" sz="2700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sz="2700"/>
              <a:t>For matrices, we use as</a:t>
            </a:r>
          </a:p>
        </p:txBody>
      </p:sp>
      <p:sp>
        <p:nvSpPr>
          <p:cNvPr id="27654" name="Text Box 4">
            <a:extLst>
              <a:ext uri="{FF2B5EF4-FFF2-40B4-BE49-F238E27FC236}">
                <a16:creationId xmlns:a16="http://schemas.microsoft.com/office/drawing/2014/main" id="{FA75100B-AD24-4859-8275-F1876BB46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667000"/>
            <a:ext cx="2557463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glGetIntegerv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glGetFloatv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glGetBooleanv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glGetDoublev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glIsEnabled</a:t>
            </a:r>
          </a:p>
        </p:txBody>
      </p:sp>
      <p:sp>
        <p:nvSpPr>
          <p:cNvPr id="27655" name="Text Box 5">
            <a:extLst>
              <a:ext uri="{FF2B5EF4-FFF2-40B4-BE49-F238E27FC236}">
                <a16:creationId xmlns:a16="http://schemas.microsoft.com/office/drawing/2014/main" id="{C0235B11-3B5E-4288-9DAC-4F23BC600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257800"/>
            <a:ext cx="54784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double m[16];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glGetFloatv(GL_MODELVIEW, m);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98232-6372-4199-89E9-D84CA8FB4A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AD40EE6-1597-4E96-8505-F6DC866F58E4}" type="slidenum">
              <a:rPr lang="es-ES" altLang="en-US" sz="1000">
                <a:latin typeface="Arial" panose="020B0604020202020204" pitchFamily="34" charset="0"/>
              </a:rPr>
              <a:pPr lvl="1"/>
              <a:t>14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618A7464-C559-44F1-83C3-495918DE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A0A16CD4-FB4F-466E-AF2C-B39D695F0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300"/>
              <a:t>Using Transformations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2D38C5A5-69A7-4D85-B653-5C4BF9CA5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/>
              <a:t>Example: use idle function to rotate a cube and mouse function to change direction of rotation </a:t>
            </a:r>
          </a:p>
          <a:p>
            <a:r>
              <a:rPr lang="en-US" altLang="en-US" sz="2700"/>
              <a:t>Start with a program that draws a cube</a:t>
            </a:r>
            <a:r>
              <a:rPr lang="en-US" altLang="en-US"/>
              <a:t> (</a:t>
            </a:r>
            <a:r>
              <a:rPr lang="en-US" altLang="en-US" sz="2400" b="1">
                <a:latin typeface="Courier New" panose="02070309020205020404" pitchFamily="49" charset="0"/>
              </a:rPr>
              <a:t>colorcube.c</a:t>
            </a:r>
            <a:r>
              <a:rPr lang="en-US" altLang="en-US"/>
              <a:t>) </a:t>
            </a:r>
            <a:r>
              <a:rPr lang="en-US" altLang="en-US" sz="2700"/>
              <a:t>in a standard way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Centered at origin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Sides aligned with axes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Will discuss modeling in next lecture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143BA-29EC-42EA-8037-92EC0FE703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A7025CDC-2225-4362-9ABF-675CDF9D2594}" type="slidenum">
              <a:rPr lang="es-ES" altLang="en-US" sz="1000">
                <a:latin typeface="Arial" panose="020B0604020202020204" pitchFamily="34" charset="0"/>
              </a:rPr>
              <a:pPr lvl="1"/>
              <a:t>15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9699" name="Footer Placeholder 4">
            <a:extLst>
              <a:ext uri="{FF2B5EF4-FFF2-40B4-BE49-F238E27FC236}">
                <a16:creationId xmlns:a16="http://schemas.microsoft.com/office/drawing/2014/main" id="{532E1347-5255-41C6-BFC9-828EDA9C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0DFE2EAE-C70E-46C2-AA72-1D05FF615C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main.c </a:t>
            </a: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864E5F0E-D42E-4388-B604-6D7B3C25333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void main(int argc, char **argv)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{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glutInit(&amp;argc, argv);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glutInitDisplayMode(GLUT_DOUBLE | GLUT_RGB |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GLUT_DEPTH);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glutInitWindowSize(500, 500);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glutCreateWindow("colorcube");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glutReshapeFunc(myReshape);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glutDisplayFunc(display);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glutIdleFunc(spinCube);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glutMouseFunc(mouse);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glEnable(GL_DEPTH_TEST);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glutMainLoop();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5AF5AEB-A35A-4505-904F-B4BFC385B8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6A4EA9E0-47A3-480D-98E9-6DFB68F0EEDC}" type="slidenum">
              <a:rPr lang="es-ES" altLang="en-US" sz="1000">
                <a:latin typeface="Arial" panose="020B0604020202020204" pitchFamily="34" charset="0"/>
              </a:rPr>
              <a:pPr lvl="1"/>
              <a:t>16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0723" name="Footer Placeholder 4">
            <a:extLst>
              <a:ext uri="{FF2B5EF4-FFF2-40B4-BE49-F238E27FC236}">
                <a16:creationId xmlns:a16="http://schemas.microsoft.com/office/drawing/2014/main" id="{02F0AE4F-1405-46DE-BF0C-4CD9FAE9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52165254-C427-4F07-B8E3-C2B1196F1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Idle and Mouse callbacks</a:t>
            </a: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0E26EBA1-6155-4B58-9221-F45B6204673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void spinCube()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theta[axis] += 2.0;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if( theta[axis] &gt; 360.0 ) theta[axis] -= 360.0;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glutPostRedisplay();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7E356B6D-47A5-44F7-9D71-C1B847B21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" y="3498850"/>
            <a:ext cx="826135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void mouse(int btn, int state, int x, int y)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   if(btn==GLUT_LEFT_BUTTON &amp;&amp; state == GLUT_DOWN) 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           axis = 0;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   if(btn==GLUT_MIDDLE_BUTTON &amp;&amp; state == GLUT_DOWN) 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           axis = 1;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   if(btn==GLUT_RIGHT_BUTTON &amp;&amp; state == GLUT_DOWN) 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           axis = 2;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6108A2D-6AB2-44DF-BBB5-459E4F7058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313D71E-ACF4-4733-8C41-C96B2BDE6C0F}" type="slidenum">
              <a:rPr lang="es-ES" altLang="en-US" sz="1000">
                <a:latin typeface="Arial" panose="020B0604020202020204" pitchFamily="34" charset="0"/>
              </a:rPr>
              <a:pPr lvl="1"/>
              <a:t>17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1747" name="Footer Placeholder 4">
            <a:extLst>
              <a:ext uri="{FF2B5EF4-FFF2-40B4-BE49-F238E27FC236}">
                <a16:creationId xmlns:a16="http://schemas.microsoft.com/office/drawing/2014/main" id="{F2A2BE09-DD32-4E38-AE3A-9C167D51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F6A8B7C9-5B67-4DB1-BED6-6A6B0817C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callback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27C27CAA-B412-43F6-A162-BB1EFB91053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524000"/>
            <a:ext cx="8458200" cy="47244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void display()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glClear(GL_COLOR_BUFFER_BIT | GL_DEPTH_BUFFER_BIT);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glLoadIdentity();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glRotatef(theta[0], 1.0, 0.0, 0.0);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glRotatef(theta[1], 0.0, 1.0, 0.0);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glRotatef(theta[2], 0.0, 0.0, 1.0);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colorcube();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glutSwapBuffers();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F30031D5-8C2E-4AD1-9078-C13719138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724400"/>
            <a:ext cx="75723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Note that because of fixed from of callbacks, variables </a:t>
            </a:r>
          </a:p>
          <a:p>
            <a:r>
              <a:rPr lang="en-US" altLang="en-US">
                <a:latin typeface="Arial" panose="020B0604020202020204" pitchFamily="34" charset="0"/>
              </a:rPr>
              <a:t>such as  </a:t>
            </a:r>
            <a:r>
              <a:rPr lang="en-US" altLang="en-US" sz="2000" b="1">
                <a:latin typeface="Courier New" panose="02070309020205020404" pitchFamily="49" charset="0"/>
              </a:rPr>
              <a:t>theta</a:t>
            </a:r>
            <a:r>
              <a:rPr lang="en-US" altLang="en-US">
                <a:latin typeface="Arial" panose="020B0604020202020204" pitchFamily="34" charset="0"/>
              </a:rPr>
              <a:t> and </a:t>
            </a:r>
            <a:r>
              <a:rPr lang="en-US" altLang="en-US" sz="2000" b="1">
                <a:latin typeface="Courier New" panose="02070309020205020404" pitchFamily="49" charset="0"/>
              </a:rPr>
              <a:t>axis</a:t>
            </a:r>
            <a:r>
              <a:rPr lang="en-US" altLang="en-US">
                <a:latin typeface="Arial" panose="020B0604020202020204" pitchFamily="34" charset="0"/>
              </a:rPr>
              <a:t> must be defined as globals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Camera information is in standard reshape callback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9623B-6A54-4A16-A29E-412BF97314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4C6D5A76-4E42-434A-962C-33A45416C014}" type="slidenum">
              <a:rPr lang="es-ES" altLang="en-US" sz="1000">
                <a:latin typeface="Arial" panose="020B0604020202020204" pitchFamily="34" charset="0"/>
              </a:rPr>
              <a:pPr lvl="1"/>
              <a:t>18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2771" name="Footer Placeholder 4">
            <a:extLst>
              <a:ext uri="{FF2B5EF4-FFF2-40B4-BE49-F238E27FC236}">
                <a16:creationId xmlns:a16="http://schemas.microsoft.com/office/drawing/2014/main" id="{AA7C6D4A-6E43-494D-AC41-77C19801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2772" name="Rectangle 1026">
            <a:extLst>
              <a:ext uri="{FF2B5EF4-FFF2-40B4-BE49-F238E27FC236}">
                <a16:creationId xmlns:a16="http://schemas.microsoft.com/office/drawing/2014/main" id="{8A9066A6-88CD-47EF-A560-A5971CFFB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629400" cy="1066800"/>
          </a:xfrm>
        </p:spPr>
        <p:txBody>
          <a:bodyPr/>
          <a:lstStyle/>
          <a:p>
            <a:r>
              <a:rPr lang="en-US" altLang="en-US"/>
              <a:t>Using the Model-view Matrix</a:t>
            </a:r>
          </a:p>
        </p:txBody>
      </p:sp>
      <p:sp>
        <p:nvSpPr>
          <p:cNvPr id="32773" name="Rectangle 1027">
            <a:extLst>
              <a:ext uri="{FF2B5EF4-FFF2-40B4-BE49-F238E27FC236}">
                <a16:creationId xmlns:a16="http://schemas.microsoft.com/office/drawing/2014/main" id="{184CA614-D40C-4D36-B1E7-D6F057FF2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In OpenGL the model-view matrix is used to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Position the camera</a:t>
            </a:r>
          </a:p>
          <a:p>
            <a:pPr lvl="2"/>
            <a:r>
              <a:rPr lang="en-US" altLang="en-US" sz="2400">
                <a:ea typeface="ＭＳ Ｐゴシック" panose="020B0600070205080204" pitchFamily="34" charset="-128"/>
              </a:rPr>
              <a:t>Can be done by rotations and translations but is often easier to use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gluLookAt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Build models of objects </a:t>
            </a:r>
          </a:p>
          <a:p>
            <a:r>
              <a:rPr lang="en-US" altLang="en-US" sz="2800"/>
              <a:t>The projection matrix is used to define the view volume and to select a camera lens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A58C9-AA5F-4A04-82BB-2DB53A56D4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F176DD4D-A8F8-4D45-8331-DF16E7769353}" type="slidenum">
              <a:rPr lang="es-ES" altLang="en-US" sz="1000">
                <a:latin typeface="Arial" panose="020B0604020202020204" pitchFamily="34" charset="0"/>
              </a:rPr>
              <a:pPr lvl="1"/>
              <a:t>19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3795" name="Footer Placeholder 4">
            <a:extLst>
              <a:ext uri="{FF2B5EF4-FFF2-40B4-BE49-F238E27FC236}">
                <a16:creationId xmlns:a16="http://schemas.microsoft.com/office/drawing/2014/main" id="{603F85FB-4871-4576-BC4D-E65A0FF0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3F14F4C3-7658-46A3-99FD-08F4D73DE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900"/>
              <a:t>Model-view and Projection Matrices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C41F416D-A2DA-4F74-92DB-3C595D60A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Although both are manipulated by the same functions, we have to be careful because incremental changes are always made by postmultiplication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For example, rotating model-view and projection matrices by the same matrix are not equivalent operations. Postmultiplication of the model-view matrix is equivalent to premultiplication of the projection matrix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E09F-4EA0-4F7F-B430-6F7EE4F50B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5794EF39-673D-403F-88C4-00D10C5D307A}" type="slidenum">
              <a:rPr lang="es-ES" altLang="en-US" sz="1000">
                <a:latin typeface="Arial" panose="020B0604020202020204" pitchFamily="34" charset="0"/>
              </a:rPr>
              <a:pPr lvl="1"/>
              <a:t>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6387" name="Footer Placeholder 4">
            <a:extLst>
              <a:ext uri="{FF2B5EF4-FFF2-40B4-BE49-F238E27FC236}">
                <a16:creationId xmlns:a16="http://schemas.microsoft.com/office/drawing/2014/main" id="{4E9057C6-95BB-4E5F-9D16-76BBBF0B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24FDD594-2386-4141-810F-989B485B5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1066800"/>
          </a:xfrm>
        </p:spPr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C314DB10-878C-4741-B35B-673109D78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724400"/>
          </a:xfrm>
        </p:spPr>
        <p:txBody>
          <a:bodyPr/>
          <a:lstStyle/>
          <a:p>
            <a:r>
              <a:rPr lang="en-US" altLang="en-US"/>
              <a:t>Learn how to carry out transformations in OpenGL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Rotation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Translation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Scaling</a:t>
            </a:r>
          </a:p>
          <a:p>
            <a:r>
              <a:rPr lang="en-US" altLang="en-US"/>
              <a:t>Introduce OpenGL matrix modes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Model-view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Projection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16D31-8CBA-4EED-B2B8-7435200970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914C89EC-8812-4A94-B19E-EA641D81F1DF}" type="slidenum">
              <a:rPr lang="es-ES" altLang="en-US" sz="1000">
                <a:latin typeface="Arial" panose="020B0604020202020204" pitchFamily="34" charset="0"/>
              </a:rPr>
              <a:pPr lvl="1"/>
              <a:t>20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4819" name="Footer Placeholder 4">
            <a:extLst>
              <a:ext uri="{FF2B5EF4-FFF2-40B4-BE49-F238E27FC236}">
                <a16:creationId xmlns:a16="http://schemas.microsoft.com/office/drawing/2014/main" id="{F48090AD-497C-488A-82BE-2BE1585B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141A5A91-C2FB-4D1F-8E73-37447571F6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Smooth Rotation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FF552DDA-3293-4F52-87F6-5D232FBC6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From a practical standpoint, we are often want to use transformations to move and reorient an object smoothly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Problem: find a sequence of model-view matrices </a:t>
            </a:r>
            <a:r>
              <a:rPr lang="en-US" altLang="en-US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b="1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en-US" altLang="en-US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b="1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,…..,</a:t>
            </a:r>
            <a:r>
              <a:rPr lang="en-US" altLang="en-US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b="1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 so that when they are applied successively to one or more objects we see a smooth transition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For orientating an object, we can use the fact that every rotation corresponds to part of a great circle on a sphere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Find the axis of rotation and angle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Virtual trackball (see text)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57AC9-48BA-4A47-8356-35D83B30FC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1BCC0F29-2EFA-4EE5-A560-DB1F7F901E8D}" type="slidenum">
              <a:rPr lang="es-ES" altLang="en-US" sz="1000">
                <a:latin typeface="Arial" panose="020B0604020202020204" pitchFamily="34" charset="0"/>
              </a:rPr>
              <a:pPr lvl="1"/>
              <a:t>21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5843" name="Footer Placeholder 4">
            <a:extLst>
              <a:ext uri="{FF2B5EF4-FFF2-40B4-BE49-F238E27FC236}">
                <a16:creationId xmlns:a16="http://schemas.microsoft.com/office/drawing/2014/main" id="{DAABD7FA-0297-451B-BE0E-FBE08C3F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5F9293FC-414A-466B-92AD-EA60FBC9D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Incremental Rotation 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7A458F00-26F2-4A83-953F-848142022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/>
              <a:t>Consider the two approaches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For a sequence of rotation matrices </a:t>
            </a:r>
            <a:r>
              <a:rPr lang="en-US" altLang="en-US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b="1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en-US" altLang="en-US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b="1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,…..,</a:t>
            </a:r>
            <a:r>
              <a:rPr lang="en-US" altLang="en-US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b="1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3000">
                <a:ea typeface="ＭＳ Ｐゴシック" panose="020B0600070205080204" pitchFamily="34" charset="-128"/>
              </a:rPr>
              <a:t> , </a:t>
            </a:r>
            <a:r>
              <a:rPr lang="en-US" altLang="en-US">
                <a:ea typeface="ＭＳ Ｐゴシック" panose="020B0600070205080204" pitchFamily="34" charset="-128"/>
              </a:rPr>
              <a:t>find the Euler angles for each and use </a:t>
            </a:r>
            <a:r>
              <a:rPr lang="en-US" altLang="en-US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b="1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R</a:t>
            </a:r>
            <a:r>
              <a:rPr lang="en-US" altLang="en-US" b="1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iz </a:t>
            </a:r>
            <a:r>
              <a:rPr lang="en-US" altLang="en-US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b="1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iy </a:t>
            </a:r>
            <a:r>
              <a:rPr lang="en-US" altLang="en-US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b="1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ix</a:t>
            </a:r>
          </a:p>
          <a:p>
            <a:pPr lvl="2"/>
            <a:r>
              <a:rPr lang="en-US" altLang="en-US" sz="2400">
                <a:ea typeface="ＭＳ Ｐゴシック" panose="020B0600070205080204" pitchFamily="34" charset="-128"/>
              </a:rPr>
              <a:t>Not very efficient</a:t>
            </a:r>
            <a:r>
              <a:rPr lang="en-US" altLang="en-US" sz="2400" b="1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Use the final positions to determine the axis and angle of rotation, then increment only the angle</a:t>
            </a:r>
          </a:p>
          <a:p>
            <a:r>
              <a:rPr lang="en-US" altLang="en-US" sz="2700"/>
              <a:t>Quaternions can be more efficient</a:t>
            </a:r>
            <a:r>
              <a:rPr lang="en-US" altLang="en-US"/>
              <a:t> </a:t>
            </a:r>
            <a:r>
              <a:rPr lang="en-US" altLang="en-US" sz="2700"/>
              <a:t>than either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BE5BE1E-5CA2-4D43-9D81-D08B02586A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04C0B535-FCDF-4348-BF29-8821C63887C6}" type="slidenum">
              <a:rPr lang="es-ES" altLang="en-US" sz="1000">
                <a:latin typeface="Arial" panose="020B0604020202020204" pitchFamily="34" charset="0"/>
              </a:rPr>
              <a:pPr lvl="1"/>
              <a:t>22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6867" name="Footer Placeholder 4">
            <a:extLst>
              <a:ext uri="{FF2B5EF4-FFF2-40B4-BE49-F238E27FC236}">
                <a16:creationId xmlns:a16="http://schemas.microsoft.com/office/drawing/2014/main" id="{57D60E42-A699-432D-A61D-18E6A004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6868" name="Rectangle 1026">
            <a:extLst>
              <a:ext uri="{FF2B5EF4-FFF2-40B4-BE49-F238E27FC236}">
                <a16:creationId xmlns:a16="http://schemas.microsoft.com/office/drawing/2014/main" id="{88641B01-CF08-452B-B150-69EA366FB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Quaternions</a:t>
            </a:r>
          </a:p>
        </p:txBody>
      </p:sp>
      <p:sp>
        <p:nvSpPr>
          <p:cNvPr id="36869" name="Rectangle 1027">
            <a:extLst>
              <a:ext uri="{FF2B5EF4-FFF2-40B4-BE49-F238E27FC236}">
                <a16:creationId xmlns:a16="http://schemas.microsoft.com/office/drawing/2014/main" id="{D3FCDDA5-0AA1-4732-94C3-000296D8C5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700"/>
              <a:t>Extension of imaginary numbers from two to three dimensions</a:t>
            </a:r>
          </a:p>
          <a:p>
            <a:pPr>
              <a:lnSpc>
                <a:spcPct val="90000"/>
              </a:lnSpc>
            </a:pPr>
            <a:r>
              <a:rPr lang="en-US" altLang="en-US" sz="2700"/>
              <a:t>Requires one real and three imaginary components </a:t>
            </a:r>
            <a:r>
              <a:rPr lang="en-US" altLang="en-US" sz="2700" b="1">
                <a:latin typeface="Times New Roman" panose="02020603050405020304" pitchFamily="18" charset="0"/>
              </a:rPr>
              <a:t>i</a:t>
            </a:r>
            <a:r>
              <a:rPr lang="en-US" altLang="en-US" sz="2700" i="1">
                <a:latin typeface="Times New Roman" panose="02020603050405020304" pitchFamily="18" charset="0"/>
              </a:rPr>
              <a:t>,</a:t>
            </a:r>
            <a:r>
              <a:rPr lang="en-US" altLang="en-US" sz="2700" b="1" i="1">
                <a:latin typeface="Times New Roman" panose="02020603050405020304" pitchFamily="18" charset="0"/>
              </a:rPr>
              <a:t> </a:t>
            </a:r>
            <a:r>
              <a:rPr lang="en-US" altLang="en-US" sz="2700" b="1">
                <a:latin typeface="Times New Roman" panose="02020603050405020304" pitchFamily="18" charset="0"/>
              </a:rPr>
              <a:t>j</a:t>
            </a:r>
            <a:r>
              <a:rPr lang="en-US" altLang="en-US" sz="2700" i="1">
                <a:latin typeface="Times New Roman" panose="02020603050405020304" pitchFamily="18" charset="0"/>
              </a:rPr>
              <a:t>, </a:t>
            </a:r>
            <a:r>
              <a:rPr lang="en-US" altLang="en-US" sz="2700" b="1">
                <a:latin typeface="Times New Roman" panose="02020603050405020304" pitchFamily="18" charset="0"/>
              </a:rPr>
              <a:t>k</a:t>
            </a:r>
            <a:endParaRPr lang="en-US" altLang="en-US" sz="2700"/>
          </a:p>
          <a:p>
            <a:pPr>
              <a:lnSpc>
                <a:spcPct val="90000"/>
              </a:lnSpc>
            </a:pPr>
            <a:endParaRPr lang="en-US" altLang="en-US" sz="2700" i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700" i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700"/>
              <a:t>Quaternions can express rotations on sphere smoothly and efficiently. </a:t>
            </a:r>
            <a:r>
              <a:rPr lang="en-US" altLang="en-US" sz="2800"/>
              <a:t>Process: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Model-view matrix </a:t>
            </a:r>
            <a:r>
              <a:rPr lang="en-US" altLang="en-US" sz="2200">
                <a:ea typeface="ＭＳ Ｐゴシック" panose="020B0600070205080204" pitchFamily="34" charset="-128"/>
                <a:sym typeface="Symbol" panose="05050102010706020507" pitchFamily="18" charset="2"/>
              </a:rPr>
              <a:t> </a:t>
            </a:r>
            <a:r>
              <a:rPr lang="en-US" altLang="en-US" sz="2200">
                <a:ea typeface="ＭＳ Ｐゴシック" panose="020B0600070205080204" pitchFamily="34" charset="-128"/>
              </a:rPr>
              <a:t>quaternion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Carry out operations with quaternions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Quaternion </a:t>
            </a:r>
            <a:r>
              <a:rPr lang="en-US" altLang="en-US" sz="2200">
                <a:ea typeface="ＭＳ Ｐゴシック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2200">
                <a:ea typeface="ＭＳ Ｐゴシック" panose="020B0600070205080204" pitchFamily="34" charset="-128"/>
              </a:rPr>
              <a:t> Model-view matrix</a:t>
            </a:r>
          </a:p>
        </p:txBody>
      </p:sp>
      <p:sp>
        <p:nvSpPr>
          <p:cNvPr id="36870" name="Text Box 1028">
            <a:extLst>
              <a:ext uri="{FF2B5EF4-FFF2-40B4-BE49-F238E27FC236}">
                <a16:creationId xmlns:a16="http://schemas.microsoft.com/office/drawing/2014/main" id="{B02C4446-F15C-4E90-91DD-B1E95675F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276600"/>
            <a:ext cx="282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700" i="1"/>
              <a:t>q=q</a:t>
            </a:r>
            <a:r>
              <a:rPr lang="en-US" altLang="en-US" sz="2700" baseline="-25000"/>
              <a:t>0</a:t>
            </a:r>
            <a:r>
              <a:rPr lang="en-US" altLang="en-US" sz="2700" i="1"/>
              <a:t>+q</a:t>
            </a:r>
            <a:r>
              <a:rPr lang="en-US" altLang="en-US" sz="2700" baseline="-25000"/>
              <a:t>1</a:t>
            </a:r>
            <a:r>
              <a:rPr lang="en-US" altLang="en-US" sz="2700" b="1"/>
              <a:t>i</a:t>
            </a:r>
            <a:r>
              <a:rPr lang="en-US" altLang="en-US" sz="2700" i="1"/>
              <a:t>+q</a:t>
            </a:r>
            <a:r>
              <a:rPr lang="en-US" altLang="en-US" sz="2700" baseline="-25000"/>
              <a:t>2</a:t>
            </a:r>
            <a:r>
              <a:rPr lang="en-US" altLang="en-US" sz="2700" b="1"/>
              <a:t>j</a:t>
            </a:r>
            <a:r>
              <a:rPr lang="en-US" altLang="en-US" sz="2700" i="1"/>
              <a:t>+q</a:t>
            </a:r>
            <a:r>
              <a:rPr lang="en-US" altLang="en-US" sz="2700" baseline="-25000"/>
              <a:t>3</a:t>
            </a:r>
            <a:r>
              <a:rPr lang="en-US" altLang="en-US" sz="2700" b="1"/>
              <a:t>k</a:t>
            </a: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081E0-8C6C-4034-8DD7-992FF93EB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BEEAFBB7-5B6C-48B2-BBBF-5C5BC489458E}" type="slidenum">
              <a:rPr lang="es-ES" altLang="en-US" sz="1000">
                <a:latin typeface="Arial" panose="020B0604020202020204" pitchFamily="34" charset="0"/>
              </a:rPr>
              <a:pPr lvl="1"/>
              <a:t>23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7891" name="Footer Placeholder 4">
            <a:extLst>
              <a:ext uri="{FF2B5EF4-FFF2-40B4-BE49-F238E27FC236}">
                <a16:creationId xmlns:a16="http://schemas.microsoft.com/office/drawing/2014/main" id="{6FE0BFDD-CB87-4327-8D68-E8DE1107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9F549FD5-6677-4AF4-9F02-FBC422030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Interfaces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FC66942E-18E6-456E-8029-7D2BA0783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700"/>
              <a:t>One of the major problems in interactive computer graphics is how to use two-dimensional devices such as a mouse to interface with three dimensional obejcts</a:t>
            </a:r>
          </a:p>
          <a:p>
            <a:pPr>
              <a:lnSpc>
                <a:spcPct val="90000"/>
              </a:lnSpc>
            </a:pPr>
            <a:r>
              <a:rPr lang="en-US" altLang="en-US" sz="2700"/>
              <a:t>Example: how to form an instance matrix?</a:t>
            </a:r>
          </a:p>
          <a:p>
            <a:pPr>
              <a:lnSpc>
                <a:spcPct val="90000"/>
              </a:lnSpc>
            </a:pPr>
            <a:r>
              <a:rPr lang="en-US" altLang="en-US" sz="2700"/>
              <a:t>Some alternatives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Virtual trackball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3D input devices such as the spaceball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Use areas of the screen</a:t>
            </a:r>
          </a:p>
          <a:p>
            <a:pPr lvl="2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Distance from center controls angle, position, scale depending on mouse button depressed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8B01A-5D8F-48AB-BDA2-5320FBAE9D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0EA79D10-30D2-42BD-B764-FFD352E53CFC}" type="slidenum">
              <a:rPr lang="es-ES" altLang="en-US" sz="1000">
                <a:latin typeface="Arial" panose="020B0604020202020204" pitchFamily="34" charset="0"/>
              </a:rPr>
              <a:pPr lvl="1"/>
              <a:t>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7411" name="Footer Placeholder 4">
            <a:extLst>
              <a:ext uri="{FF2B5EF4-FFF2-40B4-BE49-F238E27FC236}">
                <a16:creationId xmlns:a16="http://schemas.microsoft.com/office/drawing/2014/main" id="{397AB158-69C3-48A5-9555-47669D60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663D60AB-163D-4E36-8DDA-FD81101CBD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OpenGL Matrices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FB30B0DD-076F-4410-B198-2D9195046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 OpenGL matrices are part of the state</a:t>
            </a:r>
          </a:p>
          <a:p>
            <a:pPr>
              <a:lnSpc>
                <a:spcPct val="90000"/>
              </a:lnSpc>
            </a:pPr>
            <a:r>
              <a:rPr lang="en-US" altLang="en-US"/>
              <a:t>Multiple types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Model-View (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GL_MODELVIEW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Projection (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GL_PROJECTION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Texture (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GL_TEXTURE</a:t>
            </a:r>
            <a:r>
              <a:rPr lang="en-US" altLang="en-US">
                <a:ea typeface="ＭＳ Ｐゴシック" panose="020B0600070205080204" pitchFamily="34" charset="-128"/>
              </a:rPr>
              <a:t>) (ignore for now)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Color(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GL_COLOR</a:t>
            </a:r>
            <a:r>
              <a:rPr lang="en-US" altLang="en-US">
                <a:ea typeface="ＭＳ Ｐゴシック" panose="020B0600070205080204" pitchFamily="34" charset="-128"/>
              </a:rPr>
              <a:t>) (ignore for now)</a:t>
            </a:r>
          </a:p>
          <a:p>
            <a:pPr>
              <a:lnSpc>
                <a:spcPct val="90000"/>
              </a:lnSpc>
            </a:pPr>
            <a:r>
              <a:rPr lang="en-US" altLang="en-US"/>
              <a:t>Single set of functions for manipulation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Select which to manipulated by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glMatrixMode(GL_MODELVIEW);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glMatrixMode(GL_PROJECTION);</a:t>
            </a:r>
          </a:p>
          <a:p>
            <a:pPr>
              <a:lnSpc>
                <a:spcPct val="90000"/>
              </a:lnSpc>
            </a:pPr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CA2FC421-1EAF-48FA-B09B-B286F76A67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77F0349A-39CE-4FC7-8C29-BA6EA85C6E47}" type="slidenum">
              <a:rPr lang="es-ES" altLang="en-US" sz="1000">
                <a:latin typeface="Arial" panose="020B0604020202020204" pitchFamily="34" charset="0"/>
              </a:rPr>
              <a:pPr lvl="1"/>
              <a:t>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82072F2C-F60E-443A-BC09-60B05402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C8A665AF-2F23-4616-BC79-63E7EA0AC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Current Transformation Matrix (CTM)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FAB1DD75-13C3-4B74-9525-BB3DD366B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/>
              <a:t>Conceptually there is a 4 x 4 homogeneous coordinate matrix, the </a:t>
            </a:r>
            <a:r>
              <a:rPr lang="en-US" altLang="en-US" sz="2700" i="1"/>
              <a:t>current transformation matrix</a:t>
            </a:r>
            <a:r>
              <a:rPr lang="en-US" altLang="en-US" sz="2700"/>
              <a:t> (CTM) that is part of the state and is applied to all vertices that pass down the pipeline</a:t>
            </a:r>
          </a:p>
          <a:p>
            <a:r>
              <a:rPr lang="en-US" altLang="en-US" sz="2700"/>
              <a:t>The CTM is defined in the user program and loaded into a transformation unit</a:t>
            </a:r>
          </a:p>
        </p:txBody>
      </p:sp>
      <p:grpSp>
        <p:nvGrpSpPr>
          <p:cNvPr id="18438" name="Group 7">
            <a:extLst>
              <a:ext uri="{FF2B5EF4-FFF2-40B4-BE49-F238E27FC236}">
                <a16:creationId xmlns:a16="http://schemas.microsoft.com/office/drawing/2014/main" id="{0BF84089-4958-4ADF-8787-C8EEE9AF7F01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5334000"/>
            <a:ext cx="4267200" cy="685800"/>
            <a:chOff x="1056" y="2400"/>
            <a:chExt cx="2688" cy="432"/>
          </a:xfrm>
        </p:grpSpPr>
        <p:sp>
          <p:nvSpPr>
            <p:cNvPr id="18446" name="Rectangle 4">
              <a:extLst>
                <a:ext uri="{FF2B5EF4-FFF2-40B4-BE49-F238E27FC236}">
                  <a16:creationId xmlns:a16="http://schemas.microsoft.com/office/drawing/2014/main" id="{A7A74BA3-D186-47DB-8BCC-99CC7DC87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400"/>
              <a:ext cx="1248" cy="4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7" name="Line 5">
              <a:extLst>
                <a:ext uri="{FF2B5EF4-FFF2-40B4-BE49-F238E27FC236}">
                  <a16:creationId xmlns:a16="http://schemas.microsoft.com/office/drawing/2014/main" id="{B1F197CB-3B0A-4E41-990C-822045245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64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18448" name="Line 6">
              <a:extLst>
                <a:ext uri="{FF2B5EF4-FFF2-40B4-BE49-F238E27FC236}">
                  <a16:creationId xmlns:a16="http://schemas.microsoft.com/office/drawing/2014/main" id="{E38D06B4-8DE8-44D3-9F6E-FA02A4AB4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64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</p:grpSp>
      <p:sp>
        <p:nvSpPr>
          <p:cNvPr id="18439" name="Text Box 8">
            <a:extLst>
              <a:ext uri="{FF2B5EF4-FFF2-40B4-BE49-F238E27FC236}">
                <a16:creationId xmlns:a16="http://schemas.microsoft.com/office/drawing/2014/main" id="{3D8E9918-19C4-47C6-B994-1602697DC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48640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CTM</a:t>
            </a:r>
          </a:p>
        </p:txBody>
      </p:sp>
      <p:sp>
        <p:nvSpPr>
          <p:cNvPr id="18440" name="Text Box 9">
            <a:extLst>
              <a:ext uri="{FF2B5EF4-FFF2-40B4-BE49-F238E27FC236}">
                <a16:creationId xmlns:a16="http://schemas.microsoft.com/office/drawing/2014/main" id="{86843D1E-FAA8-46AF-B4A9-AF2B0CB12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86400"/>
            <a:ext cx="113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vertices</a:t>
            </a:r>
          </a:p>
        </p:txBody>
      </p:sp>
      <p:sp>
        <p:nvSpPr>
          <p:cNvPr id="18441" name="Text Box 10">
            <a:extLst>
              <a:ext uri="{FF2B5EF4-FFF2-40B4-BE49-F238E27FC236}">
                <a16:creationId xmlns:a16="http://schemas.microsoft.com/office/drawing/2014/main" id="{E25EFB38-D2C1-4529-B541-BCED4CFFA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486400"/>
            <a:ext cx="113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vertices</a:t>
            </a:r>
          </a:p>
        </p:txBody>
      </p:sp>
      <p:sp>
        <p:nvSpPr>
          <p:cNvPr id="18442" name="Text Box 11">
            <a:extLst>
              <a:ext uri="{FF2B5EF4-FFF2-40B4-BE49-F238E27FC236}">
                <a16:creationId xmlns:a16="http://schemas.microsoft.com/office/drawing/2014/main" id="{45002E65-C7C0-460B-A2E6-69ED05777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029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p</a:t>
            </a:r>
          </a:p>
        </p:txBody>
      </p:sp>
      <p:sp>
        <p:nvSpPr>
          <p:cNvPr id="18443" name="Text Box 12">
            <a:extLst>
              <a:ext uri="{FF2B5EF4-FFF2-40B4-BE49-F238E27FC236}">
                <a16:creationId xmlns:a16="http://schemas.microsoft.com/office/drawing/2014/main" id="{827143FF-CEE2-43DB-BBA1-5889453ED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953000"/>
            <a:ext cx="1017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p</a:t>
            </a:r>
            <a:r>
              <a:rPr lang="en-US" altLang="en-US"/>
              <a:t>’=</a:t>
            </a:r>
            <a:r>
              <a:rPr lang="en-US" altLang="en-US" b="1"/>
              <a:t>Cp</a:t>
            </a:r>
          </a:p>
        </p:txBody>
      </p:sp>
      <p:sp>
        <p:nvSpPr>
          <p:cNvPr id="18444" name="Line 13">
            <a:extLst>
              <a:ext uri="{FF2B5EF4-FFF2-40B4-BE49-F238E27FC236}">
                <a16:creationId xmlns:a16="http://schemas.microsoft.com/office/drawing/2014/main" id="{3F1835D3-4E9A-40B5-9A72-AF5180C811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876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8445" name="Text Box 14">
            <a:extLst>
              <a:ext uri="{FF2B5EF4-FFF2-40B4-BE49-F238E27FC236}">
                <a16:creationId xmlns:a16="http://schemas.microsoft.com/office/drawing/2014/main" id="{2A4D192E-9453-4E73-9470-F3182A3C6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6482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7AAFF92-7E99-4B5E-9580-41295525F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7598C50D-CB0B-4186-9759-7A9A54A0D052}" type="slidenum">
              <a:rPr lang="es-ES" altLang="en-US" sz="1000">
                <a:latin typeface="Arial" panose="020B0604020202020204" pitchFamily="34" charset="0"/>
              </a:rPr>
              <a:pPr lvl="1"/>
              <a:t>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AAF5ACCB-1247-4232-B12B-74F37CA8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D49FFCE-56EC-4054-A33C-79B6F8B88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300"/>
              <a:t>CTM operations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12AFCEEA-7657-4978-A6D5-E867B89CA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/>
              <a:t>The CTM can be altered either by loading a new CTM or by postmutiplication</a:t>
            </a:r>
          </a:p>
        </p:txBody>
      </p:sp>
      <p:sp>
        <p:nvSpPr>
          <p:cNvPr id="19462" name="Text Box 4">
            <a:extLst>
              <a:ext uri="{FF2B5EF4-FFF2-40B4-BE49-F238E27FC236}">
                <a16:creationId xmlns:a16="http://schemas.microsoft.com/office/drawing/2014/main" id="{5EC824DC-67A8-4012-AEF4-ECB735E18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384425"/>
            <a:ext cx="5875326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Load an identity matrix:</a:t>
            </a:r>
            <a:r>
              <a:rPr lang="en-US" altLang="en-US" b="1" dirty="0"/>
              <a:t> C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b="1" dirty="0"/>
              <a:t>I</a:t>
            </a:r>
          </a:p>
          <a:p>
            <a:r>
              <a:rPr lang="en-US" altLang="en-US" dirty="0"/>
              <a:t>Load an arbitrary matrix:</a:t>
            </a:r>
            <a:r>
              <a:rPr lang="en-US" altLang="en-US" b="1" dirty="0"/>
              <a:t> C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b="1" dirty="0"/>
              <a:t>M</a:t>
            </a:r>
          </a:p>
          <a:p>
            <a:endParaRPr lang="en-US" altLang="en-US" b="1" dirty="0"/>
          </a:p>
          <a:p>
            <a:r>
              <a:rPr lang="en-US" altLang="en-US" dirty="0"/>
              <a:t>Load a translation matrix:</a:t>
            </a:r>
            <a:r>
              <a:rPr lang="en-US" altLang="en-US" b="1" dirty="0"/>
              <a:t> C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b="1" dirty="0"/>
              <a:t>T</a:t>
            </a:r>
          </a:p>
          <a:p>
            <a:r>
              <a:rPr lang="en-US" altLang="en-US" dirty="0"/>
              <a:t>Load a rotation matrix:</a:t>
            </a:r>
            <a:r>
              <a:rPr lang="en-US" altLang="en-US" b="1" dirty="0"/>
              <a:t> C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b="1" dirty="0"/>
              <a:t>R</a:t>
            </a:r>
          </a:p>
          <a:p>
            <a:r>
              <a:rPr lang="en-US" altLang="en-US" dirty="0"/>
              <a:t>Load a scaling matrix:</a:t>
            </a:r>
            <a:r>
              <a:rPr lang="en-US" altLang="en-US" b="1" dirty="0"/>
              <a:t> C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b="1" dirty="0"/>
              <a:t>S</a:t>
            </a:r>
          </a:p>
          <a:p>
            <a:endParaRPr lang="en-US" altLang="en-US" b="1" dirty="0"/>
          </a:p>
          <a:p>
            <a:r>
              <a:rPr lang="en-US" altLang="en-US" dirty="0" err="1">
                <a:highlight>
                  <a:srgbClr val="00FF00"/>
                </a:highlight>
              </a:rPr>
              <a:t>Postmultiply</a:t>
            </a:r>
            <a:r>
              <a:rPr lang="en-US" altLang="en-US" dirty="0">
                <a:highlight>
                  <a:srgbClr val="00FF00"/>
                </a:highlight>
              </a:rPr>
              <a:t> by an arbitrary matrix:</a:t>
            </a:r>
            <a:r>
              <a:rPr lang="en-US" altLang="en-US" b="1" dirty="0">
                <a:highlight>
                  <a:srgbClr val="00FF00"/>
                </a:highlight>
              </a:rPr>
              <a:t> C</a:t>
            </a:r>
            <a:r>
              <a:rPr lang="en-US" altLang="en-US" dirty="0">
                <a:highlight>
                  <a:srgbClr val="00FF00"/>
                </a:highlight>
              </a:rPr>
              <a:t> </a:t>
            </a:r>
            <a:r>
              <a:rPr lang="en-US" altLang="en-US" dirty="0">
                <a:highlight>
                  <a:srgbClr val="00FF00"/>
                </a:highlight>
                <a:sym typeface="Symbol" panose="05050102010706020507" pitchFamily="18" charset="2"/>
              </a:rPr>
              <a:t></a:t>
            </a:r>
            <a:r>
              <a:rPr lang="en-US" altLang="en-US" dirty="0">
                <a:highlight>
                  <a:srgbClr val="00FF00"/>
                </a:highlight>
              </a:rPr>
              <a:t> </a:t>
            </a:r>
            <a:r>
              <a:rPr lang="en-US" altLang="en-US" b="1" dirty="0">
                <a:highlight>
                  <a:srgbClr val="00FF00"/>
                </a:highlight>
              </a:rPr>
              <a:t>CM</a:t>
            </a:r>
          </a:p>
          <a:p>
            <a:r>
              <a:rPr lang="en-US" altLang="en-US" dirty="0" err="1">
                <a:highlight>
                  <a:srgbClr val="FFFF00"/>
                </a:highlight>
              </a:rPr>
              <a:t>Postmultiply</a:t>
            </a:r>
            <a:r>
              <a:rPr lang="en-US" altLang="en-US" dirty="0">
                <a:highlight>
                  <a:srgbClr val="FFFF00"/>
                </a:highlight>
              </a:rPr>
              <a:t> by a translation matrix:</a:t>
            </a:r>
            <a:r>
              <a:rPr lang="en-US" altLang="en-US" b="1" dirty="0">
                <a:highlight>
                  <a:srgbClr val="FFFF00"/>
                </a:highlight>
              </a:rPr>
              <a:t> C</a:t>
            </a:r>
            <a:r>
              <a:rPr lang="en-US" altLang="en-US" dirty="0">
                <a:highlight>
                  <a:srgbClr val="FFFF00"/>
                </a:highlight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</a:t>
            </a:r>
            <a:r>
              <a:rPr lang="en-US" altLang="en-US" dirty="0">
                <a:highlight>
                  <a:srgbClr val="FFFF00"/>
                </a:highlight>
              </a:rPr>
              <a:t> </a:t>
            </a:r>
            <a:r>
              <a:rPr lang="en-US" altLang="en-US" b="1" dirty="0">
                <a:highlight>
                  <a:srgbClr val="FFFF00"/>
                </a:highlight>
              </a:rPr>
              <a:t>CT</a:t>
            </a:r>
          </a:p>
          <a:p>
            <a:r>
              <a:rPr lang="en-US" altLang="en-US" dirty="0" err="1">
                <a:highlight>
                  <a:srgbClr val="FFFF00"/>
                </a:highlight>
              </a:rPr>
              <a:t>Postmultiply</a:t>
            </a:r>
            <a:r>
              <a:rPr lang="en-US" altLang="en-US" dirty="0">
                <a:highlight>
                  <a:srgbClr val="FFFF00"/>
                </a:highlight>
              </a:rPr>
              <a:t> by a rotation matrix:</a:t>
            </a:r>
            <a:r>
              <a:rPr lang="en-US" altLang="en-US" b="1" dirty="0">
                <a:highlight>
                  <a:srgbClr val="FFFF00"/>
                </a:highlight>
              </a:rPr>
              <a:t> C</a:t>
            </a:r>
            <a:r>
              <a:rPr lang="en-US" altLang="en-US" dirty="0">
                <a:highlight>
                  <a:srgbClr val="FFFF00"/>
                </a:highlight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</a:t>
            </a:r>
            <a:r>
              <a:rPr lang="en-US" altLang="en-US" dirty="0">
                <a:highlight>
                  <a:srgbClr val="FFFF00"/>
                </a:highlight>
              </a:rPr>
              <a:t> </a:t>
            </a:r>
            <a:r>
              <a:rPr lang="en-US" altLang="en-US" b="1" dirty="0">
                <a:highlight>
                  <a:srgbClr val="FFFF00"/>
                </a:highlight>
              </a:rPr>
              <a:t>C</a:t>
            </a:r>
            <a:r>
              <a:rPr lang="en-US" altLang="en-US" dirty="0">
                <a:highlight>
                  <a:srgbClr val="FFFF00"/>
                </a:highlight>
              </a:rPr>
              <a:t> </a:t>
            </a:r>
            <a:r>
              <a:rPr lang="en-US" altLang="en-US" b="1" dirty="0">
                <a:highlight>
                  <a:srgbClr val="FFFF00"/>
                </a:highlight>
              </a:rPr>
              <a:t>R</a:t>
            </a:r>
          </a:p>
          <a:p>
            <a:r>
              <a:rPr lang="en-US" altLang="en-US" dirty="0" err="1">
                <a:highlight>
                  <a:srgbClr val="FFFF00"/>
                </a:highlight>
              </a:rPr>
              <a:t>Postmultiply</a:t>
            </a:r>
            <a:r>
              <a:rPr lang="en-US" altLang="en-US" dirty="0">
                <a:highlight>
                  <a:srgbClr val="FFFF00"/>
                </a:highlight>
              </a:rPr>
              <a:t> by a scaling matrix:</a:t>
            </a:r>
            <a:r>
              <a:rPr lang="en-US" altLang="en-US" b="1" dirty="0">
                <a:highlight>
                  <a:srgbClr val="FFFF00"/>
                </a:highlight>
              </a:rPr>
              <a:t> C</a:t>
            </a:r>
            <a:r>
              <a:rPr lang="en-US" altLang="en-US" dirty="0">
                <a:highlight>
                  <a:srgbClr val="FFFF00"/>
                </a:highlight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</a:t>
            </a:r>
            <a:r>
              <a:rPr lang="en-US" altLang="en-US" dirty="0">
                <a:highlight>
                  <a:srgbClr val="FFFF00"/>
                </a:highlight>
              </a:rPr>
              <a:t> </a:t>
            </a:r>
            <a:r>
              <a:rPr lang="en-US" altLang="en-US" b="1" dirty="0">
                <a:highlight>
                  <a:srgbClr val="FFFF00"/>
                </a:highlight>
              </a:rPr>
              <a:t>C</a:t>
            </a:r>
            <a:r>
              <a:rPr lang="en-US" altLang="en-US" dirty="0">
                <a:highlight>
                  <a:srgbClr val="FFFF00"/>
                </a:highlight>
              </a:rPr>
              <a:t> </a:t>
            </a:r>
            <a:r>
              <a:rPr lang="en-US" altLang="en-US" b="1" dirty="0">
                <a:highlight>
                  <a:srgbClr val="FFFF00"/>
                </a:highlight>
              </a:rPr>
              <a:t>S</a:t>
            </a:r>
          </a:p>
          <a:p>
            <a:endParaRPr lang="en-US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42B92-9BBC-4313-83F1-10919982B5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34B11229-251D-4C6C-ADAB-E4AD67D47DAA}" type="slidenum">
              <a:rPr lang="es-ES" altLang="en-US" sz="1000">
                <a:latin typeface="Arial" panose="020B0604020202020204" pitchFamily="34" charset="0"/>
              </a:rPr>
              <a:pPr lvl="1"/>
              <a:t>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B5CB4EC-C8D5-4123-8C82-CCB45ED3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69FAFDA-9364-409F-8315-0DC005644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629400" cy="1066800"/>
          </a:xfrm>
        </p:spPr>
        <p:txBody>
          <a:bodyPr/>
          <a:lstStyle/>
          <a:p>
            <a:r>
              <a:rPr lang="en-US" altLang="en-US"/>
              <a:t>Rotation about a Fixed Point</a:t>
            </a: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6EBF4F9C-0566-40CA-BC3B-2D444552D15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Start with identity matrix:</a:t>
            </a:r>
            <a:r>
              <a:rPr lang="en-US" altLang="en-US" sz="2400" b="1">
                <a:latin typeface="Times New Roman" panose="02020603050405020304" pitchFamily="18" charset="0"/>
              </a:rPr>
              <a:t> C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</a:rPr>
              <a:t>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Move fixed point to origin: </a:t>
            </a:r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</a:rPr>
              <a:t>CT</a:t>
            </a:r>
            <a:endParaRPr lang="en-US" altLang="en-US" sz="2400" baseline="300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Rotate: </a:t>
            </a:r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</a:rPr>
              <a:t>CR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Move fixed point back: </a:t>
            </a:r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</a:rPr>
              <a:t>CT </a:t>
            </a:r>
            <a:r>
              <a:rPr lang="en-US" altLang="en-US" sz="2400" baseline="30000">
                <a:latin typeface="Times New Roman" panose="02020603050405020304" pitchFamily="18" charset="0"/>
              </a:rPr>
              <a:t>-1</a:t>
            </a:r>
            <a:endParaRPr lang="en-US" altLang="en-US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Result</a:t>
            </a:r>
            <a:r>
              <a:rPr lang="en-US" altLang="en-US" sz="2400">
                <a:latin typeface="Times New Roman" panose="02020603050405020304" pitchFamily="18" charset="0"/>
              </a:rPr>
              <a:t>:</a:t>
            </a:r>
            <a:r>
              <a:rPr lang="en-US" altLang="en-US" sz="2400" b="1">
                <a:latin typeface="Times New Roman" panose="02020603050405020304" pitchFamily="18" charset="0"/>
              </a:rPr>
              <a:t> C = TR T </a:t>
            </a:r>
            <a:r>
              <a:rPr lang="en-US" altLang="en-US" sz="2400" baseline="30000">
                <a:latin typeface="Times New Roman" panose="02020603050405020304" pitchFamily="18" charset="0"/>
              </a:rPr>
              <a:t>–1</a:t>
            </a:r>
            <a:r>
              <a:rPr lang="en-US" altLang="en-US" sz="2400" b="1">
                <a:latin typeface="Times New Roman" panose="02020603050405020304" pitchFamily="18" charset="0"/>
              </a:rPr>
              <a:t> </a:t>
            </a:r>
            <a:r>
              <a:rPr lang="en-US" altLang="en-US" sz="2400"/>
              <a:t>which is </a:t>
            </a:r>
            <a:r>
              <a:rPr lang="en-US" altLang="en-US" sz="2400" b="1"/>
              <a:t>backwards</a:t>
            </a:r>
            <a:r>
              <a:rPr lang="en-US" altLang="en-US" sz="2400">
                <a:latin typeface="Times New Roman" panose="02020603050405020304" pitchFamily="18" charset="0"/>
              </a:rPr>
              <a:t>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This result is a consequence of doing postmultiplications.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Let’s try again.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6DF12-1CCA-454F-A872-29543C1F00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74986C45-F7C4-4B04-93DB-E96B91A4C328}" type="slidenum">
              <a:rPr lang="es-ES" altLang="en-US" sz="1000">
                <a:latin typeface="Arial" panose="020B0604020202020204" pitchFamily="34" charset="0"/>
              </a:rPr>
              <a:pPr lvl="1"/>
              <a:t>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E6AD4A70-A113-4064-94FE-55202252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0038E966-51C9-491C-9F89-5590E6E77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>
                <a:latin typeface="Times New Roman" panose="02020603050405020304" pitchFamily="18" charset="0"/>
              </a:rPr>
              <a:t>Reversing the Order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753DDBC1-A668-42AF-98AC-495333AF7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We want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</a:rPr>
              <a:t>C = T </a:t>
            </a:r>
            <a:r>
              <a:rPr lang="en-US" altLang="en-US" sz="2400" baseline="30000">
                <a:latin typeface="Times New Roman" panose="02020603050405020304" pitchFamily="18" charset="0"/>
              </a:rPr>
              <a:t>–1</a:t>
            </a:r>
            <a:r>
              <a:rPr lang="en-US" altLang="en-US" sz="2400" b="1">
                <a:latin typeface="Times New Roman" panose="02020603050405020304" pitchFamily="18" charset="0"/>
              </a:rPr>
              <a:t> R T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so we must do the operations in the following order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</a:rPr>
              <a:t>I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</a:rPr>
              <a:t>CT </a:t>
            </a:r>
            <a:r>
              <a:rPr lang="en-US" altLang="en-US" sz="2400" baseline="30000">
                <a:latin typeface="Times New Roman" panose="02020603050405020304" pitchFamily="18" charset="0"/>
              </a:rPr>
              <a:t>-1</a:t>
            </a:r>
            <a:endParaRPr lang="en-US" altLang="en-US" sz="2400" b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</a:rPr>
              <a:t>CR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C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</a:rPr>
              <a:t>CT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 b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Each operation corresponds to one function call in the program.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Note that the last operation specified is the first executed in the program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C1E78BD-3A73-4914-8188-28030A3B5B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75C5629-EDC5-47C0-BFAF-F15A39DD0CF4}" type="slidenum">
              <a:rPr lang="es-ES" altLang="en-US" sz="1000">
                <a:latin typeface="Arial" panose="020B0604020202020204" pitchFamily="34" charset="0"/>
              </a:rPr>
              <a:pPr lvl="1"/>
              <a:t>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747A33D3-0E25-466A-8280-DF3610D8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87D66586-974B-43A1-897D-20F680244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CTM in OpenGL 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72E7E286-BEF6-4E11-9CC4-630E34413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OpenGL has a model-view and a projection matrix in the pipeline which are concatenated together to form the CTM</a:t>
            </a:r>
          </a:p>
          <a:p>
            <a:r>
              <a:rPr lang="en-US" altLang="en-US"/>
              <a:t>Can manipulate each by first setting the correct matrix mode</a:t>
            </a:r>
          </a:p>
        </p:txBody>
      </p:sp>
      <p:pic>
        <p:nvPicPr>
          <p:cNvPr id="22534" name="Picture 5" descr="C:\BOOK\OpenGL\Paul Final\Art\jpeg\AN04F61.jpg">
            <a:extLst>
              <a:ext uri="{FF2B5EF4-FFF2-40B4-BE49-F238E27FC236}">
                <a16:creationId xmlns:a16="http://schemas.microsoft.com/office/drawing/2014/main" id="{02289E4E-26BE-42A3-B120-9CBC6EB37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267200"/>
            <a:ext cx="6188075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D839DE5-B009-4774-BE80-CBE8ED0A88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20F9BC39-810C-48EC-8693-CEF521339D9F}" type="slidenum">
              <a:rPr lang="es-ES" altLang="en-US" sz="1000">
                <a:latin typeface="Arial" panose="020B0604020202020204" pitchFamily="34" charset="0"/>
              </a:rPr>
              <a:pPr lvl="1"/>
              <a:t>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3555" name="Footer Placeholder 4">
            <a:extLst>
              <a:ext uri="{FF2B5EF4-FFF2-40B4-BE49-F238E27FC236}">
                <a16:creationId xmlns:a16="http://schemas.microsoft.com/office/drawing/2014/main" id="{B90361FF-7E49-4D7A-B045-17421317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A731C498-44EC-42A5-ADB8-2C8AEE69D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858000" cy="1066800"/>
          </a:xfrm>
        </p:spPr>
        <p:txBody>
          <a:bodyPr/>
          <a:lstStyle/>
          <a:p>
            <a:r>
              <a:rPr lang="en-US" altLang="en-US"/>
              <a:t>Rotation, Translation, Scaling</a:t>
            </a: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6EB06240-C1F5-4093-85A9-2F889DF7AB7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447800" y="3505200"/>
            <a:ext cx="5943600" cy="5334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glRotatef(theta, vx, vy, vz)</a:t>
            </a:r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37FACCAB-8759-4E4E-808A-6C1183B56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648200"/>
            <a:ext cx="495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glTranslatef(dx, dy, dz)</a:t>
            </a: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CF747210-7175-44EE-B3DC-4BF99F20A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81600"/>
            <a:ext cx="457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glScalef( sx, sy, sz)</a:t>
            </a:r>
          </a:p>
        </p:txBody>
      </p:sp>
      <p:sp>
        <p:nvSpPr>
          <p:cNvPr id="23560" name="Text Box 8">
            <a:extLst>
              <a:ext uri="{FF2B5EF4-FFF2-40B4-BE49-F238E27FC236}">
                <a16:creationId xmlns:a16="http://schemas.microsoft.com/office/drawing/2014/main" id="{E3C9F554-629B-4D75-9C8E-32C0C9F85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86000"/>
            <a:ext cx="310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glLoadIdentity()</a:t>
            </a:r>
          </a:p>
        </p:txBody>
      </p:sp>
      <p:sp>
        <p:nvSpPr>
          <p:cNvPr id="23561" name="Text Box 9">
            <a:extLst>
              <a:ext uri="{FF2B5EF4-FFF2-40B4-BE49-F238E27FC236}">
                <a16:creationId xmlns:a16="http://schemas.microsoft.com/office/drawing/2014/main" id="{6971D8EA-31C6-48CB-93F3-049979010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1674813"/>
            <a:ext cx="333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Load an identity matrix:</a:t>
            </a:r>
          </a:p>
        </p:txBody>
      </p:sp>
      <p:sp>
        <p:nvSpPr>
          <p:cNvPr id="23562" name="Text Box 10">
            <a:extLst>
              <a:ext uri="{FF2B5EF4-FFF2-40B4-BE49-F238E27FC236}">
                <a16:creationId xmlns:a16="http://schemas.microsoft.com/office/drawing/2014/main" id="{9A9D25D4-7684-4655-9AD8-64E7AEFD6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71800"/>
            <a:ext cx="2365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Multiply on right:</a:t>
            </a: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00A22B17-2333-40FD-9C35-D57AB4553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14800"/>
            <a:ext cx="7786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theta</a:t>
            </a:r>
            <a:r>
              <a:rPr lang="en-US" altLang="en-US">
                <a:latin typeface="Arial" panose="020B0604020202020204" pitchFamily="34" charset="0"/>
              </a:rPr>
              <a:t> in degrees, (</a:t>
            </a:r>
            <a:r>
              <a:rPr lang="en-US" altLang="en-US" b="1">
                <a:latin typeface="Courier New" panose="02070309020205020404" pitchFamily="49" charset="0"/>
              </a:rPr>
              <a:t>vx, vy, vz</a:t>
            </a:r>
            <a:r>
              <a:rPr lang="en-US" altLang="en-US">
                <a:latin typeface="Arial" panose="020B0604020202020204" pitchFamily="34" charset="0"/>
              </a:rPr>
              <a:t>) define axis of rotation</a:t>
            </a:r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FB7BE816-FC31-4FE8-9D3E-5BA01245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715000"/>
            <a:ext cx="698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Each has a float (f) and double (d) format (</a:t>
            </a:r>
            <a:r>
              <a:rPr lang="en-US" altLang="en-US" b="1">
                <a:latin typeface="Courier New" panose="02070309020205020404" pitchFamily="49" charset="0"/>
              </a:rPr>
              <a:t>glScaled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13821</TotalTime>
  <Words>1665</Words>
  <Application>Microsoft Office PowerPoint</Application>
  <PresentationFormat>On-screen Show (4:3)</PresentationFormat>
  <Paragraphs>259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Times New Roman</vt:lpstr>
      <vt:lpstr>ＭＳ Ｐゴシック</vt:lpstr>
      <vt:lpstr>Arial</vt:lpstr>
      <vt:lpstr>Wingdings</vt:lpstr>
      <vt:lpstr>Courier New</vt:lpstr>
      <vt:lpstr>Symbol</vt:lpstr>
      <vt:lpstr>ULA1</vt:lpstr>
      <vt:lpstr>ClipArt</vt:lpstr>
      <vt:lpstr>OpenGL Transformations</vt:lpstr>
      <vt:lpstr>Objectives</vt:lpstr>
      <vt:lpstr>OpenGL Matrices</vt:lpstr>
      <vt:lpstr>Current Transformation Matrix (CTM)</vt:lpstr>
      <vt:lpstr>CTM operations</vt:lpstr>
      <vt:lpstr>Rotation about a Fixed Point</vt:lpstr>
      <vt:lpstr>Reversing the Order</vt:lpstr>
      <vt:lpstr>CTM in OpenGL </vt:lpstr>
      <vt:lpstr>Rotation, Translation, Scaling</vt:lpstr>
      <vt:lpstr>Example</vt:lpstr>
      <vt:lpstr>Arbitrary Matrices</vt:lpstr>
      <vt:lpstr>Matrix Stacks</vt:lpstr>
      <vt:lpstr>Reading Back Matrices</vt:lpstr>
      <vt:lpstr>Using Transformations</vt:lpstr>
      <vt:lpstr>main.c </vt:lpstr>
      <vt:lpstr>Idle and Mouse callbacks</vt:lpstr>
      <vt:lpstr>Display callback</vt:lpstr>
      <vt:lpstr>Using the Model-view Matrix</vt:lpstr>
      <vt:lpstr>Model-view and Projection Matrices</vt:lpstr>
      <vt:lpstr>Smooth Rotation</vt:lpstr>
      <vt:lpstr>Incremental Rotation </vt:lpstr>
      <vt:lpstr>Quaternions</vt:lpstr>
      <vt:lpstr>Interfaces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Tamir, Dan</cp:lastModifiedBy>
  <cp:revision>112</cp:revision>
  <dcterms:created xsi:type="dcterms:W3CDTF">2002-08-02T19:17:07Z</dcterms:created>
  <dcterms:modified xsi:type="dcterms:W3CDTF">2020-10-01T23:52:48Z</dcterms:modified>
</cp:coreProperties>
</file>