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6" r:id="rId11"/>
    <p:sldId id="277" r:id="rId12"/>
    <p:sldId id="265" r:id="rId13"/>
    <p:sldId id="270" r:id="rId14"/>
    <p:sldId id="266" r:id="rId15"/>
    <p:sldId id="267" r:id="rId16"/>
    <p:sldId id="268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2" y="1380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E98189B7-3FEC-4C25-8C6B-851D40DBEA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E4FEE876-45AC-4E00-9822-7CF0927512F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18116" name="Rectangle 4">
            <a:extLst>
              <a:ext uri="{FF2B5EF4-FFF2-40B4-BE49-F238E27FC236}">
                <a16:creationId xmlns:a16="http://schemas.microsoft.com/office/drawing/2014/main" id="{151F6BC3-A96F-4D54-9586-2F93DF3E52C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3E6A2BF0-7EA0-47E8-8C9E-ECC2A9F5B5D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8FC96E-4882-46D4-BBC8-B688214A48B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79D1C80-7649-4A19-B79A-FC77A68C00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0EEF57A-84CD-427D-AC6D-C8823E7BBD8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933695A-1A62-4E90-A2FB-1DEAB6B437E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90BF6ADF-F927-45D7-AAC9-FCF8E3ACADB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0DBC8099-F869-4578-8C3A-7DD9A1BEF3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CD6A8597-901A-4BD1-8961-DAB150D4EC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842869-9E16-4CBD-A016-49C805F3DB3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9D40DE-82FB-4E29-965E-259DE2FF59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6E533054-EA91-4917-B221-E7B8F0197DEE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5A98CD7-0C7F-4B9F-A407-4F81CA49E8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415016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CC0325-621A-4138-9357-671EAA1902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98F4EF83-0967-4CA3-B8AA-ED18B4C7628D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E62C95C-C59D-405E-94C9-5841A2FD6F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76511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D1C61C-F5C8-4658-9F9C-2479C0B0CA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6E17155F-E80E-400E-B2E3-49DE1D5F2789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491C469-21B5-4F45-8452-0BDFD27539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91008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BBC527-7EA0-40E6-9759-AE1853176B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389FDEEC-AD27-46E2-A832-C1045BED9F49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4B0A94C-A172-4A28-8930-44B5DF9520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99059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F26C29-AB40-4DE3-8789-F775E8A9A4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5E1C4ACB-452D-47AC-8408-2C3180293F08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F0DB362-46B2-4791-9250-7E48CDCD75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55828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2BC5D9-2CF0-44C4-97B5-EC49DD3FE6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C76816A0-7661-45D2-9924-6AB5484B412E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35B09A7-1774-43FD-AF80-6CA498F1DE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39997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835317D-EF63-4F45-8D1C-FD12B8EC98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DB11DF57-304F-4C18-9B22-03F81E49A4CE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1E2EB-7157-4050-881A-82268BBB85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39583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F8056E0-B15B-491D-B82E-7265594528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4604F52B-1A02-416A-9B21-3AE56FEF8DE8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C2132C3-BCA7-4302-93BD-E11F340078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05463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ADD998B-542F-46E6-A256-D465A02832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C7C748B3-F845-4584-BD44-11138CE3BA99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ADAD07D-8191-41A0-8A6E-50ECC6E6EC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81347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4B870D-B54E-4831-80C2-AF7885962E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1013F967-59D0-4009-A695-A4004DF0C3E4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F161D63-DF4A-4C02-9F48-6F7F7AD020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75012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3E7A71-3879-4448-987A-2C0F9AE7DF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5AF9BA92-0901-476F-86F7-C272E11AA6B3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CBDACC4-6943-4D91-8075-BC124B338C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86889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E7530693-E9D6-433D-8435-1F193BC65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D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7DAEC6C-A732-4550-BFC5-AF7F6F988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82981EE-C4B2-498F-80A5-A938C88B06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anose="020B0604020202020204" pitchFamily="34" charset="0"/>
              </a:defRPr>
            </a:lvl2pPr>
          </a:lstStyle>
          <a:p>
            <a:pPr lvl="1"/>
            <a:fld id="{9BF41FE2-7FA5-4E4F-A56C-5A0D860CC280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6341E266-4B43-4FC1-971C-368CD3164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A95DD2F9-E315-42C6-9807-741A2857C1B4}"/>
              </a:ext>
            </a:extLst>
          </p:cNvPr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lipArt" r:id="rId14" imgW="2354040" imgH="1792080" progId="MS_ClipArt_Gallery.2">
                  <p:embed/>
                </p:oleObj>
              </mc:Choice>
              <mc:Fallback>
                <p:oleObj name="ClipArt" r:id="rId14" imgW="2354040" imgH="1792080" progId="MS_ClipArt_Gallery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>
            <a:extLst>
              <a:ext uri="{FF2B5EF4-FFF2-40B4-BE49-F238E27FC236}">
                <a16:creationId xmlns:a16="http://schemas.microsoft.com/office/drawing/2014/main" id="{E1B314FB-7E0E-47E3-A3FD-C3E83B63BC5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1E7AB-D2AF-4119-BC7D-5713A5D74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F42CA0B-9B33-43A5-B7D3-9A3BE5326132}" type="slidenum">
              <a:rPr lang="es-ES" altLang="en-US" sz="1000">
                <a:latin typeface="Arial" panose="020B0604020202020204" pitchFamily="34" charset="0"/>
              </a:rPr>
              <a:pPr lvl="1"/>
              <a:t>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23F47151-6A15-49C5-96FC-FACFF30B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653261EA-B2B1-4694-83C2-65A1E5043B5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/>
              <a:t>Shading I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5D7331C0-CC57-4A86-918A-0A93D3A39B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276600"/>
            <a:ext cx="6400800" cy="1752600"/>
          </a:xfrm>
        </p:spPr>
        <p:txBody>
          <a:bodyPr/>
          <a:lstStyle/>
          <a:p>
            <a:r>
              <a:rPr lang="en-US" altLang="en-US"/>
              <a:t>Ed Angel</a:t>
            </a:r>
          </a:p>
          <a:p>
            <a:r>
              <a:rPr lang="en-US" altLang="en-US"/>
              <a:t>Professor of Computer Science, Electrical and Computer Engineering, and Media Arts</a:t>
            </a:r>
          </a:p>
          <a:p>
            <a:r>
              <a:rPr lang="en-US" altLang="en-US"/>
              <a:t>University of New Mexico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18E9551-7162-4EA6-B042-7EA4968AB7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3BB45AC-C197-4B0E-8205-B5FF8BB2B1C2}" type="slidenum">
              <a:rPr lang="es-ES" altLang="en-US" sz="1000">
                <a:latin typeface="Arial" panose="020B0604020202020204" pitchFamily="34" charset="0"/>
              </a:rPr>
              <a:pPr lvl="1"/>
              <a:t>10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11BC0ADF-DA46-4236-9876-B5265E83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9D926CF6-7982-4D53-AEAE-482ADEBCF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Light Sources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EFC5BBC2-B314-4E74-A5E9-4BFF0AE7D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General light sources are difficult to work with because we must integrate light coming from all points on the source </a:t>
            </a:r>
          </a:p>
        </p:txBody>
      </p:sp>
      <p:pic>
        <p:nvPicPr>
          <p:cNvPr id="24582" name="Picture 5" descr="AN06F06">
            <a:extLst>
              <a:ext uri="{FF2B5EF4-FFF2-40B4-BE49-F238E27FC236}">
                <a16:creationId xmlns:a16="http://schemas.microsoft.com/office/drawing/2014/main" id="{2E5550EC-EB90-407D-B12A-DF8CA4037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00400"/>
            <a:ext cx="4719638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D4502-CC23-405A-983F-3DA0F3FE87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E0AE2A8-A46E-4ED1-960B-3393979F0DEC}" type="slidenum">
              <a:rPr lang="es-ES" altLang="en-US" sz="1000">
                <a:latin typeface="Arial" panose="020B0604020202020204" pitchFamily="34" charset="0"/>
              </a:rPr>
              <a:pPr lvl="1"/>
              <a:t>11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A3CDE910-CA2A-46E5-8538-DC531FF3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4494379-F0CD-4DD3-9A87-8853D9933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Light Sources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9138341A-B217-454D-B49B-B330BCB86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Point source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Model with position and color specified by a point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Distant source = infinite distance away (parallel)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Specified by a vector</a:t>
            </a:r>
          </a:p>
          <a:p>
            <a:r>
              <a:rPr lang="en-US" altLang="en-US" sz="2400" dirty="0"/>
              <a:t>Spotlight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Restrict light from ideal point source</a:t>
            </a:r>
          </a:p>
          <a:p>
            <a:r>
              <a:rPr lang="en-US" altLang="en-US" sz="2400" dirty="0"/>
              <a:t>Ambient light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Same amount of light everywhere in scene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Can model contribution of many sources and reflecting surfaces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6508CA6-7295-4496-BA66-073934DB77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3742626-1A3F-4DE5-A7DC-3C9B041183F1}" type="slidenum">
              <a:rPr lang="es-ES" altLang="en-US" sz="1000">
                <a:latin typeface="Arial" panose="020B0604020202020204" pitchFamily="34" charset="0"/>
              </a:rPr>
              <a:pPr lvl="1"/>
              <a:t>12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A8209540-6956-42F6-9D20-924C2677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1A7BFD67-C113-4F86-B0DE-B04DE1A17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Surface Types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170A1FEE-8BD1-446A-AFBB-719E2FD87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The smoother a surface, the more reflected light is concentrated in the direction a perfect mirror would reflected the light</a:t>
            </a:r>
          </a:p>
          <a:p>
            <a:r>
              <a:rPr lang="en-US" altLang="en-US" sz="2700"/>
              <a:t>A very rough surface scatters light in all directions</a:t>
            </a:r>
          </a:p>
        </p:txBody>
      </p:sp>
      <p:pic>
        <p:nvPicPr>
          <p:cNvPr id="26630" name="Picture 5" descr="AN06F04a">
            <a:extLst>
              <a:ext uri="{FF2B5EF4-FFF2-40B4-BE49-F238E27FC236}">
                <a16:creationId xmlns:a16="http://schemas.microsoft.com/office/drawing/2014/main" id="{3CF8B99C-5FBF-40EA-87E4-82536624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400"/>
            <a:ext cx="256857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 descr="AN06F04b">
            <a:extLst>
              <a:ext uri="{FF2B5EF4-FFF2-40B4-BE49-F238E27FC236}">
                <a16:creationId xmlns:a16="http://schemas.microsoft.com/office/drawing/2014/main" id="{14D63CF8-D380-4B28-87D6-38624E556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57600"/>
            <a:ext cx="2522538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8">
            <a:extLst>
              <a:ext uri="{FF2B5EF4-FFF2-40B4-BE49-F238E27FC236}">
                <a16:creationId xmlns:a16="http://schemas.microsoft.com/office/drawing/2014/main" id="{7AC9B678-35E5-472D-97EB-16AE15223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713" y="5713413"/>
            <a:ext cx="2268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smooth surface</a:t>
            </a:r>
          </a:p>
        </p:txBody>
      </p:sp>
      <p:sp>
        <p:nvSpPr>
          <p:cNvPr id="26633" name="Text Box 9">
            <a:extLst>
              <a:ext uri="{FF2B5EF4-FFF2-40B4-BE49-F238E27FC236}">
                <a16:creationId xmlns:a16="http://schemas.microsoft.com/office/drawing/2014/main" id="{69EF2B2F-A4D4-4672-BDBA-3F5DFD44A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638800"/>
            <a:ext cx="204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rough surface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B470BD0-F059-4192-BDE1-DE38269367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09F407D-2DDD-489D-8C58-450F5B0D41E2}" type="slidenum">
              <a:rPr lang="es-ES" altLang="en-US" sz="1000">
                <a:latin typeface="Arial" panose="020B0604020202020204" pitchFamily="34" charset="0"/>
              </a:rPr>
              <a:pPr lvl="1"/>
              <a:t>13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826323A6-C150-4A46-9A34-4C81A693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7FB1E035-09CC-4754-96BC-01ABB940D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Phong Model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7C6C9983-F127-409B-A60B-FD8178F74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/>
              <a:t>A simple model that can be computed rapidly</a:t>
            </a:r>
          </a:p>
          <a:p>
            <a:pPr>
              <a:lnSpc>
                <a:spcPct val="90000"/>
              </a:lnSpc>
            </a:pPr>
            <a:r>
              <a:rPr lang="en-US" altLang="en-US" sz="2700"/>
              <a:t>Has three components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Diffuse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Specular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Ambient</a:t>
            </a:r>
          </a:p>
          <a:p>
            <a:pPr>
              <a:lnSpc>
                <a:spcPct val="90000"/>
              </a:lnSpc>
            </a:pPr>
            <a:r>
              <a:rPr lang="en-US" altLang="en-US" sz="2700"/>
              <a:t>Uses four vectors 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To source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To viewer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Normal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Perfect reflector</a:t>
            </a:r>
          </a:p>
          <a:p>
            <a:pPr lvl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27654" name="Picture 5" descr="AN06F13">
            <a:extLst>
              <a:ext uri="{FF2B5EF4-FFF2-40B4-BE49-F238E27FC236}">
                <a16:creationId xmlns:a16="http://schemas.microsoft.com/office/drawing/2014/main" id="{6F3DCDDF-EA47-4E58-B2B9-4FAA96738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00400"/>
            <a:ext cx="40767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741E84D-CCE3-4BD2-A933-64C2FACFB9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5B3AECE-E821-48CB-99F0-B35C7B3B779C}" type="slidenum">
              <a:rPr lang="es-ES" altLang="en-US" sz="1000">
                <a:latin typeface="Arial" panose="020B0604020202020204" pitchFamily="34" charset="0"/>
              </a:rPr>
              <a:pPr lvl="1"/>
              <a:t>14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C096B9B1-061E-4404-8D30-29B1C152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9780B9CF-2DC0-4748-9E7A-24DDB384D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Ideal Reflector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DED57283-C2CE-4AC5-A6C5-662CFB04B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Normal is determined by local orientation</a:t>
            </a:r>
          </a:p>
          <a:p>
            <a:r>
              <a:rPr lang="en-US" altLang="en-US"/>
              <a:t>Angle of incidence = angle of relection</a:t>
            </a:r>
          </a:p>
          <a:p>
            <a:r>
              <a:rPr lang="en-US" altLang="en-US"/>
              <a:t>The three vectors must be coplanar</a:t>
            </a:r>
          </a:p>
        </p:txBody>
      </p:sp>
      <p:pic>
        <p:nvPicPr>
          <p:cNvPr id="28678" name="Picture 5" descr="AN06F21">
            <a:extLst>
              <a:ext uri="{FF2B5EF4-FFF2-40B4-BE49-F238E27FC236}">
                <a16:creationId xmlns:a16="http://schemas.microsoft.com/office/drawing/2014/main" id="{3CBBA88C-7EDC-46F8-8C73-E712B527B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33800"/>
            <a:ext cx="2300288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 Box 6">
            <a:extLst>
              <a:ext uri="{FF2B5EF4-FFF2-40B4-BE49-F238E27FC236}">
                <a16:creationId xmlns:a16="http://schemas.microsoft.com/office/drawing/2014/main" id="{EBD671C6-B047-4A96-9DA6-0B6BD0ADC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4038600"/>
            <a:ext cx="2217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r</a:t>
            </a:r>
            <a:r>
              <a:rPr lang="en-US" altLang="en-US"/>
              <a:t> = 2 (</a:t>
            </a:r>
            <a:r>
              <a:rPr lang="en-US" altLang="en-US" b="1"/>
              <a:t>l</a:t>
            </a:r>
            <a:r>
              <a:rPr lang="en-US" altLang="en-US"/>
              <a:t> </a:t>
            </a:r>
            <a:r>
              <a:rPr lang="en-US" altLang="en-US">
                <a:cs typeface="Times New Roman" panose="02020603050405020304" pitchFamily="18" charset="0"/>
              </a:rPr>
              <a:t>· </a:t>
            </a:r>
            <a:r>
              <a:rPr lang="en-US" altLang="en-US" b="1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 ) </a:t>
            </a:r>
            <a:r>
              <a:rPr lang="en-US" altLang="en-US" b="1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 - </a:t>
            </a:r>
            <a:r>
              <a:rPr lang="en-US" altLang="en-US" b="1">
                <a:cs typeface="Times New Roman" panose="02020603050405020304" pitchFamily="18" charset="0"/>
              </a:rPr>
              <a:t>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D375-BD93-4267-8B15-D5449509B8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8233633-41A0-4B55-8FE2-B72F7A39A29E}" type="slidenum">
              <a:rPr lang="es-ES" altLang="en-US" sz="1000">
                <a:latin typeface="Arial" panose="020B0604020202020204" pitchFamily="34" charset="0"/>
              </a:rPr>
              <a:pPr lvl="1"/>
              <a:t>15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39002307-378C-4DFD-9FD4-4DF2A44E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B1791F1A-4CE2-4179-9562-0FB5D3893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Lambertian Surface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92C873CB-2B54-4E9B-BFCB-520AA1C84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Perfectly diffuse reflector</a:t>
            </a:r>
          </a:p>
          <a:p>
            <a:r>
              <a:rPr lang="en-US" altLang="en-US" dirty="0"/>
              <a:t>Light scattered equally in all directions</a:t>
            </a:r>
          </a:p>
          <a:p>
            <a:r>
              <a:rPr lang="en-US" altLang="en-US" dirty="0"/>
              <a:t>Amount of light reflected is proportional to the vertical component of incoming light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reflected light ~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Symbol" panose="05050102010706020507" pitchFamily="18" charset="2"/>
                <a:ea typeface="ＭＳ Ｐゴシック" panose="020B0600070205080204" pitchFamily="34" charset="-128"/>
              </a:rPr>
              <a:t>q</a:t>
            </a:r>
            <a:r>
              <a:rPr lang="en-US" altLang="en-US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Symbol" panose="05050102010706020507" pitchFamily="18" charset="2"/>
                <a:ea typeface="ＭＳ Ｐゴシック" panose="020B0600070205080204" pitchFamily="34" charset="-128"/>
              </a:rPr>
              <a:t>q</a:t>
            </a:r>
            <a:r>
              <a:rPr lang="en-US" altLang="en-US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· 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 </a:t>
            </a: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if vectors normalized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There are also three coefficients,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k</a:t>
            </a:r>
            <a:r>
              <a:rPr lang="en-US" altLang="en-US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k</a:t>
            </a:r>
            <a:r>
              <a:rPr lang="en-US" altLang="en-US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k</a:t>
            </a:r>
            <a:r>
              <a:rPr lang="en-US" altLang="en-US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that show how much of each color component is reflected</a:t>
            </a:r>
          </a:p>
          <a:p>
            <a:pPr lvl="1">
              <a:buFontTx/>
              <a:buNone/>
            </a:pPr>
            <a:endParaRPr lang="en-US" altLang="en-US" b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altLang="en-US" sz="2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3FF46AF-82E9-4B28-BF9D-30E75CD82F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F0F5E23-BA86-449B-B8A8-611175E6C41F}" type="slidenum">
              <a:rPr lang="es-ES" altLang="en-US" sz="1000">
                <a:latin typeface="Arial" panose="020B0604020202020204" pitchFamily="34" charset="0"/>
              </a:rPr>
              <a:pPr lvl="1"/>
              <a:t>16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D8F08FF4-2BD8-4969-A307-1F25BEFF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7935115F-A4A3-45FB-A47B-C96C2272B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Specular Surfaces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BCCEF35F-A4FF-4B8A-8119-A0A2B7A42F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Most surfaces are neither ideal diffusers nor perfectly specular (ideal reflectors)</a:t>
            </a:r>
          </a:p>
          <a:p>
            <a:r>
              <a:rPr lang="en-US" altLang="en-US" sz="2700"/>
              <a:t>Smooth surfaces show specular highlights due to incoming light being reflected in directions concentrated close to the direction of a perfect reflection </a:t>
            </a:r>
          </a:p>
        </p:txBody>
      </p:sp>
      <p:pic>
        <p:nvPicPr>
          <p:cNvPr id="30726" name="Picture 5" descr="AN06F17">
            <a:extLst>
              <a:ext uri="{FF2B5EF4-FFF2-40B4-BE49-F238E27FC236}">
                <a16:creationId xmlns:a16="http://schemas.microsoft.com/office/drawing/2014/main" id="{A34BFEB4-369D-4F1B-BC14-A3A86EADA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Line 6">
            <a:extLst>
              <a:ext uri="{FF2B5EF4-FFF2-40B4-BE49-F238E27FC236}">
                <a16:creationId xmlns:a16="http://schemas.microsoft.com/office/drawing/2014/main" id="{175CB73F-AFB5-4A98-AB93-4300C37D3A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4572000"/>
            <a:ext cx="14478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0728" name="Text Box 7">
            <a:extLst>
              <a:ext uri="{FF2B5EF4-FFF2-40B4-BE49-F238E27FC236}">
                <a16:creationId xmlns:a16="http://schemas.microsoft.com/office/drawing/2014/main" id="{E1DEACA3-4B67-4C9D-9DA6-465064734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876800"/>
            <a:ext cx="1338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specular</a:t>
            </a:r>
          </a:p>
          <a:p>
            <a:r>
              <a:rPr lang="en-US" altLang="en-US">
                <a:latin typeface="Arial" panose="020B0604020202020204" pitchFamily="34" charset="0"/>
              </a:rPr>
              <a:t>highlight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6CE6C0F-70F0-4509-BE7E-C89DB2A0F3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7EAFF85-8115-45A9-B322-CCEDAFE77C0C}" type="slidenum">
              <a:rPr lang="es-ES" altLang="en-US" sz="1000">
                <a:latin typeface="Arial" panose="020B0604020202020204" pitchFamily="34" charset="0"/>
              </a:rPr>
              <a:pPr lvl="1"/>
              <a:t>17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1747" name="Footer Placeholder 4">
            <a:extLst>
              <a:ext uri="{FF2B5EF4-FFF2-40B4-BE49-F238E27FC236}">
                <a16:creationId xmlns:a16="http://schemas.microsoft.com/office/drawing/2014/main" id="{4D026109-0A25-4587-95B3-8066EC91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FC0216C4-CA3A-4D01-8BC8-A23AB7462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1066800"/>
          </a:xfrm>
        </p:spPr>
        <p:txBody>
          <a:bodyPr/>
          <a:lstStyle/>
          <a:p>
            <a:r>
              <a:rPr lang="en-US" altLang="en-US"/>
              <a:t>Modeling Specular Relections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2EA24E28-8D50-43AA-8614-DB874EA98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Phong proposed using a term that dropped off as the angle between the viewer and the ideal reflection increased</a:t>
            </a:r>
          </a:p>
        </p:txBody>
      </p:sp>
      <p:pic>
        <p:nvPicPr>
          <p:cNvPr id="31750" name="Picture 4" descr="AN06F13">
            <a:extLst>
              <a:ext uri="{FF2B5EF4-FFF2-40B4-BE49-F238E27FC236}">
                <a16:creationId xmlns:a16="http://schemas.microsoft.com/office/drawing/2014/main" id="{7A7B9DB2-7ADF-4E5D-BE6C-F56797018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00400"/>
            <a:ext cx="40767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 Box 5">
            <a:extLst>
              <a:ext uri="{FF2B5EF4-FFF2-40B4-BE49-F238E27FC236}">
                <a16:creationId xmlns:a16="http://schemas.microsoft.com/office/drawing/2014/main" id="{D978EA38-2531-4212-BDED-209418E2D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3434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31752" name="Text Box 6">
            <a:extLst>
              <a:ext uri="{FF2B5EF4-FFF2-40B4-BE49-F238E27FC236}">
                <a16:creationId xmlns:a16="http://schemas.microsoft.com/office/drawing/2014/main" id="{F7142FCB-ACC3-4754-ADC3-B9825663B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3505200"/>
            <a:ext cx="188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I</a:t>
            </a:r>
            <a:r>
              <a:rPr lang="en-US" altLang="en-US" baseline="-25000"/>
              <a:t>r</a:t>
            </a:r>
            <a:r>
              <a:rPr lang="en-US" altLang="en-US"/>
              <a:t> ~ k</a:t>
            </a:r>
            <a:r>
              <a:rPr lang="en-US" altLang="en-US" baseline="-25000"/>
              <a:t>s</a:t>
            </a:r>
            <a:r>
              <a:rPr lang="en-US" altLang="en-US"/>
              <a:t> </a:t>
            </a:r>
            <a:r>
              <a:rPr lang="en-US" altLang="en-US" b="1"/>
              <a:t>I</a:t>
            </a:r>
            <a:r>
              <a:rPr lang="en-US" altLang="en-US"/>
              <a:t> cos</a:t>
            </a:r>
            <a:r>
              <a:rPr lang="en-US" altLang="en-US" baseline="30000">
                <a:latin typeface="Symbol" panose="05050102010706020507" pitchFamily="18" charset="2"/>
              </a:rPr>
              <a:t>a</a:t>
            </a:r>
            <a:r>
              <a:rPr lang="en-US" altLang="en-US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31753" name="Line 7">
            <a:extLst>
              <a:ext uri="{FF2B5EF4-FFF2-40B4-BE49-F238E27FC236}">
                <a16:creationId xmlns:a16="http://schemas.microsoft.com/office/drawing/2014/main" id="{F8741263-D0D0-4CB9-9159-39AF37DE34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95600" y="3886200"/>
            <a:ext cx="38100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54" name="Text Box 8">
            <a:extLst>
              <a:ext uri="{FF2B5EF4-FFF2-40B4-BE49-F238E27FC236}">
                <a16:creationId xmlns:a16="http://schemas.microsoft.com/office/drawing/2014/main" id="{0E025FE2-ADCB-4492-B566-558713433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724400"/>
            <a:ext cx="190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shininess coef</a:t>
            </a:r>
          </a:p>
        </p:txBody>
      </p:sp>
      <p:sp>
        <p:nvSpPr>
          <p:cNvPr id="31755" name="Text Box 10">
            <a:extLst>
              <a:ext uri="{FF2B5EF4-FFF2-40B4-BE49-F238E27FC236}">
                <a16:creationId xmlns:a16="http://schemas.microsoft.com/office/drawing/2014/main" id="{7638E9D5-08C7-4AAB-AFCB-7416971EB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5562600"/>
            <a:ext cx="207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absorption </a:t>
            </a:r>
            <a:r>
              <a:rPr lang="en-US" altLang="en-US" dirty="0" err="1"/>
              <a:t>coef</a:t>
            </a:r>
            <a:endParaRPr lang="en-US" altLang="en-US" dirty="0"/>
          </a:p>
        </p:txBody>
      </p:sp>
      <p:sp>
        <p:nvSpPr>
          <p:cNvPr id="31756" name="Text Box 11">
            <a:extLst>
              <a:ext uri="{FF2B5EF4-FFF2-40B4-BE49-F238E27FC236}">
                <a16:creationId xmlns:a16="http://schemas.microsoft.com/office/drawing/2014/main" id="{7E393D9A-7BBF-4999-8C5B-E9B29A0D1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105400"/>
            <a:ext cx="245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incoming intensity</a:t>
            </a:r>
          </a:p>
        </p:txBody>
      </p:sp>
      <p:sp>
        <p:nvSpPr>
          <p:cNvPr id="31757" name="Line 12">
            <a:extLst>
              <a:ext uri="{FF2B5EF4-FFF2-40B4-BE49-F238E27FC236}">
                <a16:creationId xmlns:a16="http://schemas.microsoft.com/office/drawing/2014/main" id="{5F344417-FB35-45E3-9416-2C750C096F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6000" y="3886200"/>
            <a:ext cx="152400" cy="1143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58" name="Line 13">
            <a:extLst>
              <a:ext uri="{FF2B5EF4-FFF2-40B4-BE49-F238E27FC236}">
                <a16:creationId xmlns:a16="http://schemas.microsoft.com/office/drawing/2014/main" id="{4D3AB156-AB2B-4EC6-B61F-63BE26C6B4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038600"/>
            <a:ext cx="228600" cy="1371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59" name="Line 14">
            <a:extLst>
              <a:ext uri="{FF2B5EF4-FFF2-40B4-BE49-F238E27FC236}">
                <a16:creationId xmlns:a16="http://schemas.microsoft.com/office/drawing/2014/main" id="{75C1D355-855A-4F57-8E76-6E584C785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038600"/>
            <a:ext cx="2286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60" name="Text Box 15">
            <a:extLst>
              <a:ext uri="{FF2B5EF4-FFF2-40B4-BE49-F238E27FC236}">
                <a16:creationId xmlns:a16="http://schemas.microsoft.com/office/drawing/2014/main" id="{3D50EACE-9EFE-4D3C-90B6-3642E736E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00600"/>
            <a:ext cx="12477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reflected</a:t>
            </a:r>
          </a:p>
          <a:p>
            <a:r>
              <a:rPr lang="en-US" altLang="en-US"/>
              <a:t>intensity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4F21AE9-B608-455A-8FD7-A660CC6813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73C5431-90DD-42A9-A3A2-8F0BD75C48CA}" type="slidenum">
              <a:rPr lang="es-ES" altLang="en-US" sz="1000">
                <a:latin typeface="Arial" panose="020B0604020202020204" pitchFamily="34" charset="0"/>
              </a:rPr>
              <a:pPr lvl="1"/>
              <a:t>18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2771" name="Footer Placeholder 4">
            <a:extLst>
              <a:ext uri="{FF2B5EF4-FFF2-40B4-BE49-F238E27FC236}">
                <a16:creationId xmlns:a16="http://schemas.microsoft.com/office/drawing/2014/main" id="{F562759C-8AE3-462F-B233-9FBECD91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02238B72-3248-4A5E-9944-9BB1248C8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Shininess Coefficient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9D8CA38D-4D09-4778-965B-21296E06B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Values of </a:t>
            </a:r>
            <a:r>
              <a:rPr lang="en-US" altLang="en-US" sz="2700">
                <a:latin typeface="Symbol" panose="05050102010706020507" pitchFamily="18" charset="2"/>
              </a:rPr>
              <a:t>a</a:t>
            </a:r>
            <a:r>
              <a:rPr lang="en-US" altLang="en-US" sz="2700"/>
              <a:t> between 100 and 200 correspond to metals </a:t>
            </a:r>
          </a:p>
          <a:p>
            <a:r>
              <a:rPr lang="en-US" altLang="en-US" sz="2700"/>
              <a:t>Values between 5 and 10 give surface that look like plastic</a:t>
            </a:r>
          </a:p>
        </p:txBody>
      </p:sp>
      <p:pic>
        <p:nvPicPr>
          <p:cNvPr id="32774" name="Picture 5" descr="AN06F19">
            <a:extLst>
              <a:ext uri="{FF2B5EF4-FFF2-40B4-BE49-F238E27FC236}">
                <a16:creationId xmlns:a16="http://schemas.microsoft.com/office/drawing/2014/main" id="{63B88498-1AB4-46F6-AB54-2E3C42EA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7600"/>
            <a:ext cx="3960813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 Box 6">
            <a:extLst>
              <a:ext uri="{FF2B5EF4-FFF2-40B4-BE49-F238E27FC236}">
                <a16:creationId xmlns:a16="http://schemas.microsoft.com/office/drawing/2014/main" id="{1C8F5A51-D045-4C64-B937-D8155AB86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962400"/>
            <a:ext cx="954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cos</a:t>
            </a:r>
            <a:r>
              <a:rPr lang="en-US" altLang="en-US" baseline="30000">
                <a:latin typeface="Symbol" panose="05050102010706020507" pitchFamily="18" charset="2"/>
              </a:rPr>
              <a:t>a</a:t>
            </a:r>
            <a:r>
              <a:rPr lang="en-US" altLang="en-US"/>
              <a:t> </a:t>
            </a:r>
            <a:r>
              <a:rPr lang="en-US" altLang="en-US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32776" name="Text Box 7">
            <a:extLst>
              <a:ext uri="{FF2B5EF4-FFF2-40B4-BE49-F238E27FC236}">
                <a16:creationId xmlns:a16="http://schemas.microsoft.com/office/drawing/2014/main" id="{B512107B-F53E-49D8-BEC6-57DA37BE9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0198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32777" name="Text Box 8">
            <a:extLst>
              <a:ext uri="{FF2B5EF4-FFF2-40B4-BE49-F238E27FC236}">
                <a16:creationId xmlns:a16="http://schemas.microsoft.com/office/drawing/2014/main" id="{A7C90EE8-3391-4EAA-9917-7DC05C675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59848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90</a:t>
            </a:r>
          </a:p>
        </p:txBody>
      </p:sp>
      <p:sp>
        <p:nvSpPr>
          <p:cNvPr id="32778" name="Text Box 9">
            <a:extLst>
              <a:ext uri="{FF2B5EF4-FFF2-40B4-BE49-F238E27FC236}">
                <a16:creationId xmlns:a16="http://schemas.microsoft.com/office/drawing/2014/main" id="{306ABFB8-D7CD-4AE6-98EE-831F34867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0198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-90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E6436-9122-4F00-B9E2-A73158B870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FD88DE6-F59E-47AB-974A-2B678321FB4D}" type="slidenum">
              <a:rPr lang="es-ES" altLang="en-US" sz="1000">
                <a:latin typeface="Arial" panose="020B0604020202020204" pitchFamily="34" charset="0"/>
              </a:rPr>
              <a:pPr lvl="1"/>
              <a:t>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601A93E6-133E-46DA-B09D-FD368EA0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4D3D8125-9220-4028-9A92-90384EB6C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73550DF8-D3BE-404E-A878-318B79AFE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20000" cy="4724400"/>
          </a:xfrm>
        </p:spPr>
        <p:txBody>
          <a:bodyPr/>
          <a:lstStyle/>
          <a:p>
            <a:r>
              <a:rPr lang="en-US" altLang="en-US"/>
              <a:t>Learn to shade objects so their images appear three-dimensional</a:t>
            </a:r>
          </a:p>
          <a:p>
            <a:r>
              <a:rPr lang="en-US" altLang="en-US"/>
              <a:t>Introduce the types of light-material interactions</a:t>
            </a:r>
          </a:p>
          <a:p>
            <a:r>
              <a:rPr lang="en-US" altLang="en-US"/>
              <a:t>Build a simple reflection model---the Phong model--- that can be used with real time graphics hardware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A6673FC-22DB-460D-88A4-102204B93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DDC1474-735E-473C-AE7B-545D41156F6D}" type="slidenum">
              <a:rPr lang="es-ES" altLang="en-US" sz="1000">
                <a:latin typeface="Arial" panose="020B0604020202020204" pitchFamily="34" charset="0"/>
              </a:rPr>
              <a:pPr lvl="1"/>
              <a:t>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27BA31E2-3099-4E49-9B89-D84CDF5D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9CE13EEE-7FC0-4E57-87CA-2741A143A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we need shading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BE494618-89F9-433D-AB04-B31529C25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Suppose we build a model of a sphere using many polygons and color it with </a:t>
            </a:r>
            <a:r>
              <a:rPr lang="en-US" altLang="en-US" sz="2700" b="1">
                <a:latin typeface="Courier New" panose="02070309020205020404" pitchFamily="49" charset="0"/>
              </a:rPr>
              <a:t>glColor</a:t>
            </a:r>
            <a:r>
              <a:rPr lang="en-US" altLang="en-US"/>
              <a:t>. We get something like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But we want</a:t>
            </a:r>
          </a:p>
        </p:txBody>
      </p:sp>
      <p:sp>
        <p:nvSpPr>
          <p:cNvPr id="17414" name="Oval 4">
            <a:extLst>
              <a:ext uri="{FF2B5EF4-FFF2-40B4-BE49-F238E27FC236}">
                <a16:creationId xmlns:a16="http://schemas.microsoft.com/office/drawing/2014/main" id="{E53726F3-905B-431D-8561-1F38FC4C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124200"/>
            <a:ext cx="1371600" cy="13716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7141" name="Oval 5">
            <a:extLst>
              <a:ext uri="{FF2B5EF4-FFF2-40B4-BE49-F238E27FC236}">
                <a16:creationId xmlns:a16="http://schemas.microsoft.com/office/drawing/2014/main" id="{E2B5A6B7-BC0E-4EAD-99CC-950BB3BB9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876800"/>
            <a:ext cx="1371600" cy="1371600"/>
          </a:xfrm>
          <a:prstGeom prst="ellipse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BE86BF3-DC75-4ECC-82AA-64E1B151CC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B62A39D-3F61-47CB-B535-950C1905C0DD}" type="slidenum">
              <a:rPr lang="es-ES" altLang="en-US" sz="1000">
                <a:latin typeface="Arial" panose="020B0604020202020204" pitchFamily="34" charset="0"/>
              </a:rPr>
              <a:pPr lvl="1"/>
              <a:t>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39A85581-D055-4C04-9EEC-96521B52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DDFF60B6-F6E1-4744-8C0D-71F7620AA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Shading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ED67AC86-54D3-4FF3-8934-B6A91E067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/>
              <a:t>Why does the image of a real sphere look like</a:t>
            </a:r>
          </a:p>
          <a:p>
            <a:pPr>
              <a:lnSpc>
                <a:spcPct val="90000"/>
              </a:lnSpc>
            </a:pPr>
            <a:endParaRPr lang="en-US" altLang="en-US" sz="2700"/>
          </a:p>
          <a:p>
            <a:pPr>
              <a:lnSpc>
                <a:spcPct val="90000"/>
              </a:lnSpc>
            </a:pPr>
            <a:endParaRPr lang="en-US" altLang="en-US" sz="2700"/>
          </a:p>
          <a:p>
            <a:pPr>
              <a:lnSpc>
                <a:spcPct val="90000"/>
              </a:lnSpc>
            </a:pPr>
            <a:endParaRPr lang="en-US" altLang="en-US" sz="2700"/>
          </a:p>
          <a:p>
            <a:pPr>
              <a:lnSpc>
                <a:spcPct val="90000"/>
              </a:lnSpc>
            </a:pPr>
            <a:r>
              <a:rPr lang="en-US" altLang="en-US" sz="2700"/>
              <a:t>Light-material interactions cause each point to have a different color or shade</a:t>
            </a:r>
          </a:p>
          <a:p>
            <a:pPr>
              <a:lnSpc>
                <a:spcPct val="90000"/>
              </a:lnSpc>
            </a:pPr>
            <a:r>
              <a:rPr lang="en-US" altLang="en-US" sz="2700"/>
              <a:t>Need to consider 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Light sources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Material properties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Location of viewer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Surface orientation</a:t>
            </a:r>
          </a:p>
        </p:txBody>
      </p:sp>
      <p:sp>
        <p:nvSpPr>
          <p:cNvPr id="348164" name="Oval 4">
            <a:extLst>
              <a:ext uri="{FF2B5EF4-FFF2-40B4-BE49-F238E27FC236}">
                <a16:creationId xmlns:a16="http://schemas.microsoft.com/office/drawing/2014/main" id="{D2D5243A-CEBF-4AAB-A694-C2C1D61A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057400"/>
            <a:ext cx="1371600" cy="1371600"/>
          </a:xfrm>
          <a:prstGeom prst="ellipse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F0E08FC-B10E-4095-9045-6003D09CF1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FBA1275-A20D-4081-A989-CFC9CFCD4410}" type="slidenum">
              <a:rPr lang="es-ES" altLang="en-US" sz="1000">
                <a:latin typeface="Arial" panose="020B0604020202020204" pitchFamily="34" charset="0"/>
              </a:rPr>
              <a:pPr lvl="1"/>
              <a:t>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5C3D2C16-8BDC-42DA-894B-F0D4D6ED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pic>
        <p:nvPicPr>
          <p:cNvPr id="19460" name="Picture 5" descr="AN06F01">
            <a:extLst>
              <a:ext uri="{FF2B5EF4-FFF2-40B4-BE49-F238E27FC236}">
                <a16:creationId xmlns:a16="http://schemas.microsoft.com/office/drawing/2014/main" id="{FB3C48D1-C3C9-40F3-A9F8-19273EFDD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13" y="3505200"/>
            <a:ext cx="3570287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>
            <a:extLst>
              <a:ext uri="{FF2B5EF4-FFF2-40B4-BE49-F238E27FC236}">
                <a16:creationId xmlns:a16="http://schemas.microsoft.com/office/drawing/2014/main" id="{80995045-2A60-4906-BA6A-8E7520358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Scattering 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0081404E-F699-4DB1-A9C5-A16C03E96F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Light strikes A 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Some scattered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Some absorbed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Some of scattered light strikes B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Some scattered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Some absorbed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Some of this scattered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light strikes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	and so 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73807-2542-4EE2-97E3-97F7723174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420501C-7384-4719-B3EA-664C6E47CA68}" type="slidenum">
              <a:rPr lang="es-ES" altLang="en-US" sz="1000">
                <a:latin typeface="Arial" panose="020B0604020202020204" pitchFamily="34" charset="0"/>
              </a:rPr>
              <a:pPr lvl="1"/>
              <a:t>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FA58BE3B-CE4B-4982-B326-A7D3B6FD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96B83CC-5A03-461A-BDC2-F50F2A654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Rendering Equation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D00A7DF7-3681-49E6-8B0D-7B975BA6C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infinite scattering and absorption of light can be described by the </a:t>
            </a:r>
            <a:r>
              <a:rPr lang="en-US" altLang="en-US" i="1"/>
              <a:t>rendering equation </a:t>
            </a:r>
            <a:endParaRPr lang="en-US" altLang="en-US"/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Cannot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be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solved in general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Ray tracing is a special case for perfectly reflecting surfaces</a:t>
            </a:r>
          </a:p>
          <a:p>
            <a:r>
              <a:rPr lang="en-US" altLang="en-US"/>
              <a:t>Rendering equation is global and includes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Shadows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Multiple scattering from object to object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55FE03F-5603-446C-89DD-0E3FE0AE69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05AE453-2142-45BB-8DC3-1A9037DA8F29}" type="slidenum">
              <a:rPr lang="es-ES" altLang="en-US" sz="1000">
                <a:latin typeface="Arial" panose="020B0604020202020204" pitchFamily="34" charset="0"/>
              </a:rPr>
              <a:pPr lvl="1"/>
              <a:t>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90C731F9-DB4D-4586-B387-6E5954DC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3EEA1729-90EB-4B0C-BF66-AF58EE9FC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Effects</a:t>
            </a:r>
          </a:p>
        </p:txBody>
      </p:sp>
      <p:pic>
        <p:nvPicPr>
          <p:cNvPr id="21509" name="Picture 5" descr="AN06F02">
            <a:extLst>
              <a:ext uri="{FF2B5EF4-FFF2-40B4-BE49-F238E27FC236}">
                <a16:creationId xmlns:a16="http://schemas.microsoft.com/office/drawing/2014/main" id="{9CFC000D-7491-4ED8-8424-CB6942C3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3846513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Line 6">
            <a:extLst>
              <a:ext uri="{FF2B5EF4-FFF2-40B4-BE49-F238E27FC236}">
                <a16:creationId xmlns:a16="http://schemas.microsoft.com/office/drawing/2014/main" id="{8B758795-D056-43E2-8582-1E48AFAC1C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0200" y="3200400"/>
            <a:ext cx="685800" cy="1676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5A9854F8-C27D-449D-B6F6-9430232C5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4918075"/>
            <a:ext cx="247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translucent surface</a:t>
            </a:r>
          </a:p>
        </p:txBody>
      </p:sp>
      <p:sp>
        <p:nvSpPr>
          <p:cNvPr id="21512" name="Line 8">
            <a:extLst>
              <a:ext uri="{FF2B5EF4-FFF2-40B4-BE49-F238E27FC236}">
                <a16:creationId xmlns:a16="http://schemas.microsoft.com/office/drawing/2014/main" id="{C8A67F85-4346-460C-A6B7-CDFABD1F73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133600"/>
            <a:ext cx="9906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13" name="Text Box 9">
            <a:extLst>
              <a:ext uri="{FF2B5EF4-FFF2-40B4-BE49-F238E27FC236}">
                <a16:creationId xmlns:a16="http://schemas.microsoft.com/office/drawing/2014/main" id="{1515B839-B08B-4704-8408-E368E4E10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676400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shadow</a:t>
            </a:r>
          </a:p>
        </p:txBody>
      </p:sp>
      <p:sp>
        <p:nvSpPr>
          <p:cNvPr id="21514" name="Line 11">
            <a:extLst>
              <a:ext uri="{FF2B5EF4-FFF2-40B4-BE49-F238E27FC236}">
                <a16:creationId xmlns:a16="http://schemas.microsoft.com/office/drawing/2014/main" id="{F994944D-67A8-4738-95F3-6D1068404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86000"/>
            <a:ext cx="685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15" name="Line 12">
            <a:extLst>
              <a:ext uri="{FF2B5EF4-FFF2-40B4-BE49-F238E27FC236}">
                <a16:creationId xmlns:a16="http://schemas.microsoft.com/office/drawing/2014/main" id="{C5CD591B-AF39-492B-8BAB-EAF4B00D71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590800"/>
            <a:ext cx="685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16" name="Line 13">
            <a:extLst>
              <a:ext uri="{FF2B5EF4-FFF2-40B4-BE49-F238E27FC236}">
                <a16:creationId xmlns:a16="http://schemas.microsoft.com/office/drawing/2014/main" id="{6B1981A2-6956-45D8-BBB9-EF2DA03A4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590800"/>
            <a:ext cx="16002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17" name="Line 14">
            <a:extLst>
              <a:ext uri="{FF2B5EF4-FFF2-40B4-BE49-F238E27FC236}">
                <a16:creationId xmlns:a16="http://schemas.microsoft.com/office/drawing/2014/main" id="{5C265540-23CD-4072-A762-301EF084DC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0800" y="3429000"/>
            <a:ext cx="4572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18" name="Text Box 15">
            <a:extLst>
              <a:ext uri="{FF2B5EF4-FFF2-40B4-BE49-F238E27FC236}">
                <a16:creationId xmlns:a16="http://schemas.microsoft.com/office/drawing/2014/main" id="{5C2DC00E-737E-4D65-BABF-2D8D53201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343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multiple reflection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1DB5F-AFB4-41E3-AE81-AAD906E4A7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8F7FEC1-F3C8-481E-B7A3-CE464723F790}" type="slidenum">
              <a:rPr lang="es-ES" altLang="en-US" sz="1000">
                <a:latin typeface="Arial" panose="020B0604020202020204" pitchFamily="34" charset="0"/>
              </a:rPr>
              <a:pPr lvl="1"/>
              <a:t>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3DFAC0F1-BD3F-491E-A2BA-C03585BB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41EFCD94-1BC0-4967-B1ED-97F1CCB35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vs Global Rendering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F59702C0-E44F-4FB1-9FFA-F7C0DD09C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Correct shading requires a global calculation involving all objects and light sources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Incompatible with pipeline model which shades each polygon independently (local rendering)</a:t>
            </a:r>
          </a:p>
          <a:p>
            <a:pPr>
              <a:lnSpc>
                <a:spcPct val="90000"/>
              </a:lnSpc>
            </a:pPr>
            <a:r>
              <a:rPr lang="en-US" altLang="en-US"/>
              <a:t>However, in computer graphics, especially real time graphics, we are happy if things “look right”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Exist many techniques for approximating global effects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B4284-52F6-43CC-980B-C01E28C1BF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BA3F19A-70EC-4383-AE91-6B968080AB5D}" type="slidenum">
              <a:rPr lang="es-ES" altLang="en-US" sz="1000">
                <a:latin typeface="Arial" panose="020B0604020202020204" pitchFamily="34" charset="0"/>
              </a:rPr>
              <a:pPr lvl="1"/>
              <a:t>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99F4518A-59E2-4DBC-8F49-A3093CFD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61A15419-46AF-465B-A780-7E451CB53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Light-Material Interaction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266B7CD7-74F2-4FE4-AEF1-4B8AB64C0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/>
              <a:t>Light that strikes an object is partially absorbed and partially scattered (reflected)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The amount reflected determines the color and brightness of the object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 surface appears red under white light because the red component of the light is reflected and the rest is absorbed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The reflected light is scattered in a manner that depends on the smoothness and orientation of the surface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17683</TotalTime>
  <Words>833</Words>
  <Application>Microsoft Office PowerPoint</Application>
  <PresentationFormat>On-screen Show (4:3)</PresentationFormat>
  <Paragraphs>152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Times New Roman</vt:lpstr>
      <vt:lpstr>ＭＳ Ｐゴシック</vt:lpstr>
      <vt:lpstr>Arial</vt:lpstr>
      <vt:lpstr>Wingdings</vt:lpstr>
      <vt:lpstr>Courier New</vt:lpstr>
      <vt:lpstr>Symbol</vt:lpstr>
      <vt:lpstr>ULA1</vt:lpstr>
      <vt:lpstr>ClipArt</vt:lpstr>
      <vt:lpstr>Shading I</vt:lpstr>
      <vt:lpstr>Objectives</vt:lpstr>
      <vt:lpstr>Why we need shading</vt:lpstr>
      <vt:lpstr>Shading</vt:lpstr>
      <vt:lpstr>Scattering </vt:lpstr>
      <vt:lpstr>Rendering Equation</vt:lpstr>
      <vt:lpstr>Global Effects</vt:lpstr>
      <vt:lpstr>Local vs Global Rendering</vt:lpstr>
      <vt:lpstr>Light-Material Interaction</vt:lpstr>
      <vt:lpstr>Light Sources</vt:lpstr>
      <vt:lpstr>Simple Light Sources</vt:lpstr>
      <vt:lpstr>Surface Types</vt:lpstr>
      <vt:lpstr>Phong Model</vt:lpstr>
      <vt:lpstr>Ideal Reflector</vt:lpstr>
      <vt:lpstr>Lambertian Surface</vt:lpstr>
      <vt:lpstr>Specular Surfaces</vt:lpstr>
      <vt:lpstr>Modeling Specular Relections</vt:lpstr>
      <vt:lpstr>The Shininess Coefficient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Tamir, Dan</cp:lastModifiedBy>
  <cp:revision>161</cp:revision>
  <dcterms:created xsi:type="dcterms:W3CDTF">2002-08-02T19:17:07Z</dcterms:created>
  <dcterms:modified xsi:type="dcterms:W3CDTF">2020-11-04T01:08:02Z</dcterms:modified>
</cp:coreProperties>
</file>