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424" r:id="rId4"/>
    <p:sldId id="425" r:id="rId6"/>
    <p:sldId id="358" r:id="rId7"/>
    <p:sldId id="383" r:id="rId8"/>
    <p:sldId id="354" r:id="rId9"/>
    <p:sldId id="402" r:id="rId10"/>
    <p:sldId id="403" r:id="rId11"/>
    <p:sldId id="404" r:id="rId12"/>
    <p:sldId id="405" r:id="rId13"/>
    <p:sldId id="398" r:id="rId14"/>
    <p:sldId id="406" r:id="rId15"/>
    <p:sldId id="399" r:id="rId16"/>
    <p:sldId id="423" r:id="rId17"/>
    <p:sldId id="409" r:id="rId18"/>
    <p:sldId id="426" r:id="rId19"/>
    <p:sldId id="427" r:id="rId20"/>
    <p:sldId id="428" r:id="rId21"/>
    <p:sldId id="429" r:id="rId22"/>
    <p:sldId id="430" r:id="rId23"/>
    <p:sldId id="431" r:id="rId24"/>
    <p:sldId id="432" r:id="rId25"/>
    <p:sldId id="433"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 Akira" initials="CA" lastIdx="7"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C0DAF9"/>
    <a:srgbClr val="FFFFFF"/>
    <a:srgbClr val="CCECFF"/>
    <a:srgbClr val="164C8C"/>
    <a:srgbClr val="1A3172"/>
    <a:srgbClr val="3FAEFF"/>
    <a:srgbClr val="F2F2F2"/>
    <a:srgbClr val="D1EBFE"/>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53" autoAdjust="0"/>
  </p:normalViewPr>
  <p:slideViewPr>
    <p:cSldViewPr snapToGrid="0">
      <p:cViewPr varScale="1">
        <p:scale>
          <a:sx n="84" d="100"/>
          <a:sy n="84" d="100"/>
        </p:scale>
        <p:origin x="629" y="82"/>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0" Type="http://schemas.openxmlformats.org/officeDocument/2006/relationships/commentAuthors" Target="commentAuthors.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209957-232C-4C23-BD71-3CF7C12B4AA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D8AB2E-B972-4F63-8917-8AA4D44F908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D8AB2E-B972-4F63-8917-8AA4D44F908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000"/>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000"/>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D8AB2E-B972-4F63-8917-8AA4D44F9082}"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当具有均匀访问模式和大步长的指令在较小的缓存中无法容纳其完整的工作集时，它们被视为冲突缺失。这是因为其他指令可能已经占据了较小缓存中的某些位置，导致这些指令无法将其完整的工作集放入缓存中，从而导致缺失。</a:t>
            </a:r>
            <a:endParaRPr lang="zh-CN" altLang="en-US"/>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8E374D-6E28-41D4-B529-E46F9BB59559}"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D8AB2E-B972-4F63-8917-8AA4D44F908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7D8E374D-6E28-41D4-B529-E46F9BB5955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62276F4B-A296-492A-8FB9-C78E7B25B44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88236D-BA36-4C90-BC5E-4C81E997770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2276F4B-A296-492A-8FB9-C78E7B25B44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88236D-BA36-4C90-BC5E-4C81E997770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2276F4B-A296-492A-8FB9-C78E7B25B44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88236D-BA36-4C90-BC5E-4C81E9977708}"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341437" y="209880"/>
            <a:ext cx="10850563" cy="663575"/>
          </a:xfrm>
          <a:prstGeom prst="rect">
            <a:avLst/>
          </a:prstGeom>
        </p:spPr>
        <p:txBody>
          <a:bodyPr anchor="b"/>
          <a:lstStyle>
            <a:lvl1pPr>
              <a:defRPr sz="2400"/>
            </a:lvl1pPr>
          </a:lstStyle>
          <a:p>
            <a:r>
              <a:rPr lang="zh-CN" altLang="en-US"/>
              <a:t>单击此处编辑母版标题样式</a:t>
            </a:r>
            <a:endParaRPr lang="zh-CN" altLang="en-US"/>
          </a:p>
        </p:txBody>
      </p:sp>
      <p:sp>
        <p:nvSpPr>
          <p:cNvPr id="3" name="book-and-cd_43679"/>
          <p:cNvSpPr>
            <a:spLocks noChangeAspect="1"/>
          </p:cNvSpPr>
          <p:nvPr userDrawn="1"/>
        </p:nvSpPr>
        <p:spPr bwMode="auto">
          <a:xfrm>
            <a:off x="520658" y="414668"/>
            <a:ext cx="609685" cy="488288"/>
          </a:xfrm>
          <a:custGeom>
            <a:avLst/>
            <a:gdLst>
              <a:gd name="connsiteX0" fmla="*/ 452113 w 560604"/>
              <a:gd name="connsiteY0" fmla="*/ 77314 h 448980"/>
              <a:gd name="connsiteX1" fmla="*/ 417185 w 560604"/>
              <a:gd name="connsiteY1" fmla="*/ 112165 h 448980"/>
              <a:gd name="connsiteX2" fmla="*/ 452113 w 560604"/>
              <a:gd name="connsiteY2" fmla="*/ 145726 h 448980"/>
              <a:gd name="connsiteX3" fmla="*/ 485747 w 560604"/>
              <a:gd name="connsiteY3" fmla="*/ 112165 h 448980"/>
              <a:gd name="connsiteX4" fmla="*/ 452113 w 560604"/>
              <a:gd name="connsiteY4" fmla="*/ 77314 h 448980"/>
              <a:gd name="connsiteX5" fmla="*/ 118850 w 560604"/>
              <a:gd name="connsiteY5" fmla="*/ 64516 h 448980"/>
              <a:gd name="connsiteX6" fmla="*/ 40048 w 560604"/>
              <a:gd name="connsiteY6" fmla="*/ 77417 h 448980"/>
              <a:gd name="connsiteX7" fmla="*/ 40048 w 560604"/>
              <a:gd name="connsiteY7" fmla="*/ 392214 h 448980"/>
              <a:gd name="connsiteX8" fmla="*/ 107224 w 560604"/>
              <a:gd name="connsiteY8" fmla="*/ 380602 h 448980"/>
              <a:gd name="connsiteX9" fmla="*/ 255786 w 560604"/>
              <a:gd name="connsiteY9" fmla="*/ 412856 h 448980"/>
              <a:gd name="connsiteX10" fmla="*/ 255786 w 560604"/>
              <a:gd name="connsiteY10" fmla="*/ 277390 h 448980"/>
              <a:gd name="connsiteX11" fmla="*/ 246743 w 560604"/>
              <a:gd name="connsiteY11" fmla="*/ 287711 h 448980"/>
              <a:gd name="connsiteX12" fmla="*/ 246743 w 560604"/>
              <a:gd name="connsiteY12" fmla="*/ 109671 h 448980"/>
              <a:gd name="connsiteX13" fmla="*/ 118850 w 560604"/>
              <a:gd name="connsiteY13" fmla="*/ 64516 h 448980"/>
              <a:gd name="connsiteX14" fmla="*/ 452113 w 560604"/>
              <a:gd name="connsiteY14" fmla="*/ 64406 h 448980"/>
              <a:gd name="connsiteX15" fmla="*/ 498683 w 560604"/>
              <a:gd name="connsiteY15" fmla="*/ 112165 h 448980"/>
              <a:gd name="connsiteX16" fmla="*/ 452113 w 560604"/>
              <a:gd name="connsiteY16" fmla="*/ 158634 h 448980"/>
              <a:gd name="connsiteX17" fmla="*/ 404248 w 560604"/>
              <a:gd name="connsiteY17" fmla="*/ 112165 h 448980"/>
              <a:gd name="connsiteX18" fmla="*/ 452113 w 560604"/>
              <a:gd name="connsiteY18" fmla="*/ 64406 h 448980"/>
              <a:gd name="connsiteX19" fmla="*/ 452058 w 560604"/>
              <a:gd name="connsiteY19" fmla="*/ 59344 h 448980"/>
              <a:gd name="connsiteX20" fmla="*/ 399076 w 560604"/>
              <a:gd name="connsiteY20" fmla="*/ 112237 h 448980"/>
              <a:gd name="connsiteX21" fmla="*/ 452058 w 560604"/>
              <a:gd name="connsiteY21" fmla="*/ 163840 h 448980"/>
              <a:gd name="connsiteX22" fmla="*/ 505039 w 560604"/>
              <a:gd name="connsiteY22" fmla="*/ 112237 h 448980"/>
              <a:gd name="connsiteX23" fmla="*/ 452058 w 560604"/>
              <a:gd name="connsiteY23" fmla="*/ 59344 h 448980"/>
              <a:gd name="connsiteX24" fmla="*/ 118850 w 560604"/>
              <a:gd name="connsiteY24" fmla="*/ 50324 h 448980"/>
              <a:gd name="connsiteX25" fmla="*/ 257078 w 560604"/>
              <a:gd name="connsiteY25" fmla="*/ 99350 h 448980"/>
              <a:gd name="connsiteX26" fmla="*/ 334589 w 560604"/>
              <a:gd name="connsiteY26" fmla="*/ 58065 h 448980"/>
              <a:gd name="connsiteX27" fmla="*/ 329422 w 560604"/>
              <a:gd name="connsiteY27" fmla="*/ 76127 h 448980"/>
              <a:gd name="connsiteX28" fmla="*/ 268705 w 560604"/>
              <a:gd name="connsiteY28" fmla="*/ 109671 h 448980"/>
              <a:gd name="connsiteX29" fmla="*/ 268705 w 560604"/>
              <a:gd name="connsiteY29" fmla="*/ 287711 h 448980"/>
              <a:gd name="connsiteX30" fmla="*/ 259662 w 560604"/>
              <a:gd name="connsiteY30" fmla="*/ 277390 h 448980"/>
              <a:gd name="connsiteX31" fmla="*/ 259662 w 560604"/>
              <a:gd name="connsiteY31" fmla="*/ 412856 h 448980"/>
              <a:gd name="connsiteX32" fmla="*/ 405641 w 560604"/>
              <a:gd name="connsiteY32" fmla="*/ 380602 h 448980"/>
              <a:gd name="connsiteX33" fmla="*/ 475400 w 560604"/>
              <a:gd name="connsiteY33" fmla="*/ 392214 h 448980"/>
              <a:gd name="connsiteX34" fmla="*/ 475400 w 560604"/>
              <a:gd name="connsiteY34" fmla="*/ 233525 h 448980"/>
              <a:gd name="connsiteX35" fmla="*/ 510280 w 560604"/>
              <a:gd name="connsiteY35" fmla="*/ 221914 h 448980"/>
              <a:gd name="connsiteX36" fmla="*/ 510280 w 560604"/>
              <a:gd name="connsiteY36" fmla="*/ 437369 h 448980"/>
              <a:gd name="connsiteX37" fmla="*/ 290666 w 560604"/>
              <a:gd name="connsiteY37" fmla="*/ 437369 h 448980"/>
              <a:gd name="connsiteX38" fmla="*/ 258370 w 560604"/>
              <a:gd name="connsiteY38" fmla="*/ 448980 h 448980"/>
              <a:gd name="connsiteX39" fmla="*/ 226074 w 560604"/>
              <a:gd name="connsiteY39" fmla="*/ 437369 h 448980"/>
              <a:gd name="connsiteX40" fmla="*/ 0 w 560604"/>
              <a:gd name="connsiteY40" fmla="*/ 437369 h 448980"/>
              <a:gd name="connsiteX41" fmla="*/ 0 w 560604"/>
              <a:gd name="connsiteY41" fmla="*/ 113541 h 448980"/>
              <a:gd name="connsiteX42" fmla="*/ 24545 w 560604"/>
              <a:gd name="connsiteY42" fmla="*/ 96769 h 448980"/>
              <a:gd name="connsiteX43" fmla="*/ 24545 w 560604"/>
              <a:gd name="connsiteY43" fmla="*/ 67096 h 448980"/>
              <a:gd name="connsiteX44" fmla="*/ 29713 w 560604"/>
              <a:gd name="connsiteY44" fmla="*/ 65806 h 448980"/>
              <a:gd name="connsiteX45" fmla="*/ 118850 w 560604"/>
              <a:gd name="connsiteY45" fmla="*/ 50324 h 448980"/>
              <a:gd name="connsiteX46" fmla="*/ 449473 w 560604"/>
              <a:gd name="connsiteY46" fmla="*/ 0 h 448980"/>
              <a:gd name="connsiteX47" fmla="*/ 560604 w 560604"/>
              <a:gd name="connsiteY47" fmla="*/ 109657 h 448980"/>
              <a:gd name="connsiteX48" fmla="*/ 449473 w 560604"/>
              <a:gd name="connsiteY48" fmla="*/ 219313 h 448980"/>
              <a:gd name="connsiteX49" fmla="*/ 339634 w 560604"/>
              <a:gd name="connsiteY49" fmla="*/ 109657 h 448980"/>
              <a:gd name="connsiteX50" fmla="*/ 449473 w 560604"/>
              <a:gd name="connsiteY50" fmla="*/ 0 h 448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60604" h="448980">
                <a:moveTo>
                  <a:pt x="452113" y="77314"/>
                </a:moveTo>
                <a:cubicBezTo>
                  <a:pt x="432708" y="77314"/>
                  <a:pt x="417185" y="92804"/>
                  <a:pt x="417185" y="112165"/>
                </a:cubicBezTo>
                <a:cubicBezTo>
                  <a:pt x="417185" y="130237"/>
                  <a:pt x="432708" y="145726"/>
                  <a:pt x="452113" y="145726"/>
                </a:cubicBezTo>
                <a:cubicBezTo>
                  <a:pt x="471517" y="145726"/>
                  <a:pt x="485747" y="130237"/>
                  <a:pt x="485747" y="112165"/>
                </a:cubicBezTo>
                <a:cubicBezTo>
                  <a:pt x="485747" y="92804"/>
                  <a:pt x="470223" y="77314"/>
                  <a:pt x="452113" y="77314"/>
                </a:cubicBezTo>
                <a:close/>
                <a:moveTo>
                  <a:pt x="118850" y="64516"/>
                </a:moveTo>
                <a:cubicBezTo>
                  <a:pt x="81387" y="64516"/>
                  <a:pt x="50382" y="73547"/>
                  <a:pt x="40048" y="77417"/>
                </a:cubicBezTo>
                <a:lnTo>
                  <a:pt x="40048" y="392214"/>
                </a:lnTo>
                <a:cubicBezTo>
                  <a:pt x="58133" y="384473"/>
                  <a:pt x="81387" y="380602"/>
                  <a:pt x="107224" y="380602"/>
                </a:cubicBezTo>
                <a:cubicBezTo>
                  <a:pt x="171816" y="380602"/>
                  <a:pt x="236408" y="405115"/>
                  <a:pt x="255786" y="412856"/>
                </a:cubicBezTo>
                <a:lnTo>
                  <a:pt x="255786" y="277390"/>
                </a:lnTo>
                <a:lnTo>
                  <a:pt x="246743" y="287711"/>
                </a:lnTo>
                <a:lnTo>
                  <a:pt x="246743" y="109671"/>
                </a:lnTo>
                <a:cubicBezTo>
                  <a:pt x="211863" y="79997"/>
                  <a:pt x="169232" y="64516"/>
                  <a:pt x="118850" y="64516"/>
                </a:cubicBezTo>
                <a:close/>
                <a:moveTo>
                  <a:pt x="452113" y="64406"/>
                </a:moveTo>
                <a:cubicBezTo>
                  <a:pt x="477985" y="64406"/>
                  <a:pt x="498683" y="86350"/>
                  <a:pt x="498683" y="112165"/>
                </a:cubicBezTo>
                <a:cubicBezTo>
                  <a:pt x="498683" y="137981"/>
                  <a:pt x="477985" y="158634"/>
                  <a:pt x="452113" y="158634"/>
                </a:cubicBezTo>
                <a:cubicBezTo>
                  <a:pt x="426240" y="158634"/>
                  <a:pt x="404248" y="137981"/>
                  <a:pt x="404248" y="112165"/>
                </a:cubicBezTo>
                <a:cubicBezTo>
                  <a:pt x="404248" y="86350"/>
                  <a:pt x="426240" y="64406"/>
                  <a:pt x="452113" y="64406"/>
                </a:cubicBezTo>
                <a:close/>
                <a:moveTo>
                  <a:pt x="452058" y="59344"/>
                </a:moveTo>
                <a:cubicBezTo>
                  <a:pt x="422336" y="59344"/>
                  <a:pt x="399076" y="82565"/>
                  <a:pt x="399076" y="112237"/>
                </a:cubicBezTo>
                <a:cubicBezTo>
                  <a:pt x="399076" y="140618"/>
                  <a:pt x="422336" y="163840"/>
                  <a:pt x="452058" y="163840"/>
                </a:cubicBezTo>
                <a:cubicBezTo>
                  <a:pt x="480486" y="163840"/>
                  <a:pt x="505039" y="140618"/>
                  <a:pt x="505039" y="112237"/>
                </a:cubicBezTo>
                <a:cubicBezTo>
                  <a:pt x="505039" y="82565"/>
                  <a:pt x="480486" y="59344"/>
                  <a:pt x="452058" y="59344"/>
                </a:cubicBezTo>
                <a:close/>
                <a:moveTo>
                  <a:pt x="118850" y="50324"/>
                </a:moveTo>
                <a:cubicBezTo>
                  <a:pt x="173108" y="50324"/>
                  <a:pt x="219614" y="67096"/>
                  <a:pt x="257078" y="99350"/>
                </a:cubicBezTo>
                <a:cubicBezTo>
                  <a:pt x="280331" y="79997"/>
                  <a:pt x="306168" y="65806"/>
                  <a:pt x="334589" y="58065"/>
                </a:cubicBezTo>
                <a:cubicBezTo>
                  <a:pt x="332005" y="64516"/>
                  <a:pt x="330713" y="69676"/>
                  <a:pt x="329422" y="76127"/>
                </a:cubicBezTo>
                <a:cubicBezTo>
                  <a:pt x="307460" y="82578"/>
                  <a:pt x="286791" y="94189"/>
                  <a:pt x="268705" y="109671"/>
                </a:cubicBezTo>
                <a:lnTo>
                  <a:pt x="268705" y="287711"/>
                </a:lnTo>
                <a:lnTo>
                  <a:pt x="259662" y="277390"/>
                </a:lnTo>
                <a:lnTo>
                  <a:pt x="259662" y="412856"/>
                </a:lnTo>
                <a:cubicBezTo>
                  <a:pt x="279039" y="405115"/>
                  <a:pt x="339756" y="380602"/>
                  <a:pt x="405641" y="380602"/>
                </a:cubicBezTo>
                <a:cubicBezTo>
                  <a:pt x="431478" y="380602"/>
                  <a:pt x="454731" y="384473"/>
                  <a:pt x="475400" y="392214"/>
                </a:cubicBezTo>
                <a:lnTo>
                  <a:pt x="475400" y="233525"/>
                </a:lnTo>
                <a:cubicBezTo>
                  <a:pt x="488319" y="230945"/>
                  <a:pt x="499945" y="227074"/>
                  <a:pt x="510280" y="221914"/>
                </a:cubicBezTo>
                <a:lnTo>
                  <a:pt x="510280" y="437369"/>
                </a:lnTo>
                <a:lnTo>
                  <a:pt x="290666" y="437369"/>
                </a:lnTo>
                <a:cubicBezTo>
                  <a:pt x="282915" y="445110"/>
                  <a:pt x="271288" y="448980"/>
                  <a:pt x="258370" y="448980"/>
                </a:cubicBezTo>
                <a:cubicBezTo>
                  <a:pt x="245451" y="448980"/>
                  <a:pt x="233825" y="445110"/>
                  <a:pt x="226074" y="437369"/>
                </a:cubicBezTo>
                <a:lnTo>
                  <a:pt x="0" y="437369"/>
                </a:lnTo>
                <a:lnTo>
                  <a:pt x="0" y="113541"/>
                </a:lnTo>
                <a:cubicBezTo>
                  <a:pt x="0" y="105800"/>
                  <a:pt x="9043" y="100640"/>
                  <a:pt x="24545" y="96769"/>
                </a:cubicBezTo>
                <a:lnTo>
                  <a:pt x="24545" y="67096"/>
                </a:lnTo>
                <a:lnTo>
                  <a:pt x="29713" y="65806"/>
                </a:lnTo>
                <a:cubicBezTo>
                  <a:pt x="31005" y="64516"/>
                  <a:pt x="68468" y="50324"/>
                  <a:pt x="118850" y="50324"/>
                </a:cubicBezTo>
                <a:close/>
                <a:moveTo>
                  <a:pt x="449473" y="0"/>
                </a:moveTo>
                <a:cubicBezTo>
                  <a:pt x="510208" y="0"/>
                  <a:pt x="560604" y="49023"/>
                  <a:pt x="560604" y="109657"/>
                </a:cubicBezTo>
                <a:cubicBezTo>
                  <a:pt x="560604" y="170290"/>
                  <a:pt x="510208" y="219313"/>
                  <a:pt x="449473" y="219313"/>
                </a:cubicBezTo>
                <a:cubicBezTo>
                  <a:pt x="388739" y="219313"/>
                  <a:pt x="339634" y="170290"/>
                  <a:pt x="339634" y="109657"/>
                </a:cubicBezTo>
                <a:cubicBezTo>
                  <a:pt x="339634" y="49023"/>
                  <a:pt x="388739" y="0"/>
                  <a:pt x="449473" y="0"/>
                </a:cubicBezTo>
                <a:close/>
              </a:path>
            </a:pathLst>
          </a:custGeom>
          <a:solidFill>
            <a:srgbClr val="1A3172"/>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62276F4B-A296-492A-8FB9-C78E7B25B44D}"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5588236D-BA36-4C90-BC5E-4C81E997770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2276F4B-A296-492A-8FB9-C78E7B25B44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88236D-BA36-4C90-BC5E-4C81E997770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62276F4B-A296-492A-8FB9-C78E7B25B44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88236D-BA36-4C90-BC5E-4C81E997770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62276F4B-A296-492A-8FB9-C78E7B25B44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588236D-BA36-4C90-BC5E-4C81E997770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62276F4B-A296-492A-8FB9-C78E7B25B44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588236D-BA36-4C90-BC5E-4C81E997770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2276F4B-A296-492A-8FB9-C78E7B25B44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588236D-BA36-4C90-BC5E-4C81E997770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2276F4B-A296-492A-8FB9-C78E7B25B44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588236D-BA36-4C90-BC5E-4C81E997770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2276F4B-A296-492A-8FB9-C78E7B25B44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588236D-BA36-4C90-BC5E-4C81E997770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2276F4B-A296-492A-8FB9-C78E7B25B44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588236D-BA36-4C90-BC5E-4C81E997770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矩形 9"/>
          <p:cNvSpPr/>
          <p:nvPr userDrawn="1"/>
        </p:nvSpPr>
        <p:spPr>
          <a:xfrm>
            <a:off x="0" y="0"/>
            <a:ext cx="12192000" cy="3848100"/>
          </a:xfrm>
          <a:prstGeom prst="rect">
            <a:avLst/>
          </a:prstGeom>
          <a:solidFill>
            <a:srgbClr val="1A31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276F4B-A296-492A-8FB9-C78E7B25B44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88236D-BA36-4C90-BC5E-4C81E997770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90204" pitchFamily="34" charset="0"/>
        <a:buChar char="•"/>
        <a:defRPr sz="1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90204" pitchFamily="34" charset="0"/>
        <a:buChar char="•"/>
        <a:defRPr sz="16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90204" pitchFamily="34" charset="0"/>
        <a:buChar char="•"/>
        <a:defRPr sz="14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90204" pitchFamily="34" charset="0"/>
        <a:buChar char="•"/>
        <a:defRPr sz="12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90204" pitchFamily="34" charset="0"/>
        <a:buChar char="•"/>
        <a:defRPr sz="12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7.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3.xml"/><Relationship Id="rId2" Type="http://schemas.openxmlformats.org/officeDocument/2006/relationships/image" Target="../media/image11.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3.xml"/><Relationship Id="rId2" Type="http://schemas.openxmlformats.org/officeDocument/2006/relationships/image" Target="../media/image12.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3.xml"/><Relationship Id="rId2" Type="http://schemas.openxmlformats.org/officeDocument/2006/relationships/image" Target="../media/image13.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3.xml"/><Relationship Id="rId3" Type="http://schemas.openxmlformats.org/officeDocument/2006/relationships/image" Target="../media/image14.png"/><Relationship Id="rId2" Type="http://schemas.openxmlformats.org/officeDocument/2006/relationships/tags" Target="../tags/tag11.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3.xml"/><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tags" Target="../tags/tag12.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3.xml"/><Relationship Id="rId3" Type="http://schemas.openxmlformats.org/officeDocument/2006/relationships/image" Target="../media/image16.png"/><Relationship Id="rId2" Type="http://schemas.openxmlformats.org/officeDocument/2006/relationships/tags" Target="../tags/tag13.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3.xml"/><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7.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3.xml"/><Relationship Id="rId3" Type="http://schemas.openxmlformats.org/officeDocument/2006/relationships/image" Target="../media/image18.png"/><Relationship Id="rId2" Type="http://schemas.openxmlformats.org/officeDocument/2006/relationships/tags" Target="../tags/tag15.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13.xml"/><Relationship Id="rId3" Type="http://schemas.openxmlformats.org/officeDocument/2006/relationships/image" Target="../media/image19.png"/><Relationship Id="rId2" Type="http://schemas.openxmlformats.org/officeDocument/2006/relationships/tags" Target="../tags/tag16.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13.xml"/><Relationship Id="rId3" Type="http://schemas.openxmlformats.org/officeDocument/2006/relationships/image" Target="../media/image20.png"/><Relationship Id="rId2" Type="http://schemas.openxmlformats.org/officeDocument/2006/relationships/tags" Target="../tags/tag17.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hemeOverride" Target="../theme/themeOverride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3.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3.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3.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矩形 116"/>
          <p:cNvSpPr/>
          <p:nvPr/>
        </p:nvSpPr>
        <p:spPr>
          <a:xfrm flipH="1">
            <a:off x="677419" y="598161"/>
            <a:ext cx="10825884" cy="5667826"/>
          </a:xfrm>
          <a:prstGeom prst="rect">
            <a:avLst/>
          </a:prstGeom>
          <a:blipFill dpi="0" rotWithShape="1">
            <a:blip r:embed="rId1">
              <a:alphaModFix amt="8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sym typeface="字魂59号-创粗黑" panose="00000500000000000000" pitchFamily="2" charset="-122"/>
            </a:endParaRPr>
          </a:p>
        </p:txBody>
      </p:sp>
      <p:sp>
        <p:nvSpPr>
          <p:cNvPr id="115" name="矩形 114"/>
          <p:cNvSpPr/>
          <p:nvPr/>
        </p:nvSpPr>
        <p:spPr>
          <a:xfrm>
            <a:off x="1152777" y="4943475"/>
            <a:ext cx="10825884" cy="1408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132" name="组合 131"/>
          <p:cNvGrpSpPr/>
          <p:nvPr/>
        </p:nvGrpSpPr>
        <p:grpSpPr>
          <a:xfrm rot="0">
            <a:off x="436246" y="5351145"/>
            <a:ext cx="5379085" cy="593725"/>
            <a:chOff x="1085192" y="5253033"/>
            <a:chExt cx="2786195" cy="398959"/>
          </a:xfrm>
        </p:grpSpPr>
        <p:grpSp>
          <p:nvGrpSpPr>
            <p:cNvPr id="131" name="组合 130"/>
            <p:cNvGrpSpPr/>
            <p:nvPr/>
          </p:nvGrpSpPr>
          <p:grpSpPr>
            <a:xfrm>
              <a:off x="1546569" y="5253033"/>
              <a:ext cx="1855688" cy="391431"/>
              <a:chOff x="1546569" y="5326964"/>
              <a:chExt cx="1855688" cy="317500"/>
            </a:xfrm>
          </p:grpSpPr>
          <p:sp>
            <p:nvSpPr>
              <p:cNvPr id="118" name="矩形 117"/>
              <p:cNvSpPr/>
              <p:nvPr/>
            </p:nvSpPr>
            <p:spPr>
              <a:xfrm>
                <a:off x="1692618" y="5326964"/>
                <a:ext cx="1571281" cy="317500"/>
              </a:xfrm>
              <a:prstGeom prst="rect">
                <a:avLst/>
              </a:prstGeom>
              <a:solidFill>
                <a:srgbClr val="1A31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19" name="椭圆 118"/>
              <p:cNvSpPr/>
              <p:nvPr/>
            </p:nvSpPr>
            <p:spPr>
              <a:xfrm>
                <a:off x="1546569" y="5326964"/>
                <a:ext cx="292100" cy="317500"/>
              </a:xfrm>
              <a:prstGeom prst="ellipse">
                <a:avLst/>
              </a:prstGeom>
              <a:solidFill>
                <a:srgbClr val="1A31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26" name="椭圆 125"/>
              <p:cNvSpPr/>
              <p:nvPr/>
            </p:nvSpPr>
            <p:spPr>
              <a:xfrm>
                <a:off x="3110157" y="5326964"/>
                <a:ext cx="292100" cy="317500"/>
              </a:xfrm>
              <a:prstGeom prst="ellipse">
                <a:avLst/>
              </a:prstGeom>
              <a:solidFill>
                <a:srgbClr val="1A31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24" name="文本占位符 1110"/>
            <p:cNvSpPr txBox="1"/>
            <p:nvPr/>
          </p:nvSpPr>
          <p:spPr>
            <a:xfrm>
              <a:off x="1085192" y="5260561"/>
              <a:ext cx="2786195" cy="391431"/>
            </a:xfrm>
            <a:prstGeom prst="rect">
              <a:avLst/>
            </a:prstGeom>
          </p:spPr>
          <p:txBody>
            <a:bodyPr vert="horz" lIns="91440" tIns="45720" rIns="91440" bIns="45720" rtlCol="0" anchor="ctr">
              <a:noAutofit/>
            </a:bodyPr>
            <a:lstStyle>
              <a:lvl1pPr marL="0" indent="0" algn="r" defTabSz="913765" rtl="0" eaLnBrk="1" latinLnBrk="0" hangingPunct="1">
                <a:lnSpc>
                  <a:spcPct val="90000"/>
                </a:lnSpc>
                <a:spcBef>
                  <a:spcPts val="1000"/>
                </a:spcBef>
                <a:buFont typeface="Arial" panose="020B0604020202090204" pitchFamily="34" charset="0"/>
                <a:buNone/>
                <a:defRPr sz="1500" b="0" kern="1200">
                  <a:solidFill>
                    <a:srgbClr val="08A0E2"/>
                  </a:solidFill>
                  <a:latin typeface="+mn-lt"/>
                  <a:ea typeface="+mn-ea"/>
                  <a:cs typeface="+mn-cs"/>
                </a:defRPr>
              </a:lvl1pPr>
              <a:lvl2pPr marL="457200" indent="0" algn="l" defTabSz="913765"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2pPr>
              <a:lvl3pPr marL="914400" indent="0" algn="l" defTabSz="913765"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3pPr>
              <a:lvl4pPr marL="1371600" indent="0" algn="l" defTabSz="913765" rtl="0" eaLnBrk="1" latinLnBrk="0" hangingPunct="1">
                <a:lnSpc>
                  <a:spcPct val="90000"/>
                </a:lnSpc>
                <a:spcBef>
                  <a:spcPts val="500"/>
                </a:spcBef>
                <a:buFont typeface="Arial" panose="020B0604020202090204" pitchFamily="34" charset="0"/>
                <a:buNone/>
                <a:defRPr sz="1400" kern="1200">
                  <a:solidFill>
                    <a:schemeClr val="tx1"/>
                  </a:solidFill>
                  <a:latin typeface="+mn-lt"/>
                  <a:ea typeface="+mn-ea"/>
                  <a:cs typeface="+mn-cs"/>
                </a:defRPr>
              </a:lvl4pPr>
              <a:lvl5pPr marL="1828800" indent="0" algn="l" defTabSz="913765" rtl="0" eaLnBrk="1" latinLnBrk="0" hangingPunct="1">
                <a:lnSpc>
                  <a:spcPct val="90000"/>
                </a:lnSpc>
                <a:spcBef>
                  <a:spcPts val="500"/>
                </a:spcBef>
                <a:buFont typeface="Arial" panose="020B0604020202090204" pitchFamily="34" charset="0"/>
                <a:buNone/>
                <a:defRPr sz="14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ctr" defTabSz="913765" rtl="0" eaLnBrk="1" fontAlgn="auto" latinLnBrk="0" hangingPunct="1">
                <a:lnSpc>
                  <a:spcPct val="90000"/>
                </a:lnSpc>
                <a:spcBef>
                  <a:spcPts val="1000"/>
                </a:spcBef>
                <a:spcAft>
                  <a:spcPts val="0"/>
                </a:spcAft>
                <a:buClrTx/>
                <a:buSzTx/>
                <a:buFont typeface="Arial" panose="020B0604020202090204" pitchFamily="34" charset="0"/>
                <a:buNone/>
                <a:defRPr/>
              </a:pPr>
              <a:r>
                <a:rPr lang="zh-CN" altLang="en-US" sz="2400" b="1" dirty="0">
                  <a:solidFill>
                    <a:schemeClr val="bg1"/>
                  </a:solidFill>
                  <a:effectLst>
                    <a:outerShdw blurRad="355600" dist="88900" dir="2700000" algn="tl" rotWithShape="0">
                      <a:prstClr val="black">
                        <a:alpha val="28000"/>
                      </a:prstClr>
                    </a:outerShdw>
                  </a:effectLst>
                  <a:latin typeface="+mn-ea"/>
                  <a:sym typeface="字魂59号-创粗黑" panose="00000500000000000000" pitchFamily="2" charset="-122"/>
                </a:rPr>
                <a:t>汇报人</a:t>
              </a:r>
              <a:r>
                <a:rPr kumimoji="0" lang="zh-CN" altLang="en-US" sz="2400" b="1" i="0" u="none" strike="noStrike" kern="1200" cap="none" spc="0" normalizeH="0" baseline="0" noProof="0" dirty="0">
                  <a:ln>
                    <a:noFill/>
                  </a:ln>
                  <a:solidFill>
                    <a:schemeClr val="bg1"/>
                  </a:solidFill>
                  <a:effectLst>
                    <a:outerShdw blurRad="355600" dist="88900" dir="2700000" algn="tl" rotWithShape="0">
                      <a:prstClr val="black">
                        <a:alpha val="28000"/>
                      </a:prstClr>
                    </a:outerShdw>
                  </a:effectLst>
                  <a:uLnTx/>
                  <a:uFillTx/>
                  <a:latin typeface="+mn-ea"/>
                  <a:sym typeface="字魂59号-创粗黑" panose="00000500000000000000" pitchFamily="2" charset="-122"/>
                </a:rPr>
                <a:t>：巢玲威</a:t>
              </a:r>
              <a:r>
                <a:rPr kumimoji="0" lang="en-US" altLang="zh-CN" sz="2400" b="1" i="0" u="none" strike="noStrike" kern="1200" cap="none" spc="0" normalizeH="0" baseline="0" noProof="0" dirty="0">
                  <a:ln>
                    <a:noFill/>
                  </a:ln>
                  <a:solidFill>
                    <a:schemeClr val="bg1"/>
                  </a:solidFill>
                  <a:effectLst>
                    <a:outerShdw blurRad="355600" dist="88900" dir="2700000" algn="tl" rotWithShape="0">
                      <a:prstClr val="black">
                        <a:alpha val="28000"/>
                      </a:prstClr>
                    </a:outerShdw>
                  </a:effectLst>
                  <a:uLnTx/>
                  <a:uFillTx/>
                  <a:latin typeface="+mn-ea"/>
                  <a:sym typeface="字魂59号-创粗黑" panose="00000500000000000000" pitchFamily="2" charset="-122"/>
                </a:rPr>
                <a:t> </a:t>
              </a:r>
              <a:r>
                <a:rPr kumimoji="0" lang="zh-CN" altLang="en-US" sz="2400" b="1" i="0" u="none" strike="noStrike" kern="1200" cap="none" spc="0" normalizeH="0" baseline="0" noProof="0" dirty="0">
                  <a:ln>
                    <a:noFill/>
                  </a:ln>
                  <a:solidFill>
                    <a:schemeClr val="bg1"/>
                  </a:solidFill>
                  <a:effectLst>
                    <a:outerShdw blurRad="355600" dist="88900" dir="2700000" algn="tl" rotWithShape="0">
                      <a:prstClr val="black">
                        <a:alpha val="28000"/>
                      </a:prstClr>
                    </a:outerShdw>
                  </a:effectLst>
                  <a:uLnTx/>
                  <a:uFillTx/>
                  <a:latin typeface="+mn-ea"/>
                  <a:sym typeface="字魂59号-创粗黑" panose="00000500000000000000" pitchFamily="2" charset="-122"/>
                </a:rPr>
                <a:t>薛江莹</a:t>
              </a:r>
              <a:endParaRPr kumimoji="0" lang="zh-CN" altLang="en-US" sz="2400" b="1" i="0" u="none" strike="noStrike" kern="1200" cap="none" spc="0" normalizeH="0" baseline="0" noProof="0" dirty="0">
                <a:ln>
                  <a:noFill/>
                </a:ln>
                <a:solidFill>
                  <a:schemeClr val="bg1"/>
                </a:solidFill>
                <a:effectLst>
                  <a:outerShdw blurRad="355600" dist="88900" dir="2700000" algn="tl" rotWithShape="0">
                    <a:prstClr val="black">
                      <a:alpha val="28000"/>
                    </a:prstClr>
                  </a:outerShdw>
                </a:effectLst>
                <a:uLnTx/>
                <a:uFillTx/>
                <a:latin typeface="+mn-ea"/>
                <a:sym typeface="字魂59号-创粗黑" panose="00000500000000000000" pitchFamily="2" charset="-122"/>
              </a:endParaRPr>
            </a:p>
          </p:txBody>
        </p:sp>
      </p:grpSp>
      <p:grpSp>
        <p:nvGrpSpPr>
          <p:cNvPr id="149" name="组合 148"/>
          <p:cNvGrpSpPr/>
          <p:nvPr/>
        </p:nvGrpSpPr>
        <p:grpSpPr>
          <a:xfrm>
            <a:off x="1974457" y="1686628"/>
            <a:ext cx="8184667" cy="1288760"/>
            <a:chOff x="1453657" y="2891804"/>
            <a:chExt cx="7156972" cy="1288760"/>
          </a:xfrm>
        </p:grpSpPr>
        <p:sp>
          <p:nvSpPr>
            <p:cNvPr id="123" name="标题 1104"/>
            <p:cNvSpPr txBox="1"/>
            <p:nvPr/>
          </p:nvSpPr>
          <p:spPr>
            <a:xfrm>
              <a:off x="1533869" y="2891804"/>
              <a:ext cx="6188531" cy="478635"/>
            </a:xfrm>
            <a:prstGeom prst="rect">
              <a:avLst/>
            </a:prstGeom>
          </p:spPr>
          <p:txBody>
            <a:bodyPr vert="horz" lIns="91440" tIns="45720" rIns="91440" bIns="45720" rtlCol="0" anchor="ctr">
              <a:normAutofit/>
            </a:bodyPr>
            <a:lstStyle>
              <a:lvl1pPr algn="r" defTabSz="913765" rtl="0" eaLnBrk="1" latinLnBrk="0" hangingPunct="1">
                <a:lnSpc>
                  <a:spcPct val="90000"/>
                </a:lnSpc>
                <a:spcBef>
                  <a:spcPct val="0"/>
                </a:spcBef>
                <a:buNone/>
                <a:defRPr sz="4000" b="1" kern="1200">
                  <a:solidFill>
                    <a:srgbClr val="08A0E2"/>
                  </a:solidFill>
                  <a:latin typeface="+mj-lt"/>
                  <a:ea typeface="+mj-ea"/>
                  <a:cs typeface="+mj-cs"/>
                </a:defRPr>
              </a:lvl1pPr>
            </a:lstStyle>
            <a:p>
              <a:pPr marL="0" marR="0" lvl="0" indent="0" algn="ctr" defTabSz="913765" rtl="0" eaLnBrk="1" fontAlgn="auto" latinLnBrk="0" hangingPunct="1">
                <a:lnSpc>
                  <a:spcPct val="90000"/>
                </a:lnSpc>
                <a:spcBef>
                  <a:spcPct val="0"/>
                </a:spcBef>
                <a:spcAft>
                  <a:spcPts val="0"/>
                </a:spcAft>
                <a:buClrTx/>
                <a:buSzTx/>
                <a:buFontTx/>
                <a:buNone/>
                <a:defRPr/>
              </a:pPr>
              <a:endParaRPr kumimoji="0" lang="zh-CN" altLang="en-US" sz="2800" i="0" u="none" strike="noStrike" kern="1200" cap="none" spc="0" normalizeH="0" baseline="0" noProof="0">
                <a:ln>
                  <a:noFill/>
                </a:ln>
                <a:solidFill>
                  <a:schemeClr val="tx1">
                    <a:lumMod val="85000"/>
                    <a:lumOff val="15000"/>
                  </a:schemeClr>
                </a:solidFill>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 name="矩形 4"/>
            <p:cNvSpPr/>
            <p:nvPr/>
          </p:nvSpPr>
          <p:spPr>
            <a:xfrm>
              <a:off x="1453657" y="3535404"/>
              <a:ext cx="7156972" cy="645160"/>
            </a:xfrm>
            <a:prstGeom prst="rect">
              <a:avLst/>
            </a:prstGeom>
          </p:spPr>
          <p:txBody>
            <a:bodyPr wrap="square">
              <a:spAutoFit/>
            </a:bodyPr>
            <a:lstStyle/>
            <a:p>
              <a:pPr algn="ctr"/>
              <a:r>
                <a:rPr lang="en-US" altLang="zh-CN" sz="3600" spc="600" dirty="0">
                  <a:solidFill>
                    <a:schemeClr val="tx1">
                      <a:lumMod val="85000"/>
                      <a:lumOff val="15000"/>
                    </a:schemeClr>
                  </a:solidFill>
                  <a:ea typeface="仿宋" charset="0"/>
                  <a:cs typeface="+mn-lt"/>
                  <a:sym typeface="字魂59号-创粗黑" panose="00000500000000000000" pitchFamily="2" charset="-122"/>
                </a:rPr>
                <a:t>CoolSim &amp; Delorean</a:t>
              </a:r>
              <a:endParaRPr lang="en-US" altLang="zh-CN" sz="3600" b="1" spc="600" dirty="0">
                <a:solidFill>
                  <a:schemeClr val="tx1">
                    <a:lumMod val="85000"/>
                    <a:lumOff val="15000"/>
                  </a:schemeClr>
                </a:solidFill>
                <a:latin typeface="+mj-ea"/>
                <a:ea typeface="仿宋" charset="0"/>
                <a:cs typeface="+mn-lt"/>
                <a:sym typeface="字魂59号-创粗黑" panose="00000500000000000000" pitchFamily="2" charset="-122"/>
              </a:endParaRPr>
            </a:p>
          </p:txBody>
        </p:sp>
      </p:gr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2344" y="801461"/>
            <a:ext cx="1305133" cy="1298735"/>
          </a:xfrm>
          <a:prstGeom prst="rect">
            <a:avLst/>
          </a:prstGeom>
        </p:spPr>
      </p:pic>
      <p:grpSp>
        <p:nvGrpSpPr>
          <p:cNvPr id="6" name="组合 5"/>
          <p:cNvGrpSpPr/>
          <p:nvPr/>
        </p:nvGrpSpPr>
        <p:grpSpPr>
          <a:xfrm rot="0">
            <a:off x="6560186" y="5296535"/>
            <a:ext cx="5379085" cy="593725"/>
            <a:chOff x="1085192" y="5253033"/>
            <a:chExt cx="2786195" cy="398959"/>
          </a:xfrm>
        </p:grpSpPr>
        <p:grpSp>
          <p:nvGrpSpPr>
            <p:cNvPr id="7" name="组合 6"/>
            <p:cNvGrpSpPr/>
            <p:nvPr/>
          </p:nvGrpSpPr>
          <p:grpSpPr>
            <a:xfrm>
              <a:off x="1546569" y="5253033"/>
              <a:ext cx="1855688" cy="391431"/>
              <a:chOff x="1546569" y="5326964"/>
              <a:chExt cx="1855688" cy="317500"/>
            </a:xfrm>
          </p:grpSpPr>
          <p:sp>
            <p:nvSpPr>
              <p:cNvPr id="8" name="矩形 7"/>
              <p:cNvSpPr/>
              <p:nvPr>
                <p:custDataLst>
                  <p:tags r:id="rId3"/>
                </p:custDataLst>
              </p:nvPr>
            </p:nvSpPr>
            <p:spPr>
              <a:xfrm>
                <a:off x="1692618" y="5326964"/>
                <a:ext cx="1571281" cy="317500"/>
              </a:xfrm>
              <a:prstGeom prst="rect">
                <a:avLst/>
              </a:prstGeom>
              <a:solidFill>
                <a:srgbClr val="1A31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9" name="椭圆 8"/>
              <p:cNvSpPr/>
              <p:nvPr>
                <p:custDataLst>
                  <p:tags r:id="rId4"/>
                </p:custDataLst>
              </p:nvPr>
            </p:nvSpPr>
            <p:spPr>
              <a:xfrm>
                <a:off x="1546569" y="5326964"/>
                <a:ext cx="292100" cy="317500"/>
              </a:xfrm>
              <a:prstGeom prst="ellipse">
                <a:avLst/>
              </a:prstGeom>
              <a:solidFill>
                <a:srgbClr val="1A31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 name="椭圆 9"/>
              <p:cNvSpPr/>
              <p:nvPr>
                <p:custDataLst>
                  <p:tags r:id="rId5"/>
                </p:custDataLst>
              </p:nvPr>
            </p:nvSpPr>
            <p:spPr>
              <a:xfrm>
                <a:off x="3110157" y="5326964"/>
                <a:ext cx="292100" cy="317500"/>
              </a:xfrm>
              <a:prstGeom prst="ellipse">
                <a:avLst/>
              </a:prstGeom>
              <a:solidFill>
                <a:srgbClr val="1A31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1" name="文本占位符 1110"/>
            <p:cNvSpPr txBox="1"/>
            <p:nvPr>
              <p:custDataLst>
                <p:tags r:id="rId6"/>
              </p:custDataLst>
            </p:nvPr>
          </p:nvSpPr>
          <p:spPr>
            <a:xfrm>
              <a:off x="1085192" y="5260561"/>
              <a:ext cx="2786195" cy="391431"/>
            </a:xfrm>
            <a:prstGeom prst="rect">
              <a:avLst/>
            </a:prstGeom>
          </p:spPr>
          <p:txBody>
            <a:bodyPr vert="horz" lIns="91440" tIns="45720" rIns="91440" bIns="45720" rtlCol="0" anchor="ctr">
              <a:noAutofit/>
            </a:bodyPr>
            <a:lstStyle>
              <a:lvl1pPr marL="0" indent="0" algn="r" defTabSz="913765" rtl="0" eaLnBrk="1" latinLnBrk="0" hangingPunct="1">
                <a:lnSpc>
                  <a:spcPct val="90000"/>
                </a:lnSpc>
                <a:spcBef>
                  <a:spcPts val="1000"/>
                </a:spcBef>
                <a:buFont typeface="Arial" panose="020B0604020202090204" pitchFamily="34" charset="0"/>
                <a:buNone/>
                <a:defRPr sz="1500" b="0" kern="1200">
                  <a:solidFill>
                    <a:srgbClr val="08A0E2"/>
                  </a:solidFill>
                  <a:latin typeface="+mn-lt"/>
                  <a:ea typeface="+mn-ea"/>
                  <a:cs typeface="+mn-cs"/>
                </a:defRPr>
              </a:lvl1pPr>
              <a:lvl2pPr marL="457200" indent="0" algn="l" defTabSz="913765"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2pPr>
              <a:lvl3pPr marL="914400" indent="0" algn="l" defTabSz="913765"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3pPr>
              <a:lvl4pPr marL="1371600" indent="0" algn="l" defTabSz="913765" rtl="0" eaLnBrk="1" latinLnBrk="0" hangingPunct="1">
                <a:lnSpc>
                  <a:spcPct val="90000"/>
                </a:lnSpc>
                <a:spcBef>
                  <a:spcPts val="500"/>
                </a:spcBef>
                <a:buFont typeface="Arial" panose="020B0604020202090204" pitchFamily="34" charset="0"/>
                <a:buNone/>
                <a:defRPr sz="1400" kern="1200">
                  <a:solidFill>
                    <a:schemeClr val="tx1"/>
                  </a:solidFill>
                  <a:latin typeface="+mn-lt"/>
                  <a:ea typeface="+mn-ea"/>
                  <a:cs typeface="+mn-cs"/>
                </a:defRPr>
              </a:lvl4pPr>
              <a:lvl5pPr marL="1828800" indent="0" algn="l" defTabSz="913765" rtl="0" eaLnBrk="1" latinLnBrk="0" hangingPunct="1">
                <a:lnSpc>
                  <a:spcPct val="90000"/>
                </a:lnSpc>
                <a:spcBef>
                  <a:spcPts val="500"/>
                </a:spcBef>
                <a:buFont typeface="Arial" panose="020B0604020202090204" pitchFamily="34" charset="0"/>
                <a:buNone/>
                <a:defRPr sz="14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ctr" defTabSz="913765" rtl="0" eaLnBrk="1" fontAlgn="auto" latinLnBrk="0" hangingPunct="1">
                <a:lnSpc>
                  <a:spcPct val="90000"/>
                </a:lnSpc>
                <a:spcBef>
                  <a:spcPts val="1000"/>
                </a:spcBef>
                <a:spcAft>
                  <a:spcPts val="0"/>
                </a:spcAft>
                <a:buClrTx/>
                <a:buSzTx/>
                <a:buFont typeface="Arial" panose="020B0604020202090204" pitchFamily="34" charset="0"/>
                <a:buNone/>
                <a:defRPr/>
              </a:pPr>
              <a:r>
                <a:rPr lang="zh-CN" altLang="en-US" sz="2400" b="1" dirty="0">
                  <a:solidFill>
                    <a:schemeClr val="bg1"/>
                  </a:solidFill>
                  <a:effectLst>
                    <a:outerShdw blurRad="355600" dist="88900" dir="2700000" algn="tl" rotWithShape="0">
                      <a:prstClr val="black">
                        <a:alpha val="28000"/>
                      </a:prstClr>
                    </a:outerShdw>
                  </a:effectLst>
                  <a:latin typeface="+mn-ea"/>
                  <a:sym typeface="字魂59号-创粗黑" panose="00000500000000000000" pitchFamily="2" charset="-122"/>
                </a:rPr>
                <a:t>汇报日期</a:t>
              </a:r>
              <a:r>
                <a:rPr kumimoji="0" lang="zh-CN" altLang="en-US" sz="2400" b="1" i="0" u="none" strike="noStrike" kern="1200" cap="none" spc="0" normalizeH="0" baseline="0" noProof="0" dirty="0">
                  <a:ln>
                    <a:noFill/>
                  </a:ln>
                  <a:solidFill>
                    <a:schemeClr val="bg1"/>
                  </a:solidFill>
                  <a:effectLst>
                    <a:outerShdw blurRad="355600" dist="88900" dir="2700000" algn="tl" rotWithShape="0">
                      <a:prstClr val="black">
                        <a:alpha val="28000"/>
                      </a:prstClr>
                    </a:outerShdw>
                  </a:effectLst>
                  <a:uLnTx/>
                  <a:uFillTx/>
                  <a:latin typeface="+mn-ea"/>
                  <a:sym typeface="字魂59号-创粗黑" panose="00000500000000000000" pitchFamily="2" charset="-122"/>
                </a:rPr>
                <a:t>：</a:t>
              </a:r>
              <a:r>
                <a:rPr kumimoji="0" lang="en-US" sz="2400" b="1" i="0" u="none" strike="noStrike" kern="1200" cap="none" spc="0" normalizeH="0" baseline="0" noProof="0" dirty="0">
                  <a:ln>
                    <a:noFill/>
                  </a:ln>
                  <a:solidFill>
                    <a:schemeClr val="bg1"/>
                  </a:solidFill>
                  <a:effectLst>
                    <a:outerShdw blurRad="355600" dist="88900" dir="2700000" algn="tl" rotWithShape="0">
                      <a:prstClr val="black">
                        <a:alpha val="28000"/>
                      </a:prstClr>
                    </a:outerShdw>
                  </a:effectLst>
                  <a:uLnTx/>
                  <a:uFillTx/>
                  <a:latin typeface="+mn-ea"/>
                  <a:sym typeface="字魂59号-创粗黑" panose="00000500000000000000" pitchFamily="2" charset="-122"/>
                </a:rPr>
                <a:t>2024.3.19</a:t>
              </a:r>
              <a:endParaRPr kumimoji="0" lang="en-US" sz="2400" b="1" i="0" u="none" strike="noStrike" kern="1200" cap="none" spc="0" normalizeH="0" baseline="0" noProof="0" dirty="0">
                <a:ln>
                  <a:noFill/>
                </a:ln>
                <a:solidFill>
                  <a:schemeClr val="bg1"/>
                </a:solidFill>
                <a:effectLst>
                  <a:outerShdw blurRad="355600" dist="88900" dir="2700000" algn="tl" rotWithShape="0">
                    <a:prstClr val="black">
                      <a:alpha val="28000"/>
                    </a:prstClr>
                  </a:outerShdw>
                </a:effectLst>
                <a:uLnTx/>
                <a:uFillTx/>
                <a:latin typeface="+mn-ea"/>
                <a:sym typeface="字魂59号-创粗黑" panose="00000500000000000000" pitchFamily="2" charset="-122"/>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2000" y="432000"/>
            <a:ext cx="10800000" cy="540000"/>
          </a:xfrm>
        </p:spPr>
        <p:txBody>
          <a:bodyPr/>
          <a:lstStyle/>
          <a:p>
            <a:r>
              <a:rPr lang="en-US" altLang="zh-CN" sz="2800"/>
              <a:t>EVALUATION——Accuracy</a:t>
            </a:r>
            <a:endParaRPr lang="zh-CN" altLang="en-US" sz="2800" dirty="0">
              <a:latin typeface="+mj-ea"/>
              <a:sym typeface="字魂59号-创粗黑" panose="00000500000000000000" pitchFamily="2" charset="-122"/>
            </a:endParaRPr>
          </a:p>
        </p:txBody>
      </p:sp>
      <p:pic>
        <p:nvPicPr>
          <p:cNvPr id="39" name="图片 3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011230" y="0"/>
            <a:ext cx="1180770" cy="1174982"/>
          </a:xfrm>
          <a:prstGeom prst="rect">
            <a:avLst/>
          </a:prstGeom>
        </p:spPr>
      </p:pic>
      <p:sp>
        <p:nvSpPr>
          <p:cNvPr id="12" name="AutoShape 1"/>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AutoShape 2"/>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2" descr="ZUlGbdKCJoLIYhxJoUTcKkxrnab"/>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3"/>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7" name="图片 6"/>
          <p:cNvPicPr>
            <a:picLocks noChangeAspect="1"/>
          </p:cNvPicPr>
          <p:nvPr/>
        </p:nvPicPr>
        <p:blipFill>
          <a:blip r:embed="rId2">
            <a:clrChange>
              <a:clrFrom>
                <a:srgbClr val="FFFFFF"/>
              </a:clrFrom>
              <a:clrTo>
                <a:srgbClr val="FFFFFF">
                  <a:alpha val="0"/>
                </a:srgbClr>
              </a:clrTo>
            </a:clrChange>
          </a:blip>
          <a:stretch>
            <a:fillRect/>
          </a:stretch>
        </p:blipFill>
        <p:spPr>
          <a:xfrm>
            <a:off x="686812" y="984192"/>
            <a:ext cx="10513576" cy="55523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2000" y="432000"/>
            <a:ext cx="10800000" cy="540000"/>
          </a:xfrm>
        </p:spPr>
        <p:txBody>
          <a:bodyPr/>
          <a:lstStyle/>
          <a:p>
            <a:r>
              <a:rPr lang="en-US" altLang="zh-CN" sz="2800"/>
              <a:t>EVALUATION——Accuracy-Prefetching</a:t>
            </a:r>
            <a:endParaRPr lang="zh-CN" altLang="en-US" sz="2800" dirty="0">
              <a:latin typeface="+mj-ea"/>
              <a:sym typeface="字魂59号-创粗黑" panose="00000500000000000000" pitchFamily="2" charset="-122"/>
            </a:endParaRPr>
          </a:p>
        </p:txBody>
      </p:sp>
      <p:pic>
        <p:nvPicPr>
          <p:cNvPr id="39" name="图片 3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011230" y="0"/>
            <a:ext cx="1180770" cy="1174982"/>
          </a:xfrm>
          <a:prstGeom prst="rect">
            <a:avLst/>
          </a:prstGeom>
        </p:spPr>
      </p:pic>
      <p:sp>
        <p:nvSpPr>
          <p:cNvPr id="12" name="AutoShape 1"/>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AutoShape 2"/>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2" descr="ZUlGbdKCJoLIYhxJoUTcKkxrnab"/>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3"/>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5" name="图片 4"/>
          <p:cNvPicPr>
            <a:picLocks noChangeAspect="1"/>
          </p:cNvPicPr>
          <p:nvPr/>
        </p:nvPicPr>
        <p:blipFill>
          <a:blip r:embed="rId2">
            <a:clrChange>
              <a:clrFrom>
                <a:srgbClr val="FFFFFF"/>
              </a:clrFrom>
              <a:clrTo>
                <a:srgbClr val="FFFFFF">
                  <a:alpha val="0"/>
                </a:srgbClr>
              </a:clrTo>
            </a:clrChange>
          </a:blip>
          <a:stretch>
            <a:fillRect/>
          </a:stretch>
        </p:blipFill>
        <p:spPr>
          <a:xfrm>
            <a:off x="457200" y="2106802"/>
            <a:ext cx="11667231" cy="2949196"/>
          </a:xfrm>
          <a:prstGeom prst="rect">
            <a:avLst/>
          </a:prstGeom>
        </p:spPr>
      </p:pic>
      <p:sp>
        <p:nvSpPr>
          <p:cNvPr id="14" name="文本框 13"/>
          <p:cNvSpPr txBox="1"/>
          <p:nvPr/>
        </p:nvSpPr>
        <p:spPr>
          <a:xfrm>
            <a:off x="942974" y="5593242"/>
            <a:ext cx="10695681" cy="400110"/>
          </a:xfrm>
          <a:prstGeom prst="rect">
            <a:avLst/>
          </a:prstGeom>
          <a:noFill/>
        </p:spPr>
        <p:txBody>
          <a:bodyPr wrap="square">
            <a:spAutoFit/>
          </a:bodyPr>
          <a:lstStyle/>
          <a:p>
            <a:r>
              <a:rPr lang="zh-CN" altLang="en-US" sz="2000"/>
              <a:t>models the performance of the SPEC CPU2006 benchmarks with an average error of 4.77 %</a:t>
            </a:r>
            <a:endParaRPr lang="zh-CN" alt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2000" y="432000"/>
            <a:ext cx="10800000" cy="540000"/>
          </a:xfrm>
        </p:spPr>
        <p:txBody>
          <a:bodyPr/>
          <a:lstStyle/>
          <a:p>
            <a:r>
              <a:rPr lang="en-US" altLang="zh-CN" sz="2800"/>
              <a:t>EVALUATION——Accuracy &amp; Performance</a:t>
            </a:r>
            <a:endParaRPr lang="zh-CN" altLang="en-US" sz="2800" dirty="0">
              <a:latin typeface="+mj-ea"/>
              <a:sym typeface="字魂59号-创粗黑" panose="00000500000000000000" pitchFamily="2" charset="-122"/>
            </a:endParaRPr>
          </a:p>
        </p:txBody>
      </p:sp>
      <p:pic>
        <p:nvPicPr>
          <p:cNvPr id="39" name="图片 3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011230" y="0"/>
            <a:ext cx="1180770" cy="1174982"/>
          </a:xfrm>
          <a:prstGeom prst="rect">
            <a:avLst/>
          </a:prstGeom>
        </p:spPr>
      </p:pic>
      <p:sp>
        <p:nvSpPr>
          <p:cNvPr id="12" name="AutoShape 1"/>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AutoShape 2"/>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2" descr="ZUlGbdKCJoLIYhxJoUTcKkxrnab"/>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3"/>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7" name="图片 6"/>
          <p:cNvPicPr>
            <a:picLocks noChangeAspect="1"/>
          </p:cNvPicPr>
          <p:nvPr/>
        </p:nvPicPr>
        <p:blipFill>
          <a:blip r:embed="rId2">
            <a:clrChange>
              <a:clrFrom>
                <a:srgbClr val="FFFFFF"/>
              </a:clrFrom>
              <a:clrTo>
                <a:srgbClr val="FFFFFF">
                  <a:alpha val="0"/>
                </a:srgbClr>
              </a:clrTo>
            </a:clrChange>
          </a:blip>
          <a:stretch>
            <a:fillRect/>
          </a:stretch>
        </p:blipFill>
        <p:spPr>
          <a:xfrm>
            <a:off x="822816" y="1538287"/>
            <a:ext cx="5814564" cy="4397121"/>
          </a:xfrm>
          <a:prstGeom prst="rect">
            <a:avLst/>
          </a:prstGeom>
        </p:spPr>
      </p:pic>
      <p:sp>
        <p:nvSpPr>
          <p:cNvPr id="8" name="文本框 7"/>
          <p:cNvSpPr txBox="1"/>
          <p:nvPr/>
        </p:nvSpPr>
        <p:spPr>
          <a:xfrm>
            <a:off x="6637380" y="3581282"/>
            <a:ext cx="5394960" cy="1874520"/>
          </a:xfrm>
          <a:prstGeom prst="rect">
            <a:avLst/>
          </a:prstGeom>
          <a:noFill/>
        </p:spPr>
        <p:txBody>
          <a:bodyPr wrap="square" lIns="90000" tIns="46800" rIns="90000" bIns="46800" rtlCol="0" anchor="ctr" anchorCtr="0">
            <a:normAutofit/>
          </a:bodyPr>
          <a:lstStyle/>
          <a:p>
            <a:pPr>
              <a:lnSpc>
                <a:spcPct val="150000"/>
              </a:lnSpc>
            </a:pPr>
            <a:r>
              <a:rPr lang="en-US" altLang="zh-CN" sz="2400"/>
              <a:t>performance</a:t>
            </a:r>
            <a:endParaRPr lang="en-US" altLang="zh-CN" sz="2400"/>
          </a:p>
          <a:p>
            <a:pPr marL="285750" indent="-285750">
              <a:lnSpc>
                <a:spcPct val="150000"/>
              </a:lnSpc>
              <a:buFont typeface="Wingdings" panose="05000000000000000000" pitchFamily="2" charset="2"/>
              <a:buChar char="l"/>
            </a:pPr>
            <a:r>
              <a:rPr lang="en-US" altLang="zh-CN"/>
              <a:t>CoolSim’s average performance is 17.23 MIPS</a:t>
            </a:r>
            <a:endParaRPr lang="en-US" altLang="zh-CN"/>
          </a:p>
          <a:p>
            <a:pPr marL="285750" indent="-285750" algn="ctr">
              <a:lnSpc>
                <a:spcPct val="150000"/>
              </a:lnSpc>
              <a:buFont typeface="Wingdings" panose="05000000000000000000" pitchFamily="2" charset="2"/>
              <a:buChar char="l"/>
            </a:pPr>
            <a:r>
              <a:rPr lang="en-US" altLang="zh-CN"/>
              <a:t>19x speedup over the reference which simulates at 0.89 MIPS</a:t>
            </a:r>
            <a:endParaRPr lang="zh-CN" altLang="en-US" dirty="0"/>
          </a:p>
        </p:txBody>
      </p:sp>
      <p:sp>
        <p:nvSpPr>
          <p:cNvPr id="14" name="文本框 13"/>
          <p:cNvSpPr txBox="1"/>
          <p:nvPr/>
        </p:nvSpPr>
        <p:spPr>
          <a:xfrm>
            <a:off x="6637380" y="1741269"/>
            <a:ext cx="5394960" cy="1273726"/>
          </a:xfrm>
          <a:prstGeom prst="rect">
            <a:avLst/>
          </a:prstGeom>
          <a:noFill/>
        </p:spPr>
        <p:txBody>
          <a:bodyPr wrap="square" lIns="90000" tIns="46800" rIns="90000" bIns="46800" rtlCol="0" anchor="ctr" anchorCtr="0">
            <a:normAutofit/>
          </a:bodyPr>
          <a:lstStyle/>
          <a:p>
            <a:pPr>
              <a:lnSpc>
                <a:spcPct val="150000"/>
              </a:lnSpc>
            </a:pPr>
            <a:r>
              <a:rPr lang="en-US" altLang="zh-CN" sz="2400"/>
              <a:t>accuracy</a:t>
            </a:r>
            <a:endParaRPr lang="en-US" altLang="zh-CN" sz="2400"/>
          </a:p>
          <a:p>
            <a:pPr marL="285750" indent="-285750">
              <a:lnSpc>
                <a:spcPct val="150000"/>
              </a:lnSpc>
              <a:buFont typeface="Wingdings" panose="05000000000000000000" pitchFamily="2" charset="2"/>
              <a:buChar char="l"/>
            </a:pPr>
            <a:r>
              <a:rPr lang="en-US" altLang="zh-CN"/>
              <a:t>3.62 % error on average</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77419" y="598161"/>
            <a:ext cx="10825884" cy="5667826"/>
          </a:xfrm>
          <a:prstGeom prst="rect">
            <a:avLst/>
          </a:prstGeom>
          <a:blipFill dpi="0" rotWithShape="1">
            <a:blip r:embed="rId1">
              <a:alphaModFix amt="8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11" name="组合 10"/>
          <p:cNvGrpSpPr/>
          <p:nvPr/>
        </p:nvGrpSpPr>
        <p:grpSpPr>
          <a:xfrm>
            <a:off x="5015410" y="1465053"/>
            <a:ext cx="2149901" cy="2149901"/>
            <a:chOff x="5015408" y="1196255"/>
            <a:chExt cx="2149901" cy="2149901"/>
          </a:xfrm>
        </p:grpSpPr>
        <p:sp>
          <p:nvSpPr>
            <p:cNvPr id="10" name="菱形 9"/>
            <p:cNvSpPr/>
            <p:nvPr/>
          </p:nvSpPr>
          <p:spPr bwMode="auto">
            <a:xfrm>
              <a:off x="5015408" y="1196255"/>
              <a:ext cx="2149901" cy="2149901"/>
            </a:xfrm>
            <a:prstGeom prst="diamond">
              <a:avLst/>
            </a:prstGeom>
            <a:solidFill>
              <a:srgbClr val="1A3172"/>
            </a:solidFill>
            <a:ln w="38100">
              <a:solidFill>
                <a:srgbClr val="1A3172"/>
              </a:solidFill>
            </a:ln>
          </p:spPr>
          <p:style>
            <a:lnRef idx="2">
              <a:schemeClr val="dk1"/>
            </a:lnRef>
            <a:fillRef idx="1">
              <a:schemeClr val="lt1"/>
            </a:fillRef>
            <a:effectRef idx="0">
              <a:schemeClr val="dk1"/>
            </a:effectRef>
            <a:fontRef idx="minor">
              <a:schemeClr val="dk1"/>
            </a:fontRef>
          </p:style>
          <p:txBody>
            <a:bodyPr wrap="none" rtlCol="0" anchor="ctr">
              <a:noAutofit/>
            </a:bodyPr>
            <a:lstStyle/>
            <a:p>
              <a:pPr algn="ctr"/>
              <a:endParaRPr lang="zh-CN" altLang="en-US" sz="2400">
                <a:solidFill>
                  <a:schemeClr val="tx1">
                    <a:lumMod val="85000"/>
                    <a:lumOff val="15000"/>
                  </a:scheme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7" name="矩形 6"/>
            <p:cNvSpPr/>
            <p:nvPr/>
          </p:nvSpPr>
          <p:spPr>
            <a:xfrm>
              <a:off x="5356224" y="1671042"/>
              <a:ext cx="1479550" cy="1198880"/>
            </a:xfrm>
            <a:prstGeom prst="rect">
              <a:avLst/>
            </a:prstGeom>
          </p:spPr>
          <p:txBody>
            <a:bodyPr wrap="none">
              <a:spAutoFit/>
            </a:bodyPr>
            <a:lstStyle/>
            <a:p>
              <a:pPr lvl="0" algn="ctr"/>
              <a:r>
                <a:rPr lang="en-US" altLang="zh-CN" sz="7200" b="1" spc="600">
                  <a:solidFill>
                    <a:schemeClr val="bg1"/>
                  </a:solidFill>
                  <a:latin typeface="+mj-ea"/>
                  <a:ea typeface="+mj-ea"/>
                  <a:cs typeface="+mn-ea"/>
                  <a:sym typeface="字魂59号-创粗黑" panose="00000500000000000000" pitchFamily="2" charset="-122"/>
                </a:rPr>
                <a:t>02</a:t>
              </a:r>
              <a:endParaRPr lang="zh-CN" altLang="en-US" sz="7200" b="1" spc="600">
                <a:solidFill>
                  <a:schemeClr val="bg1"/>
                </a:solidFill>
                <a:latin typeface="+mj-ea"/>
                <a:ea typeface="+mj-ea"/>
                <a:cs typeface="+mn-ea"/>
                <a:sym typeface="字魂59号-创粗黑" panose="00000500000000000000" pitchFamily="2" charset="-122"/>
              </a:endParaRPr>
            </a:p>
          </p:txBody>
        </p:sp>
      </p:grpSp>
      <p:sp>
        <p:nvSpPr>
          <p:cNvPr id="8" name="矩形 7"/>
          <p:cNvSpPr/>
          <p:nvPr/>
        </p:nvSpPr>
        <p:spPr>
          <a:xfrm>
            <a:off x="1318895" y="4134485"/>
            <a:ext cx="10184130" cy="1383665"/>
          </a:xfrm>
          <a:prstGeom prst="rect">
            <a:avLst/>
          </a:prstGeom>
        </p:spPr>
        <p:txBody>
          <a:bodyPr wrap="square">
            <a:spAutoFit/>
          </a:bodyPr>
          <a:lstStyle/>
          <a:p>
            <a:pPr algn="ctr">
              <a:lnSpc>
                <a:spcPct val="150000"/>
              </a:lnSpc>
            </a:pPr>
            <a:r>
              <a:rPr lang="en-US" altLang="zh-CN" sz="2800" spc="600" dirty="0">
                <a:solidFill>
                  <a:schemeClr val="tx1">
                    <a:lumMod val="85000"/>
                    <a:lumOff val="15000"/>
                  </a:schemeClr>
                </a:solidFill>
                <a:ea typeface="仿宋" charset="0"/>
                <a:cs typeface="+mn-lt"/>
                <a:sym typeface="字魂59号-创粗黑" panose="00000500000000000000" pitchFamily="2" charset="-122"/>
              </a:rPr>
              <a:t>Delorean: Virtualized Directed Profiling forCache Modeling in Sampled Simulation</a:t>
            </a:r>
            <a:endParaRPr lang="en-US" altLang="zh-CN" sz="2800" spc="600" dirty="0">
              <a:solidFill>
                <a:schemeClr val="tx1">
                  <a:lumMod val="85000"/>
                  <a:lumOff val="15000"/>
                </a:schemeClr>
              </a:solidFill>
              <a:ea typeface="仿宋" charset="0"/>
              <a:cs typeface="+mn-lt"/>
              <a:sym typeface="字魂59号-创粗黑" panose="00000500000000000000"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2000" y="432000"/>
            <a:ext cx="10800000" cy="540000"/>
          </a:xfrm>
        </p:spPr>
        <p:txBody>
          <a:bodyPr/>
          <a:lstStyle/>
          <a:p>
            <a:r>
              <a:rPr lang="en-US" altLang="zh-CN" sz="2800" spc="600" dirty="0">
                <a:solidFill>
                  <a:schemeClr val="tx1">
                    <a:lumMod val="85000"/>
                    <a:lumOff val="15000"/>
                  </a:schemeClr>
                </a:solidFill>
                <a:ea typeface="仿宋" charset="0"/>
                <a:cs typeface="+mn-lt"/>
                <a:sym typeface="字魂59号-创粗黑" panose="00000500000000000000" pitchFamily="2" charset="-122"/>
              </a:rPr>
              <a:t>Delorean</a:t>
            </a:r>
            <a:r>
              <a:rPr lang="en-US" altLang="zh-CN" sz="2800" spc="600" dirty="0">
                <a:solidFill>
                  <a:schemeClr val="tx1">
                    <a:lumMod val="85000"/>
                    <a:lumOff val="15000"/>
                  </a:schemeClr>
                </a:solidFill>
                <a:ea typeface="仿宋" charset="0"/>
                <a:cs typeface="+mn-lt"/>
                <a:sym typeface="字魂59号-创粗黑" panose="00000500000000000000" pitchFamily="2" charset="-122"/>
              </a:rPr>
              <a:t>---</a:t>
            </a:r>
            <a:r>
              <a:rPr lang="en-US" altLang="zh-CN" sz="2800" spc="600" dirty="0">
                <a:solidFill>
                  <a:schemeClr val="tx1">
                    <a:lumMod val="85000"/>
                    <a:lumOff val="15000"/>
                  </a:schemeClr>
                </a:solidFill>
                <a:ea typeface="仿宋" charset="0"/>
                <a:cs typeface="+mn-lt"/>
                <a:sym typeface="字魂59号-创粗黑" panose="00000500000000000000" pitchFamily="2" charset="-122"/>
              </a:rPr>
              <a:t>Background</a:t>
            </a:r>
            <a:endParaRPr lang="en-US" altLang="zh-CN" sz="2800" spc="600" dirty="0">
              <a:solidFill>
                <a:schemeClr val="tx1">
                  <a:lumMod val="85000"/>
                  <a:lumOff val="15000"/>
                </a:schemeClr>
              </a:solidFill>
              <a:ea typeface="仿宋" charset="0"/>
              <a:cs typeface="+mn-lt"/>
              <a:sym typeface="字魂59号-创粗黑" panose="00000500000000000000" pitchFamily="2" charset="-122"/>
            </a:endParaRPr>
          </a:p>
        </p:txBody>
      </p:sp>
      <p:pic>
        <p:nvPicPr>
          <p:cNvPr id="39" name="图片 3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011230" y="0"/>
            <a:ext cx="1180770" cy="1174982"/>
          </a:xfrm>
          <a:prstGeom prst="rect">
            <a:avLst/>
          </a:prstGeom>
        </p:spPr>
      </p:pic>
      <p:sp>
        <p:nvSpPr>
          <p:cNvPr id="4" name="文本框 3"/>
          <p:cNvSpPr txBox="1"/>
          <p:nvPr/>
        </p:nvSpPr>
        <p:spPr>
          <a:xfrm>
            <a:off x="5637276" y="2971800"/>
            <a:ext cx="914400" cy="914400"/>
          </a:xfrm>
          <a:prstGeom prst="rect">
            <a:avLst/>
          </a:prstGeom>
          <a:noFill/>
        </p:spPr>
        <p:txBody>
          <a:bodyPr wrap="square" lIns="90000" tIns="46800" rIns="90000" bIns="46800" rtlCol="0" anchor="ctr" anchorCtr="0">
            <a:normAutofit/>
          </a:bodyPr>
          <a:lstStyle/>
          <a:p>
            <a:pPr algn="ctr"/>
            <a:endParaRPr lang="zh-CN" altLang="en-US" dirty="0"/>
          </a:p>
        </p:txBody>
      </p:sp>
      <p:grpSp>
        <p:nvGrpSpPr>
          <p:cNvPr id="3" name="组合 2"/>
          <p:cNvGrpSpPr/>
          <p:nvPr/>
        </p:nvGrpSpPr>
        <p:grpSpPr>
          <a:xfrm>
            <a:off x="1151890" y="1440180"/>
            <a:ext cx="10669908" cy="4687570"/>
            <a:chOff x="1152000" y="1309919"/>
            <a:chExt cx="4428111" cy="3830953"/>
          </a:xfrm>
        </p:grpSpPr>
        <p:grpSp>
          <p:nvGrpSpPr>
            <p:cNvPr id="11" name="组合 10"/>
            <p:cNvGrpSpPr/>
            <p:nvPr/>
          </p:nvGrpSpPr>
          <p:grpSpPr>
            <a:xfrm>
              <a:off x="1152001" y="1309919"/>
              <a:ext cx="4428110" cy="1361747"/>
              <a:chOff x="1290637" y="1391664"/>
              <a:chExt cx="3900761" cy="1157726"/>
            </a:xfrm>
          </p:grpSpPr>
          <p:grpSp>
            <p:nvGrpSpPr>
              <p:cNvPr id="6" name="组合 5"/>
              <p:cNvGrpSpPr/>
              <p:nvPr/>
            </p:nvGrpSpPr>
            <p:grpSpPr>
              <a:xfrm>
                <a:off x="1290637" y="1391664"/>
                <a:ext cx="2715942" cy="316450"/>
                <a:chOff x="1264538" y="1613184"/>
                <a:chExt cx="2715942" cy="316450"/>
              </a:xfrm>
            </p:grpSpPr>
            <p:sp>
              <p:nvSpPr>
                <p:cNvPr id="8" name="椭圆 7"/>
                <p:cNvSpPr/>
                <p:nvPr/>
              </p:nvSpPr>
              <p:spPr bwMode="auto">
                <a:xfrm>
                  <a:off x="1264538" y="1613184"/>
                  <a:ext cx="188569" cy="316359"/>
                </a:xfrm>
                <a:prstGeom prst="ellipse">
                  <a:avLst/>
                </a:prstGeom>
                <a:solidFill>
                  <a:srgbClr val="1A3172"/>
                </a:solidFill>
                <a:ln w="38100">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a:ln>
                        <a:noFill/>
                      </a:ln>
                      <a:solidFill>
                        <a:srgbClr val="FFFFFF"/>
                      </a:solidFill>
                      <a:effectLst/>
                      <a:uLnTx/>
                      <a:uFillTx/>
                      <a:latin typeface="+mj-ea"/>
                      <a:ea typeface="字魂59号-创粗黑" panose="00000500000000000000" pitchFamily="2" charset="-122"/>
                      <a:sym typeface="字魂59号-创粗黑" panose="00000500000000000000" pitchFamily="2" charset="-122"/>
                    </a:rPr>
                    <a:t>1</a:t>
                  </a:r>
                  <a:endParaRPr kumimoji="0" lang="zh-CN" altLang="en-US" sz="1800" b="1" i="0" u="none" strike="noStrike" kern="1200" cap="none" spc="0" normalizeH="0" baseline="0" noProof="0">
                    <a:ln>
                      <a:noFill/>
                    </a:ln>
                    <a:solidFill>
                      <a:srgbClr val="FFFFFF"/>
                    </a:solidFill>
                    <a:effectLst/>
                    <a:uLnTx/>
                    <a:uFillTx/>
                    <a:latin typeface="+mj-ea"/>
                    <a:ea typeface="字魂59号-创粗黑" panose="00000500000000000000" pitchFamily="2" charset="-122"/>
                    <a:sym typeface="字魂59号-创粗黑" panose="00000500000000000000" pitchFamily="2" charset="-122"/>
                  </a:endParaRPr>
                </a:p>
              </p:txBody>
            </p:sp>
            <p:sp>
              <p:nvSpPr>
                <p:cNvPr id="5" name="文本框 4"/>
                <p:cNvSpPr txBox="1"/>
                <p:nvPr/>
              </p:nvSpPr>
              <p:spPr>
                <a:xfrm>
                  <a:off x="1580990" y="1613184"/>
                  <a:ext cx="2399490" cy="316450"/>
                </a:xfrm>
                <a:prstGeom prst="rect">
                  <a:avLst/>
                </a:prstGeom>
                <a:noFill/>
              </p:spPr>
              <p:txBody>
                <a:bodyPr wrap="square" lIns="90000" tIns="46800" rIns="90000" bIns="46800" rtlCol="0" anchor="ctr" anchorCtr="0">
                  <a:noAutofit/>
                </a:bodyPr>
                <a:lstStyle/>
                <a:p>
                  <a:r>
                    <a:rPr lang="en-US" altLang="zh-CN" sz="2400" dirty="0"/>
                    <a:t>Motivation</a:t>
                  </a:r>
                  <a:endParaRPr lang="en-US" altLang="zh-CN" sz="2400" dirty="0"/>
                </a:p>
              </p:txBody>
            </p:sp>
          </p:grpSp>
          <p:sp>
            <p:nvSpPr>
              <p:cNvPr id="7" name="文本框 6"/>
              <p:cNvSpPr txBox="1"/>
              <p:nvPr/>
            </p:nvSpPr>
            <p:spPr>
              <a:xfrm>
                <a:off x="1607053" y="1779484"/>
                <a:ext cx="3584345" cy="769906"/>
              </a:xfrm>
              <a:prstGeom prst="rect">
                <a:avLst/>
              </a:prstGeom>
              <a:noFill/>
            </p:spPr>
            <p:txBody>
              <a:bodyPr wrap="square" lIns="90000" tIns="46800" rIns="90000" bIns="46800" rtlCol="0" anchor="ctr" anchorCtr="0">
                <a:noAutofit/>
              </a:bodyPr>
              <a:lstStyle/>
              <a:p>
                <a:pPr marL="342900" indent="-342900">
                  <a:lnSpc>
                    <a:spcPct val="200000"/>
                  </a:lnSpc>
                  <a:buFont typeface="Wingdings" panose="05000000000000000000" pitchFamily="2" charset="2"/>
                  <a:buChar char="l"/>
                </a:pPr>
                <a:r>
                  <a:rPr lang="zh-CN" altLang="en-US" sz="2000" dirty="0">
                    <a:solidFill>
                      <a:srgbClr val="000000"/>
                    </a:solidFill>
                    <a:latin typeface="+mn-ea"/>
                    <a:sym typeface="字魂59号-创粗黑" panose="00000500000000000000" pitchFamily="2" charset="-122"/>
                  </a:rPr>
                  <a:t>采样---受到架构状态影响</a:t>
                </a:r>
                <a:endParaRPr lang="zh-CN" altLang="en-US" sz="2000" dirty="0">
                  <a:solidFill>
                    <a:srgbClr val="000000"/>
                  </a:solidFill>
                  <a:latin typeface="+mn-ea"/>
                  <a:sym typeface="字魂59号-创粗黑" panose="00000500000000000000" pitchFamily="2" charset="-122"/>
                </a:endParaRPr>
              </a:p>
              <a:p>
                <a:pPr marL="342900" indent="-342900">
                  <a:lnSpc>
                    <a:spcPct val="200000"/>
                  </a:lnSpc>
                  <a:buFont typeface="Wingdings" panose="05000000000000000000" pitchFamily="2" charset="2"/>
                  <a:buChar char="l"/>
                </a:pPr>
                <a:r>
                  <a:rPr lang="zh-CN" altLang="en-US" sz="2000" dirty="0">
                    <a:solidFill>
                      <a:srgbClr val="000000"/>
                    </a:solidFill>
                    <a:latin typeface="+mn-ea"/>
                    <a:sym typeface="字魂59号-创粗黑" panose="00000500000000000000" pitchFamily="2" charset="-122"/>
                  </a:rPr>
                  <a:t>检查点---equires that the simulated system uses the same inputs, binaries and operating system as the checkpointed system</a:t>
                </a:r>
                <a:endParaRPr lang="zh-CN" altLang="en-US" sz="2000" dirty="0">
                  <a:solidFill>
                    <a:srgbClr val="000000"/>
                  </a:solidFill>
                  <a:latin typeface="+mn-ea"/>
                  <a:sym typeface="字魂59号-创粗黑" panose="00000500000000000000" pitchFamily="2" charset="-122"/>
                </a:endParaRPr>
              </a:p>
            </p:txBody>
          </p:sp>
        </p:grpSp>
        <p:grpSp>
          <p:nvGrpSpPr>
            <p:cNvPr id="32" name="组合 31"/>
            <p:cNvGrpSpPr/>
            <p:nvPr/>
          </p:nvGrpSpPr>
          <p:grpSpPr>
            <a:xfrm>
              <a:off x="1152000" y="3062090"/>
              <a:ext cx="4286066" cy="2078782"/>
              <a:chOff x="1290636" y="903378"/>
              <a:chExt cx="3743633" cy="1727846"/>
            </a:xfrm>
          </p:grpSpPr>
          <p:grpSp>
            <p:nvGrpSpPr>
              <p:cNvPr id="33" name="组合 32"/>
              <p:cNvGrpSpPr/>
              <p:nvPr/>
            </p:nvGrpSpPr>
            <p:grpSpPr>
              <a:xfrm>
                <a:off x="1290636" y="903378"/>
                <a:ext cx="2987527" cy="450555"/>
                <a:chOff x="1264537" y="1124898"/>
                <a:chExt cx="2987527" cy="450555"/>
              </a:xfrm>
            </p:grpSpPr>
            <p:sp>
              <p:nvSpPr>
                <p:cNvPr id="35" name="椭圆 34"/>
                <p:cNvSpPr/>
                <p:nvPr/>
              </p:nvSpPr>
              <p:spPr bwMode="auto">
                <a:xfrm>
                  <a:off x="1264537" y="1124898"/>
                  <a:ext cx="186970" cy="316680"/>
                </a:xfrm>
                <a:prstGeom prst="ellipse">
                  <a:avLst/>
                </a:prstGeom>
                <a:solidFill>
                  <a:srgbClr val="1A3172"/>
                </a:solidFill>
                <a:ln w="38100">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r>
                    <a:rPr lang="en-US" altLang="zh-CN" b="1">
                      <a:solidFill>
                        <a:srgbClr val="FFFFFF"/>
                      </a:solidFill>
                      <a:latin typeface="+mj-ea"/>
                      <a:ea typeface="字魂59号-创粗黑" panose="00000500000000000000" pitchFamily="2" charset="-122"/>
                      <a:sym typeface="字魂59号-创粗黑" panose="00000500000000000000" pitchFamily="2" charset="-122"/>
                    </a:rPr>
                    <a:t>2</a:t>
                  </a:r>
                  <a:endParaRPr kumimoji="0" lang="zh-CN" altLang="en-US" sz="1800" b="1" i="0" u="none" strike="noStrike" kern="1200" cap="none" spc="0" normalizeH="0" baseline="0" noProof="0">
                    <a:ln>
                      <a:noFill/>
                    </a:ln>
                    <a:solidFill>
                      <a:srgbClr val="FFFFFF"/>
                    </a:solidFill>
                    <a:effectLst/>
                    <a:uLnTx/>
                    <a:uFillTx/>
                    <a:latin typeface="+mj-ea"/>
                    <a:ea typeface="字魂59号-创粗黑" panose="00000500000000000000" pitchFamily="2" charset="-122"/>
                    <a:sym typeface="字魂59号-创粗黑" panose="00000500000000000000" pitchFamily="2" charset="-122"/>
                  </a:endParaRPr>
                </a:p>
              </p:txBody>
            </p:sp>
            <p:sp>
              <p:nvSpPr>
                <p:cNvPr id="36" name="文本框 35"/>
                <p:cNvSpPr txBox="1"/>
                <p:nvPr/>
              </p:nvSpPr>
              <p:spPr>
                <a:xfrm>
                  <a:off x="1570251" y="1124916"/>
                  <a:ext cx="2681813" cy="450537"/>
                </a:xfrm>
                <a:prstGeom prst="rect">
                  <a:avLst/>
                </a:prstGeom>
                <a:noFill/>
              </p:spPr>
              <p:txBody>
                <a:bodyPr wrap="square" lIns="90000" tIns="46800" rIns="90000" bIns="46800" rtlCol="0" anchor="ctr" anchorCtr="0">
                  <a:noAutofit/>
                </a:bodyPr>
                <a:lstStyle/>
                <a:p>
                  <a:r>
                    <a:rPr lang="zh-CN" altLang="en-US" sz="2400" dirty="0">
                      <a:latin typeface="Times New Roman" panose="02020603050405020304" pitchFamily="18" charset="0"/>
                      <a:cs typeface="Times New Roman" panose="02020603050405020304" pitchFamily="18" charset="0"/>
                    </a:rPr>
                    <a:t>目标</a:t>
                  </a:r>
                  <a:endParaRPr lang="zh-CN" altLang="en-US" sz="2400" dirty="0">
                    <a:latin typeface="Times New Roman" panose="02020603050405020304" pitchFamily="18" charset="0"/>
                    <a:cs typeface="Times New Roman" panose="02020603050405020304" pitchFamily="18" charset="0"/>
                  </a:endParaRPr>
                </a:p>
              </p:txBody>
            </p:sp>
          </p:grpSp>
          <p:sp>
            <p:nvSpPr>
              <p:cNvPr id="34" name="文本框 33"/>
              <p:cNvSpPr txBox="1"/>
              <p:nvPr/>
            </p:nvSpPr>
            <p:spPr>
              <a:xfrm>
                <a:off x="1596240" y="1120077"/>
                <a:ext cx="3438029" cy="1511147"/>
              </a:xfrm>
              <a:prstGeom prst="rect">
                <a:avLst/>
              </a:prstGeom>
              <a:noFill/>
            </p:spPr>
            <p:txBody>
              <a:bodyPr wrap="square" lIns="90000" tIns="46800" rIns="90000" bIns="46800" rtlCol="0" anchor="ctr" anchorCtr="0">
                <a:normAutofit/>
              </a:bodyPr>
              <a:lstStyle/>
              <a:p>
                <a:pPr marL="342900" indent="-342900">
                  <a:lnSpc>
                    <a:spcPct val="200000"/>
                  </a:lnSpc>
                  <a:buFont typeface="Wingdings" panose="05000000000000000000" pitchFamily="2" charset="2"/>
                  <a:buChar char="l"/>
                </a:pPr>
                <a:r>
                  <a:rPr lang="zh-CN" altLang="en-US" sz="2200" dirty="0">
                    <a:latin typeface="+mn-ea"/>
                    <a:sym typeface="字魂59号-创粗黑" panose="00000500000000000000" pitchFamily="2" charset="-122"/>
                  </a:rPr>
                  <a:t>enables both flexibility and accuracy by quickly generating a targeted cache model for the next detailed region on the fly without the need for up-front simulation or modeling</a:t>
                </a:r>
                <a:endParaRPr lang="zh-CN" altLang="en-US" sz="2200" dirty="0">
                  <a:latin typeface="+mn-ea"/>
                  <a:sym typeface="字魂59号-创粗黑" panose="00000500000000000000"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2000" y="432000"/>
            <a:ext cx="10800000" cy="540000"/>
          </a:xfrm>
        </p:spPr>
        <p:txBody>
          <a:bodyPr/>
          <a:lstStyle/>
          <a:p>
            <a:r>
              <a:rPr lang="en-US" altLang="zh-CN" sz="2800" spc="600" dirty="0">
                <a:solidFill>
                  <a:schemeClr val="tx1">
                    <a:lumMod val="85000"/>
                    <a:lumOff val="15000"/>
                  </a:schemeClr>
                </a:solidFill>
                <a:ea typeface="仿宋" charset="0"/>
                <a:cs typeface="+mn-lt"/>
                <a:sym typeface="字魂59号-创粗黑" panose="00000500000000000000" pitchFamily="2" charset="-122"/>
              </a:rPr>
              <a:t>Delorean</a:t>
            </a:r>
            <a:r>
              <a:rPr lang="en-US" altLang="zh-CN" sz="2800" spc="600" dirty="0">
                <a:solidFill>
                  <a:schemeClr val="tx1">
                    <a:lumMod val="85000"/>
                    <a:lumOff val="15000"/>
                  </a:schemeClr>
                </a:solidFill>
                <a:ea typeface="仿宋" charset="0"/>
                <a:cs typeface="+mn-lt"/>
                <a:sym typeface="字魂59号-创粗黑" panose="00000500000000000000" pitchFamily="2" charset="-122"/>
              </a:rPr>
              <a:t>---METHODOLOGY</a:t>
            </a:r>
            <a:endParaRPr lang="en-US" altLang="zh-CN" sz="2800" spc="600" dirty="0">
              <a:solidFill>
                <a:schemeClr val="tx1">
                  <a:lumMod val="85000"/>
                  <a:lumOff val="15000"/>
                </a:schemeClr>
              </a:solidFill>
              <a:ea typeface="仿宋" charset="0"/>
              <a:cs typeface="+mn-lt"/>
              <a:sym typeface="字魂59号-创粗黑" panose="00000500000000000000" pitchFamily="2" charset="-122"/>
            </a:endParaRPr>
          </a:p>
        </p:txBody>
      </p:sp>
      <p:pic>
        <p:nvPicPr>
          <p:cNvPr id="39" name="图片 3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011230" y="0"/>
            <a:ext cx="1180770" cy="1174982"/>
          </a:xfrm>
          <a:prstGeom prst="rect">
            <a:avLst/>
          </a:prstGeom>
        </p:spPr>
      </p:pic>
      <p:sp>
        <p:nvSpPr>
          <p:cNvPr id="3" name="文本框 2"/>
          <p:cNvSpPr txBox="1"/>
          <p:nvPr/>
        </p:nvSpPr>
        <p:spPr>
          <a:xfrm>
            <a:off x="716280" y="899795"/>
            <a:ext cx="10540365" cy="914400"/>
          </a:xfrm>
          <a:prstGeom prst="rect">
            <a:avLst/>
          </a:prstGeom>
          <a:noFill/>
        </p:spPr>
        <p:txBody>
          <a:bodyPr wrap="square" lIns="90000" tIns="46800" rIns="90000" bIns="46800" rtlCol="0" anchor="ctr" anchorCtr="0"/>
          <a:p>
            <a:pPr algn="l"/>
            <a:r>
              <a:rPr sz="2400" dirty="0"/>
              <a:t>VFF </a:t>
            </a:r>
            <a:r>
              <a:rPr lang="en-US" sz="2400" dirty="0"/>
              <a:t>+</a:t>
            </a:r>
            <a:r>
              <a:rPr sz="2400" dirty="0"/>
              <a:t> statistical cache modeling</a:t>
            </a:r>
            <a:endParaRPr sz="2400" dirty="0"/>
          </a:p>
        </p:txBody>
      </p:sp>
      <p:sp>
        <p:nvSpPr>
          <p:cNvPr id="4" name="文本框 3"/>
          <p:cNvSpPr txBox="1"/>
          <p:nvPr/>
        </p:nvSpPr>
        <p:spPr>
          <a:xfrm>
            <a:off x="522605" y="1814195"/>
            <a:ext cx="11336020" cy="4794250"/>
          </a:xfrm>
          <a:prstGeom prst="rect">
            <a:avLst/>
          </a:prstGeom>
          <a:noFill/>
        </p:spPr>
        <p:txBody>
          <a:bodyPr wrap="square" lIns="90000" tIns="46800" rIns="90000" bIns="46800" rtlCol="0" anchor="t" anchorCtr="0">
            <a:noAutofit/>
          </a:bodyPr>
          <a:p>
            <a:pPr algn="l"/>
            <a:r>
              <a:rPr lang="zh-CN" altLang="en-US" sz="2000" b="1" dirty="0">
                <a:solidFill>
                  <a:srgbClr val="C00000"/>
                </a:solidFill>
                <a:latin typeface="Arial Bold" panose="020B0604020202090204" charset="0"/>
                <a:cs typeface="Arial Bold" panose="020B0604020202090204" charset="0"/>
              </a:rPr>
              <a:t>Phase A</a:t>
            </a:r>
            <a:r>
              <a:rPr lang="zh-CN" altLang="en-US" dirty="0"/>
              <a:t>: The simulator state is quickly checkpointed (using copy-on-write techniques) and VFF is used to advance</a:t>
            </a:r>
            <a:r>
              <a:rPr lang="en-US" altLang="zh-CN" dirty="0"/>
              <a:t> </a:t>
            </a:r>
            <a:r>
              <a:rPr lang="zh-CN" altLang="en-US" dirty="0"/>
              <a:t>execution to the next simulation point. </a:t>
            </a:r>
            <a:r>
              <a:rPr lang="zh-CN" altLang="en-US" b="1" dirty="0">
                <a:solidFill>
                  <a:srgbClr val="C00000"/>
                </a:solidFill>
                <a:latin typeface="Arial Bold" panose="020B0604020202090204" charset="0"/>
                <a:cs typeface="Arial Bold" panose="020B0604020202090204" charset="0"/>
              </a:rPr>
              <a:t>Detailed simulation is then used to record the small number of cachelines</a:t>
            </a:r>
            <a:r>
              <a:rPr lang="en-US" altLang="zh-CN" b="1" dirty="0">
                <a:solidFill>
                  <a:srgbClr val="C00000"/>
                </a:solidFill>
                <a:latin typeface="Arial Bold" panose="020B0604020202090204" charset="0"/>
                <a:cs typeface="Arial Bold" panose="020B0604020202090204" charset="0"/>
              </a:rPr>
              <a:t> </a:t>
            </a:r>
            <a:r>
              <a:rPr lang="zh-CN" altLang="en-US" b="1" dirty="0">
                <a:solidFill>
                  <a:srgbClr val="C00000"/>
                </a:solidFill>
                <a:latin typeface="Arial Bold" panose="020B0604020202090204" charset="0"/>
                <a:cs typeface="Arial Bold" panose="020B0604020202090204" charset="0"/>
              </a:rPr>
              <a:t>accessed during that simulation point. These are the key cachelines.</a:t>
            </a:r>
            <a:endParaRPr lang="zh-CN" altLang="en-US" b="1" dirty="0">
              <a:solidFill>
                <a:srgbClr val="C00000"/>
              </a:solidFill>
              <a:latin typeface="Arial Bold" panose="020B0604020202090204" charset="0"/>
              <a:cs typeface="Arial Bold" panose="020B0604020202090204" charset="0"/>
            </a:endParaRPr>
          </a:p>
          <a:p>
            <a:pPr algn="l"/>
            <a:endParaRPr lang="zh-CN" altLang="en-US" b="1" dirty="0">
              <a:solidFill>
                <a:srgbClr val="C00000"/>
              </a:solidFill>
              <a:latin typeface="Arial Bold" panose="020B0604020202090204" charset="0"/>
              <a:cs typeface="Arial Bold" panose="020B0604020202090204" charset="0"/>
            </a:endParaRPr>
          </a:p>
          <a:p>
            <a:pPr algn="l"/>
            <a:r>
              <a:rPr lang="zh-CN" altLang="en-US" sz="2000" b="1" dirty="0">
                <a:solidFill>
                  <a:srgbClr val="C00000"/>
                </a:solidFill>
                <a:latin typeface="Arial Bold" panose="020B0604020202090204" charset="0"/>
                <a:cs typeface="Arial Bold" panose="020B0604020202090204" charset="0"/>
              </a:rPr>
              <a:t>Phase B</a:t>
            </a:r>
            <a:r>
              <a:rPr lang="zh-CN" altLang="en-US" dirty="0"/>
              <a:t>: The execution is then restarted at the checkpoint to record the last use of each key cacheline just before</a:t>
            </a:r>
            <a:r>
              <a:rPr lang="en-US" altLang="zh-CN" dirty="0"/>
              <a:t> </a:t>
            </a:r>
            <a:r>
              <a:rPr lang="zh-CN" altLang="en-US" dirty="0"/>
              <a:t>the simulation point. Our method, </a:t>
            </a:r>
            <a:r>
              <a:rPr lang="zh-CN" altLang="en-US" b="1" dirty="0">
                <a:solidFill>
                  <a:srgbClr val="C00000"/>
                </a:solidFill>
                <a:latin typeface="Arial Bold" panose="020B0604020202090204" charset="0"/>
                <a:cs typeface="Arial Bold" panose="020B0604020202090204" charset="0"/>
              </a:rPr>
              <a:t>Virtualized Direct Profiling (VDP)</a:t>
            </a:r>
            <a:r>
              <a:rPr lang="zh-CN" altLang="en-US" dirty="0"/>
              <a:t>, efficiently collects the exact reuse distance for</a:t>
            </a:r>
            <a:r>
              <a:rPr lang="en-US" altLang="zh-CN" dirty="0"/>
              <a:t> </a:t>
            </a:r>
            <a:r>
              <a:rPr lang="zh-CN" altLang="en-US" dirty="0"/>
              <a:t>each key cacheline.</a:t>
            </a:r>
            <a:endParaRPr lang="zh-CN" altLang="en-US" dirty="0"/>
          </a:p>
          <a:p>
            <a:pPr algn="l"/>
            <a:endParaRPr lang="zh-CN" altLang="en-US" dirty="0"/>
          </a:p>
          <a:p>
            <a:pPr algn="l"/>
            <a:r>
              <a:rPr lang="zh-CN" altLang="en-US" sz="2000" b="1" dirty="0">
                <a:solidFill>
                  <a:srgbClr val="C00000"/>
                </a:solidFill>
                <a:latin typeface="Arial Bold" panose="020B0604020202090204" charset="0"/>
                <a:cs typeface="Arial Bold" panose="020B0604020202090204" charset="0"/>
              </a:rPr>
              <a:t>Phase C</a:t>
            </a:r>
            <a:r>
              <a:rPr lang="zh-CN" altLang="en-US" dirty="0"/>
              <a:t>: Finally, at the simulation point, we use detailed simulation and the exact reuse distance for each of its</a:t>
            </a:r>
            <a:r>
              <a:rPr lang="en-US" altLang="zh-CN" dirty="0"/>
              <a:t> </a:t>
            </a:r>
            <a:r>
              <a:rPr lang="zh-CN" altLang="en-US" dirty="0"/>
              <a:t>memory accesses as obtained in Phase B to </a:t>
            </a:r>
            <a:r>
              <a:rPr lang="zh-CN" altLang="en-US" b="1" dirty="0">
                <a:solidFill>
                  <a:srgbClr val="C00000"/>
                </a:solidFill>
                <a:latin typeface="Arial Bold" panose="020B0604020202090204" charset="0"/>
                <a:cs typeface="Arial Bold" panose="020B0604020202090204" charset="0"/>
              </a:rPr>
              <a:t>estimate its cache behavior using a state-of-the-art statistical cache</a:t>
            </a:r>
            <a:r>
              <a:rPr lang="en-US" altLang="zh-CN" b="1" dirty="0">
                <a:solidFill>
                  <a:srgbClr val="C00000"/>
                </a:solidFill>
                <a:latin typeface="Arial Bold" panose="020B0604020202090204" charset="0"/>
                <a:cs typeface="Arial Bold" panose="020B0604020202090204" charset="0"/>
              </a:rPr>
              <a:t> </a:t>
            </a:r>
            <a:r>
              <a:rPr lang="zh-CN" altLang="en-US" b="1" dirty="0">
                <a:solidFill>
                  <a:srgbClr val="C00000"/>
                </a:solidFill>
                <a:latin typeface="Arial Bold" panose="020B0604020202090204" charset="0"/>
                <a:cs typeface="Arial Bold" panose="020B0604020202090204" charset="0"/>
              </a:rPr>
              <a:t>modeling technique.</a:t>
            </a:r>
            <a:endParaRPr lang="zh-CN" altLang="en-US" b="1" dirty="0">
              <a:solidFill>
                <a:srgbClr val="C00000"/>
              </a:solidFill>
              <a:latin typeface="Arial Bold" panose="020B0604020202090204" charset="0"/>
              <a:cs typeface="Arial Bold" panose="020B060402020209020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2000" y="432000"/>
            <a:ext cx="10800000" cy="540000"/>
          </a:xfrm>
        </p:spPr>
        <p:txBody>
          <a:bodyPr/>
          <a:lstStyle/>
          <a:p>
            <a:r>
              <a:rPr lang="en-US" altLang="zh-CN" sz="2800" spc="600" dirty="0">
                <a:solidFill>
                  <a:schemeClr val="tx1">
                    <a:lumMod val="85000"/>
                    <a:lumOff val="15000"/>
                  </a:schemeClr>
                </a:solidFill>
                <a:ea typeface="仿宋" charset="0"/>
                <a:cs typeface="+mn-lt"/>
                <a:sym typeface="字魂59号-创粗黑" panose="00000500000000000000" pitchFamily="2" charset="-122"/>
              </a:rPr>
              <a:t>Delorean</a:t>
            </a:r>
            <a:r>
              <a:rPr lang="en-US" altLang="zh-CN" sz="2800" spc="600" dirty="0">
                <a:solidFill>
                  <a:schemeClr val="tx1">
                    <a:lumMod val="85000"/>
                    <a:lumOff val="15000"/>
                  </a:schemeClr>
                </a:solidFill>
                <a:ea typeface="仿宋" charset="0"/>
                <a:cs typeface="+mn-lt"/>
                <a:sym typeface="字魂59号-创粗黑" panose="00000500000000000000" pitchFamily="2" charset="-122"/>
              </a:rPr>
              <a:t>---METHODOLOGY</a:t>
            </a:r>
            <a:endParaRPr lang="en-US" altLang="zh-CN" sz="2800" spc="600" dirty="0">
              <a:solidFill>
                <a:schemeClr val="tx1">
                  <a:lumMod val="85000"/>
                  <a:lumOff val="15000"/>
                </a:schemeClr>
              </a:solidFill>
              <a:ea typeface="仿宋" charset="0"/>
              <a:cs typeface="+mn-lt"/>
              <a:sym typeface="字魂59号-创粗黑" panose="00000500000000000000" pitchFamily="2" charset="-122"/>
            </a:endParaRPr>
          </a:p>
        </p:txBody>
      </p:sp>
      <p:pic>
        <p:nvPicPr>
          <p:cNvPr id="39" name="图片 3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011230" y="0"/>
            <a:ext cx="1180770" cy="1174982"/>
          </a:xfrm>
          <a:prstGeom prst="rect">
            <a:avLst/>
          </a:prstGeom>
        </p:spPr>
      </p:pic>
      <p:pic>
        <p:nvPicPr>
          <p:cNvPr id="5" name="图片 4"/>
          <p:cNvPicPr>
            <a:picLocks noChangeAspect="1"/>
          </p:cNvPicPr>
          <p:nvPr>
            <p:custDataLst>
              <p:tags r:id="rId2"/>
            </p:custDataLst>
          </p:nvPr>
        </p:nvPicPr>
        <p:blipFill>
          <a:blip r:embed="rId3"/>
          <a:stretch>
            <a:fillRect/>
          </a:stretch>
        </p:blipFill>
        <p:spPr>
          <a:xfrm>
            <a:off x="1532890" y="972185"/>
            <a:ext cx="9478645" cy="5795010"/>
          </a:xfrm>
          <a:prstGeom prst="rect">
            <a:avLst/>
          </a:prstGeom>
        </p:spPr>
      </p:pic>
      <p:sp>
        <p:nvSpPr>
          <p:cNvPr id="6" name="文本框 5"/>
          <p:cNvSpPr txBox="1"/>
          <p:nvPr/>
        </p:nvSpPr>
        <p:spPr>
          <a:xfrm>
            <a:off x="-619760" y="972185"/>
            <a:ext cx="4064000" cy="914400"/>
          </a:xfrm>
          <a:prstGeom prst="rect">
            <a:avLst/>
          </a:prstGeom>
          <a:noFill/>
        </p:spPr>
        <p:txBody>
          <a:bodyPr wrap="square" lIns="90000" tIns="46800" rIns="90000" bIns="46800" rtlCol="0" anchor="ctr" anchorCtr="0">
            <a:normAutofit/>
          </a:bodyPr>
          <a:p>
            <a:pPr algn="ctr"/>
            <a:r>
              <a:rPr lang="zh-CN" altLang="en-US" dirty="0"/>
              <a:t>A. Directed MRI Profilin</a:t>
            </a:r>
            <a:r>
              <a:rPr lang="en-US" altLang="zh-CN" dirty="0"/>
              <a:t>g</a:t>
            </a:r>
            <a:endParaRPr lang="en-US" altLang="zh-C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2"/>
          <a:stretch>
            <a:fillRect/>
          </a:stretch>
        </p:blipFill>
        <p:spPr>
          <a:xfrm>
            <a:off x="125095" y="972185"/>
            <a:ext cx="12066905" cy="5593715"/>
          </a:xfrm>
          <a:prstGeom prst="rect">
            <a:avLst/>
          </a:prstGeom>
        </p:spPr>
      </p:pic>
      <p:sp>
        <p:nvSpPr>
          <p:cNvPr id="2" name="标题 1"/>
          <p:cNvSpPr>
            <a:spLocks noGrp="1"/>
          </p:cNvSpPr>
          <p:nvPr>
            <p:ph type="title"/>
          </p:nvPr>
        </p:nvSpPr>
        <p:spPr>
          <a:xfrm>
            <a:off x="1152000" y="432000"/>
            <a:ext cx="10800000" cy="540000"/>
          </a:xfrm>
        </p:spPr>
        <p:txBody>
          <a:bodyPr/>
          <a:lstStyle/>
          <a:p>
            <a:r>
              <a:rPr lang="en-US" altLang="zh-CN" sz="2800" spc="600" dirty="0">
                <a:solidFill>
                  <a:schemeClr val="tx1">
                    <a:lumMod val="85000"/>
                    <a:lumOff val="15000"/>
                  </a:schemeClr>
                </a:solidFill>
                <a:ea typeface="仿宋" charset="0"/>
                <a:cs typeface="+mn-lt"/>
                <a:sym typeface="字魂59号-创粗黑" panose="00000500000000000000" pitchFamily="2" charset="-122"/>
              </a:rPr>
              <a:t>Delorean</a:t>
            </a:r>
            <a:r>
              <a:rPr lang="en-US" altLang="zh-CN" sz="2800" spc="600" dirty="0">
                <a:solidFill>
                  <a:schemeClr val="tx1">
                    <a:lumMod val="85000"/>
                    <a:lumOff val="15000"/>
                  </a:schemeClr>
                </a:solidFill>
                <a:ea typeface="仿宋" charset="0"/>
                <a:cs typeface="+mn-lt"/>
                <a:sym typeface="字魂59号-创粗黑" panose="00000500000000000000" pitchFamily="2" charset="-122"/>
              </a:rPr>
              <a:t>---METHODOLOGY</a:t>
            </a:r>
            <a:endParaRPr lang="en-US" altLang="zh-CN" sz="2800" spc="600" dirty="0">
              <a:solidFill>
                <a:schemeClr val="tx1">
                  <a:lumMod val="85000"/>
                  <a:lumOff val="15000"/>
                </a:schemeClr>
              </a:solidFill>
              <a:ea typeface="仿宋" charset="0"/>
              <a:cs typeface="+mn-lt"/>
              <a:sym typeface="字魂59号-创粗黑" panose="00000500000000000000" pitchFamily="2" charset="-122"/>
            </a:endParaRPr>
          </a:p>
        </p:txBody>
      </p:sp>
      <p:pic>
        <p:nvPicPr>
          <p:cNvPr id="39" name="图片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11230" y="0"/>
            <a:ext cx="1180770" cy="1174982"/>
          </a:xfrm>
          <a:prstGeom prst="rect">
            <a:avLst/>
          </a:prstGeom>
        </p:spPr>
      </p:pic>
      <p:sp>
        <p:nvSpPr>
          <p:cNvPr id="3" name="文本框 2"/>
          <p:cNvSpPr txBox="1"/>
          <p:nvPr/>
        </p:nvSpPr>
        <p:spPr>
          <a:xfrm>
            <a:off x="-144145" y="972185"/>
            <a:ext cx="4064000" cy="914400"/>
          </a:xfrm>
          <a:prstGeom prst="rect">
            <a:avLst/>
          </a:prstGeom>
          <a:noFill/>
        </p:spPr>
        <p:txBody>
          <a:bodyPr wrap="square" lIns="90000" tIns="46800" rIns="90000" bIns="46800" rtlCol="0" anchor="ctr" anchorCtr="0">
            <a:normAutofit/>
          </a:bodyPr>
          <a:p>
            <a:pPr algn="ctr"/>
            <a:r>
              <a:rPr lang="zh-CN" altLang="en-US" dirty="0"/>
              <a:t>B. Statistical Cache Modeling</a:t>
            </a:r>
            <a:endParaRPr lang="zh-CN" altLang="en-US" dirty="0"/>
          </a:p>
        </p:txBody>
      </p:sp>
      <p:sp>
        <p:nvSpPr>
          <p:cNvPr id="6" name="文本框 5"/>
          <p:cNvSpPr txBox="1"/>
          <p:nvPr/>
        </p:nvSpPr>
        <p:spPr>
          <a:xfrm>
            <a:off x="0" y="2082800"/>
            <a:ext cx="5253990" cy="1697355"/>
          </a:xfrm>
          <a:prstGeom prst="rect">
            <a:avLst/>
          </a:prstGeom>
          <a:noFill/>
        </p:spPr>
        <p:txBody>
          <a:bodyPr wrap="none" lIns="90000" tIns="46800" rIns="90000" bIns="46800" rtlCol="0" anchor="ctr" anchorCtr="0">
            <a:normAutofit/>
          </a:bodyPr>
          <a:p>
            <a:pPr algn="l"/>
            <a:r>
              <a:rPr lang="zh-CN" altLang="en-US" dirty="0"/>
              <a:t>the Analyst has to determine </a:t>
            </a:r>
            <a:endParaRPr lang="zh-CN" altLang="en-US" dirty="0"/>
          </a:p>
          <a:p>
            <a:pPr algn="l"/>
            <a:r>
              <a:rPr lang="zh-CN" altLang="en-US" dirty="0"/>
              <a:t>the </a:t>
            </a:r>
            <a:r>
              <a:rPr lang="zh-CN" altLang="en-US" dirty="0">
                <a:solidFill>
                  <a:srgbClr val="C00000"/>
                </a:solidFill>
              </a:rPr>
              <a:t>warming</a:t>
            </a:r>
            <a:r>
              <a:rPr lang="en-US" altLang="zh-CN" dirty="0">
                <a:solidFill>
                  <a:srgbClr val="C00000"/>
                </a:solidFill>
              </a:rPr>
              <a:t> </a:t>
            </a:r>
            <a:r>
              <a:rPr lang="zh-CN" altLang="en-US" dirty="0">
                <a:solidFill>
                  <a:srgbClr val="C00000"/>
                </a:solidFill>
              </a:rPr>
              <a:t>misses</a:t>
            </a:r>
            <a:r>
              <a:rPr lang="zh-CN" altLang="en-US" dirty="0"/>
              <a:t> and </a:t>
            </a:r>
            <a:endParaRPr lang="zh-CN" altLang="en-US" dirty="0"/>
          </a:p>
          <a:p>
            <a:pPr algn="l"/>
            <a:r>
              <a:rPr lang="zh-CN" altLang="en-US" dirty="0"/>
              <a:t>handle them as cache hits (Figure 4).</a:t>
            </a:r>
            <a:endParaRPr lang="zh-CN" altLang="en-US" dirty="0"/>
          </a:p>
        </p:txBody>
      </p:sp>
      <p:sp>
        <p:nvSpPr>
          <p:cNvPr id="7" name="文本框 6"/>
          <p:cNvSpPr txBox="1"/>
          <p:nvPr/>
        </p:nvSpPr>
        <p:spPr>
          <a:xfrm>
            <a:off x="8477885" y="1174750"/>
            <a:ext cx="3368040" cy="1174115"/>
          </a:xfrm>
          <a:prstGeom prst="rect">
            <a:avLst/>
          </a:prstGeom>
          <a:noFill/>
        </p:spPr>
        <p:txBody>
          <a:bodyPr wrap="none" lIns="90000" tIns="46800" rIns="90000" bIns="46800" rtlCol="0" anchor="ctr" anchorCtr="0">
            <a:normAutofit fontScale="90000" lnSpcReduction="20000"/>
          </a:bodyPr>
          <a:p>
            <a:pPr algn="l"/>
            <a:r>
              <a:rPr lang="en-US" altLang="zh-CN" dirty="0">
                <a:solidFill>
                  <a:srgbClr val="C00000"/>
                </a:solidFill>
              </a:rPr>
              <a:t>detailed warming(W)</a:t>
            </a:r>
            <a:endParaRPr lang="en-US" altLang="zh-CN" dirty="0">
              <a:solidFill>
                <a:srgbClr val="C00000"/>
              </a:solidFill>
            </a:endParaRPr>
          </a:p>
          <a:p>
            <a:pPr algn="l"/>
            <a:r>
              <a:rPr lang="zh-CN" altLang="en-US" dirty="0">
                <a:solidFill>
                  <a:srgbClr val="C00000"/>
                </a:solidFill>
              </a:rPr>
              <a:t>只有一小部分</a:t>
            </a:r>
            <a:r>
              <a:rPr lang="en-US" altLang="zh-CN" dirty="0">
                <a:solidFill>
                  <a:srgbClr val="C00000"/>
                </a:solidFill>
              </a:rPr>
              <a:t>cache</a:t>
            </a:r>
            <a:r>
              <a:rPr lang="zh-CN" altLang="en-US" dirty="0">
                <a:solidFill>
                  <a:srgbClr val="C00000"/>
                </a:solidFill>
              </a:rPr>
              <a:t>被预热</a:t>
            </a:r>
            <a:endParaRPr lang="zh-CN" altLang="en-US" dirty="0">
              <a:solidFill>
                <a:srgbClr val="C00000"/>
              </a:solidFill>
            </a:endParaRPr>
          </a:p>
          <a:p>
            <a:pPr algn="l"/>
            <a:r>
              <a:rPr lang="en-US" altLang="zh-CN" dirty="0">
                <a:solidFill>
                  <a:srgbClr val="C00000"/>
                </a:solidFill>
              </a:rPr>
              <a:t>Lukewarm cache</a:t>
            </a:r>
            <a:r>
              <a:rPr lang="zh-CN" altLang="en-US" dirty="0">
                <a:solidFill>
                  <a:srgbClr val="C00000"/>
                </a:solidFill>
              </a:rPr>
              <a:t>平均命中率</a:t>
            </a:r>
            <a:r>
              <a:rPr lang="en-US" altLang="zh-CN" dirty="0">
                <a:solidFill>
                  <a:srgbClr val="C00000"/>
                </a:solidFill>
              </a:rPr>
              <a:t>88%</a:t>
            </a:r>
            <a:endParaRPr lang="en-US" altLang="zh-CN" dirty="0">
              <a:solidFill>
                <a:srgbClr val="C00000"/>
              </a:solidFill>
            </a:endParaRPr>
          </a:p>
          <a:p>
            <a:pPr algn="l"/>
            <a:endParaRPr lang="en-US" altLang="zh-CN" dirty="0">
              <a:solidFill>
                <a:srgbClr val="C00000"/>
              </a:solidFill>
            </a:endParaRPr>
          </a:p>
          <a:p>
            <a:pPr algn="l"/>
            <a:r>
              <a:rPr lang="en-US" altLang="zh-CN" dirty="0">
                <a:solidFill>
                  <a:srgbClr val="C00000"/>
                </a:solidFill>
              </a:rPr>
              <a:t>Lukewarm + M</a:t>
            </a:r>
            <a:r>
              <a:rPr lang="en-US" altLang="zh-CN" dirty="0">
                <a:solidFill>
                  <a:srgbClr val="C00000"/>
                </a:solidFill>
              </a:rPr>
              <a:t>SHR = 95%</a:t>
            </a:r>
            <a:endParaRPr lang="en-US" altLang="zh-CN" dirty="0">
              <a:solidFill>
                <a:srgbClr val="C00000"/>
              </a:solidFill>
            </a:endParaRPr>
          </a:p>
        </p:txBody>
      </p:sp>
      <p:sp>
        <p:nvSpPr>
          <p:cNvPr id="8" name="文本框 7"/>
          <p:cNvSpPr txBox="1"/>
          <p:nvPr/>
        </p:nvSpPr>
        <p:spPr>
          <a:xfrm>
            <a:off x="0" y="3314065"/>
            <a:ext cx="3037205" cy="1698625"/>
          </a:xfrm>
          <a:prstGeom prst="rect">
            <a:avLst/>
          </a:prstGeom>
          <a:noFill/>
        </p:spPr>
        <p:txBody>
          <a:bodyPr wrap="none" lIns="90000" tIns="46800" rIns="90000" bIns="46800" rtlCol="0" anchor="ctr" anchorCtr="0">
            <a:normAutofit/>
          </a:bodyPr>
          <a:p>
            <a:pPr algn="l"/>
            <a:r>
              <a:rPr lang="zh-CN" altLang="en-US" dirty="0"/>
              <a:t>Requests that miss both </a:t>
            </a:r>
            <a:endParaRPr lang="zh-CN" altLang="en-US" dirty="0"/>
          </a:p>
          <a:p>
            <a:pPr algn="l"/>
            <a:r>
              <a:rPr lang="zh-CN" altLang="en-US" dirty="0"/>
              <a:t>in the cache and the MSHRs </a:t>
            </a:r>
            <a:endParaRPr lang="zh-CN" altLang="en-US" dirty="0"/>
          </a:p>
          <a:p>
            <a:pPr algn="l"/>
            <a:r>
              <a:rPr lang="zh-CN" altLang="en-US" dirty="0"/>
              <a:t>are the </a:t>
            </a:r>
            <a:r>
              <a:rPr lang="zh-CN" altLang="en-US" dirty="0">
                <a:solidFill>
                  <a:srgbClr val="C00000"/>
                </a:solidFill>
              </a:rPr>
              <a:t>key accesses</a:t>
            </a:r>
            <a:endParaRPr lang="zh-CN" altLang="en-US" dirty="0">
              <a:solidFill>
                <a:srgbClr val="C00000"/>
              </a:solidFill>
            </a:endParaRPr>
          </a:p>
          <a:p>
            <a:pPr algn="l"/>
            <a:r>
              <a:rPr lang="zh-CN" altLang="en-US" dirty="0">
                <a:solidFill>
                  <a:srgbClr val="C00000"/>
                </a:solidFill>
              </a:rPr>
              <a:t>as recorded by the Scout.</a:t>
            </a:r>
            <a:endParaRPr lang="zh-CN" altLang="en-US" dirty="0">
              <a:solidFill>
                <a:srgbClr val="C0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2000" y="432000"/>
            <a:ext cx="10800000" cy="540000"/>
          </a:xfrm>
        </p:spPr>
        <p:txBody>
          <a:bodyPr/>
          <a:lstStyle/>
          <a:p>
            <a:r>
              <a:rPr lang="en-US" altLang="zh-CN" sz="2800" spc="600" dirty="0">
                <a:solidFill>
                  <a:schemeClr val="tx1">
                    <a:lumMod val="85000"/>
                    <a:lumOff val="15000"/>
                  </a:schemeClr>
                </a:solidFill>
                <a:ea typeface="仿宋" charset="0"/>
                <a:cs typeface="+mn-lt"/>
                <a:sym typeface="字魂59号-创粗黑" panose="00000500000000000000" pitchFamily="2" charset="-122"/>
              </a:rPr>
              <a:t>Delorean</a:t>
            </a:r>
            <a:r>
              <a:rPr lang="en-US" altLang="zh-CN" sz="2800" spc="600" dirty="0">
                <a:solidFill>
                  <a:schemeClr val="tx1">
                    <a:lumMod val="85000"/>
                    <a:lumOff val="15000"/>
                  </a:schemeClr>
                </a:solidFill>
                <a:ea typeface="仿宋" charset="0"/>
                <a:cs typeface="+mn-lt"/>
                <a:sym typeface="字魂59号-创粗黑" panose="00000500000000000000" pitchFamily="2" charset="-122"/>
              </a:rPr>
              <a:t>---EVALUATION</a:t>
            </a:r>
            <a:endParaRPr lang="en-US" altLang="zh-CN" sz="2800" spc="600" dirty="0">
              <a:solidFill>
                <a:schemeClr val="tx1">
                  <a:lumMod val="85000"/>
                  <a:lumOff val="15000"/>
                </a:schemeClr>
              </a:solidFill>
              <a:ea typeface="仿宋" charset="0"/>
              <a:cs typeface="+mn-lt"/>
              <a:sym typeface="字魂59号-创粗黑" panose="00000500000000000000" pitchFamily="2" charset="-122"/>
            </a:endParaRPr>
          </a:p>
        </p:txBody>
      </p:sp>
      <p:pic>
        <p:nvPicPr>
          <p:cNvPr id="39" name="图片 3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011230" y="0"/>
            <a:ext cx="1180770" cy="1174982"/>
          </a:xfrm>
          <a:prstGeom prst="rect">
            <a:avLst/>
          </a:prstGeom>
        </p:spPr>
      </p:pic>
      <p:sp>
        <p:nvSpPr>
          <p:cNvPr id="7" name="文本框 6"/>
          <p:cNvSpPr txBox="1"/>
          <p:nvPr/>
        </p:nvSpPr>
        <p:spPr>
          <a:xfrm>
            <a:off x="3977640" y="972185"/>
            <a:ext cx="4064000" cy="914400"/>
          </a:xfrm>
          <a:prstGeom prst="rect">
            <a:avLst/>
          </a:prstGeom>
          <a:noFill/>
        </p:spPr>
        <p:txBody>
          <a:bodyPr wrap="square" lIns="90000" tIns="46800" rIns="90000" bIns="46800" rtlCol="0" anchor="ctr" anchorCtr="0">
            <a:normAutofit/>
          </a:bodyPr>
          <a:p>
            <a:pPr algn="ctr"/>
            <a:r>
              <a:rPr lang="zh-CN" altLang="en-US" sz="2800" dirty="0"/>
              <a:t>准确性</a:t>
            </a:r>
            <a:endParaRPr lang="zh-CN" altLang="en-US" sz="2800" dirty="0"/>
          </a:p>
        </p:txBody>
      </p:sp>
      <p:pic>
        <p:nvPicPr>
          <p:cNvPr id="8" name="图片 7"/>
          <p:cNvPicPr>
            <a:picLocks noChangeAspect="1"/>
          </p:cNvPicPr>
          <p:nvPr>
            <p:custDataLst>
              <p:tags r:id="rId2"/>
            </p:custDataLst>
          </p:nvPr>
        </p:nvPicPr>
        <p:blipFill>
          <a:blip r:embed="rId3"/>
          <a:stretch>
            <a:fillRect/>
          </a:stretch>
        </p:blipFill>
        <p:spPr>
          <a:xfrm>
            <a:off x="203200" y="1886585"/>
            <a:ext cx="11988800" cy="44831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2"/>
          <a:stretch>
            <a:fillRect/>
          </a:stretch>
        </p:blipFill>
        <p:spPr>
          <a:xfrm>
            <a:off x="-46990" y="1886585"/>
            <a:ext cx="12238990" cy="4159250"/>
          </a:xfrm>
          <a:prstGeom prst="rect">
            <a:avLst/>
          </a:prstGeom>
        </p:spPr>
      </p:pic>
      <p:sp>
        <p:nvSpPr>
          <p:cNvPr id="2" name="标题 1"/>
          <p:cNvSpPr>
            <a:spLocks noGrp="1"/>
          </p:cNvSpPr>
          <p:nvPr>
            <p:ph type="title"/>
          </p:nvPr>
        </p:nvSpPr>
        <p:spPr>
          <a:xfrm>
            <a:off x="1152000" y="432000"/>
            <a:ext cx="10800000" cy="540000"/>
          </a:xfrm>
        </p:spPr>
        <p:txBody>
          <a:bodyPr/>
          <a:lstStyle/>
          <a:p>
            <a:r>
              <a:rPr lang="en-US" altLang="zh-CN" sz="2800" spc="600" dirty="0">
                <a:solidFill>
                  <a:schemeClr val="tx1">
                    <a:lumMod val="85000"/>
                    <a:lumOff val="15000"/>
                  </a:schemeClr>
                </a:solidFill>
                <a:ea typeface="仿宋" charset="0"/>
                <a:cs typeface="+mn-lt"/>
                <a:sym typeface="字魂59号-创粗黑" panose="00000500000000000000" pitchFamily="2" charset="-122"/>
              </a:rPr>
              <a:t>Delorean</a:t>
            </a:r>
            <a:r>
              <a:rPr lang="en-US" altLang="zh-CN" sz="2800" spc="600" dirty="0">
                <a:solidFill>
                  <a:schemeClr val="tx1">
                    <a:lumMod val="85000"/>
                    <a:lumOff val="15000"/>
                  </a:schemeClr>
                </a:solidFill>
                <a:ea typeface="仿宋" charset="0"/>
                <a:cs typeface="+mn-lt"/>
                <a:sym typeface="字魂59号-创粗黑" panose="00000500000000000000" pitchFamily="2" charset="-122"/>
              </a:rPr>
              <a:t>---EVALUATION</a:t>
            </a:r>
            <a:endParaRPr lang="en-US" altLang="zh-CN" sz="2800" spc="600" dirty="0">
              <a:solidFill>
                <a:schemeClr val="tx1">
                  <a:lumMod val="85000"/>
                  <a:lumOff val="15000"/>
                </a:schemeClr>
              </a:solidFill>
              <a:ea typeface="仿宋" charset="0"/>
              <a:cs typeface="+mn-lt"/>
              <a:sym typeface="字魂59号-创粗黑" panose="00000500000000000000" pitchFamily="2" charset="-122"/>
            </a:endParaRPr>
          </a:p>
        </p:txBody>
      </p:sp>
      <p:pic>
        <p:nvPicPr>
          <p:cNvPr id="39" name="图片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11230" y="0"/>
            <a:ext cx="1180770" cy="1174982"/>
          </a:xfrm>
          <a:prstGeom prst="rect">
            <a:avLst/>
          </a:prstGeom>
        </p:spPr>
      </p:pic>
      <p:sp>
        <p:nvSpPr>
          <p:cNvPr id="7" name="文本框 6"/>
          <p:cNvSpPr txBox="1"/>
          <p:nvPr/>
        </p:nvSpPr>
        <p:spPr>
          <a:xfrm>
            <a:off x="4152900" y="972185"/>
            <a:ext cx="4064000" cy="914400"/>
          </a:xfrm>
          <a:prstGeom prst="rect">
            <a:avLst/>
          </a:prstGeom>
          <a:noFill/>
        </p:spPr>
        <p:txBody>
          <a:bodyPr wrap="square" lIns="90000" tIns="46800" rIns="90000" bIns="46800" rtlCol="0" anchor="ctr" anchorCtr="0">
            <a:normAutofit/>
          </a:bodyPr>
          <a:p>
            <a:pPr algn="ctr"/>
            <a:r>
              <a:rPr lang="zh-CN" altLang="en-US" sz="3200" dirty="0"/>
              <a:t>准确性</a:t>
            </a:r>
            <a:endParaRPr lang="zh-CN" altLang="en-US" sz="3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67151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2" name="矩形 1"/>
          <p:cNvSpPr/>
          <p:nvPr/>
        </p:nvSpPr>
        <p:spPr>
          <a:xfrm>
            <a:off x="815657" y="0"/>
            <a:ext cx="11520488"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8" name="组合 7"/>
          <p:cNvGrpSpPr/>
          <p:nvPr/>
        </p:nvGrpSpPr>
        <p:grpSpPr>
          <a:xfrm>
            <a:off x="333378" y="1469699"/>
            <a:ext cx="4216744" cy="4311372"/>
            <a:chOff x="1329535" y="2086986"/>
            <a:chExt cx="2851930" cy="2999852"/>
          </a:xfrm>
        </p:grpSpPr>
        <p:sp>
          <p:nvSpPr>
            <p:cNvPr id="9" name="矩形 8"/>
            <p:cNvSpPr/>
            <p:nvPr/>
          </p:nvSpPr>
          <p:spPr>
            <a:xfrm>
              <a:off x="1485000" y="2799000"/>
              <a:ext cx="2541000" cy="562912"/>
            </a:xfrm>
            <a:prstGeom prst="rect">
              <a:avLst/>
            </a:prstGeom>
            <a:noFill/>
          </p:spPr>
          <p:txBody>
            <a:bodyPr wrap="none" anchor="ctr">
              <a:normAutofit/>
            </a:bodyPr>
            <a:lstStyle/>
            <a:p>
              <a:pPr algn="ctr"/>
              <a:r>
                <a:rPr lang="en-US" altLang="zh-CN" sz="2800" b="1">
                  <a:solidFill>
                    <a:schemeClr val="bg1"/>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rPr>
                <a:t>CONTENTS</a:t>
              </a:r>
              <a:endParaRPr lang="en-US" altLang="zh-CN" sz="2800" b="1">
                <a:solidFill>
                  <a:schemeClr val="bg1"/>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56" name="菱形 55"/>
            <p:cNvSpPr/>
            <p:nvPr/>
          </p:nvSpPr>
          <p:spPr bwMode="auto">
            <a:xfrm>
              <a:off x="1329535" y="2086986"/>
              <a:ext cx="2851930" cy="2999852"/>
            </a:xfrm>
            <a:prstGeom prst="diamond">
              <a:avLst/>
            </a:prstGeom>
            <a:solidFill>
              <a:srgbClr val="1A3172"/>
            </a:solidFill>
            <a:ln w="38100">
              <a:noFill/>
            </a:ln>
            <a:effectLst>
              <a:outerShdw blurRad="355600" dist="88900" dir="2700000" algn="tl" rotWithShape="0">
                <a:srgbClr val="1A3172">
                  <a:alpha val="27000"/>
                </a:srgbClr>
              </a:outerShdw>
            </a:effectLst>
          </p:spPr>
          <p:style>
            <a:lnRef idx="2">
              <a:schemeClr val="dk1"/>
            </a:lnRef>
            <a:fillRef idx="1">
              <a:schemeClr val="lt1"/>
            </a:fillRef>
            <a:effectRef idx="0">
              <a:schemeClr val="dk1"/>
            </a:effectRef>
            <a:fontRef idx="minor">
              <a:schemeClr val="dk1"/>
            </a:fontRef>
          </p:style>
          <p:txBody>
            <a:bodyPr wrap="none" rtlCol="0" anchor="ctr">
              <a:noAutofit/>
            </a:bodyPr>
            <a:lstStyle/>
            <a:p>
              <a:pPr algn="ctr"/>
              <a:endParaRPr lang="zh-CN" altLang="en-US" sz="2400">
                <a:solidFill>
                  <a:schemeClr val="bg1"/>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10" name="文本框 9"/>
            <p:cNvSpPr txBox="1"/>
            <p:nvPr/>
          </p:nvSpPr>
          <p:spPr>
            <a:xfrm>
              <a:off x="2240557" y="3361912"/>
              <a:ext cx="900000" cy="450000"/>
            </a:xfrm>
            <a:prstGeom prst="rect">
              <a:avLst/>
            </a:prstGeom>
            <a:noFill/>
          </p:spPr>
          <p:txBody>
            <a:bodyPr wrap="none" rtlCol="0" anchor="ctr">
              <a:normAutofit fontScale="92500" lnSpcReduction="20000"/>
            </a:bodyPr>
            <a:lstStyle/>
            <a:p>
              <a:pPr algn="ctr"/>
              <a:r>
                <a:rPr lang="zh-CN" altLang="en-US" sz="4400">
                  <a:solidFill>
                    <a:schemeClr val="bg1">
                      <a:lumMod val="95000"/>
                    </a:schemeClr>
                  </a:solidFill>
                  <a:latin typeface="+mj-ea"/>
                  <a:ea typeface="+mj-ea"/>
                  <a:cs typeface="+mn-ea"/>
                  <a:sym typeface="字魂59号-创粗黑" panose="00000500000000000000" pitchFamily="2" charset="-122"/>
                </a:rPr>
                <a:t>目录</a:t>
              </a:r>
              <a:endParaRPr lang="en-US" altLang="zh-CN" sz="4400">
                <a:solidFill>
                  <a:schemeClr val="bg1">
                    <a:lumMod val="95000"/>
                  </a:schemeClr>
                </a:solidFill>
                <a:latin typeface="+mj-ea"/>
                <a:ea typeface="+mj-ea"/>
                <a:cs typeface="+mn-ea"/>
                <a:sym typeface="字魂59号-创粗黑" panose="00000500000000000000" pitchFamily="2" charset="-122"/>
              </a:endParaRPr>
            </a:p>
          </p:txBody>
        </p:sp>
        <p:cxnSp>
          <p:nvCxnSpPr>
            <p:cNvPr id="12" name="直接连接符 11"/>
            <p:cNvCxnSpPr>
              <a:stCxn id="10" idx="1"/>
            </p:cNvCxnSpPr>
            <p:nvPr/>
          </p:nvCxnSpPr>
          <p:spPr>
            <a:xfrm flipH="1">
              <a:off x="1655557" y="3586912"/>
              <a:ext cx="585000" cy="0"/>
            </a:xfrm>
            <a:prstGeom prst="line">
              <a:avLst/>
            </a:prstGeom>
            <a:ln w="6350"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0" idx="3"/>
            </p:cNvCxnSpPr>
            <p:nvPr/>
          </p:nvCxnSpPr>
          <p:spPr>
            <a:xfrm>
              <a:off x="3140557" y="3586912"/>
              <a:ext cx="586800" cy="0"/>
            </a:xfrm>
            <a:prstGeom prst="line">
              <a:avLst/>
            </a:prstGeom>
            <a:ln w="6350"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cxnSp>
        <p:nvCxnSpPr>
          <p:cNvPr id="13" name="直接连接符 12"/>
          <p:cNvCxnSpPr/>
          <p:nvPr/>
        </p:nvCxnSpPr>
        <p:spPr>
          <a:xfrm flipH="1">
            <a:off x="1407501" y="568813"/>
            <a:ext cx="1034249" cy="1123950"/>
          </a:xfrm>
          <a:prstGeom prst="line">
            <a:avLst/>
          </a:prstGeom>
          <a:ln w="25400">
            <a:solidFill>
              <a:schemeClr val="tx1">
                <a:lumMod val="85000"/>
                <a:lumOff val="1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2003458" y="1034216"/>
            <a:ext cx="438292" cy="434758"/>
          </a:xfrm>
          <a:prstGeom prst="line">
            <a:avLst/>
          </a:prstGeom>
          <a:ln w="25400">
            <a:solidFill>
              <a:srgbClr val="FF9C00"/>
            </a:solidFill>
            <a:tailEnd type="ova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H="1">
            <a:off x="2389134" y="5524259"/>
            <a:ext cx="1034249" cy="1123950"/>
          </a:xfrm>
          <a:prstGeom prst="line">
            <a:avLst/>
          </a:prstGeom>
          <a:ln w="25400">
            <a:solidFill>
              <a:schemeClr val="tx1">
                <a:lumMod val="85000"/>
                <a:lumOff val="15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H="1">
            <a:off x="2490345" y="5650502"/>
            <a:ext cx="438292" cy="434758"/>
          </a:xfrm>
          <a:prstGeom prst="line">
            <a:avLst/>
          </a:prstGeom>
          <a:ln w="25400">
            <a:solidFill>
              <a:srgbClr val="FF9C00"/>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5841566" y="2256098"/>
            <a:ext cx="5096515" cy="2041693"/>
            <a:chOff x="6185708" y="925420"/>
            <a:chExt cx="5096515" cy="2041693"/>
          </a:xfrm>
        </p:grpSpPr>
        <p:grpSp>
          <p:nvGrpSpPr>
            <p:cNvPr id="17" name="组合 16"/>
            <p:cNvGrpSpPr/>
            <p:nvPr/>
          </p:nvGrpSpPr>
          <p:grpSpPr>
            <a:xfrm>
              <a:off x="6185708" y="925420"/>
              <a:ext cx="5040000" cy="870857"/>
              <a:chOff x="6277005" y="1119176"/>
              <a:chExt cx="5125668" cy="887669"/>
            </a:xfrm>
          </p:grpSpPr>
          <p:sp>
            <p:nvSpPr>
              <p:cNvPr id="16" name="菱形 15"/>
              <p:cNvSpPr/>
              <p:nvPr>
                <p:custDataLst>
                  <p:tags r:id="rId1"/>
                </p:custDataLst>
              </p:nvPr>
            </p:nvSpPr>
            <p:spPr bwMode="auto">
              <a:xfrm>
                <a:off x="6277005" y="1235563"/>
                <a:ext cx="771282" cy="771282"/>
              </a:xfrm>
              <a:prstGeom prst="diamond">
                <a:avLst/>
              </a:prstGeom>
              <a:solidFill>
                <a:srgbClr val="1A3172"/>
              </a:solidFill>
              <a:ln w="38100">
                <a:noFill/>
              </a:ln>
              <a:effectLst>
                <a:outerShdw blurRad="355600" dist="88900" dir="2700000" algn="tl" rotWithShape="0">
                  <a:srgbClr val="1A3172">
                    <a:alpha val="27000"/>
                  </a:srgbClr>
                </a:outerShdw>
              </a:effectLst>
            </p:spPr>
            <p:style>
              <a:lnRef idx="2">
                <a:schemeClr val="dk1"/>
              </a:lnRef>
              <a:fillRef idx="1">
                <a:schemeClr val="lt1"/>
              </a:fillRef>
              <a:effectRef idx="0">
                <a:schemeClr val="dk1"/>
              </a:effectRef>
              <a:fontRef idx="minor">
                <a:schemeClr val="dk1"/>
              </a:fontRef>
            </p:style>
            <p:txBody>
              <a:bodyPr wrap="none" rtlCol="0" anchor="ctr">
                <a:noAutofit/>
              </a:bodyPr>
              <a:lstStyle/>
              <a:p>
                <a:pPr algn="ctr"/>
                <a:r>
                  <a:rPr lang="en-US" altLang="zh-CN" sz="2400" dirty="0">
                    <a:solidFill>
                      <a:schemeClr val="bg1"/>
                    </a:solidFill>
                    <a:latin typeface="+mj-ea"/>
                    <a:ea typeface="+mj-ea"/>
                    <a:cs typeface="+mn-ea"/>
                    <a:sym typeface="字魂59号-创粗黑" panose="00000500000000000000" pitchFamily="2" charset="-122"/>
                  </a:rPr>
                  <a:t>01</a:t>
                </a:r>
                <a:endParaRPr lang="zh-CN" altLang="en-US" sz="2400" dirty="0">
                  <a:solidFill>
                    <a:schemeClr val="bg1"/>
                  </a:solidFill>
                  <a:latin typeface="+mj-ea"/>
                  <a:ea typeface="+mj-ea"/>
                  <a:cs typeface="+mn-ea"/>
                  <a:sym typeface="字魂59号-创粗黑" panose="00000500000000000000" pitchFamily="2" charset="-122"/>
                </a:endParaRPr>
              </a:p>
            </p:txBody>
          </p:sp>
          <p:sp>
            <p:nvSpPr>
              <p:cNvPr id="19" name="TextBox 31"/>
              <p:cNvSpPr txBox="1"/>
              <p:nvPr>
                <p:custDataLst>
                  <p:tags r:id="rId2"/>
                </p:custDataLst>
              </p:nvPr>
            </p:nvSpPr>
            <p:spPr bwMode="auto">
              <a:xfrm>
                <a:off x="7281987" y="1119176"/>
                <a:ext cx="4120686" cy="749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3600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lnSpc>
                    <a:spcPct val="150000"/>
                  </a:lnSpc>
                </a:pPr>
                <a:r>
                  <a:rPr lang="en-US" altLang="zh-CN" sz="3200" spc="600" dirty="0">
                    <a:solidFill>
                      <a:srgbClr val="1A3172"/>
                    </a:solidFill>
                    <a:latin typeface="+mj-ea"/>
                    <a:ea typeface="+mj-ea"/>
                    <a:sym typeface="字魂59号-创粗黑" panose="00000500000000000000" pitchFamily="2" charset="-122"/>
                  </a:rPr>
                  <a:t>CoolSim</a:t>
                </a:r>
                <a:endParaRPr lang="en-US" altLang="zh-CN" sz="3200" spc="600" dirty="0">
                  <a:solidFill>
                    <a:srgbClr val="1A3172"/>
                  </a:solidFill>
                  <a:latin typeface="+mj-ea"/>
                  <a:ea typeface="+mj-ea"/>
                  <a:sym typeface="字魂59号-创粗黑" panose="00000500000000000000" pitchFamily="2" charset="-122"/>
                </a:endParaRPr>
              </a:p>
            </p:txBody>
          </p:sp>
          <p:cxnSp>
            <p:nvCxnSpPr>
              <p:cNvPr id="34" name="直接连接符 33"/>
              <p:cNvCxnSpPr/>
              <p:nvPr>
                <p:custDataLst>
                  <p:tags r:id="rId3"/>
                </p:custDataLst>
              </p:nvPr>
            </p:nvCxnSpPr>
            <p:spPr>
              <a:xfrm>
                <a:off x="7340054" y="2006845"/>
                <a:ext cx="3984488" cy="0"/>
              </a:xfrm>
              <a:prstGeom prst="line">
                <a:avLst/>
              </a:prstGeom>
              <a:ln w="6350" cap="rnd">
                <a:solidFill>
                  <a:schemeClr val="tx1">
                    <a:lumMod val="75000"/>
                    <a:lumOff val="2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6185708" y="2209803"/>
              <a:ext cx="5096515" cy="757310"/>
              <a:chOff x="6277005" y="2597253"/>
              <a:chExt cx="5183143" cy="771929"/>
            </a:xfrm>
          </p:grpSpPr>
          <p:sp>
            <p:nvSpPr>
              <p:cNvPr id="22" name="菱形 21"/>
              <p:cNvSpPr/>
              <p:nvPr>
                <p:custDataLst>
                  <p:tags r:id="rId4"/>
                </p:custDataLst>
              </p:nvPr>
            </p:nvSpPr>
            <p:spPr bwMode="auto">
              <a:xfrm>
                <a:off x="6277005" y="2597253"/>
                <a:ext cx="771282" cy="771282"/>
              </a:xfrm>
              <a:prstGeom prst="diamond">
                <a:avLst/>
              </a:prstGeom>
              <a:solidFill>
                <a:srgbClr val="1A3172"/>
              </a:solidFill>
              <a:ln w="38100">
                <a:noFill/>
              </a:ln>
              <a:effectLst>
                <a:outerShdw blurRad="355600" dist="88900" dir="2700000" algn="tl" rotWithShape="0">
                  <a:srgbClr val="1A3172">
                    <a:alpha val="27000"/>
                  </a:srgbClr>
                </a:outerShdw>
              </a:effectLst>
            </p:spPr>
            <p:style>
              <a:lnRef idx="2">
                <a:schemeClr val="dk1"/>
              </a:lnRef>
              <a:fillRef idx="1">
                <a:schemeClr val="lt1"/>
              </a:fillRef>
              <a:effectRef idx="0">
                <a:schemeClr val="dk1"/>
              </a:effectRef>
              <a:fontRef idx="minor">
                <a:schemeClr val="dk1"/>
              </a:fontRef>
            </p:style>
            <p:txBody>
              <a:bodyPr wrap="none" rtlCol="0" anchor="ctr">
                <a:noAutofit/>
              </a:bodyPr>
              <a:lstStyle/>
              <a:p>
                <a:pPr algn="ctr"/>
                <a:r>
                  <a:rPr lang="en-US" altLang="zh-CN" sz="2400">
                    <a:solidFill>
                      <a:schemeClr val="bg1"/>
                    </a:solidFill>
                    <a:latin typeface="+mj-ea"/>
                    <a:ea typeface="+mj-ea"/>
                    <a:cs typeface="+mn-ea"/>
                    <a:sym typeface="字魂59号-创粗黑" panose="00000500000000000000" pitchFamily="2" charset="-122"/>
                  </a:rPr>
                  <a:t>02</a:t>
                </a:r>
                <a:endParaRPr lang="zh-CN" altLang="en-US" sz="2400">
                  <a:solidFill>
                    <a:schemeClr val="bg1"/>
                  </a:solidFill>
                  <a:latin typeface="+mj-ea"/>
                  <a:ea typeface="+mj-ea"/>
                  <a:cs typeface="+mn-ea"/>
                  <a:sym typeface="字魂59号-创粗黑" panose="00000500000000000000" pitchFamily="2" charset="-122"/>
                </a:endParaRPr>
              </a:p>
            </p:txBody>
          </p:sp>
          <p:sp>
            <p:nvSpPr>
              <p:cNvPr id="24" name="TextBox 31"/>
              <p:cNvSpPr txBox="1"/>
              <p:nvPr>
                <p:custDataLst>
                  <p:tags r:id="rId5"/>
                </p:custDataLst>
              </p:nvPr>
            </p:nvSpPr>
            <p:spPr bwMode="auto">
              <a:xfrm>
                <a:off x="7339462" y="2619481"/>
                <a:ext cx="4120686" cy="749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3600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spcBef>
                    <a:spcPct val="0"/>
                  </a:spcBef>
                </a:pPr>
                <a:r>
                  <a:rPr lang="en-US" altLang="zh-CN" sz="3200" spc="600" dirty="0">
                    <a:solidFill>
                      <a:srgbClr val="1A3172"/>
                    </a:solidFill>
                    <a:latin typeface="+mj-ea"/>
                    <a:ea typeface="+mj-ea"/>
                    <a:sym typeface="字魂59号-创粗黑" panose="00000500000000000000" pitchFamily="2" charset="-122"/>
                  </a:rPr>
                  <a:t>Delorean</a:t>
                </a:r>
                <a:endParaRPr lang="en-US" altLang="zh-CN" sz="3200" spc="600" dirty="0">
                  <a:solidFill>
                    <a:srgbClr val="1A3172"/>
                  </a:solidFill>
                  <a:latin typeface="+mj-ea"/>
                  <a:ea typeface="+mj-ea"/>
                  <a:sym typeface="字魂59号-创粗黑" panose="00000500000000000000" pitchFamily="2" charset="-122"/>
                </a:endParaRPr>
              </a:p>
            </p:txBody>
          </p:sp>
          <p:cxnSp>
            <p:nvCxnSpPr>
              <p:cNvPr id="37" name="直接连接符 36"/>
              <p:cNvCxnSpPr/>
              <p:nvPr>
                <p:custDataLst>
                  <p:tags r:id="rId6"/>
                </p:custDataLst>
              </p:nvPr>
            </p:nvCxnSpPr>
            <p:spPr>
              <a:xfrm>
                <a:off x="7340054" y="3368535"/>
                <a:ext cx="3984488" cy="0"/>
              </a:xfrm>
              <a:prstGeom prst="line">
                <a:avLst/>
              </a:prstGeom>
              <a:ln w="6350" cap="rnd">
                <a:solidFill>
                  <a:schemeClr val="tx1">
                    <a:lumMod val="75000"/>
                    <a:lumOff val="2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2000" y="432000"/>
            <a:ext cx="10800000" cy="540000"/>
          </a:xfrm>
        </p:spPr>
        <p:txBody>
          <a:bodyPr/>
          <a:lstStyle/>
          <a:p>
            <a:r>
              <a:rPr lang="en-US" altLang="zh-CN" sz="2800" spc="600" dirty="0">
                <a:solidFill>
                  <a:schemeClr val="tx1">
                    <a:lumMod val="85000"/>
                    <a:lumOff val="15000"/>
                  </a:schemeClr>
                </a:solidFill>
                <a:ea typeface="仿宋" charset="0"/>
                <a:cs typeface="+mn-lt"/>
                <a:sym typeface="字魂59号-创粗黑" panose="00000500000000000000" pitchFamily="2" charset="-122"/>
              </a:rPr>
              <a:t>Delorean</a:t>
            </a:r>
            <a:r>
              <a:rPr lang="en-US" altLang="zh-CN" sz="2800" spc="600" dirty="0">
                <a:solidFill>
                  <a:schemeClr val="tx1">
                    <a:lumMod val="85000"/>
                    <a:lumOff val="15000"/>
                  </a:schemeClr>
                </a:solidFill>
                <a:ea typeface="仿宋" charset="0"/>
                <a:cs typeface="+mn-lt"/>
                <a:sym typeface="字魂59号-创粗黑" panose="00000500000000000000" pitchFamily="2" charset="-122"/>
              </a:rPr>
              <a:t>---EVALUATION</a:t>
            </a:r>
            <a:endParaRPr lang="en-US" altLang="zh-CN" sz="2800" spc="600" dirty="0">
              <a:solidFill>
                <a:schemeClr val="tx1">
                  <a:lumMod val="85000"/>
                  <a:lumOff val="15000"/>
                </a:schemeClr>
              </a:solidFill>
              <a:ea typeface="仿宋" charset="0"/>
              <a:cs typeface="+mn-lt"/>
              <a:sym typeface="字魂59号-创粗黑" panose="00000500000000000000" pitchFamily="2" charset="-122"/>
            </a:endParaRPr>
          </a:p>
        </p:txBody>
      </p:sp>
      <p:pic>
        <p:nvPicPr>
          <p:cNvPr id="39" name="图片 3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011230" y="0"/>
            <a:ext cx="1180770" cy="1174982"/>
          </a:xfrm>
          <a:prstGeom prst="rect">
            <a:avLst/>
          </a:prstGeom>
        </p:spPr>
      </p:pic>
      <p:sp>
        <p:nvSpPr>
          <p:cNvPr id="7" name="文本框 6"/>
          <p:cNvSpPr txBox="1"/>
          <p:nvPr/>
        </p:nvSpPr>
        <p:spPr>
          <a:xfrm>
            <a:off x="4064000" y="756285"/>
            <a:ext cx="4064000" cy="914400"/>
          </a:xfrm>
          <a:prstGeom prst="rect">
            <a:avLst/>
          </a:prstGeom>
          <a:noFill/>
        </p:spPr>
        <p:txBody>
          <a:bodyPr wrap="square" lIns="90000" tIns="46800" rIns="90000" bIns="46800" rtlCol="0" anchor="ctr" anchorCtr="0">
            <a:normAutofit/>
          </a:bodyPr>
          <a:p>
            <a:pPr algn="ctr"/>
            <a:r>
              <a:rPr lang="zh-CN" altLang="en-US" sz="3200" dirty="0"/>
              <a:t>性能</a:t>
            </a:r>
            <a:endParaRPr lang="zh-CN" altLang="en-US" sz="3200" dirty="0"/>
          </a:p>
        </p:txBody>
      </p:sp>
      <p:pic>
        <p:nvPicPr>
          <p:cNvPr id="4" name="图片 3"/>
          <p:cNvPicPr>
            <a:picLocks noChangeAspect="1"/>
          </p:cNvPicPr>
          <p:nvPr>
            <p:custDataLst>
              <p:tags r:id="rId2"/>
            </p:custDataLst>
          </p:nvPr>
        </p:nvPicPr>
        <p:blipFill>
          <a:blip r:embed="rId3"/>
          <a:stretch>
            <a:fillRect/>
          </a:stretch>
        </p:blipFill>
        <p:spPr>
          <a:xfrm>
            <a:off x="0" y="1517015"/>
            <a:ext cx="12146915" cy="380936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2000" y="432000"/>
            <a:ext cx="10800000" cy="540000"/>
          </a:xfrm>
        </p:spPr>
        <p:txBody>
          <a:bodyPr/>
          <a:lstStyle/>
          <a:p>
            <a:r>
              <a:rPr lang="en-US" altLang="zh-CN" sz="2800" spc="600" dirty="0">
                <a:solidFill>
                  <a:schemeClr val="tx1">
                    <a:lumMod val="85000"/>
                    <a:lumOff val="15000"/>
                  </a:schemeClr>
                </a:solidFill>
                <a:ea typeface="仿宋" charset="0"/>
                <a:cs typeface="+mn-lt"/>
                <a:sym typeface="字魂59号-创粗黑" panose="00000500000000000000" pitchFamily="2" charset="-122"/>
              </a:rPr>
              <a:t>Delorean</a:t>
            </a:r>
            <a:r>
              <a:rPr lang="en-US" altLang="zh-CN" sz="2800" spc="600" dirty="0">
                <a:solidFill>
                  <a:schemeClr val="tx1">
                    <a:lumMod val="85000"/>
                    <a:lumOff val="15000"/>
                  </a:schemeClr>
                </a:solidFill>
                <a:ea typeface="仿宋" charset="0"/>
                <a:cs typeface="+mn-lt"/>
                <a:sym typeface="字魂59号-创粗黑" panose="00000500000000000000" pitchFamily="2" charset="-122"/>
              </a:rPr>
              <a:t>---EVALUATION</a:t>
            </a:r>
            <a:endParaRPr lang="en-US" altLang="zh-CN" sz="2800" spc="600" dirty="0">
              <a:solidFill>
                <a:schemeClr val="tx1">
                  <a:lumMod val="85000"/>
                  <a:lumOff val="15000"/>
                </a:schemeClr>
              </a:solidFill>
              <a:ea typeface="仿宋" charset="0"/>
              <a:cs typeface="+mn-lt"/>
              <a:sym typeface="字魂59号-创粗黑" panose="00000500000000000000" pitchFamily="2" charset="-122"/>
            </a:endParaRPr>
          </a:p>
        </p:txBody>
      </p:sp>
      <p:pic>
        <p:nvPicPr>
          <p:cNvPr id="39" name="图片 3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011230" y="0"/>
            <a:ext cx="1180770" cy="1174982"/>
          </a:xfrm>
          <a:prstGeom prst="rect">
            <a:avLst/>
          </a:prstGeom>
        </p:spPr>
      </p:pic>
      <p:sp>
        <p:nvSpPr>
          <p:cNvPr id="7" name="文本框 6"/>
          <p:cNvSpPr txBox="1"/>
          <p:nvPr/>
        </p:nvSpPr>
        <p:spPr>
          <a:xfrm>
            <a:off x="4064000" y="756285"/>
            <a:ext cx="4064000" cy="914400"/>
          </a:xfrm>
          <a:prstGeom prst="rect">
            <a:avLst/>
          </a:prstGeom>
          <a:noFill/>
        </p:spPr>
        <p:txBody>
          <a:bodyPr wrap="square" lIns="90000" tIns="46800" rIns="90000" bIns="46800" rtlCol="0" anchor="ctr" anchorCtr="0">
            <a:normAutofit/>
          </a:bodyPr>
          <a:p>
            <a:pPr algn="ctr"/>
            <a:r>
              <a:rPr lang="zh-CN" altLang="en-US" sz="3200" dirty="0"/>
              <a:t>性能</a:t>
            </a:r>
            <a:endParaRPr lang="zh-CN" altLang="en-US" sz="3200" dirty="0"/>
          </a:p>
        </p:txBody>
      </p:sp>
      <p:pic>
        <p:nvPicPr>
          <p:cNvPr id="5" name="图片 4"/>
          <p:cNvPicPr>
            <a:picLocks noChangeAspect="1"/>
          </p:cNvPicPr>
          <p:nvPr>
            <p:custDataLst>
              <p:tags r:id="rId2"/>
            </p:custDataLst>
          </p:nvPr>
        </p:nvPicPr>
        <p:blipFill>
          <a:blip r:embed="rId3"/>
          <a:stretch>
            <a:fillRect/>
          </a:stretch>
        </p:blipFill>
        <p:spPr>
          <a:xfrm>
            <a:off x="1014095" y="1670685"/>
            <a:ext cx="8793480" cy="450913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2000" y="432000"/>
            <a:ext cx="10800000" cy="540000"/>
          </a:xfrm>
        </p:spPr>
        <p:txBody>
          <a:bodyPr/>
          <a:lstStyle/>
          <a:p>
            <a:r>
              <a:rPr lang="en-US" altLang="zh-CN" sz="2800" spc="600" dirty="0">
                <a:solidFill>
                  <a:schemeClr val="tx1">
                    <a:lumMod val="85000"/>
                    <a:lumOff val="15000"/>
                  </a:schemeClr>
                </a:solidFill>
                <a:ea typeface="仿宋" charset="0"/>
                <a:cs typeface="+mn-lt"/>
                <a:sym typeface="字魂59号-创粗黑" panose="00000500000000000000" pitchFamily="2" charset="-122"/>
              </a:rPr>
              <a:t>Delorean</a:t>
            </a:r>
            <a:r>
              <a:rPr lang="en-US" altLang="zh-CN" sz="2800" spc="600" dirty="0">
                <a:solidFill>
                  <a:schemeClr val="tx1">
                    <a:lumMod val="85000"/>
                    <a:lumOff val="15000"/>
                  </a:schemeClr>
                </a:solidFill>
                <a:ea typeface="仿宋" charset="0"/>
                <a:cs typeface="+mn-lt"/>
                <a:sym typeface="字魂59号-创粗黑" panose="00000500000000000000" pitchFamily="2" charset="-122"/>
              </a:rPr>
              <a:t>---EVALUATION</a:t>
            </a:r>
            <a:endParaRPr lang="en-US" altLang="zh-CN" sz="2800" spc="600" dirty="0">
              <a:solidFill>
                <a:schemeClr val="tx1">
                  <a:lumMod val="85000"/>
                  <a:lumOff val="15000"/>
                </a:schemeClr>
              </a:solidFill>
              <a:ea typeface="仿宋" charset="0"/>
              <a:cs typeface="+mn-lt"/>
              <a:sym typeface="字魂59号-创粗黑" panose="00000500000000000000" pitchFamily="2" charset="-122"/>
            </a:endParaRPr>
          </a:p>
        </p:txBody>
      </p:sp>
      <p:pic>
        <p:nvPicPr>
          <p:cNvPr id="39" name="图片 3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011230" y="0"/>
            <a:ext cx="1180770" cy="1174982"/>
          </a:xfrm>
          <a:prstGeom prst="rect">
            <a:avLst/>
          </a:prstGeom>
        </p:spPr>
      </p:pic>
      <p:sp>
        <p:nvSpPr>
          <p:cNvPr id="7" name="文本框 6"/>
          <p:cNvSpPr txBox="1"/>
          <p:nvPr/>
        </p:nvSpPr>
        <p:spPr>
          <a:xfrm>
            <a:off x="3790315" y="1692275"/>
            <a:ext cx="4064000" cy="914400"/>
          </a:xfrm>
          <a:prstGeom prst="rect">
            <a:avLst/>
          </a:prstGeom>
          <a:noFill/>
        </p:spPr>
        <p:txBody>
          <a:bodyPr wrap="square" lIns="90000" tIns="46800" rIns="90000" bIns="46800" rtlCol="0" anchor="ctr" anchorCtr="0">
            <a:normAutofit/>
          </a:bodyPr>
          <a:p>
            <a:pPr algn="ctr"/>
            <a:r>
              <a:rPr lang="zh-CN" altLang="en-US" sz="3200" dirty="0"/>
              <a:t>对比</a:t>
            </a:r>
            <a:endParaRPr lang="zh-CN" altLang="en-US" sz="3200" dirty="0"/>
          </a:p>
        </p:txBody>
      </p:sp>
      <p:pic>
        <p:nvPicPr>
          <p:cNvPr id="3" name="图片 2"/>
          <p:cNvPicPr>
            <a:picLocks noChangeAspect="1"/>
          </p:cNvPicPr>
          <p:nvPr>
            <p:custDataLst>
              <p:tags r:id="rId2"/>
            </p:custDataLst>
          </p:nvPr>
        </p:nvPicPr>
        <p:blipFill>
          <a:blip r:embed="rId3"/>
          <a:stretch>
            <a:fillRect/>
          </a:stretch>
        </p:blipFill>
        <p:spPr>
          <a:xfrm>
            <a:off x="643255" y="2686050"/>
            <a:ext cx="10906125" cy="253174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77419" y="598161"/>
            <a:ext cx="10825884" cy="5667826"/>
          </a:xfrm>
          <a:prstGeom prst="rect">
            <a:avLst/>
          </a:prstGeom>
          <a:blipFill dpi="0" rotWithShape="1">
            <a:blip r:embed="rId1">
              <a:alphaModFix amt="8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11" name="组合 10"/>
          <p:cNvGrpSpPr/>
          <p:nvPr/>
        </p:nvGrpSpPr>
        <p:grpSpPr>
          <a:xfrm>
            <a:off x="5015410" y="1465053"/>
            <a:ext cx="2149901" cy="2149901"/>
            <a:chOff x="5015408" y="1196255"/>
            <a:chExt cx="2149901" cy="2149901"/>
          </a:xfrm>
        </p:grpSpPr>
        <p:sp>
          <p:nvSpPr>
            <p:cNvPr id="10" name="菱形 9"/>
            <p:cNvSpPr/>
            <p:nvPr/>
          </p:nvSpPr>
          <p:spPr bwMode="auto">
            <a:xfrm>
              <a:off x="5015408" y="1196255"/>
              <a:ext cx="2149901" cy="2149901"/>
            </a:xfrm>
            <a:prstGeom prst="diamond">
              <a:avLst/>
            </a:prstGeom>
            <a:solidFill>
              <a:srgbClr val="1A3172"/>
            </a:solidFill>
            <a:ln w="38100">
              <a:solidFill>
                <a:srgbClr val="1A3172"/>
              </a:solidFill>
            </a:ln>
          </p:spPr>
          <p:style>
            <a:lnRef idx="2">
              <a:schemeClr val="dk1"/>
            </a:lnRef>
            <a:fillRef idx="1">
              <a:schemeClr val="lt1"/>
            </a:fillRef>
            <a:effectRef idx="0">
              <a:schemeClr val="dk1"/>
            </a:effectRef>
            <a:fontRef idx="minor">
              <a:schemeClr val="dk1"/>
            </a:fontRef>
          </p:style>
          <p:txBody>
            <a:bodyPr wrap="none" rtlCol="0" anchor="ctr">
              <a:noAutofit/>
            </a:bodyPr>
            <a:lstStyle/>
            <a:p>
              <a:pPr algn="ctr"/>
              <a:endParaRPr lang="zh-CN" altLang="en-US" sz="2400">
                <a:solidFill>
                  <a:schemeClr val="tx1">
                    <a:lumMod val="85000"/>
                    <a:lumOff val="15000"/>
                  </a:schemeClr>
                </a:solidFill>
                <a:latin typeface="字魂59号-创粗黑" panose="00000500000000000000" pitchFamily="2" charset="-122"/>
                <a:ea typeface="字魂59号-创粗黑" panose="00000500000000000000" pitchFamily="2" charset="-122"/>
                <a:cs typeface="+mn-ea"/>
                <a:sym typeface="字魂59号-创粗黑" panose="00000500000000000000" pitchFamily="2" charset="-122"/>
              </a:endParaRPr>
            </a:p>
          </p:txBody>
        </p:sp>
        <p:sp>
          <p:nvSpPr>
            <p:cNvPr id="7" name="矩形 6"/>
            <p:cNvSpPr/>
            <p:nvPr/>
          </p:nvSpPr>
          <p:spPr>
            <a:xfrm>
              <a:off x="5357655" y="1671042"/>
              <a:ext cx="1476687" cy="1200329"/>
            </a:xfrm>
            <a:prstGeom prst="rect">
              <a:avLst/>
            </a:prstGeom>
          </p:spPr>
          <p:txBody>
            <a:bodyPr wrap="none">
              <a:spAutoFit/>
            </a:bodyPr>
            <a:lstStyle/>
            <a:p>
              <a:pPr lvl="0" algn="ctr"/>
              <a:r>
                <a:rPr lang="en-US" altLang="zh-CN" sz="7200" b="1" spc="600" dirty="0">
                  <a:solidFill>
                    <a:schemeClr val="bg1"/>
                  </a:solidFill>
                  <a:latin typeface="+mj-ea"/>
                  <a:ea typeface="+mj-ea"/>
                  <a:cs typeface="+mn-ea"/>
                  <a:sym typeface="字魂59号-创粗黑" panose="00000500000000000000" pitchFamily="2" charset="-122"/>
                </a:rPr>
                <a:t>01</a:t>
              </a:r>
              <a:endParaRPr lang="zh-CN" altLang="en-US" sz="7200" b="1" spc="600" dirty="0">
                <a:solidFill>
                  <a:schemeClr val="bg1"/>
                </a:solidFill>
                <a:latin typeface="+mj-ea"/>
                <a:ea typeface="+mj-ea"/>
                <a:cs typeface="+mn-ea"/>
                <a:sym typeface="字魂59号-创粗黑" panose="00000500000000000000" pitchFamily="2" charset="-122"/>
              </a:endParaRPr>
            </a:p>
          </p:txBody>
        </p:sp>
      </p:grpSp>
      <p:sp>
        <p:nvSpPr>
          <p:cNvPr id="8" name="矩形 7"/>
          <p:cNvSpPr/>
          <p:nvPr/>
        </p:nvSpPr>
        <p:spPr>
          <a:xfrm>
            <a:off x="807900" y="3638944"/>
            <a:ext cx="10588752" cy="1184876"/>
          </a:xfrm>
          <a:prstGeom prst="rect">
            <a:avLst/>
          </a:prstGeom>
        </p:spPr>
        <p:txBody>
          <a:bodyPr wrap="square">
            <a:spAutoFit/>
          </a:bodyPr>
          <a:lstStyle/>
          <a:p>
            <a:pPr algn="ctr">
              <a:lnSpc>
                <a:spcPct val="150000"/>
              </a:lnSpc>
            </a:pPr>
            <a:r>
              <a:rPr lang="en-US" altLang="zh-CN" sz="5400" b="1" spc="600" dirty="0" err="1">
                <a:solidFill>
                  <a:schemeClr val="tx1">
                    <a:lumMod val="85000"/>
                    <a:lumOff val="15000"/>
                  </a:schemeClr>
                </a:solidFill>
                <a:ea typeface="+mj-ea"/>
                <a:sym typeface="字魂59号-创粗黑" panose="00000500000000000000" pitchFamily="2" charset="-122"/>
              </a:rPr>
              <a:t>CoolSim</a:t>
            </a:r>
            <a:endParaRPr lang="en-US" altLang="zh-CN" sz="5400" b="1" spc="600" dirty="0">
              <a:solidFill>
                <a:schemeClr val="tx1">
                  <a:lumMod val="85000"/>
                  <a:lumOff val="15000"/>
                </a:schemeClr>
              </a:solidFill>
              <a:ea typeface="+mj-ea"/>
              <a:sym typeface="字魂59号-创粗黑" panose="00000500000000000000" pitchFamily="2" charset="-122"/>
            </a:endParaRPr>
          </a:p>
        </p:txBody>
      </p:sp>
      <p:sp>
        <p:nvSpPr>
          <p:cNvPr id="2" name="文本框 1"/>
          <p:cNvSpPr txBox="1"/>
          <p:nvPr/>
        </p:nvSpPr>
        <p:spPr>
          <a:xfrm>
            <a:off x="807900" y="4931282"/>
            <a:ext cx="10731571" cy="830997"/>
          </a:xfrm>
          <a:prstGeom prst="rect">
            <a:avLst/>
          </a:prstGeom>
          <a:noFill/>
        </p:spPr>
        <p:txBody>
          <a:bodyPr wrap="square" rtlCol="0">
            <a:spAutoFit/>
          </a:bodyPr>
          <a:lstStyle/>
          <a:p>
            <a:pPr algn="ctr"/>
            <a:r>
              <a:rPr lang="en-US" altLang="zh-CN" sz="2400" dirty="0" err="1">
                <a:latin typeface="Arial" panose="020B0604020202090204" pitchFamily="34" charset="0"/>
                <a:cs typeface="Arial" panose="020B0604020202090204" pitchFamily="34" charset="0"/>
              </a:rPr>
              <a:t>CoolSim</a:t>
            </a:r>
            <a:r>
              <a:rPr lang="en-US" altLang="zh-CN" sz="2400" dirty="0">
                <a:latin typeface="Arial" panose="020B0604020202090204" pitchFamily="34" charset="0"/>
                <a:cs typeface="Arial" panose="020B0604020202090204" pitchFamily="34" charset="0"/>
              </a:rPr>
              <a:t>: Statistical Techniques to Replace Cache Warming with Efficient, Virtualized Profiling</a:t>
            </a:r>
            <a:endParaRPr lang="zh-CN"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25106" y="402169"/>
            <a:ext cx="10800000" cy="540000"/>
          </a:xfrm>
        </p:spPr>
        <p:txBody>
          <a:bodyPr/>
          <a:lstStyle/>
          <a:p>
            <a:r>
              <a:rPr lang="en-US" altLang="zh-CN" sz="2800">
                <a:latin typeface="Arial" panose="020B0604020202090204" pitchFamily="34" charset="0"/>
                <a:cs typeface="Arial" panose="020B0604020202090204" pitchFamily="34" charset="0"/>
                <a:sym typeface="字魂59号-创粗黑" panose="00000500000000000000" pitchFamily="2" charset="-122"/>
              </a:rPr>
              <a:t>Motivation</a:t>
            </a:r>
            <a:endParaRPr lang="zh-CN" altLang="en-US" sz="2800" dirty="0">
              <a:latin typeface="+mj-ea"/>
              <a:sym typeface="字魂59号-创粗黑" panose="00000500000000000000" pitchFamily="2" charset="-122"/>
            </a:endParaRPr>
          </a:p>
        </p:txBody>
      </p:sp>
      <p:pic>
        <p:nvPicPr>
          <p:cNvPr id="39" name="图片 3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011230" y="0"/>
            <a:ext cx="1180770" cy="1174982"/>
          </a:xfrm>
          <a:prstGeom prst="rect">
            <a:avLst/>
          </a:prstGeom>
        </p:spPr>
      </p:pic>
      <p:grpSp>
        <p:nvGrpSpPr>
          <p:cNvPr id="52" name="组合 51"/>
          <p:cNvGrpSpPr/>
          <p:nvPr/>
        </p:nvGrpSpPr>
        <p:grpSpPr>
          <a:xfrm>
            <a:off x="1676393" y="1233143"/>
            <a:ext cx="2223249" cy="5415062"/>
            <a:chOff x="2429428" y="1380220"/>
            <a:chExt cx="2223249" cy="5415062"/>
          </a:xfrm>
        </p:grpSpPr>
        <p:sp>
          <p:nvSpPr>
            <p:cNvPr id="3" name="矩形 2"/>
            <p:cNvSpPr/>
            <p:nvPr/>
          </p:nvSpPr>
          <p:spPr bwMode="auto">
            <a:xfrm>
              <a:off x="2429430" y="1380220"/>
              <a:ext cx="2223247" cy="676675"/>
            </a:xfrm>
            <a:prstGeom prst="rect">
              <a:avLst/>
            </a:prstGeom>
            <a:solidFill>
              <a:srgbClr val="C0DAF9"/>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detailed simulation</a:t>
              </a:r>
              <a:endParaRPr lang="en-US" altLang="zh-CN" dirty="0"/>
            </a:p>
          </p:txBody>
        </p:sp>
        <p:sp>
          <p:nvSpPr>
            <p:cNvPr id="23" name="矩形 22"/>
            <p:cNvSpPr/>
            <p:nvPr/>
          </p:nvSpPr>
          <p:spPr bwMode="auto">
            <a:xfrm>
              <a:off x="2429430" y="2589734"/>
              <a:ext cx="2223247" cy="765292"/>
            </a:xfrm>
            <a:prstGeom prst="rect">
              <a:avLst/>
            </a:prstGeom>
            <a:solidFill>
              <a:srgbClr val="C0DAF9"/>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Sample simulation</a:t>
              </a:r>
              <a:endParaRPr lang="en-US" altLang="zh-CN" dirty="0"/>
            </a:p>
          </p:txBody>
        </p:sp>
        <p:sp>
          <p:nvSpPr>
            <p:cNvPr id="24" name="矩形 23"/>
            <p:cNvSpPr/>
            <p:nvPr/>
          </p:nvSpPr>
          <p:spPr bwMode="auto">
            <a:xfrm>
              <a:off x="2429429" y="3824613"/>
              <a:ext cx="2223247" cy="765292"/>
            </a:xfrm>
            <a:prstGeom prst="rect">
              <a:avLst/>
            </a:prstGeom>
            <a:solidFill>
              <a:srgbClr val="C0DAF9"/>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Use checkpoints</a:t>
              </a:r>
              <a:endParaRPr lang="en-US" altLang="zh-CN" dirty="0"/>
            </a:p>
          </p:txBody>
        </p:sp>
        <p:sp>
          <p:nvSpPr>
            <p:cNvPr id="30" name="矩形 29"/>
            <p:cNvSpPr/>
            <p:nvPr/>
          </p:nvSpPr>
          <p:spPr bwMode="auto">
            <a:xfrm>
              <a:off x="2429428" y="5059492"/>
              <a:ext cx="2223247" cy="676383"/>
            </a:xfrm>
            <a:prstGeom prst="rect">
              <a:avLst/>
            </a:prstGeom>
            <a:solidFill>
              <a:srgbClr val="C0DAF9"/>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VFF</a:t>
              </a:r>
              <a:endParaRPr lang="en-US" altLang="zh-CN" dirty="0"/>
            </a:p>
          </p:txBody>
        </p:sp>
        <p:sp>
          <p:nvSpPr>
            <p:cNvPr id="31" name="矩形 30"/>
            <p:cNvSpPr/>
            <p:nvPr/>
          </p:nvSpPr>
          <p:spPr bwMode="auto">
            <a:xfrm>
              <a:off x="2429428" y="6150396"/>
              <a:ext cx="2223247" cy="644886"/>
            </a:xfrm>
            <a:prstGeom prst="rect">
              <a:avLst/>
            </a:prstGeom>
            <a:solidFill>
              <a:srgbClr val="C0DAF9"/>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statistical cache model</a:t>
              </a:r>
              <a:endParaRPr lang="en-US" altLang="zh-CN" dirty="0"/>
            </a:p>
          </p:txBody>
        </p:sp>
        <p:cxnSp>
          <p:nvCxnSpPr>
            <p:cNvPr id="12" name="直接箭头连接符 11"/>
            <p:cNvCxnSpPr>
              <a:stCxn id="3" idx="2"/>
              <a:endCxn id="23" idx="0"/>
            </p:cNvCxnSpPr>
            <p:nvPr/>
          </p:nvCxnSpPr>
          <p:spPr>
            <a:xfrm>
              <a:off x="3541054" y="2056895"/>
              <a:ext cx="0" cy="532839"/>
            </a:xfrm>
            <a:prstGeom prst="straightConnector1">
              <a:avLst/>
            </a:prstGeom>
            <a:ln w="57150">
              <a:headEnd type="none"/>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23" idx="2"/>
              <a:endCxn id="24" idx="0"/>
            </p:cNvCxnSpPr>
            <p:nvPr/>
          </p:nvCxnSpPr>
          <p:spPr>
            <a:xfrm flipH="1">
              <a:off x="3541053" y="3355026"/>
              <a:ext cx="1" cy="469587"/>
            </a:xfrm>
            <a:prstGeom prst="straightConnector1">
              <a:avLst/>
            </a:prstGeom>
            <a:ln w="57150">
              <a:headEnd type="none"/>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p:cNvCxnSpPr>
              <a:stCxn id="24" idx="2"/>
              <a:endCxn id="30" idx="0"/>
            </p:cNvCxnSpPr>
            <p:nvPr/>
          </p:nvCxnSpPr>
          <p:spPr>
            <a:xfrm flipH="1">
              <a:off x="3541052" y="4589905"/>
              <a:ext cx="1" cy="469587"/>
            </a:xfrm>
            <a:prstGeom prst="straightConnector1">
              <a:avLst/>
            </a:prstGeom>
            <a:ln w="57150">
              <a:headEnd type="none"/>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p:cNvCxnSpPr>
              <a:stCxn id="30" idx="2"/>
              <a:endCxn id="31" idx="0"/>
            </p:cNvCxnSpPr>
            <p:nvPr/>
          </p:nvCxnSpPr>
          <p:spPr>
            <a:xfrm>
              <a:off x="3541052" y="5735875"/>
              <a:ext cx="0" cy="414521"/>
            </a:xfrm>
            <a:prstGeom prst="straightConnector1">
              <a:avLst/>
            </a:prstGeom>
            <a:ln w="57150">
              <a:headEnd type="none"/>
              <a:tailEnd type="triangle"/>
            </a:ln>
          </p:spPr>
          <p:style>
            <a:lnRef idx="1">
              <a:schemeClr val="dk1"/>
            </a:lnRef>
            <a:fillRef idx="0">
              <a:schemeClr val="dk1"/>
            </a:fillRef>
            <a:effectRef idx="0">
              <a:schemeClr val="dk1"/>
            </a:effectRef>
            <a:fontRef idx="minor">
              <a:schemeClr val="tx1"/>
            </a:fontRef>
          </p:style>
        </p:cxnSp>
      </p:grpSp>
      <p:sp>
        <p:nvSpPr>
          <p:cNvPr id="65" name="矩形: 圆角 64"/>
          <p:cNvSpPr/>
          <p:nvPr/>
        </p:nvSpPr>
        <p:spPr bwMode="auto">
          <a:xfrm>
            <a:off x="5685107" y="3694851"/>
            <a:ext cx="3694650" cy="738565"/>
          </a:xfrm>
          <a:prstGeom prst="roundRect">
            <a:avLst/>
          </a:prstGeom>
          <a:solidFill>
            <a:srgbClr val="FFCC99"/>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chemeClr val="dk1"/>
                </a:solidFill>
              </a:rPr>
              <a:t>快速</a:t>
            </a:r>
            <a:r>
              <a:rPr lang="en-US" altLang="zh-CN" dirty="0">
                <a:solidFill>
                  <a:schemeClr val="dk1"/>
                </a:solidFill>
              </a:rPr>
              <a:t>restore</a:t>
            </a:r>
            <a:r>
              <a:rPr lang="zh-CN" altLang="en-US" dirty="0">
                <a:solidFill>
                  <a:schemeClr val="dk1"/>
                </a:solidFill>
              </a:rPr>
              <a:t>架构状态</a:t>
            </a:r>
            <a:endParaRPr lang="en-US" altLang="zh-CN" dirty="0">
              <a:solidFill>
                <a:schemeClr val="dk1"/>
              </a:solidFill>
            </a:endParaRPr>
          </a:p>
          <a:p>
            <a:pPr algn="ctr"/>
            <a:r>
              <a:rPr lang="zh-CN" altLang="en-US" dirty="0"/>
              <a:t>无法应对软件变化（软硬件协同）</a:t>
            </a:r>
            <a:endParaRPr lang="zh-CN" altLang="en-US" dirty="0">
              <a:solidFill>
                <a:schemeClr val="dk1"/>
              </a:solidFill>
            </a:endParaRPr>
          </a:p>
        </p:txBody>
      </p:sp>
      <p:sp>
        <p:nvSpPr>
          <p:cNvPr id="66" name="矩形: 圆角 65"/>
          <p:cNvSpPr/>
          <p:nvPr/>
        </p:nvSpPr>
        <p:spPr bwMode="auto">
          <a:xfrm>
            <a:off x="5685107" y="4816062"/>
            <a:ext cx="3694650" cy="876140"/>
          </a:xfrm>
          <a:prstGeom prst="roundRect">
            <a:avLst/>
          </a:prstGeom>
          <a:solidFill>
            <a:srgbClr val="FFCC99"/>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FSA</a:t>
            </a:r>
            <a:r>
              <a:rPr lang="zh-CN" altLang="en-US" dirty="0"/>
              <a:t>，不需要</a:t>
            </a:r>
            <a:r>
              <a:rPr lang="en-US" altLang="zh-CN" dirty="0"/>
              <a:t>checkpoints</a:t>
            </a:r>
            <a:endParaRPr lang="en-US" altLang="zh-CN" dirty="0"/>
          </a:p>
          <a:p>
            <a:pPr algn="ctr"/>
            <a:r>
              <a:rPr lang="en-US" altLang="zh-CN" dirty="0">
                <a:solidFill>
                  <a:schemeClr val="dk1"/>
                </a:solidFill>
              </a:rPr>
              <a:t>functional warming</a:t>
            </a:r>
            <a:r>
              <a:rPr lang="zh-CN" altLang="en-US" dirty="0">
                <a:solidFill>
                  <a:schemeClr val="dk1"/>
                </a:solidFill>
              </a:rPr>
              <a:t>占据大量时间</a:t>
            </a:r>
            <a:endParaRPr lang="en-US" altLang="zh-CN" dirty="0">
              <a:solidFill>
                <a:schemeClr val="dk1"/>
              </a:solidFill>
            </a:endParaRPr>
          </a:p>
          <a:p>
            <a:pPr algn="ctr"/>
            <a:r>
              <a:rPr lang="en-US" altLang="zh-CN" dirty="0"/>
              <a:t>Lager cache</a:t>
            </a:r>
            <a:r>
              <a:rPr lang="zh-CN" altLang="en-US" dirty="0"/>
              <a:t>，</a:t>
            </a:r>
            <a:r>
              <a:rPr lang="en-US" altLang="zh-CN" dirty="0"/>
              <a:t>warm</a:t>
            </a:r>
            <a:r>
              <a:rPr lang="zh-CN" altLang="en-US" dirty="0"/>
              <a:t>时间越长</a:t>
            </a:r>
            <a:endParaRPr lang="zh-CN" altLang="en-US" dirty="0">
              <a:solidFill>
                <a:schemeClr val="dk1"/>
              </a:solidFill>
            </a:endParaRPr>
          </a:p>
        </p:txBody>
      </p:sp>
      <p:sp>
        <p:nvSpPr>
          <p:cNvPr id="67" name="矩形: 圆角 66"/>
          <p:cNvSpPr/>
          <p:nvPr/>
        </p:nvSpPr>
        <p:spPr bwMode="auto">
          <a:xfrm>
            <a:off x="5677343" y="5998715"/>
            <a:ext cx="3694650" cy="641684"/>
          </a:xfrm>
          <a:prstGeom prst="roundRect">
            <a:avLst/>
          </a:prstGeom>
          <a:solidFill>
            <a:srgbClr val="FFCC99"/>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chemeClr val="dk1"/>
                </a:solidFill>
              </a:rPr>
              <a:t>消除了</a:t>
            </a:r>
            <a:r>
              <a:rPr lang="en-US" altLang="zh-CN" dirty="0">
                <a:solidFill>
                  <a:schemeClr val="dk1"/>
                </a:solidFill>
              </a:rPr>
              <a:t>functional warming</a:t>
            </a:r>
            <a:endParaRPr lang="zh-CN" altLang="en-US" dirty="0">
              <a:solidFill>
                <a:schemeClr val="dk1"/>
              </a:solidFill>
            </a:endParaRPr>
          </a:p>
        </p:txBody>
      </p:sp>
      <p:cxnSp>
        <p:nvCxnSpPr>
          <p:cNvPr id="112" name="直接连接符 111"/>
          <p:cNvCxnSpPr>
            <a:stCxn id="3" idx="3"/>
            <a:endCxn id="53" idx="1"/>
          </p:cNvCxnSpPr>
          <p:nvPr/>
        </p:nvCxnSpPr>
        <p:spPr>
          <a:xfrm>
            <a:off x="3899642" y="1571481"/>
            <a:ext cx="1785465" cy="20067"/>
          </a:xfrm>
          <a:prstGeom prst="line">
            <a:avLst/>
          </a:prstGeom>
          <a:ln w="38100">
            <a:solidFill>
              <a:srgbClr val="FF0000"/>
            </a:solidFill>
            <a:prstDash val="sysDash"/>
            <a:headEnd type="none"/>
            <a:tailEnd type="none" w="med" len="med"/>
          </a:ln>
        </p:spPr>
        <p:style>
          <a:lnRef idx="1">
            <a:schemeClr val="accent3"/>
          </a:lnRef>
          <a:fillRef idx="0">
            <a:schemeClr val="accent3"/>
          </a:fillRef>
          <a:effectRef idx="0">
            <a:schemeClr val="accent3"/>
          </a:effectRef>
          <a:fontRef idx="minor">
            <a:schemeClr val="tx1"/>
          </a:fontRef>
        </p:style>
      </p:cxnSp>
      <p:sp>
        <p:nvSpPr>
          <p:cNvPr id="53" name="矩形: 圆角 52"/>
          <p:cNvSpPr/>
          <p:nvPr/>
        </p:nvSpPr>
        <p:spPr bwMode="auto">
          <a:xfrm>
            <a:off x="5685107" y="1174982"/>
            <a:ext cx="3210461" cy="833132"/>
          </a:xfrm>
          <a:prstGeom prst="roundRect">
            <a:avLst/>
          </a:prstGeom>
          <a:solidFill>
            <a:srgbClr val="FFCC99"/>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dk1"/>
                </a:solidFill>
              </a:rPr>
              <a:t>Gem5</a:t>
            </a:r>
            <a:r>
              <a:rPr lang="zh-CN" altLang="en-US" dirty="0">
                <a:solidFill>
                  <a:schemeClr val="dk1"/>
                </a:solidFill>
              </a:rPr>
              <a:t>，</a:t>
            </a:r>
            <a:r>
              <a:rPr lang="en-US" altLang="zh-CN" dirty="0">
                <a:solidFill>
                  <a:schemeClr val="dk1"/>
                </a:solidFill>
              </a:rPr>
              <a:t>QUME</a:t>
            </a:r>
            <a:r>
              <a:rPr lang="zh-CN" altLang="en-US" dirty="0">
                <a:solidFill>
                  <a:schemeClr val="dk1"/>
                </a:solidFill>
              </a:rPr>
              <a:t>，准确度高</a:t>
            </a:r>
            <a:endParaRPr lang="zh-CN" altLang="en-US" dirty="0">
              <a:solidFill>
                <a:schemeClr val="dk1"/>
              </a:solidFill>
            </a:endParaRPr>
          </a:p>
          <a:p>
            <a:pPr algn="ctr"/>
            <a:r>
              <a:rPr lang="zh-CN" altLang="en-US" dirty="0">
                <a:solidFill>
                  <a:schemeClr val="dk1"/>
                </a:solidFill>
              </a:rPr>
              <a:t>速度慢，比本机慢</a:t>
            </a:r>
            <a:r>
              <a:rPr lang="en-US" altLang="zh-CN" dirty="0">
                <a:solidFill>
                  <a:schemeClr val="dk1"/>
                </a:solidFill>
              </a:rPr>
              <a:t>5</a:t>
            </a:r>
            <a:r>
              <a:rPr lang="zh-CN" altLang="en-US" dirty="0">
                <a:solidFill>
                  <a:schemeClr val="dk1"/>
                </a:solidFill>
              </a:rPr>
              <a:t>个数量级</a:t>
            </a:r>
            <a:endParaRPr lang="zh-CN" altLang="en-US" dirty="0">
              <a:solidFill>
                <a:schemeClr val="dk1"/>
              </a:solidFill>
            </a:endParaRPr>
          </a:p>
        </p:txBody>
      </p:sp>
      <p:sp>
        <p:nvSpPr>
          <p:cNvPr id="119" name="矩形: 圆角 118"/>
          <p:cNvSpPr/>
          <p:nvPr/>
        </p:nvSpPr>
        <p:spPr bwMode="auto">
          <a:xfrm>
            <a:off x="5685107" y="2294711"/>
            <a:ext cx="3202697" cy="1077678"/>
          </a:xfrm>
          <a:prstGeom prst="roundRect">
            <a:avLst/>
          </a:prstGeom>
          <a:solidFill>
            <a:srgbClr val="FFCC99"/>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a:t>SimPoint</a:t>
            </a:r>
            <a:r>
              <a:rPr lang="zh-CN" altLang="en-US" dirty="0">
                <a:solidFill>
                  <a:schemeClr val="dk1"/>
                </a:solidFill>
              </a:rPr>
              <a:t>，</a:t>
            </a:r>
            <a:r>
              <a:rPr lang="en-US" altLang="zh-CN" dirty="0"/>
              <a:t>SMARTS</a:t>
            </a:r>
            <a:r>
              <a:rPr lang="zh-CN" altLang="en-US" dirty="0">
                <a:solidFill>
                  <a:schemeClr val="dk1"/>
                </a:solidFill>
              </a:rPr>
              <a:t>，</a:t>
            </a:r>
            <a:r>
              <a:rPr lang="en-US" altLang="zh-CN" dirty="0"/>
              <a:t> detailed</a:t>
            </a:r>
            <a:r>
              <a:rPr lang="zh-CN" altLang="en-US" dirty="0"/>
              <a:t>模拟</a:t>
            </a:r>
            <a:r>
              <a:rPr lang="en-US" altLang="zh-CN" dirty="0"/>
              <a:t>1%</a:t>
            </a:r>
            <a:r>
              <a:rPr lang="zh-CN" altLang="en-US" dirty="0"/>
              <a:t>指令</a:t>
            </a:r>
            <a:endParaRPr lang="en-US" altLang="zh-CN" dirty="0"/>
          </a:p>
          <a:p>
            <a:pPr algn="ctr"/>
            <a:r>
              <a:rPr lang="zh-CN" altLang="en-US" dirty="0">
                <a:solidFill>
                  <a:schemeClr val="dk1"/>
                </a:solidFill>
              </a:rPr>
              <a:t>快进耗时</a:t>
            </a:r>
            <a:endParaRPr lang="zh-CN" altLang="en-US" dirty="0">
              <a:solidFill>
                <a:schemeClr val="dk1"/>
              </a:solidFill>
            </a:endParaRPr>
          </a:p>
        </p:txBody>
      </p:sp>
      <p:cxnSp>
        <p:nvCxnSpPr>
          <p:cNvPr id="128" name="直接连接符 127"/>
          <p:cNvCxnSpPr>
            <a:stCxn id="23" idx="3"/>
            <a:endCxn id="119" idx="1"/>
          </p:cNvCxnSpPr>
          <p:nvPr/>
        </p:nvCxnSpPr>
        <p:spPr>
          <a:xfrm>
            <a:off x="3899642" y="2825303"/>
            <a:ext cx="1785465" cy="8247"/>
          </a:xfrm>
          <a:prstGeom prst="line">
            <a:avLst/>
          </a:prstGeom>
          <a:ln w="38100">
            <a:solidFill>
              <a:srgbClr val="FF0000"/>
            </a:solidFill>
            <a:prstDash val="sysDash"/>
            <a:headEnd type="none"/>
            <a:tailEnd type="none" w="med" len="med"/>
          </a:ln>
        </p:spPr>
        <p:style>
          <a:lnRef idx="1">
            <a:schemeClr val="accent3"/>
          </a:lnRef>
          <a:fillRef idx="0">
            <a:schemeClr val="accent3"/>
          </a:fillRef>
          <a:effectRef idx="0">
            <a:schemeClr val="accent3"/>
          </a:effectRef>
          <a:fontRef idx="minor">
            <a:schemeClr val="tx1"/>
          </a:fontRef>
        </p:style>
      </p:cxnSp>
      <p:cxnSp>
        <p:nvCxnSpPr>
          <p:cNvPr id="131" name="直接连接符 130"/>
          <p:cNvCxnSpPr>
            <a:stCxn id="24" idx="3"/>
            <a:endCxn id="65" idx="1"/>
          </p:cNvCxnSpPr>
          <p:nvPr/>
        </p:nvCxnSpPr>
        <p:spPr>
          <a:xfrm>
            <a:off x="3899641" y="4060182"/>
            <a:ext cx="1785466" cy="3952"/>
          </a:xfrm>
          <a:prstGeom prst="line">
            <a:avLst/>
          </a:prstGeom>
          <a:ln w="38100">
            <a:solidFill>
              <a:srgbClr val="FF0000"/>
            </a:solidFill>
            <a:prstDash val="sysDash"/>
            <a:headEnd type="none"/>
            <a:tailEnd type="none" w="med" len="med"/>
          </a:ln>
        </p:spPr>
        <p:style>
          <a:lnRef idx="1">
            <a:schemeClr val="accent3"/>
          </a:lnRef>
          <a:fillRef idx="0">
            <a:schemeClr val="accent3"/>
          </a:fillRef>
          <a:effectRef idx="0">
            <a:schemeClr val="accent3"/>
          </a:effectRef>
          <a:fontRef idx="minor">
            <a:schemeClr val="tx1"/>
          </a:fontRef>
        </p:style>
      </p:cxnSp>
      <p:cxnSp>
        <p:nvCxnSpPr>
          <p:cNvPr id="136" name="直接连接符 135"/>
          <p:cNvCxnSpPr>
            <a:stCxn id="30" idx="3"/>
            <a:endCxn id="66" idx="1"/>
          </p:cNvCxnSpPr>
          <p:nvPr/>
        </p:nvCxnSpPr>
        <p:spPr>
          <a:xfrm>
            <a:off x="3899640" y="5250607"/>
            <a:ext cx="1785467" cy="3525"/>
          </a:xfrm>
          <a:prstGeom prst="line">
            <a:avLst/>
          </a:prstGeom>
          <a:ln w="38100">
            <a:solidFill>
              <a:srgbClr val="FF0000"/>
            </a:solidFill>
            <a:prstDash val="sysDash"/>
            <a:headEnd type="none"/>
            <a:tailEnd type="none" w="med" len="med"/>
          </a:ln>
        </p:spPr>
        <p:style>
          <a:lnRef idx="1">
            <a:schemeClr val="accent3"/>
          </a:lnRef>
          <a:fillRef idx="0">
            <a:schemeClr val="accent3"/>
          </a:fillRef>
          <a:effectRef idx="0">
            <a:schemeClr val="accent3"/>
          </a:effectRef>
          <a:fontRef idx="minor">
            <a:schemeClr val="tx1"/>
          </a:fontRef>
        </p:style>
      </p:cxnSp>
      <p:cxnSp>
        <p:nvCxnSpPr>
          <p:cNvPr id="140" name="直接连接符 139"/>
          <p:cNvCxnSpPr>
            <a:stCxn id="31" idx="3"/>
            <a:endCxn id="67" idx="1"/>
          </p:cNvCxnSpPr>
          <p:nvPr/>
        </p:nvCxnSpPr>
        <p:spPr>
          <a:xfrm flipV="1">
            <a:off x="3899640" y="6319557"/>
            <a:ext cx="1777703" cy="6205"/>
          </a:xfrm>
          <a:prstGeom prst="line">
            <a:avLst/>
          </a:prstGeom>
          <a:ln w="38100">
            <a:solidFill>
              <a:srgbClr val="FF0000"/>
            </a:solidFill>
            <a:prstDash val="sysDash"/>
            <a:headEnd type="none"/>
            <a:tailEnd type="none" w="med" len="med"/>
          </a:ln>
        </p:spPr>
        <p:style>
          <a:lnRef idx="1">
            <a:schemeClr val="accent3"/>
          </a:lnRef>
          <a:fillRef idx="0">
            <a:schemeClr val="accent3"/>
          </a:fillRef>
          <a:effectRef idx="0">
            <a:schemeClr val="accent3"/>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1000"/>
                                        <p:tgtEl>
                                          <p:spTgt spid="112"/>
                                        </p:tgtEl>
                                      </p:cBhvr>
                                    </p:animEffect>
                                    <p:anim calcmode="lin" valueType="num">
                                      <p:cBhvr>
                                        <p:cTn id="8" dur="1000" fill="hold"/>
                                        <p:tgtEl>
                                          <p:spTgt spid="112"/>
                                        </p:tgtEl>
                                        <p:attrNameLst>
                                          <p:attrName>ppt_x</p:attrName>
                                        </p:attrNameLst>
                                      </p:cBhvr>
                                      <p:tavLst>
                                        <p:tav tm="0">
                                          <p:val>
                                            <p:strVal val="#ppt_x"/>
                                          </p:val>
                                        </p:tav>
                                        <p:tav tm="100000">
                                          <p:val>
                                            <p:strVal val="#ppt_x"/>
                                          </p:val>
                                        </p:tav>
                                      </p:tavLst>
                                    </p:anim>
                                    <p:anim calcmode="lin" valueType="num">
                                      <p:cBhvr>
                                        <p:cTn id="9" dur="1000" fill="hold"/>
                                        <p:tgtEl>
                                          <p:spTgt spid="1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1000"/>
                                        <p:tgtEl>
                                          <p:spTgt spid="53"/>
                                        </p:tgtEl>
                                      </p:cBhvr>
                                    </p:animEffect>
                                    <p:anim calcmode="lin" valueType="num">
                                      <p:cBhvr>
                                        <p:cTn id="13" dur="1000" fill="hold"/>
                                        <p:tgtEl>
                                          <p:spTgt spid="53"/>
                                        </p:tgtEl>
                                        <p:attrNameLst>
                                          <p:attrName>ppt_x</p:attrName>
                                        </p:attrNameLst>
                                      </p:cBhvr>
                                      <p:tavLst>
                                        <p:tav tm="0">
                                          <p:val>
                                            <p:strVal val="#ppt_x"/>
                                          </p:val>
                                        </p:tav>
                                        <p:tav tm="100000">
                                          <p:val>
                                            <p:strVal val="#ppt_x"/>
                                          </p:val>
                                        </p:tav>
                                      </p:tavLst>
                                    </p:anim>
                                    <p:anim calcmode="lin" valueType="num">
                                      <p:cBhvr>
                                        <p:cTn id="14"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28"/>
                                        </p:tgtEl>
                                        <p:attrNameLst>
                                          <p:attrName>style.visibility</p:attrName>
                                        </p:attrNameLst>
                                      </p:cBhvr>
                                      <p:to>
                                        <p:strVal val="visible"/>
                                      </p:to>
                                    </p:set>
                                    <p:animEffect transition="in" filter="fade">
                                      <p:cBhvr>
                                        <p:cTn id="19" dur="1000"/>
                                        <p:tgtEl>
                                          <p:spTgt spid="128"/>
                                        </p:tgtEl>
                                      </p:cBhvr>
                                    </p:animEffect>
                                    <p:anim calcmode="lin" valueType="num">
                                      <p:cBhvr>
                                        <p:cTn id="20" dur="1000" fill="hold"/>
                                        <p:tgtEl>
                                          <p:spTgt spid="128"/>
                                        </p:tgtEl>
                                        <p:attrNameLst>
                                          <p:attrName>ppt_x</p:attrName>
                                        </p:attrNameLst>
                                      </p:cBhvr>
                                      <p:tavLst>
                                        <p:tav tm="0">
                                          <p:val>
                                            <p:strVal val="#ppt_x"/>
                                          </p:val>
                                        </p:tav>
                                        <p:tav tm="100000">
                                          <p:val>
                                            <p:strVal val="#ppt_x"/>
                                          </p:val>
                                        </p:tav>
                                      </p:tavLst>
                                    </p:anim>
                                    <p:anim calcmode="lin" valueType="num">
                                      <p:cBhvr>
                                        <p:cTn id="21" dur="1000" fill="hold"/>
                                        <p:tgtEl>
                                          <p:spTgt spid="12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19"/>
                                        </p:tgtEl>
                                        <p:attrNameLst>
                                          <p:attrName>style.visibility</p:attrName>
                                        </p:attrNameLst>
                                      </p:cBhvr>
                                      <p:to>
                                        <p:strVal val="visible"/>
                                      </p:to>
                                    </p:set>
                                    <p:animEffect transition="in" filter="fade">
                                      <p:cBhvr>
                                        <p:cTn id="24" dur="1000"/>
                                        <p:tgtEl>
                                          <p:spTgt spid="119"/>
                                        </p:tgtEl>
                                      </p:cBhvr>
                                    </p:animEffect>
                                    <p:anim calcmode="lin" valueType="num">
                                      <p:cBhvr>
                                        <p:cTn id="25" dur="1000" fill="hold"/>
                                        <p:tgtEl>
                                          <p:spTgt spid="119"/>
                                        </p:tgtEl>
                                        <p:attrNameLst>
                                          <p:attrName>ppt_x</p:attrName>
                                        </p:attrNameLst>
                                      </p:cBhvr>
                                      <p:tavLst>
                                        <p:tav tm="0">
                                          <p:val>
                                            <p:strVal val="#ppt_x"/>
                                          </p:val>
                                        </p:tav>
                                        <p:tav tm="100000">
                                          <p:val>
                                            <p:strVal val="#ppt_x"/>
                                          </p:val>
                                        </p:tav>
                                      </p:tavLst>
                                    </p:anim>
                                    <p:anim calcmode="lin" valueType="num">
                                      <p:cBhvr>
                                        <p:cTn id="26" dur="1000" fill="hold"/>
                                        <p:tgtEl>
                                          <p:spTgt spid="11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31"/>
                                        </p:tgtEl>
                                        <p:attrNameLst>
                                          <p:attrName>style.visibility</p:attrName>
                                        </p:attrNameLst>
                                      </p:cBhvr>
                                      <p:to>
                                        <p:strVal val="visible"/>
                                      </p:to>
                                    </p:set>
                                    <p:animEffect transition="in" filter="fade">
                                      <p:cBhvr>
                                        <p:cTn id="31" dur="1000"/>
                                        <p:tgtEl>
                                          <p:spTgt spid="131"/>
                                        </p:tgtEl>
                                      </p:cBhvr>
                                    </p:animEffect>
                                    <p:anim calcmode="lin" valueType="num">
                                      <p:cBhvr>
                                        <p:cTn id="32" dur="1000" fill="hold"/>
                                        <p:tgtEl>
                                          <p:spTgt spid="131"/>
                                        </p:tgtEl>
                                        <p:attrNameLst>
                                          <p:attrName>ppt_x</p:attrName>
                                        </p:attrNameLst>
                                      </p:cBhvr>
                                      <p:tavLst>
                                        <p:tav tm="0">
                                          <p:val>
                                            <p:strVal val="#ppt_x"/>
                                          </p:val>
                                        </p:tav>
                                        <p:tav tm="100000">
                                          <p:val>
                                            <p:strVal val="#ppt_x"/>
                                          </p:val>
                                        </p:tav>
                                      </p:tavLst>
                                    </p:anim>
                                    <p:anim calcmode="lin" valueType="num">
                                      <p:cBhvr>
                                        <p:cTn id="33" dur="1000" fill="hold"/>
                                        <p:tgtEl>
                                          <p:spTgt spid="131"/>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fade">
                                      <p:cBhvr>
                                        <p:cTn id="36" dur="1000"/>
                                        <p:tgtEl>
                                          <p:spTgt spid="65"/>
                                        </p:tgtEl>
                                      </p:cBhvr>
                                    </p:animEffect>
                                    <p:anim calcmode="lin" valueType="num">
                                      <p:cBhvr>
                                        <p:cTn id="37" dur="1000" fill="hold"/>
                                        <p:tgtEl>
                                          <p:spTgt spid="65"/>
                                        </p:tgtEl>
                                        <p:attrNameLst>
                                          <p:attrName>ppt_x</p:attrName>
                                        </p:attrNameLst>
                                      </p:cBhvr>
                                      <p:tavLst>
                                        <p:tav tm="0">
                                          <p:val>
                                            <p:strVal val="#ppt_x"/>
                                          </p:val>
                                        </p:tav>
                                        <p:tav tm="100000">
                                          <p:val>
                                            <p:strVal val="#ppt_x"/>
                                          </p:val>
                                        </p:tav>
                                      </p:tavLst>
                                    </p:anim>
                                    <p:anim calcmode="lin" valueType="num">
                                      <p:cBhvr>
                                        <p:cTn id="38"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36"/>
                                        </p:tgtEl>
                                        <p:attrNameLst>
                                          <p:attrName>style.visibility</p:attrName>
                                        </p:attrNameLst>
                                      </p:cBhvr>
                                      <p:to>
                                        <p:strVal val="visible"/>
                                      </p:to>
                                    </p:set>
                                    <p:animEffect transition="in" filter="fade">
                                      <p:cBhvr>
                                        <p:cTn id="43" dur="1000"/>
                                        <p:tgtEl>
                                          <p:spTgt spid="136"/>
                                        </p:tgtEl>
                                      </p:cBhvr>
                                    </p:animEffect>
                                    <p:anim calcmode="lin" valueType="num">
                                      <p:cBhvr>
                                        <p:cTn id="44" dur="1000" fill="hold"/>
                                        <p:tgtEl>
                                          <p:spTgt spid="136"/>
                                        </p:tgtEl>
                                        <p:attrNameLst>
                                          <p:attrName>ppt_x</p:attrName>
                                        </p:attrNameLst>
                                      </p:cBhvr>
                                      <p:tavLst>
                                        <p:tav tm="0">
                                          <p:val>
                                            <p:strVal val="#ppt_x"/>
                                          </p:val>
                                        </p:tav>
                                        <p:tav tm="100000">
                                          <p:val>
                                            <p:strVal val="#ppt_x"/>
                                          </p:val>
                                        </p:tav>
                                      </p:tavLst>
                                    </p:anim>
                                    <p:anim calcmode="lin" valueType="num">
                                      <p:cBhvr>
                                        <p:cTn id="45" dur="1000" fill="hold"/>
                                        <p:tgtEl>
                                          <p:spTgt spid="136"/>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66"/>
                                        </p:tgtEl>
                                        <p:attrNameLst>
                                          <p:attrName>style.visibility</p:attrName>
                                        </p:attrNameLst>
                                      </p:cBhvr>
                                      <p:to>
                                        <p:strVal val="visible"/>
                                      </p:to>
                                    </p:set>
                                    <p:animEffect transition="in" filter="fade">
                                      <p:cBhvr>
                                        <p:cTn id="48" dur="1000"/>
                                        <p:tgtEl>
                                          <p:spTgt spid="66"/>
                                        </p:tgtEl>
                                      </p:cBhvr>
                                    </p:animEffect>
                                    <p:anim calcmode="lin" valueType="num">
                                      <p:cBhvr>
                                        <p:cTn id="49" dur="1000" fill="hold"/>
                                        <p:tgtEl>
                                          <p:spTgt spid="66"/>
                                        </p:tgtEl>
                                        <p:attrNameLst>
                                          <p:attrName>ppt_x</p:attrName>
                                        </p:attrNameLst>
                                      </p:cBhvr>
                                      <p:tavLst>
                                        <p:tav tm="0">
                                          <p:val>
                                            <p:strVal val="#ppt_x"/>
                                          </p:val>
                                        </p:tav>
                                        <p:tav tm="100000">
                                          <p:val>
                                            <p:strVal val="#ppt_x"/>
                                          </p:val>
                                        </p:tav>
                                      </p:tavLst>
                                    </p:anim>
                                    <p:anim calcmode="lin" valueType="num">
                                      <p:cBhvr>
                                        <p:cTn id="50"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40"/>
                                        </p:tgtEl>
                                        <p:attrNameLst>
                                          <p:attrName>style.visibility</p:attrName>
                                        </p:attrNameLst>
                                      </p:cBhvr>
                                      <p:to>
                                        <p:strVal val="visible"/>
                                      </p:to>
                                    </p:set>
                                    <p:animEffect transition="in" filter="fade">
                                      <p:cBhvr>
                                        <p:cTn id="55" dur="1000"/>
                                        <p:tgtEl>
                                          <p:spTgt spid="140"/>
                                        </p:tgtEl>
                                      </p:cBhvr>
                                    </p:animEffect>
                                    <p:anim calcmode="lin" valueType="num">
                                      <p:cBhvr>
                                        <p:cTn id="56" dur="1000" fill="hold"/>
                                        <p:tgtEl>
                                          <p:spTgt spid="140"/>
                                        </p:tgtEl>
                                        <p:attrNameLst>
                                          <p:attrName>ppt_x</p:attrName>
                                        </p:attrNameLst>
                                      </p:cBhvr>
                                      <p:tavLst>
                                        <p:tav tm="0">
                                          <p:val>
                                            <p:strVal val="#ppt_x"/>
                                          </p:val>
                                        </p:tav>
                                        <p:tav tm="100000">
                                          <p:val>
                                            <p:strVal val="#ppt_x"/>
                                          </p:val>
                                        </p:tav>
                                      </p:tavLst>
                                    </p:anim>
                                    <p:anim calcmode="lin" valueType="num">
                                      <p:cBhvr>
                                        <p:cTn id="57" dur="1000" fill="hold"/>
                                        <p:tgtEl>
                                          <p:spTgt spid="140"/>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67"/>
                                        </p:tgtEl>
                                        <p:attrNameLst>
                                          <p:attrName>style.visibility</p:attrName>
                                        </p:attrNameLst>
                                      </p:cBhvr>
                                      <p:to>
                                        <p:strVal val="visible"/>
                                      </p:to>
                                    </p:set>
                                    <p:animEffect transition="in" filter="fade">
                                      <p:cBhvr>
                                        <p:cTn id="60" dur="1000"/>
                                        <p:tgtEl>
                                          <p:spTgt spid="67"/>
                                        </p:tgtEl>
                                      </p:cBhvr>
                                    </p:animEffect>
                                    <p:anim calcmode="lin" valueType="num">
                                      <p:cBhvr>
                                        <p:cTn id="61" dur="1000" fill="hold"/>
                                        <p:tgtEl>
                                          <p:spTgt spid="67"/>
                                        </p:tgtEl>
                                        <p:attrNameLst>
                                          <p:attrName>ppt_x</p:attrName>
                                        </p:attrNameLst>
                                      </p:cBhvr>
                                      <p:tavLst>
                                        <p:tav tm="0">
                                          <p:val>
                                            <p:strVal val="#ppt_x"/>
                                          </p:val>
                                        </p:tav>
                                        <p:tav tm="100000">
                                          <p:val>
                                            <p:strVal val="#ppt_x"/>
                                          </p:val>
                                        </p:tav>
                                      </p:tavLst>
                                    </p:anim>
                                    <p:anim calcmode="lin" valueType="num">
                                      <p:cBhvr>
                                        <p:cTn id="62"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53" grpId="0" animBg="1"/>
      <p:bldP spid="1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2000" y="432000"/>
            <a:ext cx="10800000" cy="540000"/>
          </a:xfrm>
        </p:spPr>
        <p:txBody>
          <a:bodyPr/>
          <a:lstStyle/>
          <a:p>
            <a:r>
              <a:rPr lang="en-US" altLang="zh-CN" sz="2800"/>
              <a:t>Contributions </a:t>
            </a:r>
            <a:endParaRPr lang="zh-CN" altLang="en-US" sz="2800" dirty="0">
              <a:latin typeface="+mj-ea"/>
              <a:sym typeface="字魂59号-创粗黑" panose="00000500000000000000" pitchFamily="2" charset="-122"/>
            </a:endParaRPr>
          </a:p>
        </p:txBody>
      </p:sp>
      <p:pic>
        <p:nvPicPr>
          <p:cNvPr id="39" name="图片 3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011230" y="0"/>
            <a:ext cx="1180770" cy="1174982"/>
          </a:xfrm>
          <a:prstGeom prst="rect">
            <a:avLst/>
          </a:prstGeom>
        </p:spPr>
      </p:pic>
      <p:grpSp>
        <p:nvGrpSpPr>
          <p:cNvPr id="11" name="组合 10"/>
          <p:cNvGrpSpPr/>
          <p:nvPr/>
        </p:nvGrpSpPr>
        <p:grpSpPr>
          <a:xfrm>
            <a:off x="1080000" y="1440001"/>
            <a:ext cx="10551168" cy="1512644"/>
            <a:chOff x="1290637" y="1391664"/>
            <a:chExt cx="9307229" cy="1286016"/>
          </a:xfrm>
        </p:grpSpPr>
        <p:grpSp>
          <p:nvGrpSpPr>
            <p:cNvPr id="6" name="组合 5"/>
            <p:cNvGrpSpPr/>
            <p:nvPr/>
          </p:nvGrpSpPr>
          <p:grpSpPr>
            <a:xfrm>
              <a:off x="1290637" y="1391664"/>
              <a:ext cx="9307229" cy="316450"/>
              <a:chOff x="1264538" y="1613184"/>
              <a:chExt cx="9307229" cy="316450"/>
            </a:xfrm>
          </p:grpSpPr>
          <p:sp>
            <p:nvSpPr>
              <p:cNvPr id="8" name="椭圆 7"/>
              <p:cNvSpPr/>
              <p:nvPr/>
            </p:nvSpPr>
            <p:spPr bwMode="auto">
              <a:xfrm>
                <a:off x="1264538" y="1613184"/>
                <a:ext cx="316452" cy="316450"/>
              </a:xfrm>
              <a:prstGeom prst="ellipse">
                <a:avLst/>
              </a:prstGeom>
              <a:solidFill>
                <a:srgbClr val="1A3172"/>
              </a:solidFill>
              <a:ln w="38100">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a:ln>
                      <a:noFill/>
                    </a:ln>
                    <a:solidFill>
                      <a:srgbClr val="FFFFFF"/>
                    </a:solidFill>
                    <a:effectLst/>
                    <a:uLnTx/>
                    <a:uFillTx/>
                    <a:latin typeface="+mj-ea"/>
                    <a:ea typeface="字魂59号-创粗黑" panose="00000500000000000000" pitchFamily="2" charset="-122"/>
                    <a:sym typeface="字魂59号-创粗黑" panose="00000500000000000000" pitchFamily="2" charset="-122"/>
                  </a:rPr>
                  <a:t>1</a:t>
                </a:r>
                <a:endParaRPr kumimoji="0" lang="zh-CN" altLang="en-US" sz="1800" b="1" i="0" u="none" strike="noStrike" kern="1200" cap="none" spc="0" normalizeH="0" baseline="0" noProof="0">
                  <a:ln>
                    <a:noFill/>
                  </a:ln>
                  <a:solidFill>
                    <a:srgbClr val="FFFFFF"/>
                  </a:solidFill>
                  <a:effectLst/>
                  <a:uLnTx/>
                  <a:uFillTx/>
                  <a:latin typeface="+mj-ea"/>
                  <a:ea typeface="字魂59号-创粗黑" panose="00000500000000000000" pitchFamily="2" charset="-122"/>
                  <a:sym typeface="字魂59号-创粗黑" panose="00000500000000000000" pitchFamily="2" charset="-122"/>
                </a:endParaRPr>
              </a:p>
            </p:txBody>
          </p:sp>
          <p:sp>
            <p:nvSpPr>
              <p:cNvPr id="5" name="文本框 4"/>
              <p:cNvSpPr txBox="1"/>
              <p:nvPr/>
            </p:nvSpPr>
            <p:spPr>
              <a:xfrm>
                <a:off x="1580990" y="1613184"/>
                <a:ext cx="8990777" cy="316450"/>
              </a:xfrm>
              <a:prstGeom prst="rect">
                <a:avLst/>
              </a:prstGeom>
              <a:noFill/>
            </p:spPr>
            <p:txBody>
              <a:bodyPr wrap="square" lIns="90000" tIns="46800" rIns="90000" bIns="46800" rtlCol="0" anchor="ctr" anchorCtr="0">
                <a:noAutofit/>
              </a:bodyPr>
              <a:lstStyle/>
              <a:p>
                <a:r>
                  <a:rPr lang="en-US" altLang="zh-CN" sz="2400" dirty="0"/>
                  <a:t>proposes </a:t>
                </a:r>
                <a:r>
                  <a:rPr lang="en-US" altLang="zh-CN" sz="2400" b="1" dirty="0" err="1"/>
                  <a:t>CoolSim</a:t>
                </a:r>
                <a:r>
                  <a:rPr lang="en-US" altLang="zh-CN" sz="2400" b="1" dirty="0"/>
                  <a:t> </a:t>
                </a:r>
                <a:r>
                  <a:rPr lang="en-US" altLang="zh-CN" sz="2400" dirty="0"/>
                  <a:t>to eliminate cache warming</a:t>
                </a:r>
                <a:endParaRPr lang="en-US" altLang="zh-CN" sz="2400" dirty="0"/>
              </a:p>
            </p:txBody>
          </p:sp>
        </p:grpSp>
        <p:sp>
          <p:nvSpPr>
            <p:cNvPr id="7" name="文本框 6"/>
            <p:cNvSpPr txBox="1"/>
            <p:nvPr/>
          </p:nvSpPr>
          <p:spPr>
            <a:xfrm>
              <a:off x="1607088" y="1821246"/>
              <a:ext cx="8990777" cy="856434"/>
            </a:xfrm>
            <a:prstGeom prst="rect">
              <a:avLst/>
            </a:prstGeom>
            <a:noFill/>
          </p:spPr>
          <p:txBody>
            <a:bodyPr wrap="square" lIns="90000" tIns="46800" rIns="90000" bIns="46800" rtlCol="0" anchor="ctr" anchorCtr="0">
              <a:noAutofit/>
            </a:bodyPr>
            <a:lstStyle/>
            <a:p>
              <a:pPr marL="285750" indent="-285750">
                <a:lnSpc>
                  <a:spcPct val="150000"/>
                </a:lnSpc>
                <a:buFont typeface="Wingdings" panose="05000000000000000000" pitchFamily="2" charset="2"/>
                <a:buChar char="l"/>
              </a:pPr>
              <a:r>
                <a:rPr lang="en-US" altLang="zh-CN" sz="2000" dirty="0"/>
                <a:t>with fast, virtualized fast-forwarding and statistical cache modeling</a:t>
              </a:r>
              <a:endParaRPr lang="en-US" altLang="zh-CN" sz="2000" dirty="0"/>
            </a:p>
            <a:p>
              <a:pPr marL="285750" indent="-285750">
                <a:lnSpc>
                  <a:spcPct val="150000"/>
                </a:lnSpc>
                <a:buFont typeface="Wingdings" panose="05000000000000000000" pitchFamily="2" charset="2"/>
                <a:buChar char="l"/>
              </a:pPr>
              <a:r>
                <a:rPr lang="en-US" altLang="zh-CN" sz="2000" dirty="0"/>
                <a:t> combines and enhances ideas from </a:t>
              </a:r>
              <a:r>
                <a:rPr lang="en-US" altLang="zh-CN" sz="2000" dirty="0" err="1"/>
                <a:t>WarmSim</a:t>
              </a:r>
              <a:r>
                <a:rPr lang="en-US" altLang="zh-CN" sz="2000" dirty="0"/>
                <a:t> and FSA</a:t>
              </a:r>
              <a:endParaRPr lang="en-US" altLang="zh-CN" sz="2000" dirty="0">
                <a:latin typeface="Arial" panose="020B0604020202090204" pitchFamily="34" charset="0"/>
                <a:cs typeface="Arial" panose="020B0604020202090204" pitchFamily="34" charset="0"/>
              </a:endParaRPr>
            </a:p>
          </p:txBody>
        </p:sp>
      </p:grpSp>
      <p:grpSp>
        <p:nvGrpSpPr>
          <p:cNvPr id="32" name="组合 31"/>
          <p:cNvGrpSpPr/>
          <p:nvPr/>
        </p:nvGrpSpPr>
        <p:grpSpPr>
          <a:xfrm>
            <a:off x="1080000" y="3104625"/>
            <a:ext cx="10679184" cy="3321375"/>
            <a:chOff x="1290637" y="1516551"/>
            <a:chExt cx="9340311" cy="2760669"/>
          </a:xfrm>
        </p:grpSpPr>
        <p:grpSp>
          <p:nvGrpSpPr>
            <p:cNvPr id="33" name="组合 32"/>
            <p:cNvGrpSpPr/>
            <p:nvPr/>
          </p:nvGrpSpPr>
          <p:grpSpPr>
            <a:xfrm>
              <a:off x="1290637" y="1516551"/>
              <a:ext cx="2197434" cy="317843"/>
              <a:chOff x="1264538" y="1738071"/>
              <a:chExt cx="2197434" cy="317843"/>
            </a:xfrm>
          </p:grpSpPr>
          <p:sp>
            <p:nvSpPr>
              <p:cNvPr id="35" name="椭圆 34"/>
              <p:cNvSpPr/>
              <p:nvPr/>
            </p:nvSpPr>
            <p:spPr bwMode="auto">
              <a:xfrm>
                <a:off x="1264538" y="1739464"/>
                <a:ext cx="316452" cy="316450"/>
              </a:xfrm>
              <a:prstGeom prst="ellipse">
                <a:avLst/>
              </a:prstGeom>
              <a:solidFill>
                <a:srgbClr val="1A3172"/>
              </a:solidFill>
              <a:ln w="38100">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r>
                  <a:rPr lang="en-US" altLang="zh-CN" b="1">
                    <a:solidFill>
                      <a:srgbClr val="FFFFFF"/>
                    </a:solidFill>
                    <a:latin typeface="+mj-ea"/>
                    <a:ea typeface="字魂59号-创粗黑" panose="00000500000000000000" pitchFamily="2" charset="-122"/>
                    <a:sym typeface="字魂59号-创粗黑" panose="00000500000000000000" pitchFamily="2" charset="-122"/>
                  </a:rPr>
                  <a:t>2</a:t>
                </a:r>
                <a:endParaRPr kumimoji="0" lang="zh-CN" altLang="en-US" sz="1800" b="1" i="0" u="none" strike="noStrike" kern="1200" cap="none" spc="0" normalizeH="0" baseline="0" noProof="0">
                  <a:ln>
                    <a:noFill/>
                  </a:ln>
                  <a:solidFill>
                    <a:srgbClr val="FFFFFF"/>
                  </a:solidFill>
                  <a:effectLst/>
                  <a:uLnTx/>
                  <a:uFillTx/>
                  <a:latin typeface="+mj-ea"/>
                  <a:ea typeface="字魂59号-创粗黑" panose="00000500000000000000" pitchFamily="2" charset="-122"/>
                  <a:sym typeface="字魂59号-创粗黑" panose="00000500000000000000" pitchFamily="2" charset="-122"/>
                </a:endParaRPr>
              </a:p>
            </p:txBody>
          </p:sp>
          <p:sp>
            <p:nvSpPr>
              <p:cNvPr id="36" name="文本框 35"/>
              <p:cNvSpPr txBox="1"/>
              <p:nvPr/>
            </p:nvSpPr>
            <p:spPr>
              <a:xfrm>
                <a:off x="1578308" y="1738071"/>
                <a:ext cx="1883664" cy="316450"/>
              </a:xfrm>
              <a:prstGeom prst="rect">
                <a:avLst/>
              </a:prstGeom>
              <a:noFill/>
            </p:spPr>
            <p:txBody>
              <a:bodyPr wrap="square" lIns="90000" tIns="46800" rIns="90000" bIns="46800" rtlCol="0" anchor="ctr" anchorCtr="0">
                <a:noAutofit/>
              </a:bodyPr>
              <a:lstStyle/>
              <a:p>
                <a:r>
                  <a:rPr lang="en-US" altLang="zh-CN" sz="2400"/>
                  <a:t>contributions</a:t>
                </a:r>
                <a:endParaRPr lang="zh-CN" altLang="en-US" sz="2400" dirty="0"/>
              </a:p>
            </p:txBody>
          </p:sp>
        </p:grpSp>
        <p:sp>
          <p:nvSpPr>
            <p:cNvPr id="34" name="文本框 33"/>
            <p:cNvSpPr txBox="1"/>
            <p:nvPr/>
          </p:nvSpPr>
          <p:spPr>
            <a:xfrm>
              <a:off x="1604406" y="1863442"/>
              <a:ext cx="9026542" cy="2413778"/>
            </a:xfrm>
            <a:prstGeom prst="rect">
              <a:avLst/>
            </a:prstGeom>
            <a:noFill/>
          </p:spPr>
          <p:txBody>
            <a:bodyPr wrap="square" lIns="90000" tIns="46800" rIns="90000" bIns="46800" rtlCol="0" anchor="ctr" anchorCtr="0">
              <a:noAutofit/>
            </a:bodyPr>
            <a:lstStyle/>
            <a:p>
              <a:pPr marL="342900" indent="-342900">
                <a:lnSpc>
                  <a:spcPct val="150000"/>
                </a:lnSpc>
                <a:buFont typeface="Wingdings" panose="05000000000000000000" pitchFamily="2" charset="2"/>
                <a:buChar char="l"/>
              </a:pPr>
              <a:r>
                <a:rPr lang="en-US" altLang="zh-CN" sz="2000" dirty="0"/>
                <a:t>proposes </a:t>
              </a:r>
              <a:r>
                <a:rPr lang="en-US" altLang="zh-CN" sz="2000" b="1" dirty="0"/>
                <a:t>a new MRI collection mechanism </a:t>
              </a:r>
              <a:r>
                <a:rPr lang="en-US" altLang="zh-CN" sz="2000" dirty="0"/>
                <a:t>that runs on top of the virtualized fast-forwarding mode of gem5</a:t>
              </a:r>
              <a:endParaRPr lang="en-US" altLang="zh-CN" sz="2000" dirty="0"/>
            </a:p>
            <a:p>
              <a:pPr marL="342900" indent="-342900">
                <a:lnSpc>
                  <a:spcPct val="150000"/>
                </a:lnSpc>
                <a:buFont typeface="Wingdings" panose="05000000000000000000" pitchFamily="2" charset="2"/>
                <a:buChar char="l"/>
              </a:pPr>
              <a:r>
                <a:rPr lang="en-US" altLang="zh-CN" sz="2000" dirty="0"/>
                <a:t>improve on </a:t>
              </a:r>
              <a:r>
                <a:rPr lang="en-US" altLang="zh-CN" sz="2000" dirty="0" err="1"/>
                <a:t>WarmSim’s</a:t>
              </a:r>
              <a:r>
                <a:rPr lang="en-US" altLang="zh-CN" sz="2000" dirty="0"/>
                <a:t> cache modeling methodology(</a:t>
              </a:r>
              <a:r>
                <a:rPr lang="en-US" altLang="zh-CN" sz="2000" b="1" dirty="0"/>
                <a:t>sparse MRI</a:t>
              </a:r>
              <a:r>
                <a:rPr lang="zh-CN" altLang="en-US" sz="2000" b="1" dirty="0"/>
                <a:t>，</a:t>
              </a:r>
              <a:r>
                <a:rPr lang="en-US" altLang="zh-CN" sz="2000" b="1" dirty="0"/>
                <a:t>lukewarm cache and No-blocking cache</a:t>
              </a:r>
              <a:r>
                <a:rPr lang="en-US" altLang="zh-CN" sz="2000" dirty="0"/>
                <a:t>)</a:t>
              </a:r>
              <a:endParaRPr lang="en-US" altLang="zh-CN" sz="2000" dirty="0"/>
            </a:p>
            <a:p>
              <a:pPr marL="342900" indent="-342900">
                <a:lnSpc>
                  <a:spcPct val="150000"/>
                </a:lnSpc>
                <a:buFont typeface="Wingdings" panose="05000000000000000000" pitchFamily="2" charset="2"/>
                <a:buChar char="l"/>
              </a:pPr>
              <a:r>
                <a:rPr lang="en-US" altLang="zh-CN" sz="2000" dirty="0"/>
                <a:t>leverage technologies from FSA and </a:t>
              </a:r>
              <a:r>
                <a:rPr lang="en-US" altLang="zh-CN" sz="2000" dirty="0" err="1"/>
                <a:t>WarmSim</a:t>
              </a:r>
              <a:r>
                <a:rPr lang="en-US" altLang="zh-CN" sz="2000" dirty="0"/>
                <a:t> and propose an integrated online statistical simulation framework</a:t>
              </a:r>
              <a:endParaRPr lang="zh-CN" altLang="en-US" sz="2000"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2000" y="432000"/>
            <a:ext cx="10800000" cy="540000"/>
          </a:xfrm>
        </p:spPr>
        <p:txBody>
          <a:bodyPr/>
          <a:lstStyle/>
          <a:p>
            <a:r>
              <a:rPr lang="en-US" altLang="zh-CN" sz="2800" dirty="0"/>
              <a:t>Background  </a:t>
            </a:r>
            <a:endParaRPr lang="zh-CN" altLang="en-US" sz="2800" dirty="0">
              <a:latin typeface="+mj-ea"/>
              <a:sym typeface="字魂59号-创粗黑" panose="00000500000000000000" pitchFamily="2" charset="-122"/>
            </a:endParaRPr>
          </a:p>
        </p:txBody>
      </p:sp>
      <p:pic>
        <p:nvPicPr>
          <p:cNvPr id="39" name="图片 3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011230" y="0"/>
            <a:ext cx="1180770" cy="1174982"/>
          </a:xfrm>
          <a:prstGeom prst="rect">
            <a:avLst/>
          </a:prstGeom>
        </p:spPr>
      </p:pic>
      <p:grpSp>
        <p:nvGrpSpPr>
          <p:cNvPr id="11" name="组合 10"/>
          <p:cNvGrpSpPr/>
          <p:nvPr/>
        </p:nvGrpSpPr>
        <p:grpSpPr>
          <a:xfrm>
            <a:off x="1080000" y="1440001"/>
            <a:ext cx="10551168" cy="1512644"/>
            <a:chOff x="1290637" y="1391664"/>
            <a:chExt cx="9307229" cy="1286016"/>
          </a:xfrm>
        </p:grpSpPr>
        <p:grpSp>
          <p:nvGrpSpPr>
            <p:cNvPr id="6" name="组合 5"/>
            <p:cNvGrpSpPr/>
            <p:nvPr/>
          </p:nvGrpSpPr>
          <p:grpSpPr>
            <a:xfrm>
              <a:off x="1290637" y="1391664"/>
              <a:ext cx="9307229" cy="316450"/>
              <a:chOff x="1264538" y="1613184"/>
              <a:chExt cx="9307229" cy="316450"/>
            </a:xfrm>
          </p:grpSpPr>
          <p:sp>
            <p:nvSpPr>
              <p:cNvPr id="8" name="椭圆 7"/>
              <p:cNvSpPr/>
              <p:nvPr/>
            </p:nvSpPr>
            <p:spPr bwMode="auto">
              <a:xfrm>
                <a:off x="1264538" y="1613184"/>
                <a:ext cx="316452" cy="316450"/>
              </a:xfrm>
              <a:prstGeom prst="ellipse">
                <a:avLst/>
              </a:prstGeom>
              <a:solidFill>
                <a:srgbClr val="1A3172"/>
              </a:solidFill>
              <a:ln w="38100">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a:ln>
                      <a:noFill/>
                    </a:ln>
                    <a:solidFill>
                      <a:srgbClr val="FFFFFF"/>
                    </a:solidFill>
                    <a:effectLst/>
                    <a:uLnTx/>
                    <a:uFillTx/>
                    <a:latin typeface="+mj-ea"/>
                    <a:ea typeface="字魂59号-创粗黑" panose="00000500000000000000" pitchFamily="2" charset="-122"/>
                    <a:sym typeface="字魂59号-创粗黑" panose="00000500000000000000" pitchFamily="2" charset="-122"/>
                  </a:rPr>
                  <a:t>1</a:t>
                </a:r>
                <a:endParaRPr kumimoji="0" lang="zh-CN" altLang="en-US" sz="1800" b="1" i="0" u="none" strike="noStrike" kern="1200" cap="none" spc="0" normalizeH="0" baseline="0" noProof="0">
                  <a:ln>
                    <a:noFill/>
                  </a:ln>
                  <a:solidFill>
                    <a:srgbClr val="FFFFFF"/>
                  </a:solidFill>
                  <a:effectLst/>
                  <a:uLnTx/>
                  <a:uFillTx/>
                  <a:latin typeface="+mj-ea"/>
                  <a:ea typeface="字魂59号-创粗黑" panose="00000500000000000000" pitchFamily="2" charset="-122"/>
                  <a:sym typeface="字魂59号-创粗黑" panose="00000500000000000000" pitchFamily="2" charset="-122"/>
                </a:endParaRPr>
              </a:p>
            </p:txBody>
          </p:sp>
          <p:sp>
            <p:nvSpPr>
              <p:cNvPr id="5" name="文本框 4"/>
              <p:cNvSpPr txBox="1"/>
              <p:nvPr/>
            </p:nvSpPr>
            <p:spPr>
              <a:xfrm>
                <a:off x="1580990" y="1613184"/>
                <a:ext cx="8990777" cy="316450"/>
              </a:xfrm>
              <a:prstGeom prst="rect">
                <a:avLst/>
              </a:prstGeom>
              <a:noFill/>
            </p:spPr>
            <p:txBody>
              <a:bodyPr wrap="square" lIns="90000" tIns="46800" rIns="90000" bIns="46800" rtlCol="0" anchor="ctr" anchorCtr="0">
                <a:noAutofit/>
              </a:bodyPr>
              <a:lstStyle/>
              <a:p>
                <a:r>
                  <a:rPr lang="en-US" altLang="zh-CN" sz="2400" dirty="0"/>
                  <a:t>Virtualized Simulation Fast-Forwarding</a:t>
                </a:r>
                <a:endParaRPr lang="en-US" altLang="zh-CN" sz="2400" dirty="0"/>
              </a:p>
            </p:txBody>
          </p:sp>
        </p:grpSp>
        <p:sp>
          <p:nvSpPr>
            <p:cNvPr id="7" name="文本框 6"/>
            <p:cNvSpPr txBox="1"/>
            <p:nvPr/>
          </p:nvSpPr>
          <p:spPr>
            <a:xfrm>
              <a:off x="1607088" y="1821246"/>
              <a:ext cx="8990777" cy="856434"/>
            </a:xfrm>
            <a:prstGeom prst="rect">
              <a:avLst/>
            </a:prstGeom>
            <a:noFill/>
          </p:spPr>
          <p:txBody>
            <a:bodyPr wrap="square" lIns="90000" tIns="46800" rIns="90000" bIns="46800" rtlCol="0" anchor="ctr" anchorCtr="0">
              <a:noAutofit/>
            </a:bodyPr>
            <a:lstStyle/>
            <a:p>
              <a:pPr marL="285750" indent="-285750">
                <a:lnSpc>
                  <a:spcPct val="150000"/>
                </a:lnSpc>
                <a:buFont typeface="Wingdings" panose="05000000000000000000" pitchFamily="2" charset="2"/>
                <a:buChar char="l"/>
              </a:pPr>
              <a:r>
                <a:rPr lang="en-US" altLang="zh-CN" sz="2000" b="1" dirty="0"/>
                <a:t>hardware virtualization </a:t>
              </a:r>
              <a:r>
                <a:rPr lang="en-US" altLang="zh-CN" sz="2000" dirty="0"/>
                <a:t>to advance simulation at near-native speed</a:t>
              </a:r>
              <a:endParaRPr lang="en-US" altLang="zh-CN" sz="2000" dirty="0"/>
            </a:p>
            <a:p>
              <a:pPr marL="285750" indent="-285750">
                <a:lnSpc>
                  <a:spcPct val="150000"/>
                </a:lnSpc>
                <a:buFont typeface="Wingdings" panose="05000000000000000000" pitchFamily="2" charset="2"/>
                <a:buChar char="l"/>
              </a:pPr>
              <a:r>
                <a:rPr lang="en-US" altLang="zh-CN" sz="2000" dirty="0"/>
                <a:t>substitute slow functional fast-forwarding (FF)</a:t>
              </a:r>
              <a:endParaRPr lang="en-US" altLang="zh-CN" sz="2000" dirty="0">
                <a:latin typeface="Arial" panose="020B0604020202090204" pitchFamily="34" charset="0"/>
                <a:cs typeface="Arial" panose="020B0604020202090204" pitchFamily="34" charset="0"/>
              </a:endParaRPr>
            </a:p>
          </p:txBody>
        </p:sp>
      </p:grpSp>
      <p:grpSp>
        <p:nvGrpSpPr>
          <p:cNvPr id="32" name="组合 31"/>
          <p:cNvGrpSpPr/>
          <p:nvPr/>
        </p:nvGrpSpPr>
        <p:grpSpPr>
          <a:xfrm>
            <a:off x="1080000" y="3211218"/>
            <a:ext cx="10679184" cy="3043278"/>
            <a:chOff x="1290637" y="1516551"/>
            <a:chExt cx="9340311" cy="2205811"/>
          </a:xfrm>
        </p:grpSpPr>
        <p:grpSp>
          <p:nvGrpSpPr>
            <p:cNvPr id="33" name="组合 32"/>
            <p:cNvGrpSpPr/>
            <p:nvPr/>
          </p:nvGrpSpPr>
          <p:grpSpPr>
            <a:xfrm>
              <a:off x="1290637" y="1516551"/>
              <a:ext cx="6825616" cy="317843"/>
              <a:chOff x="1264538" y="1738071"/>
              <a:chExt cx="6825616" cy="317843"/>
            </a:xfrm>
          </p:grpSpPr>
          <p:sp>
            <p:nvSpPr>
              <p:cNvPr id="35" name="椭圆 34"/>
              <p:cNvSpPr/>
              <p:nvPr/>
            </p:nvSpPr>
            <p:spPr bwMode="auto">
              <a:xfrm>
                <a:off x="1264538" y="1739464"/>
                <a:ext cx="316452" cy="316450"/>
              </a:xfrm>
              <a:prstGeom prst="ellipse">
                <a:avLst/>
              </a:prstGeom>
              <a:solidFill>
                <a:srgbClr val="1A3172"/>
              </a:solidFill>
              <a:ln w="38100">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r>
                  <a:rPr lang="en-US" altLang="zh-CN" b="1">
                    <a:solidFill>
                      <a:srgbClr val="FFFFFF"/>
                    </a:solidFill>
                    <a:latin typeface="+mj-ea"/>
                    <a:ea typeface="字魂59号-创粗黑" panose="00000500000000000000" pitchFamily="2" charset="-122"/>
                    <a:sym typeface="字魂59号-创粗黑" panose="00000500000000000000" pitchFamily="2" charset="-122"/>
                  </a:rPr>
                  <a:t>2</a:t>
                </a:r>
                <a:endParaRPr kumimoji="0" lang="zh-CN" altLang="en-US" sz="1800" b="1" i="0" u="none" strike="noStrike" kern="1200" cap="none" spc="0" normalizeH="0" baseline="0" noProof="0">
                  <a:ln>
                    <a:noFill/>
                  </a:ln>
                  <a:solidFill>
                    <a:srgbClr val="FFFFFF"/>
                  </a:solidFill>
                  <a:effectLst/>
                  <a:uLnTx/>
                  <a:uFillTx/>
                  <a:latin typeface="+mj-ea"/>
                  <a:ea typeface="字魂59号-创粗黑" panose="00000500000000000000" pitchFamily="2" charset="-122"/>
                  <a:sym typeface="字魂59号-创粗黑" panose="00000500000000000000" pitchFamily="2" charset="-122"/>
                </a:endParaRPr>
              </a:p>
            </p:txBody>
          </p:sp>
          <p:sp>
            <p:nvSpPr>
              <p:cNvPr id="36" name="文本框 35"/>
              <p:cNvSpPr txBox="1"/>
              <p:nvPr/>
            </p:nvSpPr>
            <p:spPr>
              <a:xfrm>
                <a:off x="1578308" y="1738071"/>
                <a:ext cx="6511846" cy="316450"/>
              </a:xfrm>
              <a:prstGeom prst="rect">
                <a:avLst/>
              </a:prstGeom>
              <a:noFill/>
            </p:spPr>
            <p:txBody>
              <a:bodyPr wrap="square" lIns="90000" tIns="46800" rIns="90000" bIns="46800" rtlCol="0" anchor="ctr" anchorCtr="0">
                <a:noAutofit/>
              </a:bodyPr>
              <a:lstStyle/>
              <a:p>
                <a:r>
                  <a:rPr lang="en-US" altLang="zh-CN" sz="2400" dirty="0"/>
                  <a:t>Statistical </a:t>
                </a:r>
                <a:r>
                  <a:rPr lang="en-US" altLang="zh-CN" sz="2400"/>
                  <a:t>Cache Modeling</a:t>
                </a:r>
                <a:endParaRPr lang="zh-CN" altLang="en-US" sz="2400" dirty="0"/>
              </a:p>
            </p:txBody>
          </p:sp>
        </p:grpSp>
        <p:sp>
          <p:nvSpPr>
            <p:cNvPr id="34" name="文本框 33"/>
            <p:cNvSpPr txBox="1"/>
            <p:nvPr/>
          </p:nvSpPr>
          <p:spPr>
            <a:xfrm>
              <a:off x="1604406" y="1943606"/>
              <a:ext cx="9026542" cy="1778756"/>
            </a:xfrm>
            <a:prstGeom prst="rect">
              <a:avLst/>
            </a:prstGeom>
            <a:noFill/>
          </p:spPr>
          <p:txBody>
            <a:bodyPr wrap="square" lIns="90000" tIns="46800" rIns="90000" bIns="46800" rtlCol="0" anchor="ctr" anchorCtr="0">
              <a:noAutofit/>
            </a:bodyPr>
            <a:lstStyle/>
            <a:p>
              <a:pPr marL="342900" indent="-342900">
                <a:lnSpc>
                  <a:spcPct val="150000"/>
                </a:lnSpc>
                <a:buFont typeface="Wingdings" panose="05000000000000000000" pitchFamily="2" charset="2"/>
                <a:buChar char="l"/>
              </a:pPr>
              <a:r>
                <a:rPr lang="en-US" altLang="zh-CN" sz="2000"/>
                <a:t>MRI</a:t>
              </a:r>
              <a:r>
                <a:rPr lang="zh-CN" altLang="en-US" sz="2000"/>
                <a:t>：</a:t>
              </a:r>
              <a:r>
                <a:rPr lang="en-US" altLang="zh-CN" sz="2000"/>
                <a:t>memory reuse information</a:t>
              </a:r>
              <a:endParaRPr lang="en-US" altLang="zh-CN" sz="2000"/>
            </a:p>
            <a:p>
              <a:pPr marL="342900" indent="-342900">
                <a:lnSpc>
                  <a:spcPct val="150000"/>
                </a:lnSpc>
                <a:buFont typeface="Wingdings" panose="05000000000000000000" pitchFamily="2" charset="2"/>
                <a:buChar char="l"/>
              </a:pPr>
              <a:r>
                <a:rPr lang="en-US" altLang="zh-CN" sz="2000" b="0" i="0">
                  <a:solidFill>
                    <a:srgbClr val="000000"/>
                  </a:solidFill>
                  <a:effectLst/>
                  <a:latin typeface="Helvetica" pitchFamily="34" charset="0"/>
                </a:rPr>
                <a:t>memory stride</a:t>
              </a:r>
              <a:endParaRPr lang="en-US" altLang="zh-CN" sz="2000" b="0" i="0">
                <a:solidFill>
                  <a:srgbClr val="000000"/>
                </a:solidFill>
                <a:effectLst/>
                <a:latin typeface="Helvetica" pitchFamily="34" charset="0"/>
              </a:endParaRPr>
            </a:p>
            <a:p>
              <a:pPr marL="342900" indent="-342900">
                <a:lnSpc>
                  <a:spcPct val="150000"/>
                </a:lnSpc>
                <a:buFont typeface="Wingdings" panose="05000000000000000000" pitchFamily="2" charset="2"/>
                <a:buChar char="l"/>
              </a:pPr>
              <a:r>
                <a:rPr lang="en-US" altLang="zh-CN" sz="2000"/>
                <a:t>reuse distance</a:t>
              </a:r>
              <a:endParaRPr lang="en-US" altLang="zh-CN" sz="2000"/>
            </a:p>
            <a:p>
              <a:pPr marL="342900" indent="-342900">
                <a:lnSpc>
                  <a:spcPct val="150000"/>
                </a:lnSpc>
                <a:buFont typeface="Wingdings" panose="05000000000000000000" pitchFamily="2" charset="2"/>
                <a:buChar char="l"/>
              </a:pPr>
              <a:r>
                <a:rPr lang="en-US" altLang="zh-CN" sz="2000"/>
                <a:t>stack distance</a:t>
              </a:r>
              <a:endParaRPr lang="en-US" altLang="zh-CN" sz="2000"/>
            </a:p>
            <a:p>
              <a:pPr marL="342900" indent="-342900">
                <a:lnSpc>
                  <a:spcPct val="150000"/>
                </a:lnSpc>
                <a:buFont typeface="Wingdings" panose="05000000000000000000" pitchFamily="2" charset="2"/>
                <a:buChar char="l"/>
              </a:pPr>
              <a:r>
                <a:rPr lang="en-US" altLang="zh-CN" sz="2000"/>
                <a:t>Vicinity</a:t>
              </a:r>
              <a:endParaRPr lang="en-US" altLang="zh-CN" sz="2000"/>
            </a:p>
          </p:txBody>
        </p:sp>
      </p:grpSp>
      <p:pic>
        <p:nvPicPr>
          <p:cNvPr id="4" name="图片 3"/>
          <p:cNvPicPr>
            <a:picLocks noChangeAspect="1"/>
          </p:cNvPicPr>
          <p:nvPr/>
        </p:nvPicPr>
        <p:blipFill rotWithShape="1">
          <a:blip r:embed="rId2">
            <a:clrChange>
              <a:clrFrom>
                <a:srgbClr val="FFFFFF"/>
              </a:clrFrom>
              <a:clrTo>
                <a:srgbClr val="FFFFFF">
                  <a:alpha val="0"/>
                </a:srgbClr>
              </a:clrTo>
            </a:clrChange>
          </a:blip>
          <a:srcRect b="47998"/>
          <a:stretch>
            <a:fillRect/>
          </a:stretch>
        </p:blipFill>
        <p:spPr>
          <a:xfrm>
            <a:off x="7019524" y="4687611"/>
            <a:ext cx="5172476" cy="1924737"/>
          </a:xfrm>
          <a:prstGeom prst="rect">
            <a:avLst/>
          </a:prstGeom>
        </p:spPr>
      </p:pic>
      <p:pic>
        <p:nvPicPr>
          <p:cNvPr id="12" name="图片 11"/>
          <p:cNvPicPr>
            <a:picLocks noChangeAspect="1"/>
          </p:cNvPicPr>
          <p:nvPr/>
        </p:nvPicPr>
        <p:blipFill>
          <a:blip r:embed="rId3">
            <a:clrChange>
              <a:clrFrom>
                <a:srgbClr val="FFFFFF"/>
              </a:clrFrom>
              <a:clrTo>
                <a:srgbClr val="FFFFFF">
                  <a:alpha val="0"/>
                </a:srgbClr>
              </a:clrTo>
            </a:clrChange>
          </a:blip>
          <a:stretch>
            <a:fillRect/>
          </a:stretch>
        </p:blipFill>
        <p:spPr>
          <a:xfrm>
            <a:off x="7019524" y="2612364"/>
            <a:ext cx="5017261" cy="197012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2000" y="432000"/>
            <a:ext cx="10800000" cy="540000"/>
          </a:xfrm>
        </p:spPr>
        <p:txBody>
          <a:bodyPr/>
          <a:lstStyle/>
          <a:p>
            <a:r>
              <a:rPr lang="en-US" altLang="zh-CN" sz="2800"/>
              <a:t>CoolSim  </a:t>
            </a:r>
            <a:endParaRPr lang="zh-CN" altLang="en-US" sz="2800" dirty="0">
              <a:latin typeface="+mj-ea"/>
              <a:sym typeface="字魂59号-创粗黑" panose="00000500000000000000" pitchFamily="2" charset="-122"/>
            </a:endParaRPr>
          </a:p>
        </p:txBody>
      </p:sp>
      <p:pic>
        <p:nvPicPr>
          <p:cNvPr id="39" name="图片 3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011230" y="0"/>
            <a:ext cx="1180770" cy="1174982"/>
          </a:xfrm>
          <a:prstGeom prst="rect">
            <a:avLst/>
          </a:prstGeom>
        </p:spPr>
      </p:pic>
      <p:pic>
        <p:nvPicPr>
          <p:cNvPr id="9" name="图片 8"/>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325192" y="1310084"/>
            <a:ext cx="5626808" cy="5115916"/>
          </a:xfrm>
          <a:prstGeom prst="rect">
            <a:avLst/>
          </a:prstGeom>
        </p:spPr>
      </p:pic>
      <p:grpSp>
        <p:nvGrpSpPr>
          <p:cNvPr id="17" name="组合 16"/>
          <p:cNvGrpSpPr/>
          <p:nvPr/>
        </p:nvGrpSpPr>
        <p:grpSpPr>
          <a:xfrm>
            <a:off x="1080000" y="1440002"/>
            <a:ext cx="10551168" cy="1769721"/>
            <a:chOff x="1290637" y="1391664"/>
            <a:chExt cx="9307229" cy="1504576"/>
          </a:xfrm>
        </p:grpSpPr>
        <p:grpSp>
          <p:nvGrpSpPr>
            <p:cNvPr id="18" name="组合 17"/>
            <p:cNvGrpSpPr/>
            <p:nvPr/>
          </p:nvGrpSpPr>
          <p:grpSpPr>
            <a:xfrm>
              <a:off x="1290637" y="1391664"/>
              <a:ext cx="9307229" cy="316450"/>
              <a:chOff x="1264538" y="1613184"/>
              <a:chExt cx="9307229" cy="316450"/>
            </a:xfrm>
          </p:grpSpPr>
          <p:sp>
            <p:nvSpPr>
              <p:cNvPr id="20" name="椭圆 19"/>
              <p:cNvSpPr/>
              <p:nvPr/>
            </p:nvSpPr>
            <p:spPr bwMode="auto">
              <a:xfrm>
                <a:off x="1264538" y="1613184"/>
                <a:ext cx="316452" cy="316450"/>
              </a:xfrm>
              <a:prstGeom prst="ellipse">
                <a:avLst/>
              </a:prstGeom>
              <a:solidFill>
                <a:srgbClr val="1A3172"/>
              </a:solidFill>
              <a:ln w="38100">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a:ln>
                      <a:noFill/>
                    </a:ln>
                    <a:solidFill>
                      <a:srgbClr val="FFFFFF"/>
                    </a:solidFill>
                    <a:effectLst/>
                    <a:uLnTx/>
                    <a:uFillTx/>
                    <a:latin typeface="+mj-ea"/>
                    <a:ea typeface="字魂59号-创粗黑" panose="00000500000000000000" pitchFamily="2" charset="-122"/>
                    <a:sym typeface="字魂59号-创粗黑" panose="00000500000000000000" pitchFamily="2" charset="-122"/>
                  </a:rPr>
                  <a:t>1</a:t>
                </a:r>
                <a:endParaRPr kumimoji="0" lang="zh-CN" altLang="en-US" sz="1800" b="1" i="0" u="none" strike="noStrike" kern="1200" cap="none" spc="0" normalizeH="0" baseline="0" noProof="0">
                  <a:ln>
                    <a:noFill/>
                  </a:ln>
                  <a:solidFill>
                    <a:srgbClr val="FFFFFF"/>
                  </a:solidFill>
                  <a:effectLst/>
                  <a:uLnTx/>
                  <a:uFillTx/>
                  <a:latin typeface="+mj-ea"/>
                  <a:ea typeface="字魂59号-创粗黑" panose="00000500000000000000" pitchFamily="2" charset="-122"/>
                  <a:sym typeface="字魂59号-创粗黑" panose="00000500000000000000" pitchFamily="2" charset="-122"/>
                </a:endParaRPr>
              </a:p>
            </p:txBody>
          </p:sp>
          <p:sp>
            <p:nvSpPr>
              <p:cNvPr id="21" name="文本框 20"/>
              <p:cNvSpPr txBox="1"/>
              <p:nvPr/>
            </p:nvSpPr>
            <p:spPr>
              <a:xfrm>
                <a:off x="1580990" y="1613184"/>
                <a:ext cx="8990777" cy="316450"/>
              </a:xfrm>
              <a:prstGeom prst="rect">
                <a:avLst/>
              </a:prstGeom>
              <a:noFill/>
            </p:spPr>
            <p:txBody>
              <a:bodyPr wrap="square" lIns="90000" tIns="46800" rIns="90000" bIns="46800" rtlCol="0" anchor="ctr" anchorCtr="0">
                <a:noAutofit/>
              </a:bodyPr>
              <a:lstStyle/>
              <a:p>
                <a:r>
                  <a:rPr lang="en-US" altLang="zh-CN" sz="2400"/>
                  <a:t>MRI Sampling</a:t>
                </a:r>
                <a:endParaRPr lang="en-US" altLang="zh-CN" sz="2400" dirty="0"/>
              </a:p>
            </p:txBody>
          </p:sp>
        </p:grpSp>
        <p:sp>
          <p:nvSpPr>
            <p:cNvPr id="19" name="文本框 18"/>
            <p:cNvSpPr txBox="1"/>
            <p:nvPr/>
          </p:nvSpPr>
          <p:spPr>
            <a:xfrm>
              <a:off x="1581020" y="1740978"/>
              <a:ext cx="8990777" cy="1155262"/>
            </a:xfrm>
            <a:prstGeom prst="rect">
              <a:avLst/>
            </a:prstGeom>
            <a:noFill/>
          </p:spPr>
          <p:txBody>
            <a:bodyPr wrap="square" lIns="90000" tIns="46800" rIns="90000" bIns="46800" rtlCol="0" anchor="ctr" anchorCtr="0">
              <a:noAutofit/>
            </a:bodyPr>
            <a:lstStyle/>
            <a:p>
              <a:pPr marL="285750" indent="-285750">
                <a:lnSpc>
                  <a:spcPct val="150000"/>
                </a:lnSpc>
                <a:buFont typeface="Wingdings" panose="05000000000000000000" pitchFamily="2" charset="2"/>
                <a:buChar char="l"/>
              </a:pPr>
              <a:r>
                <a:rPr lang="en-US" altLang="zh-CN" sz="2000">
                  <a:latin typeface="Arial" panose="020B0604020202090204" pitchFamily="34" charset="0"/>
                  <a:cs typeface="Arial" panose="020B0604020202090204" pitchFamily="34" charset="0"/>
                </a:rPr>
                <a:t>samples random memory instructions</a:t>
              </a:r>
              <a:endParaRPr lang="en-US" altLang="zh-CN" sz="2000">
                <a:latin typeface="Arial" panose="020B0604020202090204" pitchFamily="34" charset="0"/>
                <a:cs typeface="Arial" panose="020B0604020202090204" pitchFamily="34" charset="0"/>
              </a:endParaRPr>
            </a:p>
            <a:p>
              <a:pPr marL="285750" indent="-285750">
                <a:lnSpc>
                  <a:spcPct val="150000"/>
                </a:lnSpc>
                <a:buFont typeface="Wingdings" panose="05000000000000000000" pitchFamily="2" charset="2"/>
                <a:buChar char="l"/>
              </a:pPr>
              <a:r>
                <a:rPr lang="en-US" altLang="zh-CN" sz="2000">
                  <a:latin typeface="Arial" panose="020B0604020202090204" pitchFamily="34" charset="0"/>
                  <a:cs typeface="Arial" panose="020B0604020202090204" pitchFamily="34" charset="0"/>
                </a:rPr>
                <a:t>Reuse distance</a:t>
              </a:r>
              <a:endParaRPr lang="en-US" altLang="zh-CN" sz="2000">
                <a:latin typeface="Arial" panose="020B0604020202090204" pitchFamily="34" charset="0"/>
                <a:cs typeface="Arial" panose="020B0604020202090204" pitchFamily="34" charset="0"/>
              </a:endParaRPr>
            </a:p>
            <a:p>
              <a:pPr marL="285750" indent="-285750">
                <a:lnSpc>
                  <a:spcPct val="150000"/>
                </a:lnSpc>
                <a:buFont typeface="Wingdings" panose="05000000000000000000" pitchFamily="2" charset="2"/>
                <a:buChar char="l"/>
              </a:pPr>
              <a:r>
                <a:rPr lang="en-US" altLang="zh-CN" sz="2000">
                  <a:latin typeface="Arial" panose="020B0604020202090204" pitchFamily="34" charset="0"/>
                  <a:cs typeface="Arial" panose="020B0604020202090204" pitchFamily="34" charset="0"/>
                </a:rPr>
                <a:t>Memory stride</a:t>
              </a:r>
              <a:endParaRPr lang="en-US" altLang="zh-CN" sz="2000" dirty="0">
                <a:latin typeface="Arial" panose="020B0604020202090204" pitchFamily="34" charset="0"/>
                <a:cs typeface="Arial" panose="020B0604020202090204" pitchFamily="34" charset="0"/>
              </a:endParaRPr>
            </a:p>
          </p:txBody>
        </p:sp>
      </p:grpSp>
      <p:grpSp>
        <p:nvGrpSpPr>
          <p:cNvPr id="22" name="组合 21"/>
          <p:cNvGrpSpPr/>
          <p:nvPr/>
        </p:nvGrpSpPr>
        <p:grpSpPr>
          <a:xfrm>
            <a:off x="1080000" y="3372235"/>
            <a:ext cx="10679185" cy="1700979"/>
            <a:chOff x="1290637" y="1516551"/>
            <a:chExt cx="9340312" cy="1413824"/>
          </a:xfrm>
        </p:grpSpPr>
        <p:grpSp>
          <p:nvGrpSpPr>
            <p:cNvPr id="23" name="组合 22"/>
            <p:cNvGrpSpPr/>
            <p:nvPr/>
          </p:nvGrpSpPr>
          <p:grpSpPr>
            <a:xfrm>
              <a:off x="1290637" y="1516551"/>
              <a:ext cx="3342113" cy="317843"/>
              <a:chOff x="1264538" y="1738071"/>
              <a:chExt cx="3342113" cy="317843"/>
            </a:xfrm>
          </p:grpSpPr>
          <p:sp>
            <p:nvSpPr>
              <p:cNvPr id="25" name="椭圆 24"/>
              <p:cNvSpPr/>
              <p:nvPr/>
            </p:nvSpPr>
            <p:spPr bwMode="auto">
              <a:xfrm>
                <a:off x="1264538" y="1739464"/>
                <a:ext cx="316452" cy="316450"/>
              </a:xfrm>
              <a:prstGeom prst="ellipse">
                <a:avLst/>
              </a:prstGeom>
              <a:solidFill>
                <a:srgbClr val="1A3172"/>
              </a:solidFill>
              <a:ln w="38100">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r>
                  <a:rPr lang="en-US" altLang="zh-CN" b="1">
                    <a:solidFill>
                      <a:srgbClr val="FFFFFF"/>
                    </a:solidFill>
                    <a:latin typeface="+mj-ea"/>
                    <a:ea typeface="字魂59号-创粗黑" panose="00000500000000000000" pitchFamily="2" charset="-122"/>
                    <a:sym typeface="字魂59号-创粗黑" panose="00000500000000000000" pitchFamily="2" charset="-122"/>
                  </a:rPr>
                  <a:t>2</a:t>
                </a:r>
                <a:endParaRPr kumimoji="0" lang="zh-CN" altLang="en-US" sz="1800" b="1" i="0" u="none" strike="noStrike" kern="1200" cap="none" spc="0" normalizeH="0" baseline="0" noProof="0">
                  <a:ln>
                    <a:noFill/>
                  </a:ln>
                  <a:solidFill>
                    <a:srgbClr val="FFFFFF"/>
                  </a:solidFill>
                  <a:effectLst/>
                  <a:uLnTx/>
                  <a:uFillTx/>
                  <a:latin typeface="+mj-ea"/>
                  <a:ea typeface="字魂59号-创粗黑" panose="00000500000000000000" pitchFamily="2" charset="-122"/>
                  <a:sym typeface="字魂59号-创粗黑" panose="00000500000000000000" pitchFamily="2" charset="-122"/>
                </a:endParaRPr>
              </a:p>
            </p:txBody>
          </p:sp>
          <p:sp>
            <p:nvSpPr>
              <p:cNvPr id="26" name="文本框 25"/>
              <p:cNvSpPr txBox="1"/>
              <p:nvPr/>
            </p:nvSpPr>
            <p:spPr>
              <a:xfrm>
                <a:off x="1578308" y="1738071"/>
                <a:ext cx="3028343" cy="316450"/>
              </a:xfrm>
              <a:prstGeom prst="rect">
                <a:avLst/>
              </a:prstGeom>
              <a:noFill/>
            </p:spPr>
            <p:txBody>
              <a:bodyPr wrap="square" lIns="90000" tIns="46800" rIns="90000" bIns="46800" rtlCol="0" anchor="ctr" anchorCtr="0">
                <a:noAutofit/>
              </a:bodyPr>
              <a:lstStyle/>
              <a:p>
                <a:r>
                  <a:rPr lang="en-US" altLang="zh-CN" sz="2400"/>
                  <a:t>The Lukewarm Cache</a:t>
                </a:r>
                <a:endParaRPr lang="en-US" altLang="zh-CN" sz="2400" dirty="0"/>
              </a:p>
            </p:txBody>
          </p:sp>
        </p:grpSp>
        <p:sp>
          <p:nvSpPr>
            <p:cNvPr id="24" name="文本框 23"/>
            <p:cNvSpPr txBox="1"/>
            <p:nvPr/>
          </p:nvSpPr>
          <p:spPr>
            <a:xfrm>
              <a:off x="1604407" y="1911134"/>
              <a:ext cx="9026542" cy="1019241"/>
            </a:xfrm>
            <a:prstGeom prst="rect">
              <a:avLst/>
            </a:prstGeom>
            <a:noFill/>
          </p:spPr>
          <p:txBody>
            <a:bodyPr wrap="square" lIns="90000" tIns="46800" rIns="90000" bIns="46800" rtlCol="0" anchor="ctr" anchorCtr="0">
              <a:noAutofit/>
            </a:bodyPr>
            <a:lstStyle/>
            <a:p>
              <a:pPr marL="285750" indent="-285750">
                <a:lnSpc>
                  <a:spcPct val="150000"/>
                </a:lnSpc>
                <a:buFont typeface="Wingdings" panose="05000000000000000000" pitchFamily="2" charset="2"/>
                <a:buChar char="l"/>
              </a:pPr>
              <a:r>
                <a:rPr lang="en-US" altLang="zh-CN" sz="2000">
                  <a:latin typeface="Arial" panose="020B0604020202090204" pitchFamily="34" charset="0"/>
                  <a:cs typeface="Arial" panose="020B0604020202090204" pitchFamily="34" charset="0"/>
                </a:rPr>
                <a:t>a cache with partially populated state</a:t>
              </a:r>
              <a:endParaRPr lang="en-US" altLang="zh-CN" sz="2000">
                <a:latin typeface="Arial" panose="020B0604020202090204" pitchFamily="34" charset="0"/>
                <a:cs typeface="Arial" panose="020B0604020202090204" pitchFamily="34" charset="0"/>
              </a:endParaRPr>
            </a:p>
            <a:p>
              <a:pPr marL="285750" indent="-285750">
                <a:lnSpc>
                  <a:spcPct val="150000"/>
                </a:lnSpc>
                <a:buFont typeface="Wingdings" panose="05000000000000000000" pitchFamily="2" charset="2"/>
                <a:buChar char="l"/>
              </a:pPr>
              <a:r>
                <a:rPr lang="en-US" altLang="zh-CN" sz="2000">
                  <a:latin typeface="Arial" panose="020B0604020202090204" pitchFamily="34" charset="0"/>
                  <a:cs typeface="Arial" panose="020B0604020202090204" pitchFamily="34" charset="0"/>
                </a:rPr>
                <a:t>hit </a:t>
              </a:r>
              <a:r>
                <a:rPr lang="en-US" altLang="zh-CN" sz="2000">
                  <a:latin typeface="Arial" panose="020B0604020202090204" pitchFamily="34" charset="0"/>
                  <a:cs typeface="Arial" panose="020B0604020202090204" pitchFamily="34" charset="0"/>
                  <a:sym typeface="Wingdings" panose="05000000000000000000" pitchFamily="2" charset="2"/>
                </a:rPr>
                <a:t> do nothing</a:t>
              </a:r>
              <a:endParaRPr lang="en-US" altLang="zh-CN" sz="2000">
                <a:latin typeface="Arial" panose="020B0604020202090204" pitchFamily="34" charset="0"/>
                <a:cs typeface="Arial" panose="020B0604020202090204" pitchFamily="34" charset="0"/>
                <a:sym typeface="Wingdings" panose="05000000000000000000" pitchFamily="2" charset="2"/>
              </a:endParaRPr>
            </a:p>
            <a:p>
              <a:pPr marL="285750" indent="-285750">
                <a:lnSpc>
                  <a:spcPct val="150000"/>
                </a:lnSpc>
                <a:buFont typeface="Wingdings" panose="05000000000000000000" pitchFamily="2" charset="2"/>
                <a:buChar char="l"/>
              </a:pPr>
              <a:r>
                <a:rPr lang="en-US" altLang="zh-CN" sz="2000">
                  <a:latin typeface="Arial" panose="020B0604020202090204" pitchFamily="34" charset="0"/>
                  <a:cs typeface="Arial" panose="020B0604020202090204" pitchFamily="34" charset="0"/>
                  <a:sym typeface="Wingdings" panose="05000000000000000000" pitchFamily="2" charset="2"/>
                </a:rPr>
                <a:t>miss  insufficient warming or cache capacity</a:t>
              </a:r>
              <a:endParaRPr lang="en-US" altLang="zh-CN" sz="2000">
                <a:latin typeface="Arial" panose="020B0604020202090204" pitchFamily="34" charset="0"/>
                <a:cs typeface="Arial" panose="020B0604020202090204" pitchFamily="34" charset="0"/>
              </a:endParaRPr>
            </a:p>
          </p:txBody>
        </p:sp>
      </p:grpSp>
      <p:grpSp>
        <p:nvGrpSpPr>
          <p:cNvPr id="27" name="组合 26"/>
          <p:cNvGrpSpPr/>
          <p:nvPr/>
        </p:nvGrpSpPr>
        <p:grpSpPr>
          <a:xfrm>
            <a:off x="1080000" y="5375222"/>
            <a:ext cx="10679185" cy="1360694"/>
            <a:chOff x="1290637" y="1516551"/>
            <a:chExt cx="9340312" cy="1130985"/>
          </a:xfrm>
        </p:grpSpPr>
        <p:grpSp>
          <p:nvGrpSpPr>
            <p:cNvPr id="28" name="组合 27"/>
            <p:cNvGrpSpPr/>
            <p:nvPr/>
          </p:nvGrpSpPr>
          <p:grpSpPr>
            <a:xfrm>
              <a:off x="1290637" y="1516551"/>
              <a:ext cx="2197434" cy="317843"/>
              <a:chOff x="1264538" y="1738071"/>
              <a:chExt cx="2197434" cy="317843"/>
            </a:xfrm>
          </p:grpSpPr>
          <p:sp>
            <p:nvSpPr>
              <p:cNvPr id="30" name="椭圆 29"/>
              <p:cNvSpPr/>
              <p:nvPr/>
            </p:nvSpPr>
            <p:spPr bwMode="auto">
              <a:xfrm>
                <a:off x="1264538" y="1739464"/>
                <a:ext cx="316452" cy="316450"/>
              </a:xfrm>
              <a:prstGeom prst="ellipse">
                <a:avLst/>
              </a:prstGeom>
              <a:solidFill>
                <a:srgbClr val="1A3172"/>
              </a:solidFill>
              <a:ln w="38100">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a:ln>
                      <a:noFill/>
                    </a:ln>
                    <a:solidFill>
                      <a:srgbClr val="FFFFFF"/>
                    </a:solidFill>
                    <a:effectLst/>
                    <a:uLnTx/>
                    <a:uFillTx/>
                    <a:latin typeface="+mj-ea"/>
                    <a:ea typeface="字魂59号-创粗黑" panose="00000500000000000000" pitchFamily="2" charset="-122"/>
                    <a:sym typeface="字魂59号-创粗黑" panose="00000500000000000000" pitchFamily="2" charset="-122"/>
                  </a:rPr>
                  <a:t>3</a:t>
                </a:r>
                <a:endParaRPr kumimoji="0" lang="zh-CN" altLang="en-US" sz="1800" b="1" i="0" u="none" strike="noStrike" kern="1200" cap="none" spc="0" normalizeH="0" baseline="0" noProof="0">
                  <a:ln>
                    <a:noFill/>
                  </a:ln>
                  <a:solidFill>
                    <a:srgbClr val="FFFFFF"/>
                  </a:solidFill>
                  <a:effectLst/>
                  <a:uLnTx/>
                  <a:uFillTx/>
                  <a:latin typeface="+mj-ea"/>
                  <a:ea typeface="字魂59号-创粗黑" panose="00000500000000000000" pitchFamily="2" charset="-122"/>
                  <a:sym typeface="字魂59号-创粗黑" panose="00000500000000000000" pitchFamily="2" charset="-122"/>
                </a:endParaRPr>
              </a:p>
            </p:txBody>
          </p:sp>
          <p:sp>
            <p:nvSpPr>
              <p:cNvPr id="31" name="文本框 30"/>
              <p:cNvSpPr txBox="1"/>
              <p:nvPr/>
            </p:nvSpPr>
            <p:spPr>
              <a:xfrm>
                <a:off x="1578308" y="1738071"/>
                <a:ext cx="1883664" cy="316450"/>
              </a:xfrm>
              <a:prstGeom prst="rect">
                <a:avLst/>
              </a:prstGeom>
              <a:noFill/>
            </p:spPr>
            <p:txBody>
              <a:bodyPr wrap="square" lIns="90000" tIns="46800" rIns="90000" bIns="46800" rtlCol="0" anchor="ctr" anchorCtr="0">
                <a:noAutofit/>
              </a:bodyPr>
              <a:lstStyle/>
              <a:p>
                <a:r>
                  <a:rPr lang="en-US" altLang="zh-CN" sz="2400"/>
                  <a:t>MSHR</a:t>
                </a:r>
                <a:endParaRPr lang="zh-CN" altLang="en-US" sz="2400" dirty="0"/>
              </a:p>
            </p:txBody>
          </p:sp>
        </p:grpSp>
        <p:sp>
          <p:nvSpPr>
            <p:cNvPr id="29" name="文本框 28"/>
            <p:cNvSpPr txBox="1"/>
            <p:nvPr/>
          </p:nvSpPr>
          <p:spPr>
            <a:xfrm>
              <a:off x="1604407" y="1885712"/>
              <a:ext cx="9026542" cy="761824"/>
            </a:xfrm>
            <a:prstGeom prst="rect">
              <a:avLst/>
            </a:prstGeom>
            <a:noFill/>
          </p:spPr>
          <p:txBody>
            <a:bodyPr wrap="square" lIns="90000" tIns="46800" rIns="90000" bIns="46800" rtlCol="0" anchor="ctr" anchorCtr="0">
              <a:noAutofit/>
            </a:bodyPr>
            <a:lstStyle/>
            <a:p>
              <a:pPr marL="342900" indent="-342900">
                <a:lnSpc>
                  <a:spcPct val="150000"/>
                </a:lnSpc>
                <a:buFont typeface="Wingdings" panose="05000000000000000000" pitchFamily="2" charset="2"/>
                <a:buChar char="l"/>
              </a:pPr>
              <a:r>
                <a:rPr lang="en-US" altLang="zh-CN" sz="2000"/>
                <a:t>miss status holding registers</a:t>
              </a:r>
              <a:endParaRPr lang="en-US" altLang="zh-CN" sz="2000"/>
            </a:p>
            <a:p>
              <a:pPr marL="342900" indent="-342900">
                <a:lnSpc>
                  <a:spcPct val="150000"/>
                </a:lnSpc>
                <a:buFont typeface="Wingdings" panose="05000000000000000000" pitchFamily="2" charset="2"/>
                <a:buChar char="l"/>
              </a:pPr>
              <a:r>
                <a:rPr lang="en-US" altLang="zh-CN" sz="2000"/>
                <a:t>tracks outstanding requests that missed and are waiting for data from the memory</a:t>
              </a:r>
              <a:endParaRPr lang="en-US" altLang="zh-CN" sz="2000"/>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2000" y="432000"/>
            <a:ext cx="10800000" cy="540000"/>
          </a:xfrm>
        </p:spPr>
        <p:txBody>
          <a:bodyPr/>
          <a:lstStyle/>
          <a:p>
            <a:r>
              <a:rPr lang="en-US" altLang="zh-CN" sz="2800"/>
              <a:t>MRI Sampling  </a:t>
            </a:r>
            <a:endParaRPr lang="zh-CN" altLang="en-US" sz="2800" dirty="0">
              <a:latin typeface="+mj-ea"/>
              <a:sym typeface="字魂59号-创粗黑" panose="00000500000000000000" pitchFamily="2" charset="-122"/>
            </a:endParaRPr>
          </a:p>
        </p:txBody>
      </p:sp>
      <p:pic>
        <p:nvPicPr>
          <p:cNvPr id="39" name="图片 3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011230" y="0"/>
            <a:ext cx="1180770" cy="1174982"/>
          </a:xfrm>
          <a:prstGeom prst="rect">
            <a:avLst/>
          </a:prstGeom>
        </p:spPr>
      </p:pic>
      <p:grpSp>
        <p:nvGrpSpPr>
          <p:cNvPr id="17" name="组合 16"/>
          <p:cNvGrpSpPr/>
          <p:nvPr/>
        </p:nvGrpSpPr>
        <p:grpSpPr>
          <a:xfrm>
            <a:off x="1080000" y="1440002"/>
            <a:ext cx="10551168" cy="1769721"/>
            <a:chOff x="1290637" y="1391664"/>
            <a:chExt cx="9307229" cy="1504576"/>
          </a:xfrm>
        </p:grpSpPr>
        <p:grpSp>
          <p:nvGrpSpPr>
            <p:cNvPr id="18" name="组合 17"/>
            <p:cNvGrpSpPr/>
            <p:nvPr/>
          </p:nvGrpSpPr>
          <p:grpSpPr>
            <a:xfrm>
              <a:off x="1290637" y="1391664"/>
              <a:ext cx="9307229" cy="316450"/>
              <a:chOff x="1264538" y="1613184"/>
              <a:chExt cx="9307229" cy="316450"/>
            </a:xfrm>
          </p:grpSpPr>
          <p:sp>
            <p:nvSpPr>
              <p:cNvPr id="20" name="椭圆 19"/>
              <p:cNvSpPr/>
              <p:nvPr/>
            </p:nvSpPr>
            <p:spPr bwMode="auto">
              <a:xfrm>
                <a:off x="1264538" y="1613184"/>
                <a:ext cx="316452" cy="316450"/>
              </a:xfrm>
              <a:prstGeom prst="ellipse">
                <a:avLst/>
              </a:prstGeom>
              <a:solidFill>
                <a:srgbClr val="1A3172"/>
              </a:solidFill>
              <a:ln w="38100">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a:ln>
                      <a:noFill/>
                    </a:ln>
                    <a:solidFill>
                      <a:srgbClr val="FFFFFF"/>
                    </a:solidFill>
                    <a:effectLst/>
                    <a:uLnTx/>
                    <a:uFillTx/>
                    <a:latin typeface="+mj-ea"/>
                    <a:ea typeface="字魂59号-创粗黑" panose="00000500000000000000" pitchFamily="2" charset="-122"/>
                    <a:sym typeface="字魂59号-创粗黑" panose="00000500000000000000" pitchFamily="2" charset="-122"/>
                  </a:rPr>
                  <a:t>1</a:t>
                </a:r>
                <a:endParaRPr kumimoji="0" lang="zh-CN" altLang="en-US" sz="1800" b="1" i="0" u="none" strike="noStrike" kern="1200" cap="none" spc="0" normalizeH="0" baseline="0" noProof="0">
                  <a:ln>
                    <a:noFill/>
                  </a:ln>
                  <a:solidFill>
                    <a:srgbClr val="FFFFFF"/>
                  </a:solidFill>
                  <a:effectLst/>
                  <a:uLnTx/>
                  <a:uFillTx/>
                  <a:latin typeface="+mj-ea"/>
                  <a:ea typeface="字魂59号-创粗黑" panose="00000500000000000000" pitchFamily="2" charset="-122"/>
                  <a:sym typeface="字魂59号-创粗黑" panose="00000500000000000000" pitchFamily="2" charset="-122"/>
                </a:endParaRPr>
              </a:p>
            </p:txBody>
          </p:sp>
          <p:sp>
            <p:nvSpPr>
              <p:cNvPr id="21" name="文本框 20"/>
              <p:cNvSpPr txBox="1"/>
              <p:nvPr/>
            </p:nvSpPr>
            <p:spPr>
              <a:xfrm>
                <a:off x="1580990" y="1613184"/>
                <a:ext cx="8990777" cy="316450"/>
              </a:xfrm>
              <a:prstGeom prst="rect">
                <a:avLst/>
              </a:prstGeom>
              <a:noFill/>
            </p:spPr>
            <p:txBody>
              <a:bodyPr wrap="square" lIns="90000" tIns="46800" rIns="90000" bIns="46800" rtlCol="0" anchor="ctr" anchorCtr="0">
                <a:noAutofit/>
              </a:bodyPr>
              <a:lstStyle/>
              <a:p>
                <a:r>
                  <a:rPr lang="en-US" altLang="zh-CN" sz="2400"/>
                  <a:t>Random sampling</a:t>
                </a:r>
                <a:endParaRPr lang="en-US" altLang="zh-CN" sz="2400" dirty="0"/>
              </a:p>
            </p:txBody>
          </p:sp>
        </p:grpSp>
        <p:sp>
          <p:nvSpPr>
            <p:cNvPr id="19" name="文本框 18"/>
            <p:cNvSpPr txBox="1"/>
            <p:nvPr/>
          </p:nvSpPr>
          <p:spPr>
            <a:xfrm>
              <a:off x="1581020" y="1740978"/>
              <a:ext cx="8990777" cy="1155262"/>
            </a:xfrm>
            <a:prstGeom prst="rect">
              <a:avLst/>
            </a:prstGeom>
            <a:noFill/>
          </p:spPr>
          <p:txBody>
            <a:bodyPr wrap="square" lIns="90000" tIns="46800" rIns="90000" bIns="46800" rtlCol="0" anchor="ctr" anchorCtr="0">
              <a:noAutofit/>
            </a:bodyPr>
            <a:lstStyle/>
            <a:p>
              <a:pPr marL="285750" indent="-285750">
                <a:lnSpc>
                  <a:spcPct val="150000"/>
                </a:lnSpc>
                <a:buFont typeface="Wingdings" panose="05000000000000000000" pitchFamily="2" charset="2"/>
                <a:buChar char="l"/>
              </a:pPr>
              <a:r>
                <a:rPr lang="en-US" altLang="zh-CN" sz="2000">
                  <a:latin typeface="Arial" panose="020B0604020202090204" pitchFamily="34" charset="0"/>
                  <a:cs typeface="Arial" panose="020B0604020202090204" pitchFamily="34" charset="0"/>
                </a:rPr>
                <a:t>the hardware performance counters to overflow</a:t>
              </a:r>
              <a:endParaRPr lang="en-US" altLang="zh-CN" sz="2000">
                <a:latin typeface="Arial" panose="020B0604020202090204" pitchFamily="34" charset="0"/>
                <a:cs typeface="Arial" panose="020B0604020202090204" pitchFamily="34" charset="0"/>
              </a:endParaRPr>
            </a:p>
            <a:p>
              <a:pPr marL="285750" indent="-285750">
                <a:lnSpc>
                  <a:spcPct val="150000"/>
                </a:lnSpc>
                <a:buFont typeface="Wingdings" panose="05000000000000000000" pitchFamily="2" charset="2"/>
                <a:buChar char="l"/>
              </a:pPr>
              <a:r>
                <a:rPr lang="en-US" altLang="zh-CN" sz="2000">
                  <a:latin typeface="Arial" panose="020B0604020202090204" pitchFamily="34" charset="0"/>
                  <a:cs typeface="Arial" panose="020B0604020202090204" pitchFamily="34" charset="0"/>
                </a:rPr>
                <a:t>triggers an interrupt that stops the execution</a:t>
              </a:r>
              <a:endParaRPr lang="en-US" altLang="zh-CN" sz="2000">
                <a:latin typeface="Arial" panose="020B0604020202090204" pitchFamily="34" charset="0"/>
                <a:cs typeface="Arial" panose="020B0604020202090204" pitchFamily="34" charset="0"/>
              </a:endParaRPr>
            </a:p>
            <a:p>
              <a:pPr marL="285750" indent="-285750">
                <a:lnSpc>
                  <a:spcPct val="150000"/>
                </a:lnSpc>
                <a:buFont typeface="Wingdings" panose="05000000000000000000" pitchFamily="2" charset="2"/>
                <a:buChar char="l"/>
              </a:pPr>
              <a:r>
                <a:rPr lang="en-US" altLang="zh-CN" sz="2000">
                  <a:latin typeface="Arial" panose="020B0604020202090204" pitchFamily="34" charset="0"/>
                  <a:cs typeface="Arial" panose="020B0604020202090204" pitchFamily="34" charset="0"/>
                </a:rPr>
                <a:t>measure the load and store</a:t>
              </a:r>
              <a:endParaRPr lang="en-US" altLang="zh-CN" sz="2000" dirty="0">
                <a:latin typeface="Arial" panose="020B0604020202090204" pitchFamily="34" charset="0"/>
                <a:cs typeface="Arial" panose="020B0604020202090204" pitchFamily="34" charset="0"/>
              </a:endParaRPr>
            </a:p>
          </p:txBody>
        </p:sp>
      </p:grpSp>
      <p:grpSp>
        <p:nvGrpSpPr>
          <p:cNvPr id="22" name="组合 21"/>
          <p:cNvGrpSpPr/>
          <p:nvPr/>
        </p:nvGrpSpPr>
        <p:grpSpPr>
          <a:xfrm>
            <a:off x="1080000" y="3372235"/>
            <a:ext cx="10679185" cy="1700979"/>
            <a:chOff x="1290637" y="1516551"/>
            <a:chExt cx="9340312" cy="1413824"/>
          </a:xfrm>
        </p:grpSpPr>
        <p:grpSp>
          <p:nvGrpSpPr>
            <p:cNvPr id="23" name="组合 22"/>
            <p:cNvGrpSpPr/>
            <p:nvPr/>
          </p:nvGrpSpPr>
          <p:grpSpPr>
            <a:xfrm>
              <a:off x="1290637" y="1516551"/>
              <a:ext cx="4229846" cy="317843"/>
              <a:chOff x="1264538" y="1738071"/>
              <a:chExt cx="4229846" cy="317843"/>
            </a:xfrm>
          </p:grpSpPr>
          <p:sp>
            <p:nvSpPr>
              <p:cNvPr id="25" name="椭圆 24"/>
              <p:cNvSpPr/>
              <p:nvPr/>
            </p:nvSpPr>
            <p:spPr bwMode="auto">
              <a:xfrm>
                <a:off x="1264538" y="1739464"/>
                <a:ext cx="316452" cy="316450"/>
              </a:xfrm>
              <a:prstGeom prst="ellipse">
                <a:avLst/>
              </a:prstGeom>
              <a:solidFill>
                <a:srgbClr val="1A3172"/>
              </a:solidFill>
              <a:ln w="38100">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r>
                  <a:rPr lang="en-US" altLang="zh-CN" b="1">
                    <a:solidFill>
                      <a:srgbClr val="FFFFFF"/>
                    </a:solidFill>
                    <a:latin typeface="+mj-ea"/>
                    <a:ea typeface="字魂59号-创粗黑" panose="00000500000000000000" pitchFamily="2" charset="-122"/>
                    <a:sym typeface="字魂59号-创粗黑" panose="00000500000000000000" pitchFamily="2" charset="-122"/>
                  </a:rPr>
                  <a:t>2</a:t>
                </a:r>
                <a:endParaRPr kumimoji="0" lang="zh-CN" altLang="en-US" sz="1800" b="1" i="0" u="none" strike="noStrike" kern="1200" cap="none" spc="0" normalizeH="0" baseline="0" noProof="0">
                  <a:ln>
                    <a:noFill/>
                  </a:ln>
                  <a:solidFill>
                    <a:srgbClr val="FFFFFF"/>
                  </a:solidFill>
                  <a:effectLst/>
                  <a:uLnTx/>
                  <a:uFillTx/>
                  <a:latin typeface="+mj-ea"/>
                  <a:ea typeface="字魂59号-创粗黑" panose="00000500000000000000" pitchFamily="2" charset="-122"/>
                  <a:sym typeface="字魂59号-创粗黑" panose="00000500000000000000" pitchFamily="2" charset="-122"/>
                </a:endParaRPr>
              </a:p>
            </p:txBody>
          </p:sp>
          <p:sp>
            <p:nvSpPr>
              <p:cNvPr id="26" name="文本框 25"/>
              <p:cNvSpPr txBox="1"/>
              <p:nvPr/>
            </p:nvSpPr>
            <p:spPr>
              <a:xfrm>
                <a:off x="1578307" y="1738071"/>
                <a:ext cx="3916077" cy="316450"/>
              </a:xfrm>
              <a:prstGeom prst="rect">
                <a:avLst/>
              </a:prstGeom>
              <a:noFill/>
            </p:spPr>
            <p:txBody>
              <a:bodyPr wrap="square" lIns="90000" tIns="46800" rIns="90000" bIns="46800" rtlCol="0" anchor="ctr" anchorCtr="0">
                <a:noAutofit/>
              </a:bodyPr>
              <a:lstStyle/>
              <a:p>
                <a:r>
                  <a:rPr lang="en-US" altLang="zh-CN" sz="2400"/>
                  <a:t>Measuring Reuse Distances</a:t>
                </a:r>
                <a:endParaRPr lang="en-US" altLang="zh-CN" sz="2400" dirty="0"/>
              </a:p>
            </p:txBody>
          </p:sp>
        </p:grpSp>
        <p:sp>
          <p:nvSpPr>
            <p:cNvPr id="24" name="文本框 23"/>
            <p:cNvSpPr txBox="1"/>
            <p:nvPr/>
          </p:nvSpPr>
          <p:spPr>
            <a:xfrm>
              <a:off x="1604407" y="1911134"/>
              <a:ext cx="9026542" cy="1019241"/>
            </a:xfrm>
            <a:prstGeom prst="rect">
              <a:avLst/>
            </a:prstGeom>
            <a:noFill/>
          </p:spPr>
          <p:txBody>
            <a:bodyPr wrap="square" lIns="90000" tIns="46800" rIns="90000" bIns="46800" rtlCol="0" anchor="ctr" anchorCtr="0">
              <a:noAutofit/>
            </a:bodyPr>
            <a:lstStyle/>
            <a:p>
              <a:pPr marL="285750" indent="-285750">
                <a:lnSpc>
                  <a:spcPct val="150000"/>
                </a:lnSpc>
                <a:buFont typeface="Wingdings" panose="05000000000000000000" pitchFamily="2" charset="2"/>
                <a:buChar char="l"/>
              </a:pPr>
              <a:r>
                <a:rPr lang="en-US" altLang="zh-CN" sz="2000">
                  <a:latin typeface="Arial" panose="020B0604020202090204" pitchFamily="34" charset="0"/>
                  <a:cs typeface="Arial" panose="020B0604020202090204" pitchFamily="34" charset="0"/>
                </a:rPr>
                <a:t>The selected instruction I</a:t>
              </a:r>
              <a:r>
                <a:rPr lang="zh-CN" altLang="en-US" sz="2000">
                  <a:latin typeface="Arial" panose="020B0604020202090204" pitchFamily="34" charset="0"/>
                  <a:cs typeface="Arial" panose="020B0604020202090204" pitchFamily="34" charset="0"/>
                </a:rPr>
                <a:t>，</a:t>
              </a:r>
              <a:r>
                <a:rPr lang="en-US" altLang="zh-CN" sz="2000">
                  <a:latin typeface="Arial" panose="020B0604020202090204" pitchFamily="34" charset="0"/>
                  <a:cs typeface="Arial" panose="020B0604020202090204" pitchFamily="34" charset="0"/>
                </a:rPr>
                <a:t> cache block b</a:t>
              </a:r>
              <a:endParaRPr lang="en-US" altLang="zh-CN" sz="2000">
                <a:latin typeface="Arial" panose="020B0604020202090204" pitchFamily="34" charset="0"/>
                <a:cs typeface="Arial" panose="020B0604020202090204" pitchFamily="34" charset="0"/>
              </a:endParaRPr>
            </a:p>
            <a:p>
              <a:pPr marL="285750" indent="-285750">
                <a:lnSpc>
                  <a:spcPct val="150000"/>
                </a:lnSpc>
                <a:buFont typeface="Wingdings" panose="05000000000000000000" pitchFamily="2" charset="2"/>
                <a:buChar char="l"/>
              </a:pPr>
              <a:r>
                <a:rPr lang="en-US" altLang="zh-CN" sz="2000">
                  <a:latin typeface="Arial" panose="020B0604020202090204" pitchFamily="34" charset="0"/>
                  <a:cs typeface="Arial" panose="020B0604020202090204" pitchFamily="34" charset="0"/>
                  <a:sym typeface="Wingdings" panose="05000000000000000000" pitchFamily="2" charset="2"/>
                </a:rPr>
                <a:t>Install a watchpoint on b (software</a:t>
              </a:r>
              <a:r>
                <a:rPr lang="zh-CN" altLang="en-US" sz="2000">
                  <a:latin typeface="Arial" panose="020B0604020202090204" pitchFamily="34" charset="0"/>
                  <a:cs typeface="Arial" panose="020B0604020202090204" pitchFamily="34" charset="0"/>
                  <a:sym typeface="Wingdings" panose="05000000000000000000" pitchFamily="2" charset="2"/>
                </a:rPr>
                <a:t>）</a:t>
              </a:r>
              <a:endParaRPr lang="en-US" altLang="zh-CN" sz="2000">
                <a:latin typeface="Arial" panose="020B0604020202090204" pitchFamily="34" charset="0"/>
                <a:cs typeface="Arial" panose="020B0604020202090204" pitchFamily="34" charset="0"/>
                <a:sym typeface="Wingdings" panose="05000000000000000000" pitchFamily="2" charset="2"/>
              </a:endParaRPr>
            </a:p>
            <a:p>
              <a:pPr marL="285750" indent="-285750">
                <a:lnSpc>
                  <a:spcPct val="150000"/>
                </a:lnSpc>
                <a:buFont typeface="Wingdings" panose="05000000000000000000" pitchFamily="2" charset="2"/>
                <a:buChar char="l"/>
              </a:pPr>
              <a:r>
                <a:rPr lang="en-US" altLang="zh-CN" sz="2000">
                  <a:latin typeface="Arial" panose="020B0604020202090204" pitchFamily="34" charset="0"/>
                  <a:cs typeface="Arial" panose="020B0604020202090204" pitchFamily="34" charset="0"/>
                  <a:sym typeface="Wingdings" panose="05000000000000000000" pitchFamily="2" charset="2"/>
                </a:rPr>
                <a:t>protect the relevant memory page p</a:t>
              </a:r>
              <a:endParaRPr lang="en-US" altLang="zh-CN" sz="2000">
                <a:latin typeface="Arial" panose="020B0604020202090204" pitchFamily="34" charset="0"/>
                <a:cs typeface="Arial" panose="020B0604020202090204" pitchFamily="34" charset="0"/>
              </a:endParaRPr>
            </a:p>
          </p:txBody>
        </p:sp>
      </p:grpSp>
      <p:grpSp>
        <p:nvGrpSpPr>
          <p:cNvPr id="27" name="组合 26"/>
          <p:cNvGrpSpPr/>
          <p:nvPr/>
        </p:nvGrpSpPr>
        <p:grpSpPr>
          <a:xfrm>
            <a:off x="1080000" y="5375222"/>
            <a:ext cx="10679185" cy="1360694"/>
            <a:chOff x="1290637" y="1516551"/>
            <a:chExt cx="9340312" cy="1130985"/>
          </a:xfrm>
        </p:grpSpPr>
        <p:grpSp>
          <p:nvGrpSpPr>
            <p:cNvPr id="28" name="组合 27"/>
            <p:cNvGrpSpPr/>
            <p:nvPr/>
          </p:nvGrpSpPr>
          <p:grpSpPr>
            <a:xfrm>
              <a:off x="1290637" y="1516551"/>
              <a:ext cx="5005613" cy="317843"/>
              <a:chOff x="1264538" y="1738071"/>
              <a:chExt cx="5005613" cy="317843"/>
            </a:xfrm>
          </p:grpSpPr>
          <p:sp>
            <p:nvSpPr>
              <p:cNvPr id="30" name="椭圆 29"/>
              <p:cNvSpPr/>
              <p:nvPr/>
            </p:nvSpPr>
            <p:spPr bwMode="auto">
              <a:xfrm>
                <a:off x="1264538" y="1739464"/>
                <a:ext cx="316452" cy="316450"/>
              </a:xfrm>
              <a:prstGeom prst="ellipse">
                <a:avLst/>
              </a:prstGeom>
              <a:solidFill>
                <a:srgbClr val="1A3172"/>
              </a:solidFill>
              <a:ln w="38100">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a:ln>
                      <a:noFill/>
                    </a:ln>
                    <a:solidFill>
                      <a:srgbClr val="FFFFFF"/>
                    </a:solidFill>
                    <a:effectLst/>
                    <a:uLnTx/>
                    <a:uFillTx/>
                    <a:latin typeface="+mj-ea"/>
                    <a:ea typeface="字魂59号-创粗黑" panose="00000500000000000000" pitchFamily="2" charset="-122"/>
                    <a:sym typeface="字魂59号-创粗黑" panose="00000500000000000000" pitchFamily="2" charset="-122"/>
                  </a:rPr>
                  <a:t>3</a:t>
                </a:r>
                <a:endParaRPr kumimoji="0" lang="zh-CN" altLang="en-US" sz="1800" b="1" i="0" u="none" strike="noStrike" kern="1200" cap="none" spc="0" normalizeH="0" baseline="0" noProof="0">
                  <a:ln>
                    <a:noFill/>
                  </a:ln>
                  <a:solidFill>
                    <a:srgbClr val="FFFFFF"/>
                  </a:solidFill>
                  <a:effectLst/>
                  <a:uLnTx/>
                  <a:uFillTx/>
                  <a:latin typeface="+mj-ea"/>
                  <a:ea typeface="字魂59号-创粗黑" panose="00000500000000000000" pitchFamily="2" charset="-122"/>
                  <a:sym typeface="字魂59号-创粗黑" panose="00000500000000000000" pitchFamily="2" charset="-122"/>
                </a:endParaRPr>
              </a:p>
            </p:txBody>
          </p:sp>
          <p:sp>
            <p:nvSpPr>
              <p:cNvPr id="31" name="文本框 30"/>
              <p:cNvSpPr txBox="1"/>
              <p:nvPr/>
            </p:nvSpPr>
            <p:spPr>
              <a:xfrm>
                <a:off x="1578308" y="1738071"/>
                <a:ext cx="4691843" cy="316450"/>
              </a:xfrm>
              <a:prstGeom prst="rect">
                <a:avLst/>
              </a:prstGeom>
              <a:noFill/>
            </p:spPr>
            <p:txBody>
              <a:bodyPr wrap="square" lIns="90000" tIns="46800" rIns="90000" bIns="46800" rtlCol="0" anchor="ctr" anchorCtr="0">
                <a:noAutofit/>
              </a:bodyPr>
              <a:lstStyle/>
              <a:p>
                <a:r>
                  <a:rPr lang="en-US" altLang="zh-CN" sz="2400"/>
                  <a:t>Measuring Instruction-Relative Strides</a:t>
                </a:r>
                <a:endParaRPr lang="zh-CN" altLang="en-US" sz="2400" dirty="0"/>
              </a:p>
            </p:txBody>
          </p:sp>
        </p:grpSp>
        <p:sp>
          <p:nvSpPr>
            <p:cNvPr id="29" name="文本框 28"/>
            <p:cNvSpPr txBox="1"/>
            <p:nvPr/>
          </p:nvSpPr>
          <p:spPr>
            <a:xfrm>
              <a:off x="1604407" y="1885712"/>
              <a:ext cx="9026542" cy="761824"/>
            </a:xfrm>
            <a:prstGeom prst="rect">
              <a:avLst/>
            </a:prstGeom>
            <a:noFill/>
          </p:spPr>
          <p:txBody>
            <a:bodyPr wrap="square" lIns="90000" tIns="46800" rIns="90000" bIns="46800" rtlCol="0" anchor="ctr" anchorCtr="0">
              <a:noAutofit/>
            </a:bodyPr>
            <a:lstStyle/>
            <a:p>
              <a:pPr marL="342900" indent="-342900">
                <a:lnSpc>
                  <a:spcPct val="150000"/>
                </a:lnSpc>
                <a:buFont typeface="Wingdings" panose="05000000000000000000" pitchFamily="2" charset="2"/>
                <a:buChar char="l"/>
              </a:pPr>
              <a:r>
                <a:rPr lang="en-US" altLang="zh-CN" sz="2000"/>
                <a:t>places a breakpoint(software interrupt)</a:t>
              </a:r>
              <a:r>
                <a:rPr lang="zh-CN" altLang="en-US" sz="2000"/>
                <a:t> </a:t>
              </a:r>
              <a:r>
                <a:rPr lang="en-US" altLang="zh-CN" sz="2000"/>
                <a:t>on I</a:t>
              </a:r>
              <a:endParaRPr lang="en-US" altLang="zh-CN" sz="2000"/>
            </a:p>
            <a:p>
              <a:pPr marL="342900" indent="-342900">
                <a:lnSpc>
                  <a:spcPct val="150000"/>
                </a:lnSpc>
                <a:buFont typeface="Wingdings" panose="05000000000000000000" pitchFamily="2" charset="2"/>
                <a:buChar char="l"/>
              </a:pPr>
              <a:r>
                <a:rPr lang="en-US" altLang="zh-CN" sz="2000"/>
                <a:t>records the memory stride between the two consecutive executions of the instruction I</a:t>
              </a:r>
              <a:endParaRPr lang="en-US" altLang="zh-CN" sz="2000"/>
            </a:p>
          </p:txBody>
        </p:sp>
      </p:grpSp>
      <p:pic>
        <p:nvPicPr>
          <p:cNvPr id="4" name="图片 3"/>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753544" y="3353447"/>
            <a:ext cx="5426597" cy="2755276"/>
          </a:xfrm>
          <a:prstGeom prst="rect">
            <a:avLst/>
          </a:prstGeom>
        </p:spPr>
      </p:pic>
      <p:pic>
        <p:nvPicPr>
          <p:cNvPr id="6" name="图片 5"/>
          <p:cNvPicPr>
            <a:picLocks noChangeAspect="1"/>
          </p:cNvPicPr>
          <p:nvPr/>
        </p:nvPicPr>
        <p:blipFill>
          <a:blip r:embed="rId3">
            <a:clrChange>
              <a:clrFrom>
                <a:srgbClr val="FFFFFF"/>
              </a:clrFrom>
              <a:clrTo>
                <a:srgbClr val="FFFFFF">
                  <a:alpha val="0"/>
                </a:srgbClr>
              </a:clrTo>
            </a:clrChange>
          </a:blip>
          <a:stretch>
            <a:fillRect/>
          </a:stretch>
        </p:blipFill>
        <p:spPr>
          <a:xfrm>
            <a:off x="6979754" y="2056603"/>
            <a:ext cx="5200387" cy="105245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2000" y="432000"/>
            <a:ext cx="10800000" cy="540000"/>
          </a:xfrm>
        </p:spPr>
        <p:txBody>
          <a:bodyPr/>
          <a:lstStyle/>
          <a:p>
            <a:r>
              <a:rPr lang="en-US" altLang="zh-CN" sz="2800"/>
              <a:t>Cache Model</a:t>
            </a:r>
            <a:endParaRPr lang="zh-CN" altLang="en-US" sz="2800" dirty="0">
              <a:latin typeface="+mj-ea"/>
              <a:sym typeface="字魂59号-创粗黑" panose="00000500000000000000" pitchFamily="2" charset="-122"/>
            </a:endParaRPr>
          </a:p>
        </p:txBody>
      </p:sp>
      <p:pic>
        <p:nvPicPr>
          <p:cNvPr id="39" name="图片 3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011230" y="0"/>
            <a:ext cx="1180770" cy="1174982"/>
          </a:xfrm>
          <a:prstGeom prst="rect">
            <a:avLst/>
          </a:prstGeom>
        </p:spPr>
      </p:pic>
      <p:grpSp>
        <p:nvGrpSpPr>
          <p:cNvPr id="17" name="组合 16"/>
          <p:cNvGrpSpPr/>
          <p:nvPr/>
        </p:nvGrpSpPr>
        <p:grpSpPr>
          <a:xfrm>
            <a:off x="1080000" y="1351045"/>
            <a:ext cx="10551168" cy="2117015"/>
            <a:chOff x="1290637" y="1391664"/>
            <a:chExt cx="9307229" cy="1799837"/>
          </a:xfrm>
        </p:grpSpPr>
        <p:grpSp>
          <p:nvGrpSpPr>
            <p:cNvPr id="18" name="组合 17"/>
            <p:cNvGrpSpPr/>
            <p:nvPr/>
          </p:nvGrpSpPr>
          <p:grpSpPr>
            <a:xfrm>
              <a:off x="1290637" y="1391664"/>
              <a:ext cx="9307229" cy="316450"/>
              <a:chOff x="1264538" y="1613184"/>
              <a:chExt cx="9307229" cy="316450"/>
            </a:xfrm>
          </p:grpSpPr>
          <p:sp>
            <p:nvSpPr>
              <p:cNvPr id="20" name="椭圆 19"/>
              <p:cNvSpPr/>
              <p:nvPr/>
            </p:nvSpPr>
            <p:spPr bwMode="auto">
              <a:xfrm>
                <a:off x="1264538" y="1613184"/>
                <a:ext cx="316452" cy="316450"/>
              </a:xfrm>
              <a:prstGeom prst="ellipse">
                <a:avLst/>
              </a:prstGeom>
              <a:solidFill>
                <a:srgbClr val="1A3172"/>
              </a:solidFill>
              <a:ln w="38100">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a:ln>
                      <a:noFill/>
                    </a:ln>
                    <a:solidFill>
                      <a:srgbClr val="FFFFFF"/>
                    </a:solidFill>
                    <a:effectLst/>
                    <a:uLnTx/>
                    <a:uFillTx/>
                    <a:latin typeface="+mj-ea"/>
                    <a:ea typeface="字魂59号-创粗黑" panose="00000500000000000000" pitchFamily="2" charset="-122"/>
                    <a:sym typeface="字魂59号-创粗黑" panose="00000500000000000000" pitchFamily="2" charset="-122"/>
                  </a:rPr>
                  <a:t>1</a:t>
                </a:r>
                <a:endParaRPr kumimoji="0" lang="zh-CN" altLang="en-US" sz="1800" b="1" i="0" u="none" strike="noStrike" kern="1200" cap="none" spc="0" normalizeH="0" baseline="0" noProof="0">
                  <a:ln>
                    <a:noFill/>
                  </a:ln>
                  <a:solidFill>
                    <a:srgbClr val="FFFFFF"/>
                  </a:solidFill>
                  <a:effectLst/>
                  <a:uLnTx/>
                  <a:uFillTx/>
                  <a:latin typeface="+mj-ea"/>
                  <a:ea typeface="字魂59号-创粗黑" panose="00000500000000000000" pitchFamily="2" charset="-122"/>
                  <a:sym typeface="字魂59号-创粗黑" panose="00000500000000000000" pitchFamily="2" charset="-122"/>
                </a:endParaRPr>
              </a:p>
            </p:txBody>
          </p:sp>
          <p:sp>
            <p:nvSpPr>
              <p:cNvPr id="21" name="文本框 20"/>
              <p:cNvSpPr txBox="1"/>
              <p:nvPr/>
            </p:nvSpPr>
            <p:spPr>
              <a:xfrm>
                <a:off x="1580990" y="1613184"/>
                <a:ext cx="8990777" cy="316450"/>
              </a:xfrm>
              <a:prstGeom prst="rect">
                <a:avLst/>
              </a:prstGeom>
              <a:noFill/>
            </p:spPr>
            <p:txBody>
              <a:bodyPr wrap="square" lIns="90000" tIns="46800" rIns="90000" bIns="46800" rtlCol="0" anchor="ctr" anchorCtr="0">
                <a:noAutofit/>
              </a:bodyPr>
              <a:lstStyle/>
              <a:p>
                <a:r>
                  <a:rPr lang="en-US" altLang="zh-CN" sz="2400"/>
                  <a:t>Non-Blocking Caches</a:t>
                </a:r>
                <a:endParaRPr lang="en-US" altLang="zh-CN" sz="2400" dirty="0"/>
              </a:p>
            </p:txBody>
          </p:sp>
        </p:grpSp>
        <p:sp>
          <p:nvSpPr>
            <p:cNvPr id="19" name="文本框 18"/>
            <p:cNvSpPr txBox="1"/>
            <p:nvPr/>
          </p:nvSpPr>
          <p:spPr>
            <a:xfrm>
              <a:off x="1581020" y="1740978"/>
              <a:ext cx="8990777" cy="1450523"/>
            </a:xfrm>
            <a:prstGeom prst="rect">
              <a:avLst/>
            </a:prstGeom>
            <a:noFill/>
          </p:spPr>
          <p:txBody>
            <a:bodyPr wrap="square" lIns="90000" tIns="46800" rIns="90000" bIns="46800" rtlCol="0" anchor="ctr" anchorCtr="0">
              <a:noAutofit/>
            </a:bodyPr>
            <a:lstStyle/>
            <a:p>
              <a:pPr marL="285750" indent="-285750">
                <a:lnSpc>
                  <a:spcPct val="150000"/>
                </a:lnSpc>
                <a:buFont typeface="Wingdings" panose="05000000000000000000" pitchFamily="2" charset="2"/>
                <a:buChar char="l"/>
              </a:pPr>
              <a:r>
                <a:rPr lang="en-US" altLang="zh-CN" sz="2000"/>
                <a:t>serve multiple outstanding memory requests</a:t>
              </a:r>
              <a:endParaRPr lang="en-US" altLang="zh-CN" sz="2000"/>
            </a:p>
            <a:p>
              <a:pPr marL="285750" indent="-285750">
                <a:lnSpc>
                  <a:spcPct val="150000"/>
                </a:lnSpc>
                <a:buFont typeface="Wingdings" panose="05000000000000000000" pitchFamily="2" charset="2"/>
                <a:buChar char="l"/>
              </a:pPr>
              <a:r>
                <a:rPr lang="en-US" altLang="zh-CN" sz="2000"/>
                <a:t>hit in lukewarm cache </a:t>
              </a:r>
              <a:r>
                <a:rPr lang="en-US" altLang="zh-CN" sz="2000">
                  <a:sym typeface="Wingdings" panose="05000000000000000000" pitchFamily="2" charset="2"/>
                </a:rPr>
                <a:t> do nothing</a:t>
              </a:r>
              <a:endParaRPr lang="en-US" altLang="zh-CN" sz="2000">
                <a:sym typeface="Wingdings" panose="05000000000000000000" pitchFamily="2" charset="2"/>
              </a:endParaRPr>
            </a:p>
            <a:p>
              <a:pPr marL="285750" indent="-285750">
                <a:lnSpc>
                  <a:spcPct val="150000"/>
                </a:lnSpc>
                <a:buFont typeface="Wingdings" panose="05000000000000000000" pitchFamily="2" charset="2"/>
                <a:buChar char="l"/>
              </a:pPr>
              <a:r>
                <a:rPr lang="en-US" altLang="zh-CN" sz="2000">
                  <a:sym typeface="Wingdings" panose="05000000000000000000" pitchFamily="2" charset="2"/>
                </a:rPr>
                <a:t>miss but hit in MSHR  delayed hit</a:t>
              </a:r>
              <a:endParaRPr lang="en-US" altLang="zh-CN" sz="2000">
                <a:sym typeface="Wingdings" panose="05000000000000000000" pitchFamily="2" charset="2"/>
              </a:endParaRPr>
            </a:p>
            <a:p>
              <a:pPr marL="285750" indent="-285750">
                <a:lnSpc>
                  <a:spcPct val="150000"/>
                </a:lnSpc>
                <a:buFont typeface="Wingdings" panose="05000000000000000000" pitchFamily="2" charset="2"/>
                <a:buChar char="l"/>
              </a:pPr>
              <a:r>
                <a:rPr lang="en-US" altLang="zh-CN" sz="2000">
                  <a:sym typeface="Wingdings" panose="05000000000000000000" pitchFamily="2" charset="2"/>
                </a:rPr>
                <a:t>miss both  cache model handle</a:t>
              </a:r>
              <a:endParaRPr lang="en-US" altLang="zh-CN" sz="2000">
                <a:sym typeface="Wingdings" panose="05000000000000000000" pitchFamily="2" charset="2"/>
              </a:endParaRPr>
            </a:p>
          </p:txBody>
        </p:sp>
      </p:grpSp>
      <p:grpSp>
        <p:nvGrpSpPr>
          <p:cNvPr id="22" name="组合 21"/>
          <p:cNvGrpSpPr/>
          <p:nvPr/>
        </p:nvGrpSpPr>
        <p:grpSpPr>
          <a:xfrm>
            <a:off x="1080000" y="3663650"/>
            <a:ext cx="10679183" cy="981880"/>
            <a:chOff x="1290637" y="1516551"/>
            <a:chExt cx="9340311" cy="816122"/>
          </a:xfrm>
        </p:grpSpPr>
        <p:grpSp>
          <p:nvGrpSpPr>
            <p:cNvPr id="23" name="组合 22"/>
            <p:cNvGrpSpPr/>
            <p:nvPr/>
          </p:nvGrpSpPr>
          <p:grpSpPr>
            <a:xfrm>
              <a:off x="1290637" y="1516551"/>
              <a:ext cx="4229846" cy="317843"/>
              <a:chOff x="1264538" y="1738071"/>
              <a:chExt cx="4229846" cy="317843"/>
            </a:xfrm>
          </p:grpSpPr>
          <p:sp>
            <p:nvSpPr>
              <p:cNvPr id="25" name="椭圆 24"/>
              <p:cNvSpPr/>
              <p:nvPr/>
            </p:nvSpPr>
            <p:spPr bwMode="auto">
              <a:xfrm>
                <a:off x="1264538" y="1739464"/>
                <a:ext cx="316452" cy="316450"/>
              </a:xfrm>
              <a:prstGeom prst="ellipse">
                <a:avLst/>
              </a:prstGeom>
              <a:solidFill>
                <a:srgbClr val="1A3172"/>
              </a:solidFill>
              <a:ln w="38100">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r>
                  <a:rPr lang="en-US" altLang="zh-CN" b="1">
                    <a:solidFill>
                      <a:srgbClr val="FFFFFF"/>
                    </a:solidFill>
                    <a:latin typeface="+mj-ea"/>
                    <a:ea typeface="字魂59号-创粗黑" panose="00000500000000000000" pitchFamily="2" charset="-122"/>
                    <a:sym typeface="字魂59号-创粗黑" panose="00000500000000000000" pitchFamily="2" charset="-122"/>
                  </a:rPr>
                  <a:t>2</a:t>
                </a:r>
                <a:endParaRPr kumimoji="0" lang="zh-CN" altLang="en-US" sz="1800" b="1" i="0" u="none" strike="noStrike" kern="1200" cap="none" spc="0" normalizeH="0" baseline="0" noProof="0">
                  <a:ln>
                    <a:noFill/>
                  </a:ln>
                  <a:solidFill>
                    <a:srgbClr val="FFFFFF"/>
                  </a:solidFill>
                  <a:effectLst/>
                  <a:uLnTx/>
                  <a:uFillTx/>
                  <a:latin typeface="+mj-ea"/>
                  <a:ea typeface="字魂59号-创粗黑" panose="00000500000000000000" pitchFamily="2" charset="-122"/>
                  <a:sym typeface="字魂59号-创粗黑" panose="00000500000000000000" pitchFamily="2" charset="-122"/>
                </a:endParaRPr>
              </a:p>
            </p:txBody>
          </p:sp>
          <p:sp>
            <p:nvSpPr>
              <p:cNvPr id="26" name="文本框 25"/>
              <p:cNvSpPr txBox="1"/>
              <p:nvPr/>
            </p:nvSpPr>
            <p:spPr>
              <a:xfrm>
                <a:off x="1578307" y="1738071"/>
                <a:ext cx="3916077" cy="316450"/>
              </a:xfrm>
              <a:prstGeom prst="rect">
                <a:avLst/>
              </a:prstGeom>
              <a:noFill/>
            </p:spPr>
            <p:txBody>
              <a:bodyPr wrap="square" lIns="90000" tIns="46800" rIns="90000" bIns="46800" rtlCol="0" anchor="ctr" anchorCtr="0">
                <a:noAutofit/>
              </a:bodyPr>
              <a:lstStyle/>
              <a:p>
                <a:r>
                  <a:rPr lang="en-US" altLang="zh-CN" sz="2400"/>
                  <a:t>StatStack</a:t>
                </a:r>
                <a:endParaRPr lang="en-US" altLang="zh-CN" sz="2400" dirty="0"/>
              </a:p>
            </p:txBody>
          </p:sp>
        </p:grpSp>
        <p:sp>
          <p:nvSpPr>
            <p:cNvPr id="24" name="文本框 23"/>
            <p:cNvSpPr txBox="1"/>
            <p:nvPr/>
          </p:nvSpPr>
          <p:spPr>
            <a:xfrm>
              <a:off x="1604406" y="1846511"/>
              <a:ext cx="9026542" cy="486162"/>
            </a:xfrm>
            <a:prstGeom prst="rect">
              <a:avLst/>
            </a:prstGeom>
            <a:noFill/>
          </p:spPr>
          <p:txBody>
            <a:bodyPr wrap="square" lIns="90000" tIns="46800" rIns="90000" bIns="46800" rtlCol="0" anchor="ctr" anchorCtr="0">
              <a:noAutofit/>
            </a:bodyPr>
            <a:lstStyle/>
            <a:p>
              <a:pPr marL="285750" indent="-285750">
                <a:lnSpc>
                  <a:spcPct val="150000"/>
                </a:lnSpc>
                <a:buFont typeface="Wingdings" panose="05000000000000000000" pitchFamily="2" charset="2"/>
                <a:buChar char="l"/>
              </a:pPr>
              <a:r>
                <a:rPr lang="en-US" altLang="zh-CN" sz="2000">
                  <a:latin typeface="Arial" panose="020B0604020202090204" pitchFamily="34" charset="0"/>
                  <a:cs typeface="Arial" panose="020B0604020202090204" pitchFamily="34" charset="0"/>
                </a:rPr>
                <a:t>estimates the stack distance</a:t>
              </a:r>
              <a:endParaRPr lang="en-US" altLang="zh-CN" sz="2000">
                <a:latin typeface="Arial" panose="020B0604020202090204" pitchFamily="34" charset="0"/>
                <a:cs typeface="Arial" panose="020B0604020202090204" pitchFamily="34" charset="0"/>
              </a:endParaRPr>
            </a:p>
          </p:txBody>
        </p:sp>
      </p:grpSp>
      <p:grpSp>
        <p:nvGrpSpPr>
          <p:cNvPr id="32" name="组合 31"/>
          <p:cNvGrpSpPr/>
          <p:nvPr/>
        </p:nvGrpSpPr>
        <p:grpSpPr>
          <a:xfrm>
            <a:off x="1108998" y="4795875"/>
            <a:ext cx="10679185" cy="2019098"/>
            <a:chOff x="1290637" y="1516551"/>
            <a:chExt cx="9340312" cy="1678239"/>
          </a:xfrm>
        </p:grpSpPr>
        <p:grpSp>
          <p:nvGrpSpPr>
            <p:cNvPr id="33" name="组合 32"/>
            <p:cNvGrpSpPr/>
            <p:nvPr/>
          </p:nvGrpSpPr>
          <p:grpSpPr>
            <a:xfrm>
              <a:off x="1290637" y="1516551"/>
              <a:ext cx="4229846" cy="317843"/>
              <a:chOff x="1264538" y="1738071"/>
              <a:chExt cx="4229846" cy="317843"/>
            </a:xfrm>
          </p:grpSpPr>
          <p:sp>
            <p:nvSpPr>
              <p:cNvPr id="35" name="椭圆 34"/>
              <p:cNvSpPr/>
              <p:nvPr/>
            </p:nvSpPr>
            <p:spPr bwMode="auto">
              <a:xfrm>
                <a:off x="1264538" y="1739464"/>
                <a:ext cx="316452" cy="316450"/>
              </a:xfrm>
              <a:prstGeom prst="ellipse">
                <a:avLst/>
              </a:prstGeom>
              <a:solidFill>
                <a:srgbClr val="1A3172"/>
              </a:solidFill>
              <a:ln w="38100">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a:ln>
                      <a:noFill/>
                    </a:ln>
                    <a:solidFill>
                      <a:srgbClr val="FFFFFF"/>
                    </a:solidFill>
                    <a:effectLst/>
                    <a:uLnTx/>
                    <a:uFillTx/>
                    <a:latin typeface="+mj-ea"/>
                    <a:ea typeface="字魂59号-创粗黑" panose="00000500000000000000" pitchFamily="2" charset="-122"/>
                    <a:sym typeface="字魂59号-创粗黑" panose="00000500000000000000" pitchFamily="2" charset="-122"/>
                  </a:rPr>
                  <a:t>3</a:t>
                </a:r>
                <a:endParaRPr kumimoji="0" lang="zh-CN" altLang="en-US" sz="1800" b="1" i="0" u="none" strike="noStrike" kern="1200" cap="none" spc="0" normalizeH="0" baseline="0" noProof="0">
                  <a:ln>
                    <a:noFill/>
                  </a:ln>
                  <a:solidFill>
                    <a:srgbClr val="FFFFFF"/>
                  </a:solidFill>
                  <a:effectLst/>
                  <a:uLnTx/>
                  <a:uFillTx/>
                  <a:latin typeface="+mj-ea"/>
                  <a:ea typeface="字魂59号-创粗黑" panose="00000500000000000000" pitchFamily="2" charset="-122"/>
                  <a:sym typeface="字魂59号-创粗黑" panose="00000500000000000000" pitchFamily="2" charset="-122"/>
                </a:endParaRPr>
              </a:p>
            </p:txBody>
          </p:sp>
          <p:sp>
            <p:nvSpPr>
              <p:cNvPr id="36" name="文本框 35"/>
              <p:cNvSpPr txBox="1"/>
              <p:nvPr/>
            </p:nvSpPr>
            <p:spPr>
              <a:xfrm>
                <a:off x="1578307" y="1738071"/>
                <a:ext cx="3916077" cy="316450"/>
              </a:xfrm>
              <a:prstGeom prst="rect">
                <a:avLst/>
              </a:prstGeom>
              <a:noFill/>
            </p:spPr>
            <p:txBody>
              <a:bodyPr wrap="square" lIns="90000" tIns="46800" rIns="90000" bIns="46800" rtlCol="0" anchor="ctr" anchorCtr="0">
                <a:noAutofit/>
              </a:bodyPr>
              <a:lstStyle/>
              <a:p>
                <a:r>
                  <a:rPr lang="en-US" altLang="zh-CN" sz="2400"/>
                  <a:t>Statistical Cache Model</a:t>
                </a:r>
                <a:endParaRPr lang="en-US" altLang="zh-CN" sz="2400" dirty="0"/>
              </a:p>
            </p:txBody>
          </p:sp>
        </p:grpSp>
        <p:sp>
          <p:nvSpPr>
            <p:cNvPr id="34" name="文本框 33"/>
            <p:cNvSpPr txBox="1"/>
            <p:nvPr/>
          </p:nvSpPr>
          <p:spPr>
            <a:xfrm>
              <a:off x="1604407" y="1833000"/>
              <a:ext cx="9026542" cy="1361790"/>
            </a:xfrm>
            <a:prstGeom prst="rect">
              <a:avLst/>
            </a:prstGeom>
            <a:noFill/>
          </p:spPr>
          <p:txBody>
            <a:bodyPr wrap="square" lIns="90000" tIns="46800" rIns="90000" bIns="46800" rtlCol="0" anchor="ctr" anchorCtr="0">
              <a:noAutofit/>
            </a:bodyPr>
            <a:lstStyle/>
            <a:p>
              <a:pPr marL="285750" indent="-285750">
                <a:lnSpc>
                  <a:spcPct val="150000"/>
                </a:lnSpc>
                <a:buFont typeface="Wingdings" panose="05000000000000000000" pitchFamily="2" charset="2"/>
                <a:buChar char="l"/>
              </a:pPr>
              <a:r>
                <a:rPr lang="en-US" altLang="zh-CN" sz="2000">
                  <a:latin typeface="Arial" panose="020B0604020202090204" pitchFamily="34" charset="0"/>
                  <a:cs typeface="Arial" panose="020B0604020202090204" pitchFamily="34" charset="0"/>
                </a:rPr>
                <a:t>estimate the miss ratio of the instruction I</a:t>
              </a:r>
              <a:endParaRPr lang="en-US" altLang="zh-CN" sz="2000">
                <a:latin typeface="Arial" panose="020B0604020202090204" pitchFamily="34" charset="0"/>
                <a:cs typeface="Arial" panose="020B0604020202090204" pitchFamily="34" charset="0"/>
              </a:endParaRPr>
            </a:p>
            <a:p>
              <a:pPr marL="285750" indent="-285750">
                <a:lnSpc>
                  <a:spcPct val="150000"/>
                </a:lnSpc>
                <a:buFont typeface="Wingdings" panose="05000000000000000000" pitchFamily="2" charset="2"/>
                <a:buChar char="l"/>
              </a:pPr>
              <a:r>
                <a:rPr lang="en-US" altLang="zh-CN" sz="2000">
                  <a:latin typeface="Arial" panose="020B0604020202090204" pitchFamily="34" charset="0"/>
                  <a:cs typeface="Arial" panose="020B0604020202090204" pitchFamily="34" charset="0"/>
                </a:rPr>
                <a:t>Compare with internal counters</a:t>
              </a:r>
              <a:endParaRPr lang="en-US" altLang="zh-CN" sz="2000">
                <a:latin typeface="Arial" panose="020B0604020202090204" pitchFamily="34" charset="0"/>
                <a:cs typeface="Arial" panose="020B0604020202090204" pitchFamily="34" charset="0"/>
              </a:endParaRPr>
            </a:p>
            <a:p>
              <a:pPr marL="742950" lvl="1" indent="-285750">
                <a:lnSpc>
                  <a:spcPct val="150000"/>
                </a:lnSpc>
                <a:buFont typeface="Wingdings" panose="05000000000000000000" pitchFamily="2" charset="2"/>
                <a:buChar char="l"/>
              </a:pPr>
              <a:r>
                <a:rPr lang="en-US" altLang="zh-CN">
                  <a:latin typeface="Arial" panose="020B0604020202090204" pitchFamily="34" charset="0"/>
                  <a:cs typeface="Arial" panose="020B0604020202090204" pitchFamily="34" charset="0"/>
                </a:rPr>
                <a:t>&lt;=  a hit </a:t>
              </a:r>
              <a:r>
                <a:rPr lang="zh-CN" altLang="en-US">
                  <a:latin typeface="Arial" panose="020B0604020202090204" pitchFamily="34" charset="0"/>
                  <a:cs typeface="Arial" panose="020B0604020202090204" pitchFamily="34" charset="0"/>
                </a:rPr>
                <a:t>，</a:t>
              </a:r>
              <a:r>
                <a:rPr lang="en-US" altLang="zh-CN">
                  <a:latin typeface="Arial" panose="020B0604020202090204" pitchFamily="34" charset="0"/>
                  <a:cs typeface="Arial" panose="020B0604020202090204" pitchFamily="34" charset="0"/>
                </a:rPr>
                <a:t>fetch the block</a:t>
              </a:r>
              <a:r>
                <a:rPr lang="zh-CN" altLang="en-US">
                  <a:latin typeface="Arial" panose="020B0604020202090204" pitchFamily="34" charset="0"/>
                  <a:cs typeface="Arial" panose="020B0604020202090204" pitchFamily="34" charset="0"/>
                </a:rPr>
                <a:t>，</a:t>
              </a:r>
              <a:r>
                <a:rPr lang="en-US" altLang="zh-CN">
                  <a:latin typeface="Arial" panose="020B0604020202090204" pitchFamily="34" charset="0"/>
                  <a:cs typeface="Arial" panose="020B0604020202090204" pitchFamily="34" charset="0"/>
                </a:rPr>
                <a:t>internal hit counters +</a:t>
              </a:r>
              <a:endParaRPr lang="en-US" altLang="zh-CN">
                <a:latin typeface="Arial" panose="020B0604020202090204" pitchFamily="34" charset="0"/>
                <a:cs typeface="Arial" panose="020B0604020202090204" pitchFamily="34" charset="0"/>
              </a:endParaRPr>
            </a:p>
            <a:p>
              <a:pPr marL="742950" lvl="1" indent="-285750">
                <a:lnSpc>
                  <a:spcPct val="150000"/>
                </a:lnSpc>
                <a:buFont typeface="Wingdings" panose="05000000000000000000" pitchFamily="2" charset="2"/>
                <a:buChar char="l"/>
              </a:pPr>
              <a:r>
                <a:rPr lang="en-US" altLang="zh-CN">
                  <a:latin typeface="Arial" panose="020B0604020202090204" pitchFamily="34" charset="0"/>
                  <a:cs typeface="Arial" panose="020B0604020202090204" pitchFamily="34" charset="0"/>
                </a:rPr>
                <a:t>else a miss</a:t>
              </a:r>
              <a:r>
                <a:rPr lang="zh-CN" altLang="en-US">
                  <a:latin typeface="Arial" panose="020B0604020202090204" pitchFamily="34" charset="0"/>
                  <a:cs typeface="Arial" panose="020B0604020202090204" pitchFamily="34" charset="0"/>
                </a:rPr>
                <a:t>，</a:t>
              </a:r>
              <a:r>
                <a:rPr lang="en-US" altLang="zh-CN">
                  <a:latin typeface="Arial" panose="020B0604020202090204" pitchFamily="34" charset="0"/>
                  <a:cs typeface="Arial" panose="020B0604020202090204" pitchFamily="34" charset="0"/>
                </a:rPr>
                <a:t>internal miss counters +</a:t>
              </a:r>
              <a:endParaRPr lang="en-US" altLang="zh-CN">
                <a:latin typeface="Arial" panose="020B0604020202090204" pitchFamily="34" charset="0"/>
                <a:cs typeface="Arial" panose="020B0604020202090204" pitchFamily="34" charset="0"/>
              </a:endParaRPr>
            </a:p>
          </p:txBody>
        </p:sp>
      </p:grpSp>
      <p:pic>
        <p:nvPicPr>
          <p:cNvPr id="5" name="图片 4"/>
          <p:cNvPicPr>
            <a:picLocks noChangeAspect="1"/>
          </p:cNvPicPr>
          <p:nvPr/>
        </p:nvPicPr>
        <p:blipFill>
          <a:blip r:embed="rId2">
            <a:clrChange>
              <a:clrFrom>
                <a:srgbClr val="FFFFFF"/>
              </a:clrFrom>
              <a:clrTo>
                <a:srgbClr val="FFFFFF">
                  <a:alpha val="0"/>
                </a:srgbClr>
              </a:clrTo>
            </a:clrChange>
          </a:blip>
          <a:stretch>
            <a:fillRect/>
          </a:stretch>
        </p:blipFill>
        <p:spPr>
          <a:xfrm>
            <a:off x="7283213" y="2323200"/>
            <a:ext cx="4677148" cy="4491773"/>
          </a:xfrm>
          <a:prstGeom prst="rect">
            <a:avLst/>
          </a:prstGeom>
        </p:spPr>
      </p:pic>
      <p:pic>
        <p:nvPicPr>
          <p:cNvPr id="9" name="图片 8"/>
          <p:cNvPicPr>
            <a:picLocks noChangeAspect="1"/>
          </p:cNvPicPr>
          <p:nvPr/>
        </p:nvPicPr>
        <p:blipFill>
          <a:blip r:embed="rId3">
            <a:clrChange>
              <a:clrFrom>
                <a:srgbClr val="FFFFFF"/>
              </a:clrFrom>
              <a:clrTo>
                <a:srgbClr val="FFFFFF">
                  <a:alpha val="0"/>
                </a:srgbClr>
              </a:clrTo>
            </a:clrChange>
          </a:blip>
          <a:stretch>
            <a:fillRect/>
          </a:stretch>
        </p:blipFill>
        <p:spPr>
          <a:xfrm>
            <a:off x="7394852" y="828538"/>
            <a:ext cx="4677148" cy="1556887"/>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千图网拥有20W+精美PPT模板 更多PPT模板下载至：www.58pic.com/office/ppt">
  <a:themeElements>
    <a:clrScheme name="Office">
      <a:dk1>
        <a:srgbClr val="000000"/>
      </a:dk1>
      <a:lt1>
        <a:srgbClr val="FFFFFF"/>
      </a:lt1>
      <a:dk2>
        <a:srgbClr val="768395"/>
      </a:dk2>
      <a:lt2>
        <a:srgbClr val="F0F0F0"/>
      </a:lt2>
      <a:accent1>
        <a:srgbClr val="0167A2"/>
      </a:accent1>
      <a:accent2>
        <a:srgbClr val="0F4D96"/>
      </a:accent2>
      <a:accent3>
        <a:srgbClr val="3491CA"/>
      </a:accent3>
      <a:accent4>
        <a:srgbClr val="1B9AF9"/>
      </a:accent4>
      <a:accent5>
        <a:srgbClr val="01A4E1"/>
      </a:accent5>
      <a:accent6>
        <a:srgbClr val="006EBE"/>
      </a:accent6>
      <a:hlink>
        <a:srgbClr val="4472C4"/>
      </a:hlink>
      <a:folHlink>
        <a:srgbClr val="BFBFBF"/>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 123">
  <a:themeElements>
    <a:clrScheme name="答辩宝典">
      <a:dk1>
        <a:srgbClr val="000000"/>
      </a:dk1>
      <a:lt1>
        <a:srgbClr val="FFFFFF"/>
      </a:lt1>
      <a:dk2>
        <a:srgbClr val="768395"/>
      </a:dk2>
      <a:lt2>
        <a:srgbClr val="F0F0F0"/>
      </a:lt2>
      <a:accent1>
        <a:srgbClr val="0167A2"/>
      </a:accent1>
      <a:accent2>
        <a:srgbClr val="0F4D96"/>
      </a:accent2>
      <a:accent3>
        <a:srgbClr val="3491CA"/>
      </a:accent3>
      <a:accent4>
        <a:srgbClr val="1B9AF9"/>
      </a:accent4>
      <a:accent5>
        <a:srgbClr val="01A4E1"/>
      </a:accent5>
      <a:accent6>
        <a:srgbClr val="006EBE"/>
      </a:accent6>
      <a:hlink>
        <a:srgbClr val="4472C4"/>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38100">
          <a:noFill/>
        </a:ln>
      </a:spPr>
      <a:bodyPr rtlCol="0" anchor="ctr"/>
      <a:lstStyle>
        <a:defPPr algn="ctr">
          <a:defRPr dirty="0" smtClean="0">
            <a:solidFill>
              <a:schemeClr val="dk1"/>
            </a:solidFill>
          </a:defRPr>
        </a:defPPr>
      </a:lstStyle>
      <a:style>
        <a:lnRef idx="2">
          <a:schemeClr val="dk1"/>
        </a:lnRef>
        <a:fillRef idx="1">
          <a:schemeClr val="lt1"/>
        </a:fillRef>
        <a:effectRef idx="0">
          <a:schemeClr val="dk1"/>
        </a:effectRef>
        <a:fontRef idx="minor">
          <a:schemeClr val="dk1"/>
        </a:fontRef>
      </a:style>
    </a:spDef>
    <a:lnDef>
      <a:spPr>
        <a:ln w="3175" cap="rnd">
          <a:solidFill>
            <a:schemeClr val="bg1">
              <a:lumMod val="75000"/>
            </a:schemeClr>
          </a:solidFill>
          <a:round/>
          <a:headEnd type="none"/>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90000" tIns="46800" rIns="90000" bIns="46800" rtlCol="0" anchor="ctr" anchorCtr="0">
        <a:normAutofit/>
      </a:bodyPr>
      <a:lstStyle>
        <a:defPPr algn="ctr">
          <a:defRPr dirty="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0167A2"/>
    </a:accent1>
    <a:accent2>
      <a:srgbClr val="0F4D96"/>
    </a:accent2>
    <a:accent3>
      <a:srgbClr val="3491CA"/>
    </a:accent3>
    <a:accent4>
      <a:srgbClr val="1B9AF9"/>
    </a:accent4>
    <a:accent5>
      <a:srgbClr val="01A4E1"/>
    </a:accent5>
    <a:accent6>
      <a:srgbClr val="006EBE"/>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4426</Words>
  <Application>WPS 演示</Application>
  <PresentationFormat>宽屏</PresentationFormat>
  <Paragraphs>250</Paragraphs>
  <Slides>22</Slides>
  <Notes>10</Notes>
  <HiddenSlides>0</HiddenSlides>
  <MMClips>0</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22</vt:i4>
      </vt:variant>
    </vt:vector>
  </HeadingPairs>
  <TitlesOfParts>
    <vt:vector size="44" baseType="lpstr">
      <vt:lpstr>Arial</vt:lpstr>
      <vt:lpstr>宋体</vt:lpstr>
      <vt:lpstr>Wingdings</vt:lpstr>
      <vt:lpstr>字魂59号-创粗黑</vt:lpstr>
      <vt:lpstr>汉仪中黑KW</vt:lpstr>
      <vt:lpstr>Calibri</vt:lpstr>
      <vt:lpstr>Helvetica</vt:lpstr>
      <vt:lpstr>微软雅黑</vt:lpstr>
      <vt:lpstr>汉仪旗黑</vt:lpstr>
      <vt:lpstr>微软雅黑</vt:lpstr>
      <vt:lpstr>宋体</vt:lpstr>
      <vt:lpstr>Arial Unicode MS</vt:lpstr>
      <vt:lpstr>等线</vt:lpstr>
      <vt:lpstr>汉仪中等线KW</vt:lpstr>
      <vt:lpstr>Helvetica Neue</vt:lpstr>
      <vt:lpstr>汉仪书宋二KW</vt:lpstr>
      <vt:lpstr>仿宋</vt:lpstr>
      <vt:lpstr>方正仿宋_GBK</vt:lpstr>
      <vt:lpstr>Times New Roman</vt:lpstr>
      <vt:lpstr>Arial Bold</vt:lpstr>
      <vt:lpstr>千图网拥有20W+精美PPT模板 更多PPT模板下载至：www.58pic.com/office/ppt</vt:lpstr>
      <vt:lpstr> 123</vt:lpstr>
      <vt:lpstr>PowerPoint 演示文稿</vt:lpstr>
      <vt:lpstr>PowerPoint 演示文稿</vt:lpstr>
      <vt:lpstr>PowerPoint 演示文稿</vt:lpstr>
      <vt:lpstr>Motivation</vt:lpstr>
      <vt:lpstr>Contributions </vt:lpstr>
      <vt:lpstr>Background  </vt:lpstr>
      <vt:lpstr>CoolSim  </vt:lpstr>
      <vt:lpstr>MRI Sampling  </vt:lpstr>
      <vt:lpstr>Cache Model</vt:lpstr>
      <vt:lpstr>EVALUATION——Accuracy</vt:lpstr>
      <vt:lpstr>EVALUATION——Accuracy-Prefetching</vt:lpstr>
      <vt:lpstr>EVALUATION——Accuracy &amp; Performance</vt:lpstr>
      <vt:lpstr>PowerPoint 演示文稿</vt:lpstr>
      <vt:lpstr>Delorean---Background</vt:lpstr>
      <vt:lpstr>Delorean---METHODOLOGY</vt:lpstr>
      <vt:lpstr>Delorean---METHODOLOGY</vt:lpstr>
      <vt:lpstr>Delorean---METHODOLOGY</vt:lpstr>
      <vt:lpstr>Delorean---EVALUATION</vt:lpstr>
      <vt:lpstr>Delorean---EVALUATION</vt:lpstr>
      <vt:lpstr>Delorean---EVALUATION</vt:lpstr>
      <vt:lpstr>Delorean---EVALUATION</vt:lpstr>
      <vt:lpstr>Delorean---EVALUATION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简约毕业答辩设计论文答辩PPT模板</dc:title>
  <dc:creator>.</dc:creator>
  <cp:lastModifiedBy>XJY呀！</cp:lastModifiedBy>
  <cp:revision>757</cp:revision>
  <dcterms:created xsi:type="dcterms:W3CDTF">2024-03-20T06:29:02Z</dcterms:created>
  <dcterms:modified xsi:type="dcterms:W3CDTF">2024-03-20T06:29:02Z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2052-6.5.2.8766</vt:lpwstr>
  </property>
  <property fmtid="{D5CDD505-2E9C-101B-9397-08002B2CF9AE}" pid="4" name="ICV">
    <vt:lpwstr>571D552889CB9C92264CF96514429EC8_43</vt:lpwstr>
  </property>
</Properties>
</file>