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57" r:id="rId7"/>
    <p:sldId id="295" r:id="rId8"/>
    <p:sldId id="319" r:id="rId9"/>
    <p:sldId id="307" r:id="rId10"/>
    <p:sldId id="320" r:id="rId11"/>
    <p:sldId id="310" r:id="rId12"/>
    <p:sldId id="335" r:id="rId13"/>
    <p:sldId id="336" r:id="rId14"/>
    <p:sldId id="337" r:id="rId15"/>
    <p:sldId id="338" r:id="rId16"/>
    <p:sldId id="339" r:id="rId17"/>
    <p:sldId id="340" r:id="rId18"/>
    <p:sldId id="321" r:id="rId19"/>
    <p:sldId id="292" r:id="rId20"/>
    <p:sldId id="341" r:id="rId21"/>
    <p:sldId id="342" r:id="rId22"/>
    <p:sldId id="343" r:id="rId23"/>
    <p:sldId id="344" r:id="rId24"/>
    <p:sldId id="345" r:id="rId25"/>
    <p:sldId id="346" r:id="rId26"/>
    <p:sldId id="347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172"/>
    <a:srgbClr val="FF9C00"/>
    <a:srgbClr val="FECB30"/>
    <a:srgbClr val="B23AF9"/>
    <a:srgbClr val="6F42FF"/>
    <a:srgbClr val="2AA1FF"/>
    <a:srgbClr val="1C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gs" Target="tags/tag16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09957-232C-4C23-BD71-3CF7C12B4A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8AB2E-B972-4F63-8917-8AA4D44F90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09880"/>
            <a:ext cx="10850563" cy="663575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book-and-cd_43679"/>
          <p:cNvSpPr>
            <a:spLocks noChangeAspect="1"/>
          </p:cNvSpPr>
          <p:nvPr userDrawn="1"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848100"/>
          </a:xfrm>
          <a:prstGeom prst="rect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3.xml"/><Relationship Id="rId3" Type="http://schemas.openxmlformats.org/officeDocument/2006/relationships/themeOverride" Target="../theme/themeOverride14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5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3.xml"/><Relationship Id="rId3" Type="http://schemas.openxmlformats.org/officeDocument/2006/relationships/themeOverride" Target="../theme/themeOverride16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1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3.xml"/><Relationship Id="rId3" Type="http://schemas.openxmlformats.org/officeDocument/2006/relationships/themeOverride" Target="../theme/themeOverride18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19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7.xml"/><Relationship Id="rId16" Type="http://schemas.openxmlformats.org/officeDocument/2006/relationships/themeOverride" Target="../theme/themeOverride2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3.xml"/><Relationship Id="rId3" Type="http://schemas.openxmlformats.org/officeDocument/2006/relationships/themeOverride" Target="../theme/themeOverride20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3.xml"/><Relationship Id="rId3" Type="http://schemas.openxmlformats.org/officeDocument/2006/relationships/themeOverride" Target="../theme/themeOverride2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3.xml"/><Relationship Id="rId3" Type="http://schemas.openxmlformats.org/officeDocument/2006/relationships/themeOverride" Target="../theme/themeOverride22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3.xml"/><Relationship Id="rId3" Type="http://schemas.openxmlformats.org/officeDocument/2006/relationships/themeOverride" Target="../theme/themeOverride23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Relationship Id="rId3" Type="http://schemas.openxmlformats.org/officeDocument/2006/relationships/themeOverride" Target="../theme/themeOverride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 flipH="1">
            <a:off x="677419" y="598161"/>
            <a:ext cx="10825884" cy="5667826"/>
          </a:xfrm>
          <a:prstGeom prst="rect">
            <a:avLst/>
          </a:prstGeom>
          <a:blipFill dpi="0" rotWithShape="1">
            <a:blip r:embed="rId1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16532" y="4900965"/>
            <a:ext cx="10825884" cy="1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1026052" y="5394358"/>
            <a:ext cx="2879011" cy="406487"/>
            <a:chOff x="1038752" y="5253033"/>
            <a:chExt cx="2879011" cy="406487"/>
          </a:xfrm>
        </p:grpSpPr>
        <p:grpSp>
          <p:nvGrpSpPr>
            <p:cNvPr id="131" name="组合 130"/>
            <p:cNvGrpSpPr/>
            <p:nvPr/>
          </p:nvGrpSpPr>
          <p:grpSpPr>
            <a:xfrm>
              <a:off x="1546569" y="5253033"/>
              <a:ext cx="1855688" cy="391431"/>
              <a:chOff x="1546569" y="5326964"/>
              <a:chExt cx="1855688" cy="317500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1692618" y="5326964"/>
                <a:ext cx="1571281" cy="317500"/>
              </a:xfrm>
              <a:prstGeom prst="rect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546569" y="5326964"/>
                <a:ext cx="292100" cy="317500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3110157" y="5326964"/>
                <a:ext cx="292100" cy="317500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124" name="文本占位符 1110"/>
            <p:cNvSpPr txBox="1"/>
            <p:nvPr/>
          </p:nvSpPr>
          <p:spPr>
            <a:xfrm>
              <a:off x="1038752" y="5268089"/>
              <a:ext cx="2879011" cy="3914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卞浩文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625370" y="5399183"/>
            <a:ext cx="2879011" cy="401662"/>
            <a:chOff x="6064368" y="-979684"/>
            <a:chExt cx="3102362" cy="401662"/>
          </a:xfrm>
        </p:grpSpPr>
        <p:grpSp>
          <p:nvGrpSpPr>
            <p:cNvPr id="137" name="组合 136"/>
            <p:cNvGrpSpPr/>
            <p:nvPr/>
          </p:nvGrpSpPr>
          <p:grpSpPr>
            <a:xfrm>
              <a:off x="6196432" y="-979684"/>
              <a:ext cx="2858407" cy="391432"/>
              <a:chOff x="6196432" y="-979684"/>
              <a:chExt cx="2858407" cy="391432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6322310" y="-979684"/>
                <a:ext cx="2586479" cy="391431"/>
              </a:xfrm>
              <a:prstGeom prst="rect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6196432" y="-979683"/>
                <a:ext cx="292100" cy="391431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8762739" y="-979683"/>
                <a:ext cx="292100" cy="391431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125" name="文本占位符 1111"/>
            <p:cNvSpPr txBox="1"/>
            <p:nvPr/>
          </p:nvSpPr>
          <p:spPr>
            <a:xfrm>
              <a:off x="6064368" y="-969453"/>
              <a:ext cx="3102362" cy="3914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2024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年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4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月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2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日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960" y="4876901"/>
            <a:ext cx="1305133" cy="1298735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/>
              <a:t>SWINN: Efficient nearest neighbor search in sliding windows using graphs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838200" y="1174750"/>
            <a:ext cx="10515600" cy="5002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基本算法</a:t>
            </a:r>
            <a:endParaRPr lang="zh-CN" altLang="en-US"/>
          </a:p>
          <a:p>
            <a:pPr lvl="1"/>
            <a:r>
              <a:rPr lang="zh-CN" altLang="en-US"/>
              <a:t>搜索</a:t>
            </a:r>
            <a:endParaRPr lang="zh-CN" altLang="en-US"/>
          </a:p>
          <a:p>
            <a:pPr lvl="2"/>
            <a:r>
              <a:rPr lang="zh-CN" altLang="en-US">
                <a:solidFill>
                  <a:schemeClr val="tx1"/>
                </a:solidFill>
              </a:rPr>
              <a:t>搜索从一个随机选择的顶点𝑣开始。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  <p:sp>
        <p:nvSpPr>
          <p:cNvPr id="2" name="内容占位符 2"/>
          <p:cNvSpPr>
            <a:spLocks noGrp="1"/>
          </p:cNvSpPr>
          <p:nvPr/>
        </p:nvSpPr>
        <p:spPr>
          <a:xfrm>
            <a:off x="838200" y="1174750"/>
            <a:ext cx="10515600" cy="5002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基本算法</a:t>
            </a:r>
            <a:endParaRPr lang="zh-CN" altLang="en-US"/>
          </a:p>
          <a:p>
            <a:pPr lvl="1"/>
            <a:r>
              <a:rPr lang="zh-CN" altLang="en-US"/>
              <a:t>插入</a:t>
            </a:r>
            <a:endParaRPr lang="zh-CN" altLang="en-US"/>
          </a:p>
          <a:p>
            <a:pPr lvl="2"/>
            <a:r>
              <a:rPr lang="zh-CN" altLang="en-US"/>
              <a:t>新向量到达时利用现有的图找到</a:t>
            </a:r>
            <a:r>
              <a:rPr lang="en-US" altLang="zh-CN"/>
              <a:t>K</a:t>
            </a:r>
            <a:r>
              <a:rPr lang="zh-CN" altLang="en-US"/>
              <a:t>个最近的邻居</a:t>
            </a:r>
            <a:endParaRPr lang="zh-CN" altLang="en-US"/>
          </a:p>
          <a:p>
            <a:pPr lvl="2"/>
            <a:r>
              <a:rPr lang="zh-CN" altLang="en-US"/>
              <a:t>添加边指向这些邻居</a:t>
            </a:r>
            <a:endParaRPr lang="zh-CN" altLang="en-US"/>
          </a:p>
          <a:p>
            <a:pPr lvl="2"/>
            <a:r>
              <a:rPr lang="zh-CN" altLang="en-US"/>
              <a:t>邻居也判断是否指向新的向量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/>
        </p:nvSpPr>
        <p:spPr>
          <a:xfrm>
            <a:off x="838200" y="1174750"/>
            <a:ext cx="10515600" cy="5002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基本算法</a:t>
            </a:r>
            <a:endParaRPr lang="zh-CN" altLang="en-US"/>
          </a:p>
          <a:p>
            <a:pPr lvl="1"/>
            <a:r>
              <a:rPr lang="zh-CN" altLang="en-US"/>
              <a:t>删除</a:t>
            </a:r>
            <a:endParaRPr lang="zh-CN" altLang="en-US"/>
          </a:p>
          <a:p>
            <a:pPr lvl="2"/>
            <a:r>
              <a:rPr lang="zh-CN" altLang="en-US"/>
              <a:t>只更新被删除顶点的邻居</a:t>
            </a:r>
            <a:endParaRPr lang="zh-CN" altLang="en-US"/>
          </a:p>
          <a:p>
            <a:pPr lvl="2"/>
            <a:r>
              <a:rPr lang="zh-CN" altLang="en-US">
                <a:solidFill>
                  <a:schemeClr val="tx1"/>
                </a:solidFill>
              </a:rPr>
              <a:t>收集两个集合：没有出边的顶点和没有入边的顶点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zh-CN" altLang="en-US">
                <a:solidFill>
                  <a:schemeClr val="tx1"/>
                </a:solidFill>
              </a:rPr>
              <a:t>把两个集合的交集中的顶点作为新的顶点插入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zh-CN" altLang="en-US">
                <a:solidFill>
                  <a:schemeClr val="tx1"/>
                </a:solidFill>
              </a:rPr>
              <a:t>给没有出边的顶点添加</a:t>
            </a:r>
            <a:r>
              <a:rPr lang="en-US" altLang="zh-CN">
                <a:solidFill>
                  <a:schemeClr val="tx1"/>
                </a:solidFill>
              </a:rPr>
              <a:t>K</a:t>
            </a:r>
            <a:r>
              <a:rPr lang="zh-CN" altLang="en-US">
                <a:solidFill>
                  <a:schemeClr val="tx1"/>
                </a:solidFill>
              </a:rPr>
              <a:t>个邻居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zh-CN" altLang="en-US">
                <a:solidFill>
                  <a:schemeClr val="tx1"/>
                </a:solidFill>
              </a:rPr>
              <a:t>对两个集合中的顶点做</a:t>
            </a:r>
            <a:r>
              <a:rPr lang="zh-CN" altLang="en-US">
                <a:sym typeface="+mn-ea"/>
              </a:rPr>
              <a:t>Refinement操作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838200" y="1174115"/>
            <a:ext cx="10515600" cy="500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基本算法</a:t>
            </a:r>
            <a:endParaRPr lang="zh-CN" altLang="en-US"/>
          </a:p>
          <a:p>
            <a:pPr lvl="1"/>
            <a:r>
              <a:rPr lang="zh-CN" altLang="en-US"/>
              <a:t>剪枝</a:t>
            </a:r>
            <a:endParaRPr lang="zh-CN" altLang="en-US"/>
          </a:p>
          <a:p>
            <a:pPr lvl="2"/>
            <a:r>
              <a:rPr lang="zh-CN" altLang="zh-CN">
                <a:solidFill>
                  <a:schemeClr val="tx1"/>
                </a:solidFill>
              </a:rPr>
              <a:t>删除三角形的最长边</a:t>
            </a:r>
            <a:endParaRPr lang="zh-CN" altLang="zh-CN">
              <a:solidFill>
                <a:schemeClr val="tx1"/>
              </a:solidFill>
            </a:endParaRPr>
          </a:p>
          <a:p>
            <a:pPr lvl="2"/>
            <a:r>
              <a:rPr lang="zh-CN" altLang="zh-CN">
                <a:solidFill>
                  <a:schemeClr val="tx1"/>
                </a:solidFill>
              </a:rPr>
              <a:t>仅在</a:t>
            </a:r>
            <a:r>
              <a:rPr lang="en-US" altLang="zh-CN">
                <a:solidFill>
                  <a:schemeClr val="tx1"/>
                </a:solidFill>
              </a:rPr>
              <a:t>refinement</a:t>
            </a:r>
            <a:r>
              <a:rPr lang="zh-CN" altLang="en-US">
                <a:solidFill>
                  <a:schemeClr val="tx1"/>
                </a:solidFill>
              </a:rPr>
              <a:t>操作后且边数超过</a:t>
            </a:r>
            <a:r>
              <a:rPr lang="en-US" altLang="zh-CN">
                <a:solidFill>
                  <a:schemeClr val="tx1"/>
                </a:solidFill>
              </a:rPr>
              <a:t>K</a:t>
            </a:r>
            <a:r>
              <a:rPr lang="zh-CN" altLang="en-US">
                <a:solidFill>
                  <a:schemeClr val="tx1"/>
                </a:solidFill>
              </a:rPr>
              <a:t>时执行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  <p:pic>
        <p:nvPicPr>
          <p:cNvPr id="4" name="图片 3" descr="QQ截图202404011938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3505"/>
            <a:ext cx="12192000" cy="41103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1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423378" y="1671042"/>
              <a:ext cx="1345240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04</a:t>
              </a:r>
              <a:endParaRPr lang="zh-CN" altLang="en-US" sz="7200" b="1" spc="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实验</a:t>
            </a:r>
            <a:endParaRPr lang="zh-CN" altLang="en-US" sz="5400" b="1" spc="600" dirty="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60980" y="4910084"/>
            <a:ext cx="6281320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animBg="1"/>
      <p:bldP spid="8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838200" y="1174750"/>
            <a:ext cx="10515600" cy="5002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实验</a:t>
            </a:r>
            <a:endParaRPr lang="zh-CN" altLang="en-US"/>
          </a:p>
          <a:p>
            <a:pPr lvl="1"/>
            <a:r>
              <a:rPr lang="zh-CN" altLang="zh-CN">
                <a:solidFill>
                  <a:schemeClr val="tx1"/>
                </a:solidFill>
              </a:rPr>
              <a:t>实验配置： SWINN </a:t>
            </a:r>
            <a:r>
              <a:rPr lang="zh-CN" altLang="zh-CN">
                <a:solidFill>
                  <a:srgbClr val="FF0000"/>
                </a:solidFill>
              </a:rPr>
              <a:t>was implemented in Python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and will be incorporated into River for ease of public use and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access. All the reported experiments were performed sequentially in a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CentOS machine with 2 Intel Xeon E5-2667v4 processors with eight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cores running at 3.2 GHz and 512 GB of DDR3 RAM.</a:t>
            </a:r>
            <a:endParaRPr lang="zh-CN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和linear scan对比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 descr="QQ截图202404012015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1585"/>
            <a:ext cx="12153900" cy="28282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838200" y="1174115"/>
            <a:ext cx="10515600" cy="500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实验</a:t>
            </a:r>
            <a:endParaRPr lang="zh-CN" altLang="en-US"/>
          </a:p>
          <a:p>
            <a:pPr lvl="1"/>
            <a:r>
              <a:rPr lang="zh-CN">
                <a:solidFill>
                  <a:schemeClr val="tx1"/>
                </a:solidFill>
              </a:rPr>
              <a:t>通过实验解答的问题：</a:t>
            </a:r>
            <a:endParaRPr lang="zh-CN">
              <a:solidFill>
                <a:schemeClr val="tx1"/>
              </a:solidFill>
            </a:endParaRPr>
          </a:p>
          <a:p>
            <a:pPr lvl="2"/>
            <a:r>
              <a:rPr lang="zh-CN">
                <a:solidFill>
                  <a:schemeClr val="tx1"/>
                </a:solidFill>
              </a:rPr>
              <a:t>滑动窗口大小对效率的影响</a:t>
            </a:r>
            <a:endParaRPr lang="zh-CN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k</a:t>
            </a:r>
            <a:r>
              <a:rPr lang="zh-CN" altLang="en-US">
                <a:solidFill>
                  <a:schemeClr val="tx1"/>
                </a:solidFill>
              </a:rPr>
              <a:t>对</a:t>
            </a:r>
            <a:r>
              <a:rPr lang="en-US" altLang="zh-CN">
                <a:solidFill>
                  <a:schemeClr val="tx1"/>
                </a:solidFill>
              </a:rPr>
              <a:t>recall</a:t>
            </a:r>
            <a:r>
              <a:rPr lang="zh-CN" altLang="en-US">
                <a:solidFill>
                  <a:schemeClr val="tx1"/>
                </a:solidFill>
              </a:rPr>
              <a:t>的影响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zh-CN">
                <a:sym typeface="+mn-ea"/>
              </a:rPr>
              <a:t>𝜖的值对</a:t>
            </a:r>
            <a:r>
              <a:rPr lang="en-US" altLang="zh-CN">
                <a:sym typeface="+mn-ea"/>
              </a:rPr>
              <a:t>recall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qps</a:t>
            </a:r>
            <a:r>
              <a:rPr lang="zh-CN" altLang="en-US">
                <a:sym typeface="+mn-ea"/>
              </a:rPr>
              <a:t>的影响</a:t>
            </a:r>
            <a:endParaRPr lang="zh-CN" altLang="en-US">
              <a:sym typeface="+mn-ea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K</a:t>
            </a:r>
            <a:r>
              <a:rPr lang="zh-CN" altLang="en-US">
                <a:solidFill>
                  <a:schemeClr val="tx1"/>
                </a:solidFill>
              </a:rPr>
              <a:t>对</a:t>
            </a:r>
            <a:r>
              <a:rPr lang="en-US" altLang="zh-CN">
                <a:solidFill>
                  <a:schemeClr val="tx1"/>
                </a:solidFill>
              </a:rPr>
              <a:t>recall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qps</a:t>
            </a:r>
            <a:r>
              <a:rPr lang="zh-CN" altLang="en-US">
                <a:solidFill>
                  <a:schemeClr val="tx1"/>
                </a:solidFill>
              </a:rPr>
              <a:t>的影响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ym typeface="+mn-ea"/>
              </a:rPr>
              <a:t>max</a:t>
            </a:r>
            <a:r>
              <a:rPr lang="en-US" altLang="zh-CN" baseline="-25000">
                <a:sym typeface="+mn-ea"/>
              </a:rPr>
              <a:t>c</a:t>
            </a:r>
            <a:r>
              <a:rPr lang="zh-CN" altLang="en-US">
                <a:solidFill>
                  <a:schemeClr val="tx1"/>
                </a:solidFill>
              </a:rPr>
              <a:t>对</a:t>
            </a:r>
            <a:r>
              <a:rPr lang="en-US" altLang="zh-CN">
                <a:solidFill>
                  <a:schemeClr val="tx1"/>
                </a:solidFill>
              </a:rPr>
              <a:t>refinement</a:t>
            </a:r>
            <a:r>
              <a:rPr lang="zh-CN" altLang="en-US">
                <a:solidFill>
                  <a:schemeClr val="tx1"/>
                </a:solidFill>
              </a:rPr>
              <a:t>操作的影响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zh-CN" altLang="en-US">
                <a:solidFill>
                  <a:schemeClr val="tx1"/>
                </a:solidFill>
              </a:rPr>
              <a:t>剪枝对</a:t>
            </a:r>
            <a:r>
              <a:rPr lang="en-US" altLang="zh-CN">
                <a:solidFill>
                  <a:schemeClr val="tx1"/>
                </a:solidFill>
              </a:rPr>
              <a:t>recall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qps</a:t>
            </a:r>
            <a:r>
              <a:rPr lang="zh-CN" altLang="en-US">
                <a:solidFill>
                  <a:schemeClr val="tx1"/>
                </a:solidFill>
              </a:rPr>
              <a:t>、内存占用的影响</a:t>
            </a:r>
            <a:endParaRPr 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  <p:pic>
        <p:nvPicPr>
          <p:cNvPr id="4" name="图片 3" descr="QQ截图202404012024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40" y="1174750"/>
            <a:ext cx="9900920" cy="5657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838200" y="1174750"/>
            <a:ext cx="10515600" cy="5002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实验</a:t>
            </a:r>
            <a:endParaRPr lang="zh-CN" altLang="en-US"/>
          </a:p>
          <a:p>
            <a:pPr lvl="1"/>
            <a:r>
              <a:rPr lang="zh-CN">
                <a:solidFill>
                  <a:schemeClr val="tx1"/>
                </a:solidFill>
              </a:rPr>
              <a:t>滑动窗口大小对效率的影响</a:t>
            </a:r>
            <a:endParaRPr lang="zh-CN">
              <a:solidFill>
                <a:schemeClr val="tx1"/>
              </a:solidFill>
            </a:endParaRPr>
          </a:p>
          <a:p>
            <a:pPr lvl="2"/>
            <a:r>
              <a:rPr lang="en-US" altLang="zh-CN" sz="2000">
                <a:solidFill>
                  <a:schemeClr val="tx1"/>
                </a:solidFill>
              </a:rPr>
              <a:t>L = 100</a:t>
            </a:r>
            <a:r>
              <a:rPr lang="zh-CN" altLang="en-US" sz="2000">
                <a:solidFill>
                  <a:schemeClr val="tx1"/>
                </a:solidFill>
              </a:rPr>
              <a:t>时难以察觉</a:t>
            </a:r>
            <a:endParaRPr lang="zh-CN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L = 250</a:t>
            </a:r>
            <a:r>
              <a:rPr lang="zh-CN" altLang="en-US">
                <a:solidFill>
                  <a:schemeClr val="tx1"/>
                </a:solidFill>
              </a:rPr>
              <a:t>时可以察觉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L = 5000</a:t>
            </a:r>
            <a:r>
              <a:rPr lang="zh-CN" altLang="en-US">
                <a:solidFill>
                  <a:schemeClr val="tx1"/>
                </a:solidFill>
              </a:rPr>
              <a:t>时效果明显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zh-CN">
                <a:solidFill>
                  <a:schemeClr val="tx1"/>
                </a:solidFill>
              </a:rPr>
              <a:t>结论：</a:t>
            </a:r>
            <a:r>
              <a:rPr lang="en-US" altLang="zh-CN">
                <a:solidFill>
                  <a:schemeClr val="tx1"/>
                </a:solidFill>
              </a:rPr>
              <a:t>L &gt; 5000</a:t>
            </a:r>
            <a:r>
              <a:rPr lang="zh-CN" altLang="en-US">
                <a:solidFill>
                  <a:schemeClr val="tx1"/>
                </a:solidFill>
              </a:rPr>
              <a:t>时建议使用</a:t>
            </a:r>
            <a:r>
              <a:rPr lang="en-US" altLang="zh-CN">
                <a:solidFill>
                  <a:schemeClr val="tx1"/>
                </a:solidFill>
              </a:rPr>
              <a:t>SWINN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6715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1512" y="0"/>
            <a:ext cx="1152048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377" y="243459"/>
            <a:ext cx="10033350" cy="6115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1"/>
            </p:custDataLst>
          </p:nvPr>
        </p:nvGrpSpPr>
        <p:grpSpPr>
          <a:xfrm>
            <a:off x="6277005" y="5218247"/>
            <a:ext cx="5125668" cy="771282"/>
            <a:chOff x="6277005" y="5218247"/>
            <a:chExt cx="5125668" cy="771282"/>
          </a:xfrm>
        </p:grpSpPr>
        <p:sp>
          <p:nvSpPr>
            <p:cNvPr id="30" name="菱形 29"/>
            <p:cNvSpPr/>
            <p:nvPr>
              <p:custDataLst>
                <p:tags r:id="rId2"/>
              </p:custDataLst>
            </p:nvPr>
          </p:nvSpPr>
          <p:spPr bwMode="auto">
            <a:xfrm>
              <a:off x="6277005" y="5218247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2" name="TextBox 31"/>
            <p:cNvSpPr txBox="1"/>
            <p:nvPr>
              <p:custDataLst>
                <p:tags r:id="rId3"/>
              </p:custDataLst>
            </p:nvPr>
          </p:nvSpPr>
          <p:spPr bwMode="auto">
            <a:xfrm>
              <a:off x="7281987" y="5239828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spc="600" dirty="0">
                  <a:solidFill>
                    <a:srgbClr val="1A31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实验</a:t>
              </a:r>
              <a:endParaRPr lang="en-US" altLang="zh-CN" sz="3200" spc="600" dirty="0">
                <a:solidFill>
                  <a:srgbClr val="1A31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4"/>
            </p:custDataLst>
          </p:nvPr>
        </p:nvGrpSpPr>
        <p:grpSpPr>
          <a:xfrm>
            <a:off x="6277005" y="1119176"/>
            <a:ext cx="5125668" cy="887669"/>
            <a:chOff x="6277005" y="1119176"/>
            <a:chExt cx="5125668" cy="887669"/>
          </a:xfrm>
        </p:grpSpPr>
        <p:sp>
          <p:nvSpPr>
            <p:cNvPr id="16" name="菱形 15"/>
            <p:cNvSpPr/>
            <p:nvPr>
              <p:custDataLst>
                <p:tags r:id="rId5"/>
              </p:custDataLst>
            </p:nvPr>
          </p:nvSpPr>
          <p:spPr bwMode="auto">
            <a:xfrm>
              <a:off x="6277005" y="1235563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9" name="TextBox 31"/>
            <p:cNvSpPr txBox="1"/>
            <p:nvPr>
              <p:custDataLst>
                <p:tags r:id="rId6"/>
              </p:custDataLst>
            </p:nvPr>
          </p:nvSpPr>
          <p:spPr bwMode="auto">
            <a:xfrm>
              <a:off x="7281987" y="1119176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spc="600" dirty="0">
                  <a:solidFill>
                    <a:srgbClr val="1A31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摘要</a:t>
              </a:r>
              <a:endParaRPr lang="en-US" altLang="zh-CN" sz="3200" spc="600" dirty="0">
                <a:solidFill>
                  <a:srgbClr val="1A31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cxnSp>
          <p:nvCxnSpPr>
            <p:cNvPr id="34" name="直接连接符 33"/>
            <p:cNvCxnSpPr/>
            <p:nvPr>
              <p:custDataLst>
                <p:tags r:id="rId7"/>
              </p:custDataLst>
            </p:nvPr>
          </p:nvCxnSpPr>
          <p:spPr>
            <a:xfrm>
              <a:off x="7340054" y="2006845"/>
              <a:ext cx="3984488" cy="0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>
            <p:custDataLst>
              <p:tags r:id="rId8"/>
            </p:custDataLst>
          </p:nvPr>
        </p:nvGrpSpPr>
        <p:grpSpPr>
          <a:xfrm>
            <a:off x="6277005" y="2597253"/>
            <a:ext cx="5125668" cy="771282"/>
            <a:chOff x="6277005" y="2597253"/>
            <a:chExt cx="5125668" cy="771282"/>
          </a:xfrm>
        </p:grpSpPr>
        <p:sp>
          <p:nvSpPr>
            <p:cNvPr id="22" name="菱形 21"/>
            <p:cNvSpPr/>
            <p:nvPr>
              <p:custDataLst>
                <p:tags r:id="rId9"/>
              </p:custDataLst>
            </p:nvPr>
          </p:nvSpPr>
          <p:spPr bwMode="auto">
            <a:xfrm>
              <a:off x="6277005" y="2597253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24" name="TextBox 31"/>
            <p:cNvSpPr txBox="1"/>
            <p:nvPr>
              <p:custDataLst>
                <p:tags r:id="rId10"/>
              </p:custDataLst>
            </p:nvPr>
          </p:nvSpPr>
          <p:spPr bwMode="auto">
            <a:xfrm>
              <a:off x="7281987" y="2618834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3200" spc="600" dirty="0">
                  <a:solidFill>
                    <a:srgbClr val="1A31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图的构建过程</a:t>
              </a:r>
              <a:endParaRPr lang="en-US" altLang="zh-CN" sz="3200" spc="600" dirty="0">
                <a:solidFill>
                  <a:srgbClr val="1A31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cxnSp>
          <p:nvCxnSpPr>
            <p:cNvPr id="37" name="直接连接符 36"/>
            <p:cNvCxnSpPr/>
            <p:nvPr>
              <p:custDataLst>
                <p:tags r:id="rId11"/>
              </p:custDataLst>
            </p:nvPr>
          </p:nvCxnSpPr>
          <p:spPr>
            <a:xfrm>
              <a:off x="7340054" y="3368535"/>
              <a:ext cx="3984488" cy="0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6277005" y="3958943"/>
            <a:ext cx="5125668" cy="771282"/>
            <a:chOff x="6277005" y="3958943"/>
            <a:chExt cx="5125668" cy="771282"/>
          </a:xfrm>
        </p:grpSpPr>
        <p:sp>
          <p:nvSpPr>
            <p:cNvPr id="26" name="菱形 25"/>
            <p:cNvSpPr/>
            <p:nvPr>
              <p:custDataLst>
                <p:tags r:id="rId13"/>
              </p:custDataLst>
            </p:nvPr>
          </p:nvSpPr>
          <p:spPr bwMode="auto">
            <a:xfrm>
              <a:off x="6277005" y="3958943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28" name="TextBox 31"/>
            <p:cNvSpPr txBox="1"/>
            <p:nvPr>
              <p:custDataLst>
                <p:tags r:id="rId14"/>
              </p:custDataLst>
            </p:nvPr>
          </p:nvSpPr>
          <p:spPr bwMode="auto">
            <a:xfrm>
              <a:off x="7281987" y="3980524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3200" spc="600" dirty="0">
                  <a:solidFill>
                    <a:srgbClr val="1A31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基本算法</a:t>
              </a:r>
              <a:endParaRPr lang="en-US" altLang="zh-CN" sz="3200" spc="600" dirty="0">
                <a:solidFill>
                  <a:srgbClr val="1A31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cxnSp>
          <p:nvCxnSpPr>
            <p:cNvPr id="38" name="直接连接符 37"/>
            <p:cNvCxnSpPr/>
            <p:nvPr>
              <p:custDataLst>
                <p:tags r:id="rId15"/>
              </p:custDataLst>
            </p:nvPr>
          </p:nvCxnSpPr>
          <p:spPr>
            <a:xfrm>
              <a:off x="7340054" y="4724350"/>
              <a:ext cx="3984488" cy="0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33378" y="1469699"/>
            <a:ext cx="4216744" cy="4311372"/>
            <a:chOff x="1329535" y="2086986"/>
            <a:chExt cx="2851930" cy="2999852"/>
          </a:xfrm>
        </p:grpSpPr>
        <p:sp>
          <p:nvSpPr>
            <p:cNvPr id="9" name="矩形 8"/>
            <p:cNvSpPr/>
            <p:nvPr/>
          </p:nvSpPr>
          <p:spPr>
            <a:xfrm>
              <a:off x="1485000" y="2799000"/>
              <a:ext cx="2541000" cy="562912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CONTENTS</a:t>
              </a:r>
              <a:endParaRPr lang="en-US" altLang="zh-CN" sz="28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56" name="菱形 55"/>
            <p:cNvSpPr/>
            <p:nvPr/>
          </p:nvSpPr>
          <p:spPr bwMode="auto">
            <a:xfrm>
              <a:off x="1329535" y="2086986"/>
              <a:ext cx="2851930" cy="299985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40557" y="3361912"/>
              <a:ext cx="900000" cy="450000"/>
            </a:xfrm>
            <a:prstGeom prst="rect">
              <a:avLst/>
            </a:prstGeom>
            <a:noFill/>
          </p:spPr>
          <p:txBody>
            <a:bodyPr wrap="none" rtlCol="0" anchor="ctr">
              <a:normAutofit fontScale="92500" lnSpcReduction="20000"/>
            </a:bodyPr>
            <a:lstStyle/>
            <a:p>
              <a:pPr algn="ctr"/>
              <a:r>
                <a:rPr lang="zh-CN" altLang="en-US" sz="4400" dirty="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目录</a:t>
              </a:r>
              <a:endParaRPr lang="en-US" altLang="zh-CN" sz="4400" dirty="0">
                <a:solidFill>
                  <a:schemeClr val="bg1">
                    <a:lumMod val="9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cxnSp>
          <p:nvCxnSpPr>
            <p:cNvPr id="12" name="直接连接符 11"/>
            <p:cNvCxnSpPr>
              <a:stCxn id="10" idx="1"/>
            </p:cNvCxnSpPr>
            <p:nvPr/>
          </p:nvCxnSpPr>
          <p:spPr>
            <a:xfrm flipH="1">
              <a:off x="1655557" y="3586912"/>
              <a:ext cx="585000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3"/>
            </p:cNvCxnSpPr>
            <p:nvPr/>
          </p:nvCxnSpPr>
          <p:spPr>
            <a:xfrm>
              <a:off x="3140557" y="3586912"/>
              <a:ext cx="586800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 flipH="1">
            <a:off x="1407501" y="568813"/>
            <a:ext cx="1034249" cy="112395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2003458" y="1034216"/>
            <a:ext cx="438292" cy="434758"/>
          </a:xfrm>
          <a:prstGeom prst="line">
            <a:avLst/>
          </a:prstGeom>
          <a:ln w="25400">
            <a:solidFill>
              <a:srgbClr val="FF9C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389134" y="5524259"/>
            <a:ext cx="1034249" cy="112395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2490345" y="5650502"/>
            <a:ext cx="438292" cy="434758"/>
          </a:xfrm>
          <a:prstGeom prst="line">
            <a:avLst/>
          </a:prstGeom>
          <a:ln w="25400">
            <a:solidFill>
              <a:srgbClr val="FF9C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  <p:sp>
        <p:nvSpPr>
          <p:cNvPr id="2" name="内容占位符 2"/>
          <p:cNvSpPr>
            <a:spLocks noGrp="1"/>
          </p:cNvSpPr>
          <p:nvPr/>
        </p:nvSpPr>
        <p:spPr>
          <a:xfrm>
            <a:off x="838200" y="0"/>
            <a:ext cx="10515600" cy="500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实验</a:t>
            </a:r>
            <a:endParaRPr lang="zh-CN" altLang="en-US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k</a:t>
            </a:r>
            <a:r>
              <a:rPr lang="zh-CN" altLang="en-US">
                <a:solidFill>
                  <a:schemeClr val="tx1"/>
                </a:solidFill>
              </a:rPr>
              <a:t>对</a:t>
            </a:r>
            <a:r>
              <a:rPr lang="en-US" altLang="zh-CN">
                <a:solidFill>
                  <a:schemeClr val="tx1"/>
                </a:solidFill>
              </a:rPr>
              <a:t>recall</a:t>
            </a:r>
            <a:r>
              <a:rPr lang="zh-CN" altLang="en-US">
                <a:solidFill>
                  <a:schemeClr val="tx1"/>
                </a:solidFill>
              </a:rPr>
              <a:t>的影响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越大搜索效果越好</a:t>
            </a:r>
            <a:endParaRPr lang="zh-CN" altLang="en-US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𝜖的值对</a:t>
            </a:r>
            <a:r>
              <a:rPr lang="en-US" altLang="zh-CN">
                <a:sym typeface="+mn-ea"/>
              </a:rPr>
              <a:t>recall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qps</a:t>
            </a:r>
            <a:r>
              <a:rPr lang="zh-CN" altLang="en-US">
                <a:sym typeface="+mn-ea"/>
              </a:rPr>
              <a:t>的影响</a:t>
            </a:r>
            <a:endParaRPr lang="zh-CN" altLang="en-US">
              <a:sym typeface="+mn-ea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k = 1, </a:t>
            </a:r>
            <a:r>
              <a:rPr lang="zh-CN">
                <a:sym typeface="+mn-ea"/>
              </a:rPr>
              <a:t>𝜖</a:t>
            </a:r>
            <a:r>
              <a:rPr lang="en-US" altLang="zh-CN">
                <a:sym typeface="+mn-ea"/>
              </a:rPr>
              <a:t> = 0</a:t>
            </a:r>
            <a:r>
              <a:rPr lang="zh-CN" altLang="en-US">
                <a:sym typeface="+mn-ea"/>
              </a:rPr>
              <a:t>时</a:t>
            </a:r>
            <a:r>
              <a:rPr lang="en-US" altLang="zh-CN">
                <a:sym typeface="+mn-ea"/>
              </a:rPr>
              <a:t>recall</a:t>
            </a:r>
            <a:r>
              <a:rPr lang="zh-CN" altLang="en-US">
                <a:sym typeface="+mn-ea"/>
              </a:rPr>
              <a:t>接近于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k = 1, </a:t>
            </a:r>
            <a:r>
              <a:rPr lang="zh-CN">
                <a:sym typeface="+mn-ea"/>
              </a:rPr>
              <a:t>𝜖</a:t>
            </a:r>
            <a:r>
              <a:rPr lang="en-US" altLang="zh-CN">
                <a:sym typeface="+mn-ea"/>
              </a:rPr>
              <a:t> &gt; 0</a:t>
            </a:r>
            <a:r>
              <a:rPr lang="zh-CN" altLang="en-US">
                <a:sym typeface="+mn-ea"/>
              </a:rPr>
              <a:t>时</a:t>
            </a:r>
            <a:r>
              <a:rPr lang="en-US" altLang="zh-CN">
                <a:sym typeface="+mn-ea"/>
              </a:rPr>
              <a:t>recall</a:t>
            </a:r>
            <a:r>
              <a:rPr lang="zh-CN" altLang="en-US">
                <a:sym typeface="+mn-ea"/>
              </a:rPr>
              <a:t>提升明显</a:t>
            </a:r>
            <a:endParaRPr lang="zh-CN" altLang="en-US">
              <a:sym typeface="+mn-ea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结论：</a:t>
            </a:r>
            <a:r>
              <a:rPr lang="zh-CN">
                <a:sym typeface="+mn-ea"/>
              </a:rPr>
              <a:t>𝜖</a:t>
            </a:r>
            <a:r>
              <a:rPr lang="en-US" altLang="zh-CN">
                <a:sym typeface="+mn-ea"/>
              </a:rPr>
              <a:t> = 0.1</a:t>
            </a:r>
            <a:r>
              <a:rPr lang="zh-CN" altLang="en-US">
                <a:sym typeface="+mn-ea"/>
              </a:rPr>
              <a:t>是个平衡的选择</a:t>
            </a:r>
            <a:endParaRPr lang="zh-CN" altLang="en-US">
              <a:sym typeface="+mn-ea"/>
            </a:endParaRPr>
          </a:p>
        </p:txBody>
      </p:sp>
      <p:pic>
        <p:nvPicPr>
          <p:cNvPr id="4" name="图片 3" descr="QQ截图202404012035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564130"/>
            <a:ext cx="11391900" cy="42938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838200" y="0"/>
            <a:ext cx="10515600" cy="5002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实验</a:t>
            </a:r>
            <a:endParaRPr lang="zh-CN" altLang="en-US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K</a:t>
            </a:r>
            <a:r>
              <a:rPr lang="zh-CN" altLang="en-US">
                <a:solidFill>
                  <a:schemeClr val="tx1"/>
                </a:solidFill>
              </a:rPr>
              <a:t>对</a:t>
            </a:r>
            <a:r>
              <a:rPr lang="en-US" altLang="zh-CN">
                <a:solidFill>
                  <a:schemeClr val="tx1"/>
                </a:solidFill>
              </a:rPr>
              <a:t>recall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qps</a:t>
            </a:r>
            <a:r>
              <a:rPr lang="zh-CN" altLang="en-US">
                <a:solidFill>
                  <a:schemeClr val="tx1"/>
                </a:solidFill>
              </a:rPr>
              <a:t>的影响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K = 5</a:t>
            </a:r>
            <a:r>
              <a:rPr lang="zh-CN" altLang="en-US">
                <a:solidFill>
                  <a:schemeClr val="tx1"/>
                </a:solidFill>
              </a:rPr>
              <a:t>时</a:t>
            </a:r>
            <a:r>
              <a:rPr lang="en-US" altLang="zh-CN">
                <a:solidFill>
                  <a:schemeClr val="tx1"/>
                </a:solidFill>
              </a:rPr>
              <a:t>recall</a:t>
            </a:r>
            <a:r>
              <a:rPr lang="zh-CN" altLang="en-US">
                <a:solidFill>
                  <a:schemeClr val="tx1"/>
                </a:solidFill>
              </a:rPr>
              <a:t>明显低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K &gt; 5</a:t>
            </a:r>
            <a:r>
              <a:rPr lang="zh-CN" altLang="en-US">
                <a:solidFill>
                  <a:schemeClr val="tx1"/>
                </a:solidFill>
              </a:rPr>
              <a:t>时总是连通的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zh-CN" altLang="en-US">
                <a:solidFill>
                  <a:schemeClr val="tx1"/>
                </a:solidFill>
              </a:rPr>
              <a:t>结论：</a:t>
            </a:r>
            <a:r>
              <a:rPr lang="en-US" altLang="zh-CN">
                <a:solidFill>
                  <a:schemeClr val="tx1"/>
                </a:solidFill>
              </a:rPr>
              <a:t>K</a:t>
            </a:r>
            <a:r>
              <a:rPr lang="zh-CN" altLang="en-US">
                <a:solidFill>
                  <a:schemeClr val="tx1"/>
                </a:solidFill>
              </a:rPr>
              <a:t>越大搜索结果越准确，计算资源需求也变大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 descr="QQ截图202404012039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1858645"/>
            <a:ext cx="7188200" cy="49993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  <p:sp>
        <p:nvSpPr>
          <p:cNvPr id="2" name="内容占位符 2"/>
          <p:cNvSpPr>
            <a:spLocks noGrp="1"/>
          </p:cNvSpPr>
          <p:nvPr/>
        </p:nvSpPr>
        <p:spPr>
          <a:xfrm>
            <a:off x="838200" y="0"/>
            <a:ext cx="10515600" cy="5812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实验</a:t>
            </a:r>
            <a:endParaRPr lang="zh-CN" altLang="en-US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max</a:t>
            </a:r>
            <a:r>
              <a:rPr lang="en-US" altLang="zh-CN" baseline="-25000">
                <a:solidFill>
                  <a:schemeClr val="tx1"/>
                </a:solidFill>
              </a:rPr>
              <a:t>c</a:t>
            </a:r>
            <a:r>
              <a:rPr lang="zh-CN" altLang="en-US">
                <a:solidFill>
                  <a:schemeClr val="tx1"/>
                </a:solidFill>
              </a:rPr>
              <a:t>对</a:t>
            </a:r>
            <a:r>
              <a:rPr lang="en-US" altLang="zh-CN">
                <a:solidFill>
                  <a:schemeClr val="tx1"/>
                </a:solidFill>
              </a:rPr>
              <a:t>refinement</a:t>
            </a:r>
            <a:r>
              <a:rPr lang="zh-CN" altLang="en-US">
                <a:solidFill>
                  <a:schemeClr val="tx1"/>
                </a:solidFill>
              </a:rPr>
              <a:t>操作的影响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zh-CN" altLang="en-US">
                <a:sym typeface="+mn-ea"/>
              </a:rPr>
              <a:t>调整</a:t>
            </a:r>
            <a:r>
              <a:rPr lang="en-US" altLang="zh-CN">
                <a:sym typeface="+mn-ea"/>
              </a:rPr>
              <a:t>max</a:t>
            </a:r>
            <a:r>
              <a:rPr lang="en-US" altLang="zh-CN" baseline="-25000">
                <a:sym typeface="+mn-ea"/>
              </a:rPr>
              <a:t>c</a:t>
            </a:r>
            <a:r>
              <a:rPr lang="zh-CN" altLang="en-US">
                <a:solidFill>
                  <a:schemeClr val="tx1"/>
                </a:solidFill>
              </a:rPr>
              <a:t>的值从</a:t>
            </a:r>
            <a:r>
              <a:rPr lang="en-US" altLang="zh-CN">
                <a:solidFill>
                  <a:schemeClr val="tx1"/>
                </a:solidFill>
              </a:rPr>
              <a:t>20</a:t>
            </a:r>
            <a:r>
              <a:rPr lang="zh-CN" altLang="en-US">
                <a:solidFill>
                  <a:schemeClr val="tx1"/>
                </a:solidFill>
              </a:rPr>
              <a:t>到</a:t>
            </a:r>
            <a:r>
              <a:rPr lang="en-US" altLang="zh-CN">
                <a:solidFill>
                  <a:schemeClr val="tx1"/>
                </a:solidFill>
              </a:rPr>
              <a:t>30</a:t>
            </a:r>
            <a:r>
              <a:rPr lang="zh-CN" altLang="en-US">
                <a:solidFill>
                  <a:schemeClr val="tx1"/>
                </a:solidFill>
              </a:rPr>
              <a:t>，结果并无显著变化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zh-CN" altLang="en-US">
                <a:sym typeface="+mn-ea"/>
              </a:rPr>
              <a:t>结论：</a:t>
            </a:r>
            <a:r>
              <a:rPr lang="en-US" altLang="zh-CN">
                <a:sym typeface="+mn-ea"/>
              </a:rPr>
              <a:t>max</a:t>
            </a:r>
            <a:r>
              <a:rPr lang="en-US" altLang="zh-CN" baseline="-25000">
                <a:sym typeface="+mn-ea"/>
              </a:rPr>
              <a:t>c</a:t>
            </a:r>
            <a:r>
              <a:rPr lang="zh-CN">
                <a:solidFill>
                  <a:schemeClr val="tx1"/>
                </a:solidFill>
              </a:rPr>
              <a:t>的值需要根据数据集决定</a:t>
            </a:r>
            <a:endParaRPr lang="zh-CN">
              <a:solidFill>
                <a:schemeClr val="tx1"/>
              </a:solidFill>
            </a:endParaRPr>
          </a:p>
        </p:txBody>
      </p:sp>
      <p:pic>
        <p:nvPicPr>
          <p:cNvPr id="4" name="图片 3" descr="QQ截图202404012043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05" y="1514475"/>
            <a:ext cx="7666990" cy="53435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838200" y="0"/>
            <a:ext cx="10515600" cy="5812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实验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剪枝对</a:t>
            </a:r>
            <a:r>
              <a:rPr lang="en-US" altLang="zh-CN">
                <a:solidFill>
                  <a:schemeClr val="tx1"/>
                </a:solidFill>
              </a:rPr>
              <a:t>recall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qps</a:t>
            </a:r>
            <a:r>
              <a:rPr lang="zh-CN" altLang="en-US">
                <a:solidFill>
                  <a:schemeClr val="tx1"/>
                </a:solidFill>
              </a:rPr>
              <a:t>、内存占用的影响</a:t>
            </a:r>
            <a:endParaRPr lang="zh-CN" altLang="en-US">
              <a:solidFill>
                <a:schemeClr val="tx1"/>
              </a:solidFill>
            </a:endParaRPr>
          </a:p>
          <a:p>
            <a:pPr lvl="2"/>
            <a:r>
              <a:rPr lang="zh-CN">
                <a:solidFill>
                  <a:schemeClr val="tx1"/>
                </a:solidFill>
              </a:rPr>
              <a:t>结论：没区别</a:t>
            </a:r>
            <a:endParaRPr lang="zh-CN">
              <a:solidFill>
                <a:schemeClr val="tx1"/>
              </a:solidFill>
            </a:endParaRPr>
          </a:p>
        </p:txBody>
      </p:sp>
      <p:pic>
        <p:nvPicPr>
          <p:cNvPr id="5" name="图片 4" descr="QQ截图202404012046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75" y="1174750"/>
            <a:ext cx="8274050" cy="5683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1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503528" y="1671042"/>
              <a:ext cx="1184940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01</a:t>
              </a:r>
              <a:endParaRPr lang="zh-CN" altLang="en-US" sz="7200" b="1" spc="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49700" y="3743491"/>
            <a:ext cx="6260098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摘要</a:t>
            </a:r>
            <a:endParaRPr lang="en-US" altLang="zh-CN" sz="5400" b="1" spc="600" dirty="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103" y="102955"/>
            <a:ext cx="1180770" cy="117498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838200" y="923925"/>
            <a:ext cx="10515600" cy="5253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摘要</a:t>
            </a:r>
            <a:endParaRPr lang="zh-CN" altLang="en-US"/>
          </a:p>
          <a:p>
            <a:pPr lvl="1"/>
            <a:r>
              <a:rPr lang="zh-CN" altLang="en-US"/>
              <a:t>This paper proposes </a:t>
            </a:r>
            <a:r>
              <a:rPr lang="zh-CN" altLang="en-US">
                <a:solidFill>
                  <a:srgbClr val="FF0000"/>
                </a:solidFill>
              </a:rPr>
              <a:t>Sliding Window-based Incremental Nearest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Neighbors</a:t>
            </a:r>
            <a:r>
              <a:rPr lang="zh-CN" altLang="en-US"/>
              <a:t> (SWINN), a </a:t>
            </a:r>
            <a:r>
              <a:rPr lang="zh-CN" altLang="en-US">
                <a:solidFill>
                  <a:srgbClr val="FF0000"/>
                </a:solidFill>
              </a:rPr>
              <a:t>graph-based</a:t>
            </a:r>
            <a:r>
              <a:rPr lang="zh-CN" altLang="en-US"/>
              <a:t> online search index algorithm for speeding up NNS in potentially </a:t>
            </a:r>
            <a:r>
              <a:rPr lang="zh-CN" altLang="en-US">
                <a:solidFill>
                  <a:srgbClr val="FF0000"/>
                </a:solidFill>
              </a:rPr>
              <a:t>neverending</a:t>
            </a:r>
            <a:r>
              <a:rPr lang="zh-CN" altLang="en-US"/>
              <a:t> and </a:t>
            </a:r>
            <a:r>
              <a:rPr lang="zh-CN" altLang="en-US">
                <a:solidFill>
                  <a:srgbClr val="FF0000"/>
                </a:solidFill>
              </a:rPr>
              <a:t>dynamic</a:t>
            </a:r>
            <a:r>
              <a:rPr lang="zh-CN" altLang="en-US"/>
              <a:t> data stream tasks.</a:t>
            </a:r>
            <a:endParaRPr lang="zh-CN" altLang="en-US"/>
          </a:p>
          <a:p>
            <a:pPr lvl="1"/>
            <a:r>
              <a:rPr lang="zh-CN" altLang="en-US"/>
              <a:t>SWINN enables efficient handling of large data buffers by using an </a:t>
            </a:r>
            <a:r>
              <a:rPr lang="zh-CN" altLang="en-US">
                <a:solidFill>
                  <a:srgbClr val="FF0000"/>
                </a:solidFill>
              </a:rPr>
              <a:t>incremental strategy</a:t>
            </a:r>
            <a:r>
              <a:rPr lang="zh-CN" altLang="en-US"/>
              <a:t> to build and update</a:t>
            </a:r>
            <a:r>
              <a:rPr lang="en-US" altLang="zh-CN"/>
              <a:t> </a:t>
            </a:r>
            <a:r>
              <a:rPr lang="zh-CN" altLang="en-US"/>
              <a:t>a search graph supporting any distance metric.</a:t>
            </a:r>
            <a:endParaRPr lang="zh-CN" altLang="en-US"/>
          </a:p>
          <a:p>
            <a:pPr lvl="1"/>
            <a:r>
              <a:rPr lang="zh-CN" altLang="en-US"/>
              <a:t>Vertices can be </a:t>
            </a:r>
            <a:r>
              <a:rPr lang="zh-CN" altLang="en-US">
                <a:solidFill>
                  <a:srgbClr val="FF0000"/>
                </a:solidFill>
              </a:rPr>
              <a:t>added</a:t>
            </a:r>
            <a:r>
              <a:rPr lang="zh-CN" altLang="en-US"/>
              <a:t> and </a:t>
            </a:r>
            <a:r>
              <a:rPr lang="zh-CN" altLang="en-US">
                <a:solidFill>
                  <a:srgbClr val="FF0000"/>
                </a:solidFill>
              </a:rPr>
              <a:t>removed</a:t>
            </a:r>
            <a:r>
              <a:rPr lang="zh-CN" altLang="en-US"/>
              <a:t> from the search graph.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1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424981" y="1671042"/>
              <a:ext cx="1342034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02</a:t>
              </a:r>
              <a:endParaRPr lang="zh-CN" altLang="en-US" sz="7200" b="1" spc="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图的构建过程</a:t>
            </a:r>
            <a:endParaRPr lang="zh-CN" altLang="en-US" sz="5400" b="1" spc="600" dirty="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60980" y="4910084"/>
            <a:ext cx="6281320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animBg="1"/>
      <p:bldP spid="8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838200" y="923925"/>
            <a:ext cx="10515600" cy="5253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图构建过程</a:t>
            </a:r>
            <a:endParaRPr lang="zh-CN" altLang="en-US"/>
          </a:p>
          <a:p>
            <a:pPr lvl="1"/>
            <a:r>
              <a:rPr lang="zh-CN" altLang="en-US"/>
              <a:t>最初的时候数据量很小，此时不构建索引</a:t>
            </a:r>
            <a:endParaRPr lang="zh-CN" altLang="en-US"/>
          </a:p>
          <a:p>
            <a:pPr lvl="1"/>
            <a:r>
              <a:rPr lang="zh-CN" altLang="en-US"/>
              <a:t>当数量达到阈值时，构建一个随机邻居图</a:t>
            </a:r>
            <a:endParaRPr lang="zh-CN" altLang="en-US"/>
          </a:p>
          <a:p>
            <a:pPr lvl="1"/>
            <a:r>
              <a:rPr lang="zh-CN" altLang="en-US"/>
              <a:t>对图中的每个顶点做</a:t>
            </a:r>
            <a:r>
              <a:rPr lang="en-US" altLang="zh-CN"/>
              <a:t>Refinement</a:t>
            </a:r>
            <a:r>
              <a:rPr lang="zh-CN" altLang="en-US"/>
              <a:t>操作，</a:t>
            </a:r>
            <a:r>
              <a:rPr lang="zh-CN" altLang="en-US">
                <a:solidFill>
                  <a:schemeClr val="tx1"/>
                </a:solidFill>
              </a:rPr>
              <a:t>如果一轮中邻居变化的总数小于给定的阈值或者达到最大轮数限制，则停止。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1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428988" y="1671042"/>
              <a:ext cx="1334020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03</a:t>
              </a:r>
              <a:endParaRPr lang="zh-CN" altLang="en-US" sz="7200" b="1" spc="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基本算法</a:t>
            </a:r>
            <a:endParaRPr lang="zh-CN" altLang="en-US" sz="5400" b="1" spc="600" dirty="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60980" y="4910084"/>
            <a:ext cx="6281320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animBg="1"/>
      <p:bldP spid="8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  <p:sp>
        <p:nvSpPr>
          <p:cNvPr id="29" name="内容占位符 2"/>
          <p:cNvSpPr>
            <a:spLocks noGrp="1"/>
          </p:cNvSpPr>
          <p:nvPr/>
        </p:nvSpPr>
        <p:spPr>
          <a:xfrm>
            <a:off x="838200" y="1174750"/>
            <a:ext cx="10515600" cy="5002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基本算法</a:t>
            </a:r>
            <a:endParaRPr lang="zh-CN" altLang="en-US"/>
          </a:p>
          <a:p>
            <a:pPr lvl="1"/>
            <a:r>
              <a:rPr lang="zh-CN" altLang="en-US"/>
              <a:t>Refinement</a:t>
            </a:r>
            <a:endParaRPr lang="zh-CN" altLang="en-US"/>
          </a:p>
          <a:p>
            <a:pPr lvl="2"/>
            <a:r>
              <a:rPr lang="zh-CN" altLang="en-US"/>
              <a:t>从一个随机邻居图开始</a:t>
            </a:r>
            <a:endParaRPr lang="zh-CN" altLang="en-US"/>
          </a:p>
          <a:p>
            <a:pPr lvl="2"/>
            <a:r>
              <a:rPr lang="zh-CN" altLang="en-US"/>
              <a:t>对于图中的每个顶点：通过检查邻居的邻居判断是否有更好的邻居选择</a:t>
            </a:r>
            <a:endParaRPr lang="zh-CN" altLang="en-US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如果邻居变化的总数小于给定的阈值，则停止。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  <p:pic>
        <p:nvPicPr>
          <p:cNvPr id="6" name="图片 5" descr="QQ截图20240401110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750"/>
            <a:ext cx="12192000" cy="47485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83.4923622047244,&quot;left&quot;:494.2523622047244,&quot;top&quot;:88.12409448818897,&quot;width&quot;:403.5959055118109}"/>
</p:tagLst>
</file>

<file path=ppt/tags/tag10.xml><?xml version="1.0" encoding="utf-8"?>
<p:tagLst xmlns:p="http://schemas.openxmlformats.org/presentationml/2006/main">
  <p:tag name="KSO_WM_DIAGRAM_VIRTUALLY_FRAME" val="{&quot;height&quot;:383.4923622047244,&quot;left&quot;:494.2523622047244,&quot;top&quot;:88.12409448818897,&quot;width&quot;:403.5959055118109}"/>
</p:tagLst>
</file>

<file path=ppt/tags/tag11.xml><?xml version="1.0" encoding="utf-8"?>
<p:tagLst xmlns:p="http://schemas.openxmlformats.org/presentationml/2006/main">
  <p:tag name="KSO_WM_DIAGRAM_VIRTUALLY_FRAME" val="{&quot;height&quot;:383.4923622047244,&quot;left&quot;:494.2523622047244,&quot;top&quot;:88.12409448818897,&quot;width&quot;:403.5959055118109}"/>
</p:tagLst>
</file>

<file path=ppt/tags/tag12.xml><?xml version="1.0" encoding="utf-8"?>
<p:tagLst xmlns:p="http://schemas.openxmlformats.org/presentationml/2006/main">
  <p:tag name="KSO_WM_DIAGRAM_VIRTUALLY_FRAME" val="{&quot;height&quot;:383.4923622047244,&quot;left&quot;:494.2523622047244,&quot;top&quot;:88.12409448818897,&quot;width&quot;:403.5959055118109}"/>
</p:tagLst>
</file>

<file path=ppt/tags/tag13.xml><?xml version="1.0" encoding="utf-8"?>
<p:tagLst xmlns:p="http://schemas.openxmlformats.org/presentationml/2006/main">
  <p:tag name="KSO_WM_DIAGRAM_VIRTUALLY_FRAME" val="{&quot;height&quot;:383.4923622047244,&quot;left&quot;:494.2523622047244,&quot;top&quot;:88.12409448818897,&quot;width&quot;:403.5959055118109}"/>
</p:tagLst>
</file>

<file path=ppt/tags/tag14.xml><?xml version="1.0" encoding="utf-8"?>
<p:tagLst xmlns:p="http://schemas.openxmlformats.org/presentationml/2006/main">
  <p:tag name="KSO_WM_DIAGRAM_VIRTUALLY_FRAME" val="{&quot;height&quot;:383.4923622047244,&quot;left&quot;:494.2523622047244,&quot;top&quot;:88.12409448818897,&quot;width&quot;:403.5959055118109}"/>
</p:tagLst>
</file>

<file path=ppt/tags/tag15.xml><?xml version="1.0" encoding="utf-8"?>
<p:tagLst xmlns:p="http://schemas.openxmlformats.org/presentationml/2006/main">
  <p:tag name="KSO_WM_DIAGRAM_VIRTUALLY_FRAME" val="{&quot;height&quot;:383.4923622047244,&quot;left&quot;:494.2523622047244,&quot;top&quot;:88.12409448818897,&quot;width&quot;:403.5959055118109}"/>
</p:tagLst>
</file>

<file path=ppt/tags/tag16.xml><?xml version="1.0" encoding="utf-8"?>
<p:tagLst xmlns:p="http://schemas.openxmlformats.org/presentationml/2006/main">
  <p:tag name="commondata" val="eyJoZGlkIjoiNjkyNThmMDEwY2UzYWQ1YTI2MGU3YTE3MDNkZGZiZDYifQ=="/>
</p:tagLst>
</file>

<file path=ppt/tags/tag2.xml><?xml version="1.0" encoding="utf-8"?>
<p:tagLst xmlns:p="http://schemas.openxmlformats.org/presentationml/2006/main">
  <p:tag name="KSO_WM_DIAGRAM_VIRTUALLY_FRAME" val="{&quot;height&quot;:383.4923622047244,&quot;left&quot;:494.2523622047244,&quot;top&quot;:88.12409448818897,&quot;width&quot;:403.5959055118109}"/>
</p:tagLst>
</file>

<file path=ppt/tags/tag3.xml><?xml version="1.0" encoding="utf-8"?>
<p:tagLst xmlns:p="http://schemas.openxmlformats.org/presentationml/2006/main">
  <p:tag name="KSO_WM_DIAGRAM_VIRTUALLY_FRAME" val="{&quot;height&quot;:383.4923622047244,&quot;left&quot;:494.2523622047244,&quot;top&quot;:88.12409448818897,&quot;width&quot;:403.5959055118109}"/>
</p:tagLst>
</file>

<file path=ppt/tags/tag4.xml><?xml version="1.0" encoding="utf-8"?>
<p:tagLst xmlns:p="http://schemas.openxmlformats.org/presentationml/2006/main">
  <p:tag name="KSO_WM_DIAGRAM_VIRTUALLY_FRAME" val="{&quot;height&quot;:383.4923622047244,&quot;left&quot;:494.2523622047244,&quot;top&quot;:88.12409448818897,&quot;width&quot;:403.5959055118109}"/>
</p:tagLst>
</file>

<file path=ppt/tags/tag5.xml><?xml version="1.0" encoding="utf-8"?>
<p:tagLst xmlns:p="http://schemas.openxmlformats.org/presentationml/2006/main">
  <p:tag name="KSO_WM_DIAGRAM_VIRTUALLY_FRAME" val="{&quot;height&quot;:383.4923622047244,&quot;left&quot;:494.2523622047244,&quot;top&quot;:88.12409448818897,&quot;width&quot;:403.5959055118109}"/>
</p:tagLst>
</file>

<file path=ppt/tags/tag6.xml><?xml version="1.0" encoding="utf-8"?>
<p:tagLst xmlns:p="http://schemas.openxmlformats.org/presentationml/2006/main">
  <p:tag name="KSO_WM_DIAGRAM_VIRTUALLY_FRAME" val="{&quot;height&quot;:383.4923622047244,&quot;left&quot;:494.2523622047244,&quot;top&quot;:88.12409448818897,&quot;width&quot;:403.5959055118109}"/>
</p:tagLst>
</file>

<file path=ppt/tags/tag7.xml><?xml version="1.0" encoding="utf-8"?>
<p:tagLst xmlns:p="http://schemas.openxmlformats.org/presentationml/2006/main">
  <p:tag name="KSO_WM_DIAGRAM_VIRTUALLY_FRAME" val="{&quot;height&quot;:383.4923622047244,&quot;left&quot;:494.2523622047244,&quot;top&quot;:88.12409448818897,&quot;width&quot;:403.5959055118109}"/>
</p:tagLst>
</file>

<file path=ppt/tags/tag8.xml><?xml version="1.0" encoding="utf-8"?>
<p:tagLst xmlns:p="http://schemas.openxmlformats.org/presentationml/2006/main">
  <p:tag name="KSO_WM_DIAGRAM_VIRTUALLY_FRAME" val="{&quot;height&quot;:383.4923622047244,&quot;left&quot;:494.2523622047244,&quot;top&quot;:88.12409448818897,&quot;width&quot;:403.5959055118109}"/>
</p:tagLst>
</file>

<file path=ppt/tags/tag9.xml><?xml version="1.0" encoding="utf-8"?>
<p:tagLst xmlns:p="http://schemas.openxmlformats.org/presentationml/2006/main">
  <p:tag name="KSO_WM_DIAGRAM_VIRTUALLY_FRAME" val="{&quot;height&quot;:383.4923622047244,&quot;left&quot;:494.2523622047244,&quot;top&quot;:88.12409448818897,&quot;width&quot;:403.5959055118109}"/>
</p:tagLst>
</file>

<file path=ppt/theme/theme1.xml><?xml version="1.0" encoding="utf-8"?>
<a:theme xmlns:a="http://schemas.openxmlformats.org/drawingml/2006/main" name="千图网拥有20W+精美PPT模板 更多PPT模板下载至：www.58pic.com/office/ppt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67A2"/>
      </a:accent1>
      <a:accent2>
        <a:srgbClr val="0F4D96"/>
      </a:accent2>
      <a:accent3>
        <a:srgbClr val="3491CA"/>
      </a:accent3>
      <a:accent4>
        <a:srgbClr val="1B9AF9"/>
      </a:accent4>
      <a:accent5>
        <a:srgbClr val="01A4E1"/>
      </a:accent5>
      <a:accent6>
        <a:srgbClr val="006EBE"/>
      </a:accent6>
      <a:hlink>
        <a:srgbClr val="4472C4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 123">
  <a:themeElements>
    <a:clrScheme name="答辩宝典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67A2"/>
      </a:accent1>
      <a:accent2>
        <a:srgbClr val="0F4D96"/>
      </a:accent2>
      <a:accent3>
        <a:srgbClr val="3491CA"/>
      </a:accent3>
      <a:accent4>
        <a:srgbClr val="1B9AF9"/>
      </a:accent4>
      <a:accent5>
        <a:srgbClr val="01A4E1"/>
      </a:accent5>
      <a:accent6>
        <a:srgbClr val="006EBE"/>
      </a:accent6>
      <a:hlink>
        <a:srgbClr val="4472C4"/>
      </a:hlink>
      <a:folHlink>
        <a:srgbClr val="BFBFBF"/>
      </a:folHlink>
    </a:clrScheme>
    <a:fontScheme name="wmzyb45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38100">
          <a:noFill/>
        </a:ln>
      </a:spPr>
      <a:bodyPr rtlCol="0" anchor="ctr"/>
      <a:lstStyle>
        <a:defPPr algn="ctr">
          <a:defRPr dirty="0" smtClean="0">
            <a:solidFill>
              <a:schemeClr val="dk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" cap="rnd">
          <a:solidFill>
            <a:schemeClr val="bg1">
              <a:lumMod val="75000"/>
            </a:schemeClr>
          </a:solidFill>
          <a:round/>
          <a:headEnd type="none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90000" tIns="46800" rIns="90000" bIns="46800" rtlCol="0" anchor="ctr" anchorCtr="0">
        <a:normAutofit/>
      </a:bodyPr>
      <a:lstStyle>
        <a:defPPr algn="ctr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1675</Words>
  <Application>WPS 演示</Application>
  <PresentationFormat>宽屏</PresentationFormat>
  <Paragraphs>124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字魂59号-创粗黑</vt:lpstr>
      <vt:lpstr>黑体</vt:lpstr>
      <vt:lpstr>Calibri</vt:lpstr>
      <vt:lpstr>微软雅黑</vt:lpstr>
      <vt:lpstr>Arial Unicode MS</vt:lpstr>
      <vt:lpstr>等线</vt:lpstr>
      <vt:lpstr>BatangChe</vt:lpstr>
      <vt:lpstr>Iosevka Fixed Light</vt:lpstr>
      <vt:lpstr>千图网拥有20W+精美PPT模板 更多PPT模板下载至：www.58pic.com/office/ppt</vt:lpstr>
      <vt:lpstr> 123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简约毕业答辩设计论文答辩PPT模板</dc:title>
  <dc:creator>.</dc:creator>
  <cp:lastModifiedBy>卞浩文</cp:lastModifiedBy>
  <cp:revision>151</cp:revision>
  <dcterms:created xsi:type="dcterms:W3CDTF">2019-08-14T01:28:00Z</dcterms:created>
  <dcterms:modified xsi:type="dcterms:W3CDTF">2024-04-02T11:02:15Z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2052-12.1.0.16417</vt:lpwstr>
  </property>
  <property fmtid="{D5CDD505-2E9C-101B-9397-08002B2CF9AE}" pid="4" name="ICV">
    <vt:lpwstr>7730E9EEA6A9408C937D954121F30455_12</vt:lpwstr>
  </property>
</Properties>
</file>