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8.webp" ContentType="image/webp"/>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5" r:id="rId6"/>
    <p:sldId id="334" r:id="rId7"/>
    <p:sldId id="259" r:id="rId8"/>
    <p:sldId id="379" r:id="rId9"/>
    <p:sldId id="374" r:id="rId10"/>
    <p:sldId id="384" r:id="rId11"/>
    <p:sldId id="392" r:id="rId12"/>
    <p:sldId id="385" r:id="rId13"/>
    <p:sldId id="375" r:id="rId14"/>
    <p:sldId id="380" r:id="rId15"/>
    <p:sldId id="381" r:id="rId16"/>
    <p:sldId id="382" r:id="rId17"/>
    <p:sldId id="388" r:id="rId18"/>
    <p:sldId id="389" r:id="rId19"/>
    <p:sldId id="390" r:id="rId20"/>
    <p:sldId id="391" r:id="rId21"/>
    <p:sldId id="393" r:id="rId22"/>
    <p:sldId id="395" r:id="rId23"/>
    <p:sldId id="260" r:id="rId24"/>
    <p:sldId id="383" r:id="rId25"/>
    <p:sldId id="386" r:id="rId26"/>
    <p:sldId id="387" r:id="rId27"/>
  </p:sldIdLst>
  <p:sldSz cx="11557000" cy="6502400"/>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8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22" autoAdjust="0"/>
  </p:normalViewPr>
  <p:slideViewPr>
    <p:cSldViewPr>
      <p:cViewPr varScale="1">
        <p:scale>
          <a:sx n="82" d="100"/>
          <a:sy n="82" d="100"/>
        </p:scale>
        <p:origin x="86" y="154"/>
      </p:cViewPr>
      <p:guideLst>
        <p:guide orient="horz" pos="2202"/>
        <p:guide pos="292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gs" Target="tags/tag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7.jpe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7.jpe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7.jpeg"/><Relationship Id="rId2" Type="http://schemas.openxmlformats.org/officeDocument/2006/relationships/image" Target="../media/image13.png"/><Relationship Id="rId1" Type="http://schemas.openxmlformats.org/officeDocument/2006/relationships/image" Target="../media/image7.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image" Target="../media/image7.jpe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8.webp"/><Relationship Id="rId2" Type="http://schemas.openxmlformats.org/officeDocument/2006/relationships/image" Target="../media/image13.png"/><Relationship Id="rId1" Type="http://schemas.openxmlformats.org/officeDocument/2006/relationships/image" Target="../media/image7.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7.jpe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7.jpe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9.png"/><Relationship Id="rId2" Type="http://schemas.openxmlformats.org/officeDocument/2006/relationships/image" Target="../media/image13.png"/><Relationship Id="rId1" Type="http://schemas.openxmlformats.org/officeDocument/2006/relationships/image" Target="../media/image7.jpe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0.png"/><Relationship Id="rId2" Type="http://schemas.openxmlformats.org/officeDocument/2006/relationships/image" Target="../media/image13.png"/><Relationship Id="rId1" Type="http://schemas.openxmlformats.org/officeDocument/2006/relationships/image" Target="../media/image7.jpe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7.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2.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7406132" y="592074"/>
            <a:ext cx="5778500" cy="5995926"/>
          </a:xfrm>
          <a:prstGeom prst="rect">
            <a:avLst/>
          </a:prstGeom>
        </p:spPr>
      </p:pic>
      <p:pic>
        <p:nvPicPr>
          <p:cNvPr id="3" name="Picture 2"/>
          <p:cNvPicPr>
            <a:picLocks noChangeAspect="1"/>
          </p:cNvPicPr>
          <p:nvPr/>
        </p:nvPicPr>
        <p:blipFill>
          <a:blip r:embed="rId2"/>
          <a:stretch>
            <a:fillRect/>
          </a:stretch>
        </p:blipFill>
        <p:spPr>
          <a:xfrm>
            <a:off x="-230124" y="393065"/>
            <a:ext cx="5778500" cy="5691188"/>
          </a:xfrm>
          <a:prstGeom prst="rect">
            <a:avLst/>
          </a:prstGeom>
        </p:spPr>
      </p:pic>
      <p:pic>
        <p:nvPicPr>
          <p:cNvPr id="4" name="Picture 3"/>
          <p:cNvPicPr>
            <a:picLocks noChangeAspect="1"/>
          </p:cNvPicPr>
          <p:nvPr/>
        </p:nvPicPr>
        <p:blipFill>
          <a:blip r:embed="rId3"/>
          <a:stretch>
            <a:fillRect/>
          </a:stretch>
        </p:blipFill>
        <p:spPr>
          <a:xfrm>
            <a:off x="-63500" y="0"/>
            <a:ext cx="11629390" cy="4382770"/>
          </a:xfrm>
          <a:prstGeom prst="rect">
            <a:avLst/>
          </a:prstGeom>
        </p:spPr>
      </p:pic>
      <p:sp>
        <p:nvSpPr>
          <p:cNvPr id="5" name="TextBox 4"/>
          <p:cNvSpPr txBox="1"/>
          <p:nvPr/>
        </p:nvSpPr>
        <p:spPr>
          <a:xfrm>
            <a:off x="2197100" y="1193800"/>
            <a:ext cx="8160385" cy="1483995"/>
          </a:xfrm>
          <a:prstGeom prst="rect">
            <a:avLst/>
          </a:prstGeom>
        </p:spPr>
        <p:txBody>
          <a:bodyPr wrap="square" lIns="127000" tIns="28600" rIns="127000" bIns="28600" rtlCol="0" anchor="t">
            <a:spAutoFit/>
          </a:bodyPr>
          <a:lstStyle/>
          <a:p>
            <a:pPr algn="ctr" latinLnBrk="1">
              <a:lnSpc>
                <a:spcPct val="116000"/>
              </a:lnSpc>
            </a:pPr>
            <a:r>
              <a:rPr sz="4000" b="1" u="none" spc="400">
                <a:solidFill>
                  <a:srgbClr val="FFFFFF"/>
                </a:solidFill>
                <a:latin typeface="微软雅黑" panose="020B0503020204020204" charset="-122"/>
                <a:ea typeface="微软雅黑" panose="020B0503020204020204" charset="-122"/>
              </a:rPr>
              <a:t>Spark: Cluster Computing with Working Sets</a:t>
            </a:r>
            <a:endParaRPr sz="4000" b="1" u="none" spc="400">
              <a:solidFill>
                <a:srgbClr val="FFFFFF"/>
              </a:solidFill>
              <a:latin typeface="微软雅黑" panose="020B0503020204020204" charset="-122"/>
              <a:ea typeface="微软雅黑" panose="020B0503020204020204" charset="-122"/>
            </a:endParaRPr>
          </a:p>
        </p:txBody>
      </p:sp>
      <p:pic>
        <p:nvPicPr>
          <p:cNvPr id="7" name="Picture 6"/>
          <p:cNvPicPr>
            <a:picLocks noChangeAspect="1"/>
          </p:cNvPicPr>
          <p:nvPr/>
        </p:nvPicPr>
        <p:blipFill>
          <a:blip r:embed="rId4"/>
          <a:stretch>
            <a:fillRect/>
          </a:stretch>
        </p:blipFill>
        <p:spPr>
          <a:xfrm>
            <a:off x="3644900" y="2870200"/>
            <a:ext cx="4791750" cy="12700"/>
          </a:xfrm>
          <a:prstGeom prst="rect">
            <a:avLst/>
          </a:prstGeom>
        </p:spPr>
      </p:pic>
      <p:pic>
        <p:nvPicPr>
          <p:cNvPr id="8" name="Picture 7"/>
          <p:cNvPicPr>
            <a:picLocks noChangeAspect="1"/>
          </p:cNvPicPr>
          <p:nvPr/>
        </p:nvPicPr>
        <p:blipFill>
          <a:blip r:embed="rId5"/>
          <a:stretch>
            <a:fillRect/>
          </a:stretch>
        </p:blipFill>
        <p:spPr>
          <a:xfrm>
            <a:off x="5340223" y="4158742"/>
            <a:ext cx="1174065" cy="748305"/>
          </a:xfrm>
          <a:prstGeom prst="rect">
            <a:avLst/>
          </a:prstGeom>
        </p:spPr>
      </p:pic>
      <p:sp>
        <p:nvSpPr>
          <p:cNvPr id="9" name="Freeform 8"/>
          <p:cNvSpPr/>
          <p:nvPr/>
        </p:nvSpPr>
        <p:spPr>
          <a:xfrm>
            <a:off x="296164" y="6098667"/>
            <a:ext cx="10982433" cy="0"/>
          </a:xfrm>
          <a:custGeom>
            <a:avLst/>
            <a:gdLst/>
            <a:ahLst/>
            <a:cxnLst/>
            <a:rect l="l" t="t" r="r" b="b"/>
            <a:pathLst>
              <a:path w="10982433">
                <a:moveTo>
                  <a:pt x="0" y="0"/>
                </a:moveTo>
                <a:lnTo>
                  <a:pt x="10982433" y="0"/>
                </a:lnTo>
              </a:path>
            </a:pathLst>
          </a:custGeom>
          <a:solidFill>
            <a:srgbClr val="42464B"/>
          </a:solidFill>
          <a:ln w="6350">
            <a:solidFill>
              <a:srgbClr val="42464B"/>
            </a:solidFill>
            <a:prstDash val="solid"/>
            <a:headEnd type="none" w="med" len="med"/>
            <a:tailEnd type="none" w="med" len="med"/>
          </a:ln>
        </p:spPr>
      </p:sp>
      <p:sp>
        <p:nvSpPr>
          <p:cNvPr id="10" name="TextBox 9"/>
          <p:cNvSpPr txBox="1"/>
          <p:nvPr/>
        </p:nvSpPr>
        <p:spPr>
          <a:xfrm>
            <a:off x="444500" y="6184900"/>
            <a:ext cx="2273618" cy="203200"/>
          </a:xfrm>
          <a:prstGeom prst="rect">
            <a:avLst/>
          </a:prstGeom>
        </p:spPr>
        <p:txBody>
          <a:bodyPr lIns="127000" tIns="14213" rIns="127000" bIns="14213" rtlCol="0" anchor="t">
            <a:spAutoFit/>
          </a:bodyPr>
          <a:lstStyle/>
          <a:p>
            <a:pPr algn="l" latinLnBrk="1">
              <a:lnSpc>
                <a:spcPct val="116000"/>
              </a:lnSpc>
            </a:pPr>
            <a:r>
              <a:rPr lang="en-US" sz="1000" u="none" spc="350">
                <a:solidFill>
                  <a:srgbClr val="A5A5A5"/>
                </a:solidFill>
                <a:latin typeface="微软雅黑" panose="020B0503020204020204" charset="-122"/>
                <a:ea typeface="微软雅黑" panose="020B0503020204020204" charset="-122"/>
              </a:rPr>
              <a:t>厚德·励学·笃行·拓新</a:t>
            </a:r>
            <a:endParaRPr lang="en-US" sz="1100"/>
          </a:p>
        </p:txBody>
      </p:sp>
      <p:sp>
        <p:nvSpPr>
          <p:cNvPr id="13" name="TextBox 12"/>
          <p:cNvSpPr txBox="1"/>
          <p:nvPr/>
        </p:nvSpPr>
        <p:spPr>
          <a:xfrm>
            <a:off x="2306955" y="3208020"/>
            <a:ext cx="7240905" cy="625475"/>
          </a:xfrm>
          <a:prstGeom prst="rect">
            <a:avLst/>
          </a:prstGeom>
        </p:spPr>
        <p:txBody>
          <a:bodyPr wrap="square" lIns="127000" tIns="63500" rIns="127000" bIns="63500" rtlCol="0" anchor="t">
            <a:spAutoFit/>
          </a:bodyPr>
          <a:lstStyle/>
          <a:p>
            <a:pPr algn="l" latinLnBrk="1">
              <a:lnSpc>
                <a:spcPct val="116000"/>
              </a:lnSpc>
            </a:pPr>
            <a:r>
              <a:rPr lang="en-US" sz="1400" u="none">
                <a:solidFill>
                  <a:srgbClr val="FFFFFF"/>
                </a:solidFill>
                <a:latin typeface="微软雅黑" panose="020B0503020204020204" charset="-122"/>
                <a:ea typeface="微软雅黑" panose="020B0503020204020204" charset="-122"/>
              </a:rPr>
              <a:t>Matei Zaharia, Mosharaf Chowdhury, Michael J. Franklin, Scott Shenker, Ion Stoica</a:t>
            </a:r>
            <a:endParaRPr lang="en-US" sz="1400" u="none">
              <a:solidFill>
                <a:srgbClr val="FFFFFF"/>
              </a:solidFill>
              <a:latin typeface="微软雅黑" panose="020B0503020204020204" charset="-122"/>
              <a:ea typeface="微软雅黑" panose="020B0503020204020204" charset="-122"/>
            </a:endParaRPr>
          </a:p>
          <a:p>
            <a:pPr algn="ctr" latinLnBrk="1">
              <a:lnSpc>
                <a:spcPct val="116000"/>
              </a:lnSpc>
            </a:pPr>
            <a:r>
              <a:rPr lang="en-US" sz="1400" u="none">
                <a:solidFill>
                  <a:srgbClr val="FFFFFF"/>
                </a:solidFill>
                <a:latin typeface="微软雅黑" panose="020B0503020204020204" charset="-122"/>
                <a:ea typeface="微软雅黑" panose="020B0503020204020204" charset="-122"/>
              </a:rPr>
              <a:t>University of California, Berkeley</a:t>
            </a:r>
            <a:endParaRPr lang="en-US" sz="1400" u="none">
              <a:solidFill>
                <a:srgbClr val="FFFFFF"/>
              </a:solidFill>
              <a:latin typeface="微软雅黑" panose="020B0503020204020204" charset="-122"/>
              <a:ea typeface="微软雅黑" panose="020B0503020204020204" charset="-122"/>
            </a:endParaRPr>
          </a:p>
        </p:txBody>
      </p:sp>
      <p:pic>
        <p:nvPicPr>
          <p:cNvPr id="14" name="Picture 13"/>
          <p:cNvPicPr>
            <a:picLocks noChangeAspect="1"/>
          </p:cNvPicPr>
          <p:nvPr/>
        </p:nvPicPr>
        <p:blipFill>
          <a:blip r:embed="rId6"/>
          <a:stretch>
            <a:fillRect/>
          </a:stretch>
        </p:blipFill>
        <p:spPr>
          <a:xfrm>
            <a:off x="5778500" y="5232527"/>
            <a:ext cx="348081" cy="348081"/>
          </a:xfrm>
          <a:prstGeom prst="rect">
            <a:avLst/>
          </a:prstGeom>
        </p:spPr>
      </p:pic>
      <p:pic>
        <p:nvPicPr>
          <p:cNvPr id="15" name="Picture 14"/>
          <p:cNvPicPr>
            <a:picLocks noChangeAspect="1"/>
          </p:cNvPicPr>
          <p:nvPr/>
        </p:nvPicPr>
        <p:blipFill>
          <a:blip r:embed="rId4"/>
          <a:stretch>
            <a:fillRect/>
          </a:stretch>
        </p:blipFill>
        <p:spPr>
          <a:xfrm>
            <a:off x="3783965" y="508000"/>
            <a:ext cx="4286854" cy="12700"/>
          </a:xfrm>
          <a:prstGeom prst="rect">
            <a:avLst/>
          </a:prstGeom>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1"/>
          <a:stretch>
            <a:fillRect l="-12" r="-12"/>
          </a:stretch>
        </a:blipFill>
        <a:effectLst/>
      </p:bgPr>
    </p:bg>
    <p:spTree>
      <p:nvGrpSpPr>
        <p:cNvPr id="1" name=""/>
        <p:cNvGrpSpPr/>
        <p:nvPr/>
      </p:nvGrpSpPr>
      <p:grpSpPr>
        <a:xfrm>
          <a:off x="0" y="0"/>
          <a:ext cx="0" cy="0"/>
          <a:chOff x="0" y="0"/>
          <a:chExt cx="0" cy="0"/>
        </a:xfrm>
      </p:grpSpPr>
      <p:sp>
        <p:nvSpPr>
          <p:cNvPr id="6" name="Freeform 5"/>
          <p:cNvSpPr/>
          <p:nvPr/>
        </p:nvSpPr>
        <p:spPr>
          <a:xfrm>
            <a:off x="199643" y="6098616"/>
            <a:ext cx="10885857" cy="0"/>
          </a:xfrm>
          <a:custGeom>
            <a:avLst/>
            <a:gdLst/>
            <a:ahLst/>
            <a:cxnLst/>
            <a:rect l="l" t="t" r="r" b="b"/>
            <a:pathLst>
              <a:path w="10885857">
                <a:moveTo>
                  <a:pt x="0" y="0"/>
                </a:moveTo>
                <a:lnTo>
                  <a:pt x="10885857" y="0"/>
                </a:lnTo>
              </a:path>
            </a:pathLst>
          </a:custGeom>
          <a:solidFill>
            <a:srgbClr val="42464B"/>
          </a:solidFill>
          <a:ln w="6350">
            <a:solidFill>
              <a:srgbClr val="42464B"/>
            </a:solidFill>
            <a:prstDash val="solid"/>
          </a:ln>
        </p:spPr>
      </p:sp>
      <p:sp>
        <p:nvSpPr>
          <p:cNvPr id="9" name="TextBox 8"/>
          <p:cNvSpPr txBox="1"/>
          <p:nvPr/>
        </p:nvSpPr>
        <p:spPr>
          <a:xfrm>
            <a:off x="9247717" y="313085"/>
            <a:ext cx="1871266" cy="203200"/>
          </a:xfrm>
          <a:prstGeom prst="rect">
            <a:avLst/>
          </a:prstGeom>
        </p:spPr>
        <p:txBody>
          <a:bodyPr lIns="127000" tIns="14213" rIns="127000" bIns="14213" rtlCol="0" anchor="t">
            <a:spAutoFit/>
          </a:bodyPr>
          <a:lstStyle/>
          <a:p>
            <a:pPr latinLnBrk="1">
              <a:lnSpc>
                <a:spcPct val="116000"/>
              </a:lnSpc>
            </a:pPr>
            <a:r>
              <a:rPr lang="en-US" sz="1000" spc="350">
                <a:solidFill>
                  <a:srgbClr val="A5A5A5"/>
                </a:solidFill>
                <a:latin typeface="微软雅黑" panose="020B0503020204020204" charset="-122"/>
                <a:ea typeface="微软雅黑" panose="020B0503020204020204" charset="-122"/>
              </a:rPr>
              <a:t>厚德·励学·笃行·拓新</a:t>
            </a:r>
            <a:endParaRPr lang="en-US" sz="1100"/>
          </a:p>
        </p:txBody>
      </p:sp>
      <p:sp>
        <p:nvSpPr>
          <p:cNvPr id="10" name="Freeform 9"/>
          <p:cNvSpPr/>
          <p:nvPr/>
        </p:nvSpPr>
        <p:spPr>
          <a:xfrm>
            <a:off x="196389" y="620359"/>
            <a:ext cx="10885857" cy="0"/>
          </a:xfrm>
          <a:custGeom>
            <a:avLst/>
            <a:gdLst/>
            <a:ahLst/>
            <a:cxnLst/>
            <a:rect l="l" t="t" r="r" b="b"/>
            <a:pathLst>
              <a:path w="10885857">
                <a:moveTo>
                  <a:pt x="0" y="0"/>
                </a:moveTo>
                <a:lnTo>
                  <a:pt x="10885856" y="0"/>
                </a:lnTo>
              </a:path>
            </a:pathLst>
          </a:custGeom>
          <a:solidFill>
            <a:srgbClr val="42464B"/>
          </a:solidFill>
          <a:ln w="6350">
            <a:solidFill>
              <a:srgbClr val="42464B"/>
            </a:solidFill>
            <a:prstDash val="solid"/>
          </a:ln>
        </p:spPr>
      </p:sp>
      <p:pic>
        <p:nvPicPr>
          <p:cNvPr id="11" name="Picture 10"/>
          <p:cNvPicPr>
            <a:picLocks noChangeAspect="1"/>
          </p:cNvPicPr>
          <p:nvPr/>
        </p:nvPicPr>
        <p:blipFill>
          <a:blip r:embed="rId2"/>
          <a:stretch>
            <a:fillRect/>
          </a:stretch>
        </p:blipFill>
        <p:spPr>
          <a:xfrm>
            <a:off x="10785981" y="217324"/>
            <a:ext cx="302334" cy="302334"/>
          </a:xfrm>
          <a:prstGeom prst="rect">
            <a:avLst/>
          </a:prstGeom>
        </p:spPr>
      </p:pic>
      <p:sp>
        <p:nvSpPr>
          <p:cNvPr id="12" name="Freeform 11"/>
          <p:cNvSpPr/>
          <p:nvPr/>
        </p:nvSpPr>
        <p:spPr>
          <a:xfrm>
            <a:off x="484231" y="354770"/>
            <a:ext cx="150216" cy="136123"/>
          </a:xfrm>
          <a:custGeom>
            <a:avLst/>
            <a:gdLst/>
            <a:ahLst/>
            <a:cxnLst/>
            <a:rect l="l" t="t" r="r" b="b"/>
            <a:pathLst>
              <a:path w="150216" h="136123">
                <a:moveTo>
                  <a:pt x="0" y="68062"/>
                </a:moveTo>
                <a:lnTo>
                  <a:pt x="75109" y="0"/>
                </a:lnTo>
                <a:lnTo>
                  <a:pt x="150217" y="68062"/>
                </a:lnTo>
                <a:lnTo>
                  <a:pt x="75109" y="136123"/>
                </a:lnTo>
                <a:lnTo>
                  <a:pt x="0" y="68062"/>
                </a:lnTo>
                <a:close/>
              </a:path>
            </a:pathLst>
          </a:custGeom>
          <a:solidFill>
            <a:srgbClr val="006871"/>
          </a:solidFill>
        </p:spPr>
      </p:sp>
      <p:sp>
        <p:nvSpPr>
          <p:cNvPr id="13" name="TextBox 12"/>
          <p:cNvSpPr txBox="1"/>
          <p:nvPr/>
        </p:nvSpPr>
        <p:spPr>
          <a:xfrm>
            <a:off x="632856" y="206128"/>
            <a:ext cx="2808188" cy="412115"/>
          </a:xfrm>
          <a:prstGeom prst="rect">
            <a:avLst/>
          </a:prstGeom>
        </p:spPr>
        <p:txBody>
          <a:bodyPr lIns="127000" tIns="63500" rIns="127000" bIns="63500" rtlCol="0" anchor="t">
            <a:spAutoFit/>
          </a:bodyPr>
          <a:lstStyle/>
          <a:p>
            <a:pPr latinLnBrk="1">
              <a:lnSpc>
                <a:spcPct val="116000"/>
              </a:lnSpc>
            </a:pPr>
            <a:r>
              <a:rPr lang="zh-CN" altLang="en-US" sz="1600" b="1" dirty="0">
                <a:solidFill>
                  <a:srgbClr val="006871"/>
                </a:solidFill>
                <a:latin typeface="微软雅黑" panose="020B0503020204020204" charset="-122"/>
                <a:ea typeface="微软雅黑" panose="020B0503020204020204" charset="-122"/>
                <a:sym typeface="+mn-ea"/>
              </a:rPr>
              <a:t>Programming Model</a:t>
            </a:r>
            <a:endParaRPr lang="zh-CN" altLang="en-US" sz="1600" b="1" dirty="0">
              <a:solidFill>
                <a:srgbClr val="42464B"/>
              </a:solidFill>
              <a:latin typeface="微软雅黑" panose="020B0503020204020204" charset="-122"/>
              <a:ea typeface="微软雅黑" panose="020B0503020204020204" charset="-122"/>
            </a:endParaRPr>
          </a:p>
        </p:txBody>
      </p:sp>
      <p:sp>
        <p:nvSpPr>
          <p:cNvPr id="14" name="Freeform 13"/>
          <p:cNvSpPr/>
          <p:nvPr/>
        </p:nvSpPr>
        <p:spPr>
          <a:xfrm>
            <a:off x="5029202" y="-885285"/>
            <a:ext cx="0" cy="164935"/>
          </a:xfrm>
          <a:custGeom>
            <a:avLst/>
            <a:gdLst/>
            <a:ahLst/>
            <a:cxnLst/>
            <a:rect l="l" t="t" r="r" b="b"/>
            <a:pathLst>
              <a:path h="164935">
                <a:moveTo>
                  <a:pt x="0" y="0"/>
                </a:moveTo>
                <a:lnTo>
                  <a:pt x="0" y="164934"/>
                </a:lnTo>
              </a:path>
            </a:pathLst>
          </a:custGeom>
          <a:solidFill>
            <a:srgbClr val="DF6B6B"/>
          </a:solidFill>
        </p:spPr>
      </p:sp>
      <p:sp>
        <p:nvSpPr>
          <p:cNvPr id="15" name="TextBox 12"/>
          <p:cNvSpPr txBox="1"/>
          <p:nvPr/>
        </p:nvSpPr>
        <p:spPr>
          <a:xfrm>
            <a:off x="1392362" y="749753"/>
            <a:ext cx="8836720" cy="447675"/>
          </a:xfrm>
          <a:prstGeom prst="rect">
            <a:avLst/>
          </a:prstGeom>
        </p:spPr>
        <p:txBody>
          <a:bodyPr lIns="127000" tIns="63500" rIns="127000" bIns="63500" rtlCol="0" anchor="t">
            <a:spAutoFit/>
          </a:bodyPr>
          <a:p>
            <a:pPr latinLnBrk="1">
              <a:lnSpc>
                <a:spcPct val="116000"/>
              </a:lnSpc>
            </a:pPr>
            <a:r>
              <a:rPr b="1" dirty="0">
                <a:solidFill>
                  <a:srgbClr val="42464B"/>
                </a:solidFill>
                <a:latin typeface="微软雅黑" panose="020B0503020204020204" charset="-122"/>
                <a:ea typeface="微软雅黑" panose="020B0503020204020204" charset="-122"/>
              </a:rPr>
              <a:t>2.1</a:t>
            </a:r>
            <a:r>
              <a:rPr lang="en-US" b="1" dirty="0">
                <a:solidFill>
                  <a:srgbClr val="42464B"/>
                </a:solidFill>
                <a:latin typeface="微软雅黑" panose="020B0503020204020204" charset="-122"/>
                <a:ea typeface="微软雅黑" panose="020B0503020204020204" charset="-122"/>
              </a:rPr>
              <a:t> </a:t>
            </a:r>
            <a:r>
              <a:rPr b="1" dirty="0">
                <a:solidFill>
                  <a:srgbClr val="42464B"/>
                </a:solidFill>
                <a:latin typeface="微软雅黑" panose="020B0503020204020204" charset="-122"/>
                <a:ea typeface="微软雅黑" panose="020B0503020204020204" charset="-122"/>
              </a:rPr>
              <a:t>弹性分布式数据集（RDD）</a:t>
            </a:r>
            <a:endParaRPr b="1" dirty="0">
              <a:solidFill>
                <a:srgbClr val="42464B"/>
              </a:solidFill>
              <a:latin typeface="微软雅黑" panose="020B0503020204020204" charset="-122"/>
              <a:ea typeface="微软雅黑" panose="020B0503020204020204" charset="-122"/>
            </a:endParaRPr>
          </a:p>
        </p:txBody>
      </p:sp>
      <p:sp>
        <p:nvSpPr>
          <p:cNvPr id="16" name="Freeform 8"/>
          <p:cNvSpPr/>
          <p:nvPr/>
        </p:nvSpPr>
        <p:spPr>
          <a:xfrm>
            <a:off x="1536242" y="1270023"/>
            <a:ext cx="736600" cy="79449"/>
          </a:xfrm>
          <a:custGeom>
            <a:avLst/>
            <a:gdLst/>
            <a:ahLst/>
            <a:cxnLst/>
            <a:rect l="l" t="t" r="r" b="b"/>
            <a:pathLst>
              <a:path w="736600" h="79449">
                <a:moveTo>
                  <a:pt x="0" y="0"/>
                </a:moveTo>
                <a:lnTo>
                  <a:pt x="736601" y="0"/>
                </a:lnTo>
                <a:lnTo>
                  <a:pt x="736601" y="79448"/>
                </a:lnTo>
                <a:lnTo>
                  <a:pt x="0" y="79448"/>
                </a:lnTo>
                <a:lnTo>
                  <a:pt x="0" y="0"/>
                </a:lnTo>
                <a:close/>
              </a:path>
            </a:pathLst>
          </a:custGeom>
          <a:solidFill>
            <a:srgbClr val="006871"/>
          </a:solidFill>
        </p:spPr>
      </p:sp>
      <p:sp>
        <p:nvSpPr>
          <p:cNvPr id="7" name="TextBox 12"/>
          <p:cNvSpPr txBox="1"/>
          <p:nvPr/>
        </p:nvSpPr>
        <p:spPr>
          <a:xfrm>
            <a:off x="901507" y="1498418"/>
            <a:ext cx="8836720" cy="697230"/>
          </a:xfrm>
          <a:prstGeom prst="rect">
            <a:avLst/>
          </a:prstGeom>
        </p:spPr>
        <p:txBody>
          <a:bodyPr wrap="square" lIns="127000" tIns="63500" rIns="127000" bIns="63500" rtlCol="0" anchor="t">
            <a:spAutoFit/>
          </a:bodyPr>
          <a:p>
            <a:pPr latinLnBrk="1">
              <a:lnSpc>
                <a:spcPct val="116000"/>
              </a:lnSpc>
            </a:pPr>
            <a:r>
              <a:rPr lang="en-US" dirty="0">
                <a:solidFill>
                  <a:srgbClr val="42464B"/>
                </a:solidFill>
                <a:latin typeface="微软雅黑" panose="020B0503020204020204" charset="-122"/>
                <a:ea typeface="微软雅黑" panose="020B0503020204020204" charset="-122"/>
              </a:rPr>
              <a:t>       </a:t>
            </a:r>
            <a:r>
              <a:rPr lang="zh-CN" altLang="en-US" dirty="0">
                <a:solidFill>
                  <a:srgbClr val="42464B"/>
                </a:solidFill>
                <a:latin typeface="微软雅黑" panose="020B0503020204020204" charset="-122"/>
                <a:ea typeface="微软雅黑" panose="020B0503020204020204" charset="-122"/>
              </a:rPr>
              <a:t>一个</a:t>
            </a:r>
            <a:r>
              <a:rPr dirty="0">
                <a:solidFill>
                  <a:srgbClr val="42464B"/>
                </a:solidFill>
                <a:latin typeface="微软雅黑" panose="020B0503020204020204" charset="-122"/>
                <a:ea typeface="微软雅黑" panose="020B0503020204020204" charset="-122"/>
              </a:rPr>
              <a:t>RDD</a:t>
            </a:r>
            <a:r>
              <a:rPr lang="zh-CN" dirty="0">
                <a:solidFill>
                  <a:srgbClr val="42464B"/>
                </a:solidFill>
                <a:latin typeface="微软雅黑" panose="020B0503020204020204" charset="-122"/>
                <a:ea typeface="微软雅黑" panose="020B0503020204020204" charset="-122"/>
              </a:rPr>
              <a:t>由以下部分组成：</a:t>
            </a:r>
            <a:endParaRPr dirty="0">
              <a:solidFill>
                <a:srgbClr val="42464B"/>
              </a:solidFill>
              <a:latin typeface="微软雅黑" panose="020B0503020204020204" charset="-122"/>
              <a:ea typeface="微软雅黑" panose="020B0503020204020204" charset="-122"/>
            </a:endParaRPr>
          </a:p>
          <a:p>
            <a:pPr latinLnBrk="1">
              <a:lnSpc>
                <a:spcPct val="116000"/>
              </a:lnSpc>
            </a:pPr>
            <a:endParaRPr lang="en-US" sz="1400" dirty="0"/>
          </a:p>
        </p:txBody>
      </p:sp>
      <p:grpSp>
        <p:nvGrpSpPr>
          <p:cNvPr id="42" name="组合 41"/>
          <p:cNvGrpSpPr/>
          <p:nvPr/>
        </p:nvGrpSpPr>
        <p:grpSpPr>
          <a:xfrm>
            <a:off x="1413974" y="2108279"/>
            <a:ext cx="8635048" cy="626119"/>
            <a:chOff x="1644597" y="1786869"/>
            <a:chExt cx="8635048" cy="626119"/>
          </a:xfrm>
        </p:grpSpPr>
        <p:sp>
          <p:nvSpPr>
            <p:cNvPr id="2" name="Freeform 1"/>
            <p:cNvSpPr/>
            <p:nvPr/>
          </p:nvSpPr>
          <p:spPr>
            <a:xfrm rot="16200000">
              <a:off x="5652082" y="-2214584"/>
              <a:ext cx="626110" cy="8629015"/>
            </a:xfrm>
            <a:custGeom>
              <a:avLst/>
              <a:gdLst/>
              <a:ahLst/>
              <a:cxnLst/>
              <a:rect l="l" t="t" r="r" b="b"/>
              <a:pathLst>
                <a:path w="1417573" h="3555999">
                  <a:moveTo>
                    <a:pt x="0" y="0"/>
                  </a:moveTo>
                  <a:lnTo>
                    <a:pt x="1417573" y="0"/>
                  </a:lnTo>
                  <a:lnTo>
                    <a:pt x="1417573" y="3555998"/>
                  </a:lnTo>
                  <a:lnTo>
                    <a:pt x="0" y="3555998"/>
                  </a:lnTo>
                  <a:lnTo>
                    <a:pt x="0" y="0"/>
                  </a:lnTo>
                  <a:close/>
                </a:path>
              </a:pathLst>
            </a:custGeom>
            <a:solidFill>
              <a:srgbClr val="D8D8D8">
                <a:alpha val="18823"/>
              </a:srgbClr>
            </a:solidFill>
          </p:spPr>
        </p:sp>
        <p:sp>
          <p:nvSpPr>
            <p:cNvPr id="3" name="Freeform 2"/>
            <p:cNvSpPr/>
            <p:nvPr/>
          </p:nvSpPr>
          <p:spPr>
            <a:xfrm rot="10800000">
              <a:off x="1644597" y="1845142"/>
              <a:ext cx="68149" cy="567846"/>
            </a:xfrm>
            <a:custGeom>
              <a:avLst/>
              <a:gdLst/>
              <a:ahLst/>
              <a:cxnLst/>
              <a:rect l="l" t="t" r="r" b="b"/>
              <a:pathLst>
                <a:path w="39408" h="1418701">
                  <a:moveTo>
                    <a:pt x="788" y="0"/>
                  </a:moveTo>
                  <a:lnTo>
                    <a:pt x="38620" y="0"/>
                  </a:lnTo>
                  <a:cubicBezTo>
                    <a:pt x="39055" y="0"/>
                    <a:pt x="39408" y="12697"/>
                    <a:pt x="39408" y="28372"/>
                  </a:cubicBezTo>
                  <a:lnTo>
                    <a:pt x="39408" y="1390331"/>
                  </a:lnTo>
                  <a:cubicBezTo>
                    <a:pt x="39408" y="1405992"/>
                    <a:pt x="39055" y="1418702"/>
                    <a:pt x="38620" y="1418702"/>
                  </a:cubicBezTo>
                  <a:lnTo>
                    <a:pt x="788" y="1418702"/>
                  </a:lnTo>
                  <a:cubicBezTo>
                    <a:pt x="352" y="1418702"/>
                    <a:pt x="0" y="1405992"/>
                    <a:pt x="0" y="1390331"/>
                  </a:cubicBezTo>
                  <a:lnTo>
                    <a:pt x="0" y="28372"/>
                  </a:lnTo>
                  <a:cubicBezTo>
                    <a:pt x="0" y="12697"/>
                    <a:pt x="352" y="0"/>
                    <a:pt x="788" y="0"/>
                  </a:cubicBezTo>
                  <a:close/>
                </a:path>
              </a:pathLst>
            </a:custGeom>
            <a:solidFill>
              <a:srgbClr val="006871"/>
            </a:solidFill>
          </p:spPr>
        </p:sp>
        <p:sp>
          <p:nvSpPr>
            <p:cNvPr id="5" name="TextBox 4"/>
            <p:cNvSpPr txBox="1"/>
            <p:nvPr/>
          </p:nvSpPr>
          <p:spPr>
            <a:xfrm>
              <a:off x="1766517" y="1862751"/>
              <a:ext cx="8495030" cy="447675"/>
            </a:xfrm>
            <a:prstGeom prst="rect">
              <a:avLst/>
            </a:prstGeom>
          </p:spPr>
          <p:txBody>
            <a:bodyPr wrap="square" lIns="127000" tIns="63500" rIns="127000" bIns="63500" rtlCol="0" anchor="t">
              <a:spAutoFit/>
            </a:bodyPr>
            <a:lstStyle/>
            <a:p>
              <a:pPr latinLnBrk="1">
                <a:lnSpc>
                  <a:spcPct val="116000"/>
                </a:lnSpc>
              </a:pPr>
              <a:r>
                <a:rPr dirty="0">
                  <a:solidFill>
                    <a:srgbClr val="42464B"/>
                  </a:solidFill>
                  <a:latin typeface="微软雅黑" panose="020B0503020204020204" charset="-122"/>
                  <a:ea typeface="微软雅黑" panose="020B0503020204020204" charset="-122"/>
                </a:rPr>
                <a:t>1）其分片集合</a:t>
              </a:r>
              <a:endParaRPr dirty="0">
                <a:solidFill>
                  <a:srgbClr val="42464B"/>
                </a:solidFill>
                <a:latin typeface="微软雅黑" panose="020B0503020204020204" charset="-122"/>
                <a:ea typeface="微软雅黑" panose="020B0503020204020204" charset="-122"/>
              </a:endParaRPr>
            </a:p>
          </p:txBody>
        </p:sp>
      </p:grpSp>
      <p:grpSp>
        <p:nvGrpSpPr>
          <p:cNvPr id="17" name="组合 16"/>
          <p:cNvGrpSpPr/>
          <p:nvPr/>
        </p:nvGrpSpPr>
        <p:grpSpPr>
          <a:xfrm>
            <a:off x="1413974" y="2870279"/>
            <a:ext cx="8635048" cy="626119"/>
            <a:chOff x="1644597" y="1786869"/>
            <a:chExt cx="8635048" cy="626119"/>
          </a:xfrm>
        </p:grpSpPr>
        <p:sp>
          <p:nvSpPr>
            <p:cNvPr id="18" name="Freeform 1"/>
            <p:cNvSpPr/>
            <p:nvPr/>
          </p:nvSpPr>
          <p:spPr>
            <a:xfrm rot="16200000">
              <a:off x="5652082" y="-2214584"/>
              <a:ext cx="626110" cy="8629015"/>
            </a:xfrm>
            <a:custGeom>
              <a:avLst/>
              <a:gdLst/>
              <a:ahLst/>
              <a:cxnLst/>
              <a:rect l="l" t="t" r="r" b="b"/>
              <a:pathLst>
                <a:path w="1417573" h="3555999">
                  <a:moveTo>
                    <a:pt x="0" y="0"/>
                  </a:moveTo>
                  <a:lnTo>
                    <a:pt x="1417573" y="0"/>
                  </a:lnTo>
                  <a:lnTo>
                    <a:pt x="1417573" y="3555998"/>
                  </a:lnTo>
                  <a:lnTo>
                    <a:pt x="0" y="3555998"/>
                  </a:lnTo>
                  <a:lnTo>
                    <a:pt x="0" y="0"/>
                  </a:lnTo>
                  <a:close/>
                </a:path>
              </a:pathLst>
            </a:custGeom>
            <a:solidFill>
              <a:srgbClr val="D8D8D8">
                <a:alpha val="18823"/>
              </a:srgbClr>
            </a:solidFill>
          </p:spPr>
        </p:sp>
        <p:sp>
          <p:nvSpPr>
            <p:cNvPr id="19" name="Freeform 2"/>
            <p:cNvSpPr/>
            <p:nvPr/>
          </p:nvSpPr>
          <p:spPr>
            <a:xfrm rot="10800000">
              <a:off x="1644597" y="1845142"/>
              <a:ext cx="68149" cy="567846"/>
            </a:xfrm>
            <a:custGeom>
              <a:avLst/>
              <a:gdLst/>
              <a:ahLst/>
              <a:cxnLst/>
              <a:rect l="l" t="t" r="r" b="b"/>
              <a:pathLst>
                <a:path w="39408" h="1418701">
                  <a:moveTo>
                    <a:pt x="788" y="0"/>
                  </a:moveTo>
                  <a:lnTo>
                    <a:pt x="38620" y="0"/>
                  </a:lnTo>
                  <a:cubicBezTo>
                    <a:pt x="39055" y="0"/>
                    <a:pt x="39408" y="12697"/>
                    <a:pt x="39408" y="28372"/>
                  </a:cubicBezTo>
                  <a:lnTo>
                    <a:pt x="39408" y="1390331"/>
                  </a:lnTo>
                  <a:cubicBezTo>
                    <a:pt x="39408" y="1405992"/>
                    <a:pt x="39055" y="1418702"/>
                    <a:pt x="38620" y="1418702"/>
                  </a:cubicBezTo>
                  <a:lnTo>
                    <a:pt x="788" y="1418702"/>
                  </a:lnTo>
                  <a:cubicBezTo>
                    <a:pt x="352" y="1418702"/>
                    <a:pt x="0" y="1405992"/>
                    <a:pt x="0" y="1390331"/>
                  </a:cubicBezTo>
                  <a:lnTo>
                    <a:pt x="0" y="28372"/>
                  </a:lnTo>
                  <a:cubicBezTo>
                    <a:pt x="0" y="12697"/>
                    <a:pt x="352" y="0"/>
                    <a:pt x="788" y="0"/>
                  </a:cubicBezTo>
                  <a:close/>
                </a:path>
              </a:pathLst>
            </a:custGeom>
            <a:solidFill>
              <a:srgbClr val="006871"/>
            </a:solidFill>
          </p:spPr>
        </p:sp>
        <p:sp>
          <p:nvSpPr>
            <p:cNvPr id="20" name="TextBox 4"/>
            <p:cNvSpPr txBox="1"/>
            <p:nvPr/>
          </p:nvSpPr>
          <p:spPr>
            <a:xfrm>
              <a:off x="1766517" y="1862751"/>
              <a:ext cx="8495030" cy="447675"/>
            </a:xfrm>
            <a:prstGeom prst="rect">
              <a:avLst/>
            </a:prstGeom>
          </p:spPr>
          <p:txBody>
            <a:bodyPr wrap="square" lIns="127000" tIns="63500" rIns="127000" bIns="63500" rtlCol="0" anchor="t">
              <a:spAutoFit/>
            </a:bodyPr>
            <a:lstStyle/>
            <a:p>
              <a:pPr latinLnBrk="1">
                <a:lnSpc>
                  <a:spcPct val="116000"/>
                </a:lnSpc>
              </a:pPr>
              <a:r>
                <a:rPr lang="en-US" dirty="0">
                  <a:solidFill>
                    <a:srgbClr val="42464B"/>
                  </a:solidFill>
                  <a:latin typeface="微软雅黑" panose="020B0503020204020204" charset="-122"/>
                  <a:ea typeface="微软雅黑" panose="020B0503020204020204" charset="-122"/>
                </a:rPr>
                <a:t>2</a:t>
              </a:r>
              <a:r>
                <a:rPr dirty="0">
                  <a:solidFill>
                    <a:srgbClr val="42464B"/>
                  </a:solidFill>
                  <a:latin typeface="微软雅黑" panose="020B0503020204020204" charset="-122"/>
                  <a:ea typeface="微软雅黑" panose="020B0503020204020204" charset="-122"/>
                </a:rPr>
                <a:t>）其父 RDD 集合；</a:t>
              </a:r>
              <a:endParaRPr dirty="0">
                <a:solidFill>
                  <a:srgbClr val="42464B"/>
                </a:solidFill>
                <a:latin typeface="微软雅黑" panose="020B0503020204020204" charset="-122"/>
                <a:ea typeface="微软雅黑" panose="020B0503020204020204" charset="-122"/>
              </a:endParaRPr>
            </a:p>
          </p:txBody>
        </p:sp>
      </p:grpSp>
      <p:grpSp>
        <p:nvGrpSpPr>
          <p:cNvPr id="21" name="组合 20"/>
          <p:cNvGrpSpPr/>
          <p:nvPr/>
        </p:nvGrpSpPr>
        <p:grpSpPr>
          <a:xfrm>
            <a:off x="1441279" y="3568779"/>
            <a:ext cx="8635048" cy="626119"/>
            <a:chOff x="1644597" y="1786869"/>
            <a:chExt cx="8635048" cy="626119"/>
          </a:xfrm>
        </p:grpSpPr>
        <p:sp>
          <p:nvSpPr>
            <p:cNvPr id="22" name="Freeform 1"/>
            <p:cNvSpPr/>
            <p:nvPr/>
          </p:nvSpPr>
          <p:spPr>
            <a:xfrm rot="16200000">
              <a:off x="5652082" y="-2214584"/>
              <a:ext cx="626110" cy="8629015"/>
            </a:xfrm>
            <a:custGeom>
              <a:avLst/>
              <a:gdLst/>
              <a:ahLst/>
              <a:cxnLst/>
              <a:rect l="l" t="t" r="r" b="b"/>
              <a:pathLst>
                <a:path w="1417573" h="3555999">
                  <a:moveTo>
                    <a:pt x="0" y="0"/>
                  </a:moveTo>
                  <a:lnTo>
                    <a:pt x="1417573" y="0"/>
                  </a:lnTo>
                  <a:lnTo>
                    <a:pt x="1417573" y="3555998"/>
                  </a:lnTo>
                  <a:lnTo>
                    <a:pt x="0" y="3555998"/>
                  </a:lnTo>
                  <a:lnTo>
                    <a:pt x="0" y="0"/>
                  </a:lnTo>
                  <a:close/>
                </a:path>
              </a:pathLst>
            </a:custGeom>
            <a:solidFill>
              <a:srgbClr val="D8D8D8">
                <a:alpha val="18823"/>
              </a:srgbClr>
            </a:solidFill>
          </p:spPr>
        </p:sp>
        <p:sp>
          <p:nvSpPr>
            <p:cNvPr id="23" name="Freeform 2"/>
            <p:cNvSpPr/>
            <p:nvPr/>
          </p:nvSpPr>
          <p:spPr>
            <a:xfrm rot="10800000">
              <a:off x="1644597" y="1845142"/>
              <a:ext cx="68149" cy="567846"/>
            </a:xfrm>
            <a:custGeom>
              <a:avLst/>
              <a:gdLst/>
              <a:ahLst/>
              <a:cxnLst/>
              <a:rect l="l" t="t" r="r" b="b"/>
              <a:pathLst>
                <a:path w="39408" h="1418701">
                  <a:moveTo>
                    <a:pt x="788" y="0"/>
                  </a:moveTo>
                  <a:lnTo>
                    <a:pt x="38620" y="0"/>
                  </a:lnTo>
                  <a:cubicBezTo>
                    <a:pt x="39055" y="0"/>
                    <a:pt x="39408" y="12697"/>
                    <a:pt x="39408" y="28372"/>
                  </a:cubicBezTo>
                  <a:lnTo>
                    <a:pt x="39408" y="1390331"/>
                  </a:lnTo>
                  <a:cubicBezTo>
                    <a:pt x="39408" y="1405992"/>
                    <a:pt x="39055" y="1418702"/>
                    <a:pt x="38620" y="1418702"/>
                  </a:cubicBezTo>
                  <a:lnTo>
                    <a:pt x="788" y="1418702"/>
                  </a:lnTo>
                  <a:cubicBezTo>
                    <a:pt x="352" y="1418702"/>
                    <a:pt x="0" y="1405992"/>
                    <a:pt x="0" y="1390331"/>
                  </a:cubicBezTo>
                  <a:lnTo>
                    <a:pt x="0" y="28372"/>
                  </a:lnTo>
                  <a:cubicBezTo>
                    <a:pt x="0" y="12697"/>
                    <a:pt x="352" y="0"/>
                    <a:pt x="788" y="0"/>
                  </a:cubicBezTo>
                  <a:close/>
                </a:path>
              </a:pathLst>
            </a:custGeom>
            <a:solidFill>
              <a:srgbClr val="006871"/>
            </a:solidFill>
          </p:spPr>
        </p:sp>
        <p:sp>
          <p:nvSpPr>
            <p:cNvPr id="24" name="TextBox 4"/>
            <p:cNvSpPr txBox="1"/>
            <p:nvPr/>
          </p:nvSpPr>
          <p:spPr>
            <a:xfrm>
              <a:off x="1766517" y="1862751"/>
              <a:ext cx="8495030" cy="447675"/>
            </a:xfrm>
            <a:prstGeom prst="rect">
              <a:avLst/>
            </a:prstGeom>
          </p:spPr>
          <p:txBody>
            <a:bodyPr wrap="square" lIns="127000" tIns="63500" rIns="127000" bIns="63500" rtlCol="0" anchor="t">
              <a:spAutoFit/>
            </a:bodyPr>
            <a:lstStyle/>
            <a:p>
              <a:pPr latinLnBrk="1">
                <a:lnSpc>
                  <a:spcPct val="116000"/>
                </a:lnSpc>
              </a:pPr>
              <a:r>
                <a:rPr lang="en-US" dirty="0">
                  <a:solidFill>
                    <a:srgbClr val="42464B"/>
                  </a:solidFill>
                  <a:latin typeface="微软雅黑" panose="020B0503020204020204" charset="-122"/>
                  <a:ea typeface="微软雅黑" panose="020B0503020204020204" charset="-122"/>
                </a:rPr>
                <a:t>3</a:t>
              </a:r>
              <a:r>
                <a:rPr dirty="0">
                  <a:solidFill>
                    <a:srgbClr val="42464B"/>
                  </a:solidFill>
                  <a:latin typeface="微软雅黑" panose="020B0503020204020204" charset="-122"/>
                  <a:ea typeface="微软雅黑" panose="020B0503020204020204" charset="-122"/>
                </a:rPr>
                <a:t>）计算产生该 RDD 的方式</a:t>
              </a:r>
              <a:endParaRPr dirty="0">
                <a:solidFill>
                  <a:srgbClr val="42464B"/>
                </a:solidFill>
                <a:latin typeface="微软雅黑" panose="020B0503020204020204" charset="-122"/>
                <a:ea typeface="微软雅黑" panose="020B0503020204020204" charset="-122"/>
              </a:endParaRPr>
            </a:p>
          </p:txBody>
        </p:sp>
      </p:grpSp>
      <p:grpSp>
        <p:nvGrpSpPr>
          <p:cNvPr id="25" name="组合 24"/>
          <p:cNvGrpSpPr/>
          <p:nvPr/>
        </p:nvGrpSpPr>
        <p:grpSpPr>
          <a:xfrm>
            <a:off x="1459059" y="4267279"/>
            <a:ext cx="8635048" cy="626119"/>
            <a:chOff x="1644597" y="1786869"/>
            <a:chExt cx="8635048" cy="626119"/>
          </a:xfrm>
        </p:grpSpPr>
        <p:sp>
          <p:nvSpPr>
            <p:cNvPr id="26" name="Freeform 1"/>
            <p:cNvSpPr/>
            <p:nvPr/>
          </p:nvSpPr>
          <p:spPr>
            <a:xfrm rot="16200000">
              <a:off x="5652082" y="-2214584"/>
              <a:ext cx="626110" cy="8629015"/>
            </a:xfrm>
            <a:custGeom>
              <a:avLst/>
              <a:gdLst/>
              <a:ahLst/>
              <a:cxnLst/>
              <a:rect l="l" t="t" r="r" b="b"/>
              <a:pathLst>
                <a:path w="1417573" h="3555999">
                  <a:moveTo>
                    <a:pt x="0" y="0"/>
                  </a:moveTo>
                  <a:lnTo>
                    <a:pt x="1417573" y="0"/>
                  </a:lnTo>
                  <a:lnTo>
                    <a:pt x="1417573" y="3555998"/>
                  </a:lnTo>
                  <a:lnTo>
                    <a:pt x="0" y="3555998"/>
                  </a:lnTo>
                  <a:lnTo>
                    <a:pt x="0" y="0"/>
                  </a:lnTo>
                  <a:close/>
                </a:path>
              </a:pathLst>
            </a:custGeom>
            <a:solidFill>
              <a:srgbClr val="D8D8D8">
                <a:alpha val="18823"/>
              </a:srgbClr>
            </a:solidFill>
          </p:spPr>
        </p:sp>
        <p:sp>
          <p:nvSpPr>
            <p:cNvPr id="27" name="Freeform 2"/>
            <p:cNvSpPr/>
            <p:nvPr/>
          </p:nvSpPr>
          <p:spPr>
            <a:xfrm rot="10800000">
              <a:off x="1644597" y="1845142"/>
              <a:ext cx="68149" cy="567846"/>
            </a:xfrm>
            <a:custGeom>
              <a:avLst/>
              <a:gdLst/>
              <a:ahLst/>
              <a:cxnLst/>
              <a:rect l="l" t="t" r="r" b="b"/>
              <a:pathLst>
                <a:path w="39408" h="1418701">
                  <a:moveTo>
                    <a:pt x="788" y="0"/>
                  </a:moveTo>
                  <a:lnTo>
                    <a:pt x="38620" y="0"/>
                  </a:lnTo>
                  <a:cubicBezTo>
                    <a:pt x="39055" y="0"/>
                    <a:pt x="39408" y="12697"/>
                    <a:pt x="39408" y="28372"/>
                  </a:cubicBezTo>
                  <a:lnTo>
                    <a:pt x="39408" y="1390331"/>
                  </a:lnTo>
                  <a:cubicBezTo>
                    <a:pt x="39408" y="1405992"/>
                    <a:pt x="39055" y="1418702"/>
                    <a:pt x="38620" y="1418702"/>
                  </a:cubicBezTo>
                  <a:lnTo>
                    <a:pt x="788" y="1418702"/>
                  </a:lnTo>
                  <a:cubicBezTo>
                    <a:pt x="352" y="1418702"/>
                    <a:pt x="0" y="1405992"/>
                    <a:pt x="0" y="1390331"/>
                  </a:cubicBezTo>
                  <a:lnTo>
                    <a:pt x="0" y="28372"/>
                  </a:lnTo>
                  <a:cubicBezTo>
                    <a:pt x="0" y="12697"/>
                    <a:pt x="352" y="0"/>
                    <a:pt x="788" y="0"/>
                  </a:cubicBezTo>
                  <a:close/>
                </a:path>
              </a:pathLst>
            </a:custGeom>
            <a:solidFill>
              <a:srgbClr val="006871"/>
            </a:solidFill>
          </p:spPr>
        </p:sp>
        <p:sp>
          <p:nvSpPr>
            <p:cNvPr id="28" name="TextBox 4"/>
            <p:cNvSpPr txBox="1"/>
            <p:nvPr/>
          </p:nvSpPr>
          <p:spPr>
            <a:xfrm>
              <a:off x="1766517" y="1862751"/>
              <a:ext cx="8495030" cy="447675"/>
            </a:xfrm>
            <a:prstGeom prst="rect">
              <a:avLst/>
            </a:prstGeom>
          </p:spPr>
          <p:txBody>
            <a:bodyPr wrap="square" lIns="127000" tIns="63500" rIns="127000" bIns="63500" rtlCol="0" anchor="t">
              <a:spAutoFit/>
            </a:bodyPr>
            <a:lstStyle/>
            <a:p>
              <a:pPr latinLnBrk="1">
                <a:lnSpc>
                  <a:spcPct val="116000"/>
                </a:lnSpc>
              </a:pPr>
              <a:r>
                <a:rPr lang="en-US" dirty="0">
                  <a:solidFill>
                    <a:srgbClr val="42464B"/>
                  </a:solidFill>
                  <a:latin typeface="微软雅黑" panose="020B0503020204020204" charset="-122"/>
                  <a:ea typeface="微软雅黑" panose="020B0503020204020204" charset="-122"/>
                </a:rPr>
                <a:t>4</a:t>
              </a:r>
              <a:r>
                <a:rPr dirty="0">
                  <a:solidFill>
                    <a:srgbClr val="42464B"/>
                  </a:solidFill>
                  <a:latin typeface="微软雅黑" panose="020B0503020204020204" charset="-122"/>
                  <a:ea typeface="微软雅黑" panose="020B0503020204020204" charset="-122"/>
                </a:rPr>
                <a:t>）描述该 RDD 所包含数据的模式、分片方式、存储位置偏好等信息的元数据</a:t>
              </a:r>
              <a:endParaRPr dirty="0">
                <a:solidFill>
                  <a:srgbClr val="42464B"/>
                </a:solidFill>
                <a:latin typeface="微软雅黑" panose="020B0503020204020204" charset="-122"/>
                <a:ea typeface="微软雅黑" panose="020B0503020204020204" charset="-122"/>
              </a:endParaRPr>
            </a:p>
          </p:txBody>
        </p:sp>
      </p:gr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1"/>
          <a:stretch>
            <a:fillRect l="-12" r="-12"/>
          </a:stretch>
        </a:blipFill>
        <a:effectLst/>
      </p:bgPr>
    </p:bg>
    <p:spTree>
      <p:nvGrpSpPr>
        <p:cNvPr id="1" name=""/>
        <p:cNvGrpSpPr/>
        <p:nvPr/>
      </p:nvGrpSpPr>
      <p:grpSpPr>
        <a:xfrm>
          <a:off x="0" y="0"/>
          <a:ext cx="0" cy="0"/>
          <a:chOff x="0" y="0"/>
          <a:chExt cx="0" cy="0"/>
        </a:xfrm>
      </p:grpSpPr>
      <p:sp>
        <p:nvSpPr>
          <p:cNvPr id="6" name="Freeform 5"/>
          <p:cNvSpPr/>
          <p:nvPr/>
        </p:nvSpPr>
        <p:spPr>
          <a:xfrm>
            <a:off x="199643" y="6098616"/>
            <a:ext cx="10885857" cy="0"/>
          </a:xfrm>
          <a:custGeom>
            <a:avLst/>
            <a:gdLst/>
            <a:ahLst/>
            <a:cxnLst/>
            <a:rect l="l" t="t" r="r" b="b"/>
            <a:pathLst>
              <a:path w="10885857">
                <a:moveTo>
                  <a:pt x="0" y="0"/>
                </a:moveTo>
                <a:lnTo>
                  <a:pt x="10885857" y="0"/>
                </a:lnTo>
              </a:path>
            </a:pathLst>
          </a:custGeom>
          <a:solidFill>
            <a:srgbClr val="42464B"/>
          </a:solidFill>
          <a:ln w="6350">
            <a:solidFill>
              <a:srgbClr val="42464B"/>
            </a:solidFill>
            <a:prstDash val="solid"/>
          </a:ln>
        </p:spPr>
      </p:sp>
      <p:sp>
        <p:nvSpPr>
          <p:cNvPr id="9" name="TextBox 8"/>
          <p:cNvSpPr txBox="1"/>
          <p:nvPr/>
        </p:nvSpPr>
        <p:spPr>
          <a:xfrm>
            <a:off x="9247717" y="313085"/>
            <a:ext cx="1871266" cy="203200"/>
          </a:xfrm>
          <a:prstGeom prst="rect">
            <a:avLst/>
          </a:prstGeom>
        </p:spPr>
        <p:txBody>
          <a:bodyPr lIns="127000" tIns="14213" rIns="127000" bIns="14213" rtlCol="0" anchor="t">
            <a:spAutoFit/>
          </a:bodyPr>
          <a:lstStyle/>
          <a:p>
            <a:pPr latinLnBrk="1">
              <a:lnSpc>
                <a:spcPct val="116000"/>
              </a:lnSpc>
            </a:pPr>
            <a:r>
              <a:rPr lang="en-US" sz="1000" spc="350">
                <a:solidFill>
                  <a:srgbClr val="A5A5A5"/>
                </a:solidFill>
                <a:latin typeface="微软雅黑" panose="020B0503020204020204" charset="-122"/>
                <a:ea typeface="微软雅黑" panose="020B0503020204020204" charset="-122"/>
              </a:rPr>
              <a:t>厚德·励学·笃行·拓新</a:t>
            </a:r>
            <a:endParaRPr lang="en-US" sz="1100"/>
          </a:p>
        </p:txBody>
      </p:sp>
      <p:sp>
        <p:nvSpPr>
          <p:cNvPr id="10" name="Freeform 9"/>
          <p:cNvSpPr/>
          <p:nvPr/>
        </p:nvSpPr>
        <p:spPr>
          <a:xfrm>
            <a:off x="196389" y="620359"/>
            <a:ext cx="10885857" cy="0"/>
          </a:xfrm>
          <a:custGeom>
            <a:avLst/>
            <a:gdLst/>
            <a:ahLst/>
            <a:cxnLst/>
            <a:rect l="l" t="t" r="r" b="b"/>
            <a:pathLst>
              <a:path w="10885857">
                <a:moveTo>
                  <a:pt x="0" y="0"/>
                </a:moveTo>
                <a:lnTo>
                  <a:pt x="10885856" y="0"/>
                </a:lnTo>
              </a:path>
            </a:pathLst>
          </a:custGeom>
          <a:solidFill>
            <a:srgbClr val="42464B"/>
          </a:solidFill>
          <a:ln w="6350">
            <a:solidFill>
              <a:srgbClr val="42464B"/>
            </a:solidFill>
            <a:prstDash val="solid"/>
          </a:ln>
        </p:spPr>
      </p:sp>
      <p:pic>
        <p:nvPicPr>
          <p:cNvPr id="11" name="Picture 10"/>
          <p:cNvPicPr>
            <a:picLocks noChangeAspect="1"/>
          </p:cNvPicPr>
          <p:nvPr/>
        </p:nvPicPr>
        <p:blipFill>
          <a:blip r:embed="rId2"/>
          <a:stretch>
            <a:fillRect/>
          </a:stretch>
        </p:blipFill>
        <p:spPr>
          <a:xfrm>
            <a:off x="10785981" y="217324"/>
            <a:ext cx="302334" cy="302334"/>
          </a:xfrm>
          <a:prstGeom prst="rect">
            <a:avLst/>
          </a:prstGeom>
        </p:spPr>
      </p:pic>
      <p:sp>
        <p:nvSpPr>
          <p:cNvPr id="12" name="Freeform 11"/>
          <p:cNvSpPr/>
          <p:nvPr/>
        </p:nvSpPr>
        <p:spPr>
          <a:xfrm>
            <a:off x="484231" y="354770"/>
            <a:ext cx="150216" cy="136123"/>
          </a:xfrm>
          <a:custGeom>
            <a:avLst/>
            <a:gdLst/>
            <a:ahLst/>
            <a:cxnLst/>
            <a:rect l="l" t="t" r="r" b="b"/>
            <a:pathLst>
              <a:path w="150216" h="136123">
                <a:moveTo>
                  <a:pt x="0" y="68062"/>
                </a:moveTo>
                <a:lnTo>
                  <a:pt x="75109" y="0"/>
                </a:lnTo>
                <a:lnTo>
                  <a:pt x="150217" y="68062"/>
                </a:lnTo>
                <a:lnTo>
                  <a:pt x="75109" y="136123"/>
                </a:lnTo>
                <a:lnTo>
                  <a:pt x="0" y="68062"/>
                </a:lnTo>
                <a:close/>
              </a:path>
            </a:pathLst>
          </a:custGeom>
          <a:solidFill>
            <a:srgbClr val="006871"/>
          </a:solidFill>
        </p:spPr>
      </p:sp>
      <p:sp>
        <p:nvSpPr>
          <p:cNvPr id="13" name="TextBox 12"/>
          <p:cNvSpPr txBox="1"/>
          <p:nvPr/>
        </p:nvSpPr>
        <p:spPr>
          <a:xfrm>
            <a:off x="632856" y="206128"/>
            <a:ext cx="2808188" cy="412115"/>
          </a:xfrm>
          <a:prstGeom prst="rect">
            <a:avLst/>
          </a:prstGeom>
        </p:spPr>
        <p:txBody>
          <a:bodyPr lIns="127000" tIns="63500" rIns="127000" bIns="63500" rtlCol="0" anchor="t">
            <a:spAutoFit/>
          </a:bodyPr>
          <a:lstStyle/>
          <a:p>
            <a:pPr latinLnBrk="1">
              <a:lnSpc>
                <a:spcPct val="116000"/>
              </a:lnSpc>
            </a:pPr>
            <a:r>
              <a:rPr lang="zh-CN" altLang="en-US" sz="1600" b="1" dirty="0">
                <a:solidFill>
                  <a:srgbClr val="006871"/>
                </a:solidFill>
                <a:latin typeface="微软雅黑" panose="020B0503020204020204" charset="-122"/>
                <a:ea typeface="微软雅黑" panose="020B0503020204020204" charset="-122"/>
                <a:sym typeface="+mn-ea"/>
              </a:rPr>
              <a:t>Programming Model</a:t>
            </a:r>
            <a:endParaRPr lang="zh-CN" altLang="en-US" sz="1600" b="1" dirty="0">
              <a:solidFill>
                <a:srgbClr val="42464B"/>
              </a:solidFill>
              <a:latin typeface="微软雅黑" panose="020B0503020204020204" charset="-122"/>
              <a:ea typeface="微软雅黑" panose="020B0503020204020204" charset="-122"/>
            </a:endParaRPr>
          </a:p>
        </p:txBody>
      </p:sp>
      <p:sp>
        <p:nvSpPr>
          <p:cNvPr id="14" name="Freeform 13"/>
          <p:cNvSpPr/>
          <p:nvPr/>
        </p:nvSpPr>
        <p:spPr>
          <a:xfrm>
            <a:off x="5029202" y="-885285"/>
            <a:ext cx="0" cy="164935"/>
          </a:xfrm>
          <a:custGeom>
            <a:avLst/>
            <a:gdLst/>
            <a:ahLst/>
            <a:cxnLst/>
            <a:rect l="l" t="t" r="r" b="b"/>
            <a:pathLst>
              <a:path h="164935">
                <a:moveTo>
                  <a:pt x="0" y="0"/>
                </a:moveTo>
                <a:lnTo>
                  <a:pt x="0" y="164934"/>
                </a:lnTo>
              </a:path>
            </a:pathLst>
          </a:custGeom>
          <a:solidFill>
            <a:srgbClr val="DF6B6B"/>
          </a:solidFill>
        </p:spPr>
      </p:sp>
      <p:sp>
        <p:nvSpPr>
          <p:cNvPr id="15" name="TextBox 12"/>
          <p:cNvSpPr txBox="1"/>
          <p:nvPr/>
        </p:nvSpPr>
        <p:spPr>
          <a:xfrm>
            <a:off x="1392362" y="749753"/>
            <a:ext cx="8836720" cy="447675"/>
          </a:xfrm>
          <a:prstGeom prst="rect">
            <a:avLst/>
          </a:prstGeom>
        </p:spPr>
        <p:txBody>
          <a:bodyPr lIns="127000" tIns="63500" rIns="127000" bIns="63500" rtlCol="0" anchor="t">
            <a:spAutoFit/>
          </a:bodyPr>
          <a:p>
            <a:pPr latinLnBrk="1">
              <a:lnSpc>
                <a:spcPct val="116000"/>
              </a:lnSpc>
            </a:pPr>
            <a:r>
              <a:rPr b="1" dirty="0">
                <a:solidFill>
                  <a:srgbClr val="42464B"/>
                </a:solidFill>
                <a:latin typeface="微软雅黑" panose="020B0503020204020204" charset="-122"/>
                <a:ea typeface="微软雅黑" panose="020B0503020204020204" charset="-122"/>
              </a:rPr>
              <a:t>2.1</a:t>
            </a:r>
            <a:r>
              <a:rPr lang="en-US" b="1" dirty="0">
                <a:solidFill>
                  <a:srgbClr val="42464B"/>
                </a:solidFill>
                <a:latin typeface="微软雅黑" panose="020B0503020204020204" charset="-122"/>
                <a:ea typeface="微软雅黑" panose="020B0503020204020204" charset="-122"/>
              </a:rPr>
              <a:t> </a:t>
            </a:r>
            <a:r>
              <a:rPr b="1" dirty="0">
                <a:solidFill>
                  <a:srgbClr val="42464B"/>
                </a:solidFill>
                <a:latin typeface="微软雅黑" panose="020B0503020204020204" charset="-122"/>
                <a:ea typeface="微软雅黑" panose="020B0503020204020204" charset="-122"/>
              </a:rPr>
              <a:t>弹性分布式数据集（RDD）</a:t>
            </a:r>
            <a:endParaRPr b="1" dirty="0">
              <a:solidFill>
                <a:srgbClr val="42464B"/>
              </a:solidFill>
              <a:latin typeface="微软雅黑" panose="020B0503020204020204" charset="-122"/>
              <a:ea typeface="微软雅黑" panose="020B0503020204020204" charset="-122"/>
            </a:endParaRPr>
          </a:p>
        </p:txBody>
      </p:sp>
      <p:sp>
        <p:nvSpPr>
          <p:cNvPr id="16" name="Freeform 8"/>
          <p:cNvSpPr/>
          <p:nvPr/>
        </p:nvSpPr>
        <p:spPr>
          <a:xfrm>
            <a:off x="1536242" y="1270023"/>
            <a:ext cx="736600" cy="79449"/>
          </a:xfrm>
          <a:custGeom>
            <a:avLst/>
            <a:gdLst/>
            <a:ahLst/>
            <a:cxnLst/>
            <a:rect l="l" t="t" r="r" b="b"/>
            <a:pathLst>
              <a:path w="736600" h="79449">
                <a:moveTo>
                  <a:pt x="0" y="0"/>
                </a:moveTo>
                <a:lnTo>
                  <a:pt x="736601" y="0"/>
                </a:lnTo>
                <a:lnTo>
                  <a:pt x="736601" y="79448"/>
                </a:lnTo>
                <a:lnTo>
                  <a:pt x="0" y="79448"/>
                </a:lnTo>
                <a:lnTo>
                  <a:pt x="0" y="0"/>
                </a:lnTo>
                <a:close/>
              </a:path>
            </a:pathLst>
          </a:custGeom>
          <a:solidFill>
            <a:srgbClr val="006871"/>
          </a:solidFill>
        </p:spPr>
      </p:sp>
      <p:sp>
        <p:nvSpPr>
          <p:cNvPr id="7" name="TextBox 12"/>
          <p:cNvSpPr txBox="1"/>
          <p:nvPr/>
        </p:nvSpPr>
        <p:spPr>
          <a:xfrm>
            <a:off x="901507" y="1498418"/>
            <a:ext cx="8836720" cy="697230"/>
          </a:xfrm>
          <a:prstGeom prst="rect">
            <a:avLst/>
          </a:prstGeom>
        </p:spPr>
        <p:txBody>
          <a:bodyPr wrap="square" lIns="127000" tIns="63500" rIns="127000" bIns="63500" rtlCol="0" anchor="t">
            <a:spAutoFit/>
          </a:bodyPr>
          <a:p>
            <a:pPr latinLnBrk="1">
              <a:lnSpc>
                <a:spcPct val="116000"/>
              </a:lnSpc>
            </a:pPr>
            <a:r>
              <a:rPr lang="en-US" dirty="0">
                <a:solidFill>
                  <a:srgbClr val="42464B"/>
                </a:solidFill>
                <a:latin typeface="微软雅黑" panose="020B0503020204020204" charset="-122"/>
                <a:ea typeface="微软雅黑" panose="020B0503020204020204" charset="-122"/>
              </a:rPr>
              <a:t>       RDD</a:t>
            </a:r>
            <a:r>
              <a:rPr lang="zh-CN" dirty="0">
                <a:solidFill>
                  <a:srgbClr val="42464B"/>
                </a:solidFill>
                <a:latin typeface="微软雅黑" panose="020B0503020204020204" charset="-122"/>
                <a:ea typeface="微软雅黑" panose="020B0503020204020204" charset="-122"/>
              </a:rPr>
              <a:t>与分布式共享内存的不同</a:t>
            </a:r>
            <a:endParaRPr dirty="0">
              <a:solidFill>
                <a:srgbClr val="42464B"/>
              </a:solidFill>
              <a:latin typeface="微软雅黑" panose="020B0503020204020204" charset="-122"/>
              <a:ea typeface="微软雅黑" panose="020B0503020204020204" charset="-122"/>
            </a:endParaRPr>
          </a:p>
          <a:p>
            <a:pPr latinLnBrk="1">
              <a:lnSpc>
                <a:spcPct val="116000"/>
              </a:lnSpc>
            </a:pPr>
            <a:endParaRPr lang="en-US" sz="1400" dirty="0"/>
          </a:p>
        </p:txBody>
      </p:sp>
      <p:sp>
        <p:nvSpPr>
          <p:cNvPr id="4" name="TextBox 12"/>
          <p:cNvSpPr txBox="1"/>
          <p:nvPr/>
        </p:nvSpPr>
        <p:spPr>
          <a:xfrm>
            <a:off x="1393825" y="1955800"/>
            <a:ext cx="8769350" cy="1732915"/>
          </a:xfrm>
          <a:prstGeom prst="rect">
            <a:avLst/>
          </a:prstGeom>
        </p:spPr>
        <p:txBody>
          <a:bodyPr wrap="square" lIns="127000" tIns="63500" rIns="127000" bIns="63500" rtlCol="0" anchor="t">
            <a:spAutoFit/>
          </a:bodyPr>
          <a:p>
            <a:pPr latinLnBrk="1">
              <a:lnSpc>
                <a:spcPct val="116000"/>
              </a:lnSpc>
            </a:pPr>
            <a:r>
              <a:rPr dirty="0">
                <a:latin typeface="微软雅黑" panose="020B0503020204020204" charset="-122"/>
                <a:ea typeface="微软雅黑" panose="020B0503020204020204" charset="-122"/>
                <a:sym typeface="+mn-ea"/>
              </a:rPr>
              <a:t>相比于 RDD 只能通过粗粒度的“转换”来创建（或是说写入数据），分布式共享内存（Distributed Shared Memory，DSM）是另一种分布式系统常用的分布式内存抽象模型：应用在使用分布式共享内存时可以</a:t>
            </a:r>
            <a:r>
              <a:rPr dirty="0">
                <a:solidFill>
                  <a:srgbClr val="FF0000"/>
                </a:solidFill>
                <a:latin typeface="微软雅黑" panose="020B0503020204020204" charset="-122"/>
                <a:ea typeface="微软雅黑" panose="020B0503020204020204" charset="-122"/>
                <a:sym typeface="+mn-ea"/>
              </a:rPr>
              <a:t>在一个全局可见的地址空间中</a:t>
            </a:r>
            <a:r>
              <a:rPr dirty="0">
                <a:latin typeface="微软雅黑" panose="020B0503020204020204" charset="-122"/>
                <a:ea typeface="微软雅黑" panose="020B0503020204020204" charset="-122"/>
                <a:sym typeface="+mn-ea"/>
              </a:rPr>
              <a:t>进行随机的读写操作。类似的系统包括了一些常见的分布式内存数据库（如 Redis、Memcached）。</a:t>
            </a:r>
            <a:endParaRPr dirty="0">
              <a:latin typeface="微软雅黑" panose="020B0503020204020204" charset="-122"/>
              <a:ea typeface="微软雅黑" panose="020B0503020204020204" charset="-122"/>
              <a:sym typeface="+mn-ea"/>
            </a:endParaRP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1"/>
          <a:stretch>
            <a:fillRect l="-12" r="-12"/>
          </a:stretch>
        </a:blipFill>
        <a:effectLst/>
      </p:bgPr>
    </p:bg>
    <p:spTree>
      <p:nvGrpSpPr>
        <p:cNvPr id="1" name=""/>
        <p:cNvGrpSpPr/>
        <p:nvPr/>
      </p:nvGrpSpPr>
      <p:grpSpPr>
        <a:xfrm>
          <a:off x="0" y="0"/>
          <a:ext cx="0" cy="0"/>
          <a:chOff x="0" y="0"/>
          <a:chExt cx="0" cy="0"/>
        </a:xfrm>
      </p:grpSpPr>
      <p:grpSp>
        <p:nvGrpSpPr>
          <p:cNvPr id="42" name="组合 41"/>
          <p:cNvGrpSpPr/>
          <p:nvPr/>
        </p:nvGrpSpPr>
        <p:grpSpPr>
          <a:xfrm>
            <a:off x="1413974" y="2108279"/>
            <a:ext cx="8635048" cy="626119"/>
            <a:chOff x="1644597" y="1786869"/>
            <a:chExt cx="8635048" cy="626119"/>
          </a:xfrm>
        </p:grpSpPr>
        <p:sp>
          <p:nvSpPr>
            <p:cNvPr id="2" name="Freeform 1"/>
            <p:cNvSpPr/>
            <p:nvPr/>
          </p:nvSpPr>
          <p:spPr>
            <a:xfrm rot="16200000">
              <a:off x="5652082" y="-2214584"/>
              <a:ext cx="626110" cy="8629015"/>
            </a:xfrm>
            <a:custGeom>
              <a:avLst/>
              <a:gdLst/>
              <a:ahLst/>
              <a:cxnLst/>
              <a:rect l="l" t="t" r="r" b="b"/>
              <a:pathLst>
                <a:path w="1417573" h="3555999">
                  <a:moveTo>
                    <a:pt x="0" y="0"/>
                  </a:moveTo>
                  <a:lnTo>
                    <a:pt x="1417573" y="0"/>
                  </a:lnTo>
                  <a:lnTo>
                    <a:pt x="1417573" y="3555998"/>
                  </a:lnTo>
                  <a:lnTo>
                    <a:pt x="0" y="3555998"/>
                  </a:lnTo>
                  <a:lnTo>
                    <a:pt x="0" y="0"/>
                  </a:lnTo>
                  <a:close/>
                </a:path>
              </a:pathLst>
            </a:custGeom>
            <a:solidFill>
              <a:srgbClr val="D8D8D8">
                <a:alpha val="18823"/>
              </a:srgbClr>
            </a:solidFill>
          </p:spPr>
        </p:sp>
        <p:sp>
          <p:nvSpPr>
            <p:cNvPr id="3" name="Freeform 2"/>
            <p:cNvSpPr/>
            <p:nvPr/>
          </p:nvSpPr>
          <p:spPr>
            <a:xfrm rot="10800000">
              <a:off x="1644597" y="1845142"/>
              <a:ext cx="68149" cy="567846"/>
            </a:xfrm>
            <a:custGeom>
              <a:avLst/>
              <a:gdLst/>
              <a:ahLst/>
              <a:cxnLst/>
              <a:rect l="l" t="t" r="r" b="b"/>
              <a:pathLst>
                <a:path w="39408" h="1418701">
                  <a:moveTo>
                    <a:pt x="788" y="0"/>
                  </a:moveTo>
                  <a:lnTo>
                    <a:pt x="38620" y="0"/>
                  </a:lnTo>
                  <a:cubicBezTo>
                    <a:pt x="39055" y="0"/>
                    <a:pt x="39408" y="12697"/>
                    <a:pt x="39408" y="28372"/>
                  </a:cubicBezTo>
                  <a:lnTo>
                    <a:pt x="39408" y="1390331"/>
                  </a:lnTo>
                  <a:cubicBezTo>
                    <a:pt x="39408" y="1405992"/>
                    <a:pt x="39055" y="1418702"/>
                    <a:pt x="38620" y="1418702"/>
                  </a:cubicBezTo>
                  <a:lnTo>
                    <a:pt x="788" y="1418702"/>
                  </a:lnTo>
                  <a:cubicBezTo>
                    <a:pt x="352" y="1418702"/>
                    <a:pt x="0" y="1405992"/>
                    <a:pt x="0" y="1390331"/>
                  </a:cubicBezTo>
                  <a:lnTo>
                    <a:pt x="0" y="28372"/>
                  </a:lnTo>
                  <a:cubicBezTo>
                    <a:pt x="0" y="12697"/>
                    <a:pt x="352" y="0"/>
                    <a:pt x="788" y="0"/>
                  </a:cubicBezTo>
                  <a:close/>
                </a:path>
              </a:pathLst>
            </a:custGeom>
            <a:solidFill>
              <a:srgbClr val="006871"/>
            </a:solidFill>
          </p:spPr>
        </p:sp>
        <p:sp>
          <p:nvSpPr>
            <p:cNvPr id="5" name="TextBox 4"/>
            <p:cNvSpPr txBox="1"/>
            <p:nvPr/>
          </p:nvSpPr>
          <p:spPr>
            <a:xfrm>
              <a:off x="1766517" y="1862751"/>
              <a:ext cx="8495030" cy="447675"/>
            </a:xfrm>
            <a:prstGeom prst="rect">
              <a:avLst/>
            </a:prstGeom>
          </p:spPr>
          <p:txBody>
            <a:bodyPr wrap="square" lIns="127000" tIns="63500" rIns="127000" bIns="63500" rtlCol="0" anchor="t">
              <a:spAutoFit/>
            </a:bodyPr>
            <a:lstStyle/>
            <a:p>
              <a:pPr latinLnBrk="1">
                <a:lnSpc>
                  <a:spcPct val="116000"/>
                </a:lnSpc>
              </a:pPr>
              <a:r>
                <a:rPr lang="en-US" altLang="zh-CN" dirty="0">
                  <a:solidFill>
                    <a:srgbClr val="42464B"/>
                  </a:solidFill>
                  <a:latin typeface="微软雅黑" panose="020B0503020204020204" charset="-122"/>
                  <a:ea typeface="微软雅黑" panose="020B0503020204020204" charset="-122"/>
                </a:rPr>
                <a:t>1</a:t>
              </a:r>
              <a:r>
                <a:rPr lang="zh-CN" altLang="en-US" dirty="0">
                  <a:solidFill>
                    <a:srgbClr val="42464B"/>
                  </a:solidFill>
                  <a:latin typeface="微软雅黑" panose="020B0503020204020204" charset="-122"/>
                  <a:ea typeface="微软雅黑" panose="020B0503020204020204" charset="-122"/>
                </a:rPr>
                <a:t>）跨计算机间的可分区的只读对象集合；</a:t>
              </a:r>
              <a:endParaRPr lang="zh-CN" altLang="en-US" dirty="0">
                <a:solidFill>
                  <a:srgbClr val="42464B"/>
                </a:solidFill>
                <a:latin typeface="微软雅黑" panose="020B0503020204020204" charset="-122"/>
                <a:ea typeface="微软雅黑" panose="020B0503020204020204" charset="-122"/>
              </a:endParaRPr>
            </a:p>
          </p:txBody>
        </p:sp>
      </p:grpSp>
      <p:sp>
        <p:nvSpPr>
          <p:cNvPr id="6" name="Freeform 5"/>
          <p:cNvSpPr/>
          <p:nvPr/>
        </p:nvSpPr>
        <p:spPr>
          <a:xfrm>
            <a:off x="199643" y="6098616"/>
            <a:ext cx="10885857" cy="0"/>
          </a:xfrm>
          <a:custGeom>
            <a:avLst/>
            <a:gdLst/>
            <a:ahLst/>
            <a:cxnLst/>
            <a:rect l="l" t="t" r="r" b="b"/>
            <a:pathLst>
              <a:path w="10885857">
                <a:moveTo>
                  <a:pt x="0" y="0"/>
                </a:moveTo>
                <a:lnTo>
                  <a:pt x="10885857" y="0"/>
                </a:lnTo>
              </a:path>
            </a:pathLst>
          </a:custGeom>
          <a:solidFill>
            <a:srgbClr val="42464B"/>
          </a:solidFill>
          <a:ln w="6350">
            <a:solidFill>
              <a:srgbClr val="42464B"/>
            </a:solidFill>
            <a:prstDash val="solid"/>
          </a:ln>
        </p:spPr>
      </p:sp>
      <p:sp>
        <p:nvSpPr>
          <p:cNvPr id="9" name="TextBox 8"/>
          <p:cNvSpPr txBox="1"/>
          <p:nvPr/>
        </p:nvSpPr>
        <p:spPr>
          <a:xfrm>
            <a:off x="9247717" y="313085"/>
            <a:ext cx="1871266" cy="203200"/>
          </a:xfrm>
          <a:prstGeom prst="rect">
            <a:avLst/>
          </a:prstGeom>
        </p:spPr>
        <p:txBody>
          <a:bodyPr lIns="127000" tIns="14213" rIns="127000" bIns="14213" rtlCol="0" anchor="t">
            <a:spAutoFit/>
          </a:bodyPr>
          <a:lstStyle/>
          <a:p>
            <a:pPr algn="l" latinLnBrk="1">
              <a:lnSpc>
                <a:spcPct val="116000"/>
              </a:lnSpc>
            </a:pPr>
            <a:r>
              <a:rPr lang="en-US" sz="1000" u="none" spc="350">
                <a:solidFill>
                  <a:srgbClr val="A5A5A5"/>
                </a:solidFill>
                <a:latin typeface="微软雅黑" panose="020B0503020204020204" charset="-122"/>
                <a:ea typeface="微软雅黑" panose="020B0503020204020204" charset="-122"/>
              </a:rPr>
              <a:t>厚德·励学·笃行·拓新</a:t>
            </a:r>
            <a:endParaRPr lang="en-US" sz="1100"/>
          </a:p>
        </p:txBody>
      </p:sp>
      <p:sp>
        <p:nvSpPr>
          <p:cNvPr id="10" name="Freeform 9"/>
          <p:cNvSpPr/>
          <p:nvPr/>
        </p:nvSpPr>
        <p:spPr>
          <a:xfrm>
            <a:off x="196389" y="620359"/>
            <a:ext cx="10885857" cy="0"/>
          </a:xfrm>
          <a:custGeom>
            <a:avLst/>
            <a:gdLst/>
            <a:ahLst/>
            <a:cxnLst/>
            <a:rect l="l" t="t" r="r" b="b"/>
            <a:pathLst>
              <a:path w="10885857">
                <a:moveTo>
                  <a:pt x="0" y="0"/>
                </a:moveTo>
                <a:lnTo>
                  <a:pt x="10885856" y="0"/>
                </a:lnTo>
              </a:path>
            </a:pathLst>
          </a:custGeom>
          <a:solidFill>
            <a:srgbClr val="42464B"/>
          </a:solidFill>
          <a:ln w="6350">
            <a:solidFill>
              <a:srgbClr val="42464B"/>
            </a:solidFill>
            <a:prstDash val="solid"/>
          </a:ln>
        </p:spPr>
      </p:sp>
      <p:pic>
        <p:nvPicPr>
          <p:cNvPr id="11" name="Picture 10"/>
          <p:cNvPicPr>
            <a:picLocks noChangeAspect="1"/>
          </p:cNvPicPr>
          <p:nvPr/>
        </p:nvPicPr>
        <p:blipFill>
          <a:blip r:embed="rId2"/>
          <a:stretch>
            <a:fillRect/>
          </a:stretch>
        </p:blipFill>
        <p:spPr>
          <a:xfrm>
            <a:off x="10785981" y="217324"/>
            <a:ext cx="302334" cy="302334"/>
          </a:xfrm>
          <a:prstGeom prst="rect">
            <a:avLst/>
          </a:prstGeom>
        </p:spPr>
      </p:pic>
      <p:sp>
        <p:nvSpPr>
          <p:cNvPr id="12" name="Freeform 11"/>
          <p:cNvSpPr/>
          <p:nvPr/>
        </p:nvSpPr>
        <p:spPr>
          <a:xfrm>
            <a:off x="484231" y="354770"/>
            <a:ext cx="150216" cy="136123"/>
          </a:xfrm>
          <a:custGeom>
            <a:avLst/>
            <a:gdLst/>
            <a:ahLst/>
            <a:cxnLst/>
            <a:rect l="l" t="t" r="r" b="b"/>
            <a:pathLst>
              <a:path w="150216" h="136123">
                <a:moveTo>
                  <a:pt x="0" y="68062"/>
                </a:moveTo>
                <a:lnTo>
                  <a:pt x="75109" y="0"/>
                </a:lnTo>
                <a:lnTo>
                  <a:pt x="150217" y="68062"/>
                </a:lnTo>
                <a:lnTo>
                  <a:pt x="75109" y="136123"/>
                </a:lnTo>
                <a:lnTo>
                  <a:pt x="0" y="68062"/>
                </a:lnTo>
                <a:close/>
              </a:path>
            </a:pathLst>
          </a:custGeom>
          <a:solidFill>
            <a:srgbClr val="006871"/>
          </a:solidFill>
        </p:spPr>
      </p:sp>
      <p:sp>
        <p:nvSpPr>
          <p:cNvPr id="13" name="TextBox 12"/>
          <p:cNvSpPr txBox="1"/>
          <p:nvPr/>
        </p:nvSpPr>
        <p:spPr>
          <a:xfrm>
            <a:off x="632856" y="206128"/>
            <a:ext cx="2808188" cy="412115"/>
          </a:xfrm>
          <a:prstGeom prst="rect">
            <a:avLst/>
          </a:prstGeom>
        </p:spPr>
        <p:txBody>
          <a:bodyPr lIns="127000" tIns="63500" rIns="127000" bIns="63500" rtlCol="0" anchor="t">
            <a:spAutoFit/>
          </a:bodyPr>
          <a:lstStyle/>
          <a:p>
            <a:pPr algn="l" latinLnBrk="1">
              <a:lnSpc>
                <a:spcPct val="116000"/>
              </a:lnSpc>
            </a:pPr>
            <a:r>
              <a:rPr lang="zh-CN" altLang="en-US" sz="1600" b="1" dirty="0">
                <a:solidFill>
                  <a:srgbClr val="006871"/>
                </a:solidFill>
                <a:latin typeface="微软雅黑" panose="020B0503020204020204" charset="-122"/>
                <a:ea typeface="微软雅黑" panose="020B0503020204020204" charset="-122"/>
                <a:sym typeface="+mn-ea"/>
              </a:rPr>
              <a:t>Programming Model</a:t>
            </a:r>
            <a:endParaRPr lang="zh-CN" altLang="en-US" sz="1600" b="1" u="none" dirty="0">
              <a:solidFill>
                <a:srgbClr val="42464B"/>
              </a:solidFill>
              <a:latin typeface="微软雅黑" panose="020B0503020204020204" charset="-122"/>
              <a:ea typeface="微软雅黑" panose="020B0503020204020204" charset="-122"/>
            </a:endParaRPr>
          </a:p>
        </p:txBody>
      </p:sp>
      <p:sp>
        <p:nvSpPr>
          <p:cNvPr id="14" name="Freeform 13"/>
          <p:cNvSpPr/>
          <p:nvPr/>
        </p:nvSpPr>
        <p:spPr>
          <a:xfrm>
            <a:off x="5029202" y="-885285"/>
            <a:ext cx="0" cy="164935"/>
          </a:xfrm>
          <a:custGeom>
            <a:avLst/>
            <a:gdLst/>
            <a:ahLst/>
            <a:cxnLst/>
            <a:rect l="l" t="t" r="r" b="b"/>
            <a:pathLst>
              <a:path h="164935">
                <a:moveTo>
                  <a:pt x="0" y="0"/>
                </a:moveTo>
                <a:lnTo>
                  <a:pt x="0" y="164934"/>
                </a:lnTo>
              </a:path>
            </a:pathLst>
          </a:custGeom>
          <a:solidFill>
            <a:srgbClr val="DF6B6B"/>
          </a:solidFill>
        </p:spPr>
      </p:sp>
      <p:grpSp>
        <p:nvGrpSpPr>
          <p:cNvPr id="59" name="组合 58"/>
          <p:cNvGrpSpPr/>
          <p:nvPr/>
        </p:nvGrpSpPr>
        <p:grpSpPr>
          <a:xfrm>
            <a:off x="1400175" y="3163570"/>
            <a:ext cx="8647430" cy="972820"/>
            <a:chOff x="1636097" y="1786869"/>
            <a:chExt cx="8904376" cy="972820"/>
          </a:xfrm>
        </p:grpSpPr>
        <p:sp>
          <p:nvSpPr>
            <p:cNvPr id="60" name="Freeform 1"/>
            <p:cNvSpPr/>
            <p:nvPr/>
          </p:nvSpPr>
          <p:spPr>
            <a:xfrm rot="16200000">
              <a:off x="5609067" y="-2171717"/>
              <a:ext cx="972820" cy="8889991"/>
            </a:xfrm>
            <a:custGeom>
              <a:avLst/>
              <a:gdLst/>
              <a:ahLst/>
              <a:cxnLst/>
              <a:rect l="l" t="t" r="r" b="b"/>
              <a:pathLst>
                <a:path w="1417573" h="3555999">
                  <a:moveTo>
                    <a:pt x="0" y="0"/>
                  </a:moveTo>
                  <a:lnTo>
                    <a:pt x="1417573" y="0"/>
                  </a:lnTo>
                  <a:lnTo>
                    <a:pt x="1417573" y="3555998"/>
                  </a:lnTo>
                  <a:lnTo>
                    <a:pt x="0" y="3555998"/>
                  </a:lnTo>
                  <a:lnTo>
                    <a:pt x="0" y="0"/>
                  </a:lnTo>
                  <a:close/>
                </a:path>
              </a:pathLst>
            </a:custGeom>
            <a:solidFill>
              <a:srgbClr val="D8D8D8">
                <a:alpha val="18823"/>
              </a:srgbClr>
            </a:solidFill>
          </p:spPr>
        </p:sp>
        <p:sp>
          <p:nvSpPr>
            <p:cNvPr id="61" name="Freeform 2"/>
            <p:cNvSpPr/>
            <p:nvPr/>
          </p:nvSpPr>
          <p:spPr>
            <a:xfrm rot="10800000">
              <a:off x="1636097" y="1845289"/>
              <a:ext cx="78464" cy="914400"/>
            </a:xfrm>
            <a:custGeom>
              <a:avLst/>
              <a:gdLst/>
              <a:ahLst/>
              <a:cxnLst/>
              <a:rect l="l" t="t" r="r" b="b"/>
              <a:pathLst>
                <a:path w="39408" h="1418701">
                  <a:moveTo>
                    <a:pt x="788" y="0"/>
                  </a:moveTo>
                  <a:lnTo>
                    <a:pt x="38620" y="0"/>
                  </a:lnTo>
                  <a:cubicBezTo>
                    <a:pt x="39055" y="0"/>
                    <a:pt x="39408" y="12697"/>
                    <a:pt x="39408" y="28372"/>
                  </a:cubicBezTo>
                  <a:lnTo>
                    <a:pt x="39408" y="1390331"/>
                  </a:lnTo>
                  <a:cubicBezTo>
                    <a:pt x="39408" y="1405992"/>
                    <a:pt x="39055" y="1418702"/>
                    <a:pt x="38620" y="1418702"/>
                  </a:cubicBezTo>
                  <a:lnTo>
                    <a:pt x="788" y="1418702"/>
                  </a:lnTo>
                  <a:cubicBezTo>
                    <a:pt x="352" y="1418702"/>
                    <a:pt x="0" y="1405992"/>
                    <a:pt x="0" y="1390331"/>
                  </a:cubicBezTo>
                  <a:lnTo>
                    <a:pt x="0" y="28372"/>
                  </a:lnTo>
                  <a:cubicBezTo>
                    <a:pt x="0" y="12697"/>
                    <a:pt x="352" y="0"/>
                    <a:pt x="788" y="0"/>
                  </a:cubicBezTo>
                  <a:close/>
                </a:path>
              </a:pathLst>
            </a:custGeom>
            <a:solidFill>
              <a:srgbClr val="006871"/>
            </a:solidFill>
          </p:spPr>
        </p:sp>
        <p:sp>
          <p:nvSpPr>
            <p:cNvPr id="62" name="TextBox 4"/>
            <p:cNvSpPr txBox="1"/>
            <p:nvPr/>
          </p:nvSpPr>
          <p:spPr>
            <a:xfrm>
              <a:off x="1766216" y="1862434"/>
              <a:ext cx="7944498" cy="768985"/>
            </a:xfrm>
            <a:prstGeom prst="rect">
              <a:avLst/>
            </a:prstGeom>
          </p:spPr>
          <p:txBody>
            <a:bodyPr wrap="square" lIns="127000" tIns="63500" rIns="127000" bIns="63500" rtlCol="0" anchor="t">
              <a:spAutoFit/>
            </a:bodyPr>
            <a:lstStyle/>
            <a:p>
              <a:pPr latinLnBrk="1">
                <a:lnSpc>
                  <a:spcPct val="116000"/>
                </a:lnSpc>
              </a:pPr>
              <a:r>
                <a:rPr lang="en-US" dirty="0">
                  <a:solidFill>
                    <a:srgbClr val="42464B"/>
                  </a:solidFill>
                  <a:latin typeface="微软雅黑" panose="020B0503020204020204" charset="-122"/>
                  <a:ea typeface="微软雅黑" panose="020B0503020204020204" charset="-122"/>
                </a:rPr>
                <a:t>2</a:t>
              </a:r>
              <a:r>
                <a:rPr dirty="0">
                  <a:solidFill>
                    <a:srgbClr val="42464B"/>
                  </a:solidFill>
                  <a:latin typeface="微软雅黑" panose="020B0503020204020204" charset="-122"/>
                  <a:ea typeface="微软雅黑" panose="020B0503020204020204" charset="-122"/>
                </a:rPr>
                <a:t>）分区丢失之后可以重建（因为RDD不需要物化在物理存储上，相反可以通过物理存储上的数据来构建RDD）；</a:t>
              </a:r>
              <a:endParaRPr dirty="0">
                <a:solidFill>
                  <a:srgbClr val="42464B"/>
                </a:solidFill>
                <a:latin typeface="微软雅黑" panose="020B0503020204020204" charset="-122"/>
                <a:ea typeface="微软雅黑" panose="020B0503020204020204" charset="-122"/>
              </a:endParaRPr>
            </a:p>
          </p:txBody>
        </p:sp>
      </p:grpSp>
      <p:sp>
        <p:nvSpPr>
          <p:cNvPr id="15" name="TextBox 12"/>
          <p:cNvSpPr txBox="1"/>
          <p:nvPr/>
        </p:nvSpPr>
        <p:spPr>
          <a:xfrm>
            <a:off x="1392362" y="749753"/>
            <a:ext cx="8836720" cy="447675"/>
          </a:xfrm>
          <a:prstGeom prst="rect">
            <a:avLst/>
          </a:prstGeom>
        </p:spPr>
        <p:txBody>
          <a:bodyPr lIns="127000" tIns="63500" rIns="127000" bIns="63500" rtlCol="0" anchor="t">
            <a:spAutoFit/>
          </a:bodyPr>
          <a:p>
            <a:pPr latinLnBrk="1">
              <a:lnSpc>
                <a:spcPct val="116000"/>
              </a:lnSpc>
            </a:pPr>
            <a:r>
              <a:rPr b="1" dirty="0">
                <a:solidFill>
                  <a:srgbClr val="42464B"/>
                </a:solidFill>
                <a:latin typeface="微软雅黑" panose="020B0503020204020204" charset="-122"/>
                <a:ea typeface="微软雅黑" panose="020B0503020204020204" charset="-122"/>
              </a:rPr>
              <a:t>2.1</a:t>
            </a:r>
            <a:r>
              <a:rPr lang="en-US" b="1" dirty="0">
                <a:solidFill>
                  <a:srgbClr val="42464B"/>
                </a:solidFill>
                <a:latin typeface="微软雅黑" panose="020B0503020204020204" charset="-122"/>
                <a:ea typeface="微软雅黑" panose="020B0503020204020204" charset="-122"/>
              </a:rPr>
              <a:t> </a:t>
            </a:r>
            <a:r>
              <a:rPr b="1" dirty="0">
                <a:solidFill>
                  <a:srgbClr val="42464B"/>
                </a:solidFill>
                <a:latin typeface="微软雅黑" panose="020B0503020204020204" charset="-122"/>
                <a:ea typeface="微软雅黑" panose="020B0503020204020204" charset="-122"/>
              </a:rPr>
              <a:t>弹性分布式数据集（RDD）</a:t>
            </a:r>
            <a:endParaRPr b="1" dirty="0">
              <a:solidFill>
                <a:srgbClr val="42464B"/>
              </a:solidFill>
              <a:latin typeface="微软雅黑" panose="020B0503020204020204" charset="-122"/>
              <a:ea typeface="微软雅黑" panose="020B0503020204020204" charset="-122"/>
            </a:endParaRPr>
          </a:p>
        </p:txBody>
      </p:sp>
      <p:sp>
        <p:nvSpPr>
          <p:cNvPr id="16" name="Freeform 8"/>
          <p:cNvSpPr/>
          <p:nvPr/>
        </p:nvSpPr>
        <p:spPr>
          <a:xfrm>
            <a:off x="1536242" y="1270023"/>
            <a:ext cx="736600" cy="79449"/>
          </a:xfrm>
          <a:custGeom>
            <a:avLst/>
            <a:gdLst/>
            <a:ahLst/>
            <a:cxnLst/>
            <a:rect l="l" t="t" r="r" b="b"/>
            <a:pathLst>
              <a:path w="736600" h="79449">
                <a:moveTo>
                  <a:pt x="0" y="0"/>
                </a:moveTo>
                <a:lnTo>
                  <a:pt x="736601" y="0"/>
                </a:lnTo>
                <a:lnTo>
                  <a:pt x="736601" y="79448"/>
                </a:lnTo>
                <a:lnTo>
                  <a:pt x="0" y="79448"/>
                </a:lnTo>
                <a:lnTo>
                  <a:pt x="0" y="0"/>
                </a:lnTo>
                <a:close/>
              </a:path>
            </a:pathLst>
          </a:custGeom>
          <a:solidFill>
            <a:srgbClr val="006871"/>
          </a:solidFill>
        </p:spPr>
      </p:sp>
      <p:sp>
        <p:nvSpPr>
          <p:cNvPr id="7" name="TextBox 12"/>
          <p:cNvSpPr txBox="1"/>
          <p:nvPr/>
        </p:nvSpPr>
        <p:spPr>
          <a:xfrm>
            <a:off x="901507" y="1512388"/>
            <a:ext cx="8836720" cy="697230"/>
          </a:xfrm>
          <a:prstGeom prst="rect">
            <a:avLst/>
          </a:prstGeom>
        </p:spPr>
        <p:txBody>
          <a:bodyPr wrap="square" lIns="127000" tIns="63500" rIns="127000" bIns="63500" rtlCol="0" anchor="t">
            <a:spAutoFit/>
          </a:bodyPr>
          <a:p>
            <a:pPr latinLnBrk="1">
              <a:lnSpc>
                <a:spcPct val="116000"/>
              </a:lnSpc>
            </a:pPr>
            <a:r>
              <a:rPr lang="en-US" dirty="0">
                <a:solidFill>
                  <a:srgbClr val="42464B"/>
                </a:solidFill>
                <a:latin typeface="微软雅黑" panose="020B0503020204020204" charset="-122"/>
                <a:ea typeface="微软雅黑" panose="020B0503020204020204" charset="-122"/>
              </a:rPr>
              <a:t>      </a:t>
            </a:r>
            <a:r>
              <a:rPr dirty="0">
                <a:solidFill>
                  <a:srgbClr val="42464B"/>
                </a:solidFill>
                <a:latin typeface="微软雅黑" panose="020B0503020204020204" charset="-122"/>
                <a:ea typeface="微软雅黑" panose="020B0503020204020204" charset="-122"/>
              </a:rPr>
              <a:t>RDD的特点：</a:t>
            </a:r>
            <a:endParaRPr dirty="0">
              <a:solidFill>
                <a:srgbClr val="42464B"/>
              </a:solidFill>
              <a:latin typeface="微软雅黑" panose="020B0503020204020204" charset="-122"/>
              <a:ea typeface="微软雅黑" panose="020B0503020204020204" charset="-122"/>
            </a:endParaRPr>
          </a:p>
          <a:p>
            <a:pPr latinLnBrk="1">
              <a:lnSpc>
                <a:spcPct val="116000"/>
              </a:lnSpc>
            </a:pPr>
            <a:endParaRPr lang="en-US" sz="1400" dirty="0"/>
          </a:p>
        </p:txBody>
      </p:sp>
      <p:grpSp>
        <p:nvGrpSpPr>
          <p:cNvPr id="17" name="组合 16"/>
          <p:cNvGrpSpPr/>
          <p:nvPr/>
        </p:nvGrpSpPr>
        <p:grpSpPr>
          <a:xfrm>
            <a:off x="1392384" y="4667964"/>
            <a:ext cx="8635048" cy="626119"/>
            <a:chOff x="1644597" y="1786869"/>
            <a:chExt cx="8635048" cy="626119"/>
          </a:xfrm>
        </p:grpSpPr>
        <p:sp>
          <p:nvSpPr>
            <p:cNvPr id="18" name="Freeform 1"/>
            <p:cNvSpPr/>
            <p:nvPr/>
          </p:nvSpPr>
          <p:spPr>
            <a:xfrm rot="16200000">
              <a:off x="5652082" y="-2214584"/>
              <a:ext cx="626110" cy="8629015"/>
            </a:xfrm>
            <a:custGeom>
              <a:avLst/>
              <a:gdLst/>
              <a:ahLst/>
              <a:cxnLst/>
              <a:rect l="l" t="t" r="r" b="b"/>
              <a:pathLst>
                <a:path w="1417573" h="3555999">
                  <a:moveTo>
                    <a:pt x="0" y="0"/>
                  </a:moveTo>
                  <a:lnTo>
                    <a:pt x="1417573" y="0"/>
                  </a:lnTo>
                  <a:lnTo>
                    <a:pt x="1417573" y="3555998"/>
                  </a:lnTo>
                  <a:lnTo>
                    <a:pt x="0" y="3555998"/>
                  </a:lnTo>
                  <a:lnTo>
                    <a:pt x="0" y="0"/>
                  </a:lnTo>
                  <a:close/>
                </a:path>
              </a:pathLst>
            </a:custGeom>
            <a:solidFill>
              <a:srgbClr val="D8D8D8">
                <a:alpha val="18823"/>
              </a:srgbClr>
            </a:solidFill>
          </p:spPr>
        </p:sp>
        <p:sp>
          <p:nvSpPr>
            <p:cNvPr id="20" name="Freeform 2"/>
            <p:cNvSpPr/>
            <p:nvPr/>
          </p:nvSpPr>
          <p:spPr>
            <a:xfrm rot="10800000">
              <a:off x="1644597" y="1845142"/>
              <a:ext cx="68149" cy="567846"/>
            </a:xfrm>
            <a:custGeom>
              <a:avLst/>
              <a:gdLst/>
              <a:ahLst/>
              <a:cxnLst/>
              <a:rect l="l" t="t" r="r" b="b"/>
              <a:pathLst>
                <a:path w="39408" h="1418701">
                  <a:moveTo>
                    <a:pt x="788" y="0"/>
                  </a:moveTo>
                  <a:lnTo>
                    <a:pt x="38620" y="0"/>
                  </a:lnTo>
                  <a:cubicBezTo>
                    <a:pt x="39055" y="0"/>
                    <a:pt x="39408" y="12697"/>
                    <a:pt x="39408" y="28372"/>
                  </a:cubicBezTo>
                  <a:lnTo>
                    <a:pt x="39408" y="1390331"/>
                  </a:lnTo>
                  <a:cubicBezTo>
                    <a:pt x="39408" y="1405992"/>
                    <a:pt x="39055" y="1418702"/>
                    <a:pt x="38620" y="1418702"/>
                  </a:cubicBezTo>
                  <a:lnTo>
                    <a:pt x="788" y="1418702"/>
                  </a:lnTo>
                  <a:cubicBezTo>
                    <a:pt x="352" y="1418702"/>
                    <a:pt x="0" y="1405992"/>
                    <a:pt x="0" y="1390331"/>
                  </a:cubicBezTo>
                  <a:lnTo>
                    <a:pt x="0" y="28372"/>
                  </a:lnTo>
                  <a:cubicBezTo>
                    <a:pt x="0" y="12697"/>
                    <a:pt x="352" y="0"/>
                    <a:pt x="788" y="0"/>
                  </a:cubicBezTo>
                  <a:close/>
                </a:path>
              </a:pathLst>
            </a:custGeom>
            <a:solidFill>
              <a:srgbClr val="006871"/>
            </a:solidFill>
          </p:spPr>
        </p:sp>
        <p:sp>
          <p:nvSpPr>
            <p:cNvPr id="21" name="TextBox 4"/>
            <p:cNvSpPr txBox="1"/>
            <p:nvPr/>
          </p:nvSpPr>
          <p:spPr>
            <a:xfrm>
              <a:off x="1766517" y="1862751"/>
              <a:ext cx="8495030" cy="447675"/>
            </a:xfrm>
            <a:prstGeom prst="rect">
              <a:avLst/>
            </a:prstGeom>
          </p:spPr>
          <p:txBody>
            <a:bodyPr wrap="square" lIns="127000" tIns="63500" rIns="127000" bIns="63500" rtlCol="0" anchor="t">
              <a:spAutoFit/>
            </a:bodyPr>
            <a:p>
              <a:pPr latinLnBrk="1">
                <a:lnSpc>
                  <a:spcPct val="116000"/>
                </a:lnSpc>
              </a:pPr>
              <a:r>
                <a:rPr lang="zh-CN" altLang="en-US" dirty="0">
                  <a:solidFill>
                    <a:srgbClr val="42464B"/>
                  </a:solidFill>
                  <a:latin typeface="微软雅黑" panose="020B0503020204020204" charset="-122"/>
                  <a:ea typeface="微软雅黑" panose="020B0503020204020204" charset="-122"/>
                </a:rPr>
                <a:t>3）可以持久化RDD，供后续计算来使用。</a:t>
              </a:r>
              <a:endParaRPr lang="zh-CN" altLang="en-US" dirty="0">
                <a:solidFill>
                  <a:srgbClr val="42464B"/>
                </a:solidFill>
                <a:latin typeface="微软雅黑" panose="020B0503020204020204" charset="-122"/>
                <a:ea typeface="微软雅黑" panose="020B0503020204020204" charset="-122"/>
              </a:endParaRPr>
            </a:p>
          </p:txBody>
        </p:sp>
      </p:gr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1"/>
          <a:stretch>
            <a:fillRect l="-12" r="-12"/>
          </a:stretch>
        </a:blipFill>
        <a:effectLst/>
      </p:bgPr>
    </p:bg>
    <p:spTree>
      <p:nvGrpSpPr>
        <p:cNvPr id="1" name=""/>
        <p:cNvGrpSpPr/>
        <p:nvPr/>
      </p:nvGrpSpPr>
      <p:grpSpPr>
        <a:xfrm>
          <a:off x="0" y="0"/>
          <a:ext cx="0" cy="0"/>
          <a:chOff x="0" y="0"/>
          <a:chExt cx="0" cy="0"/>
        </a:xfrm>
      </p:grpSpPr>
      <p:grpSp>
        <p:nvGrpSpPr>
          <p:cNvPr id="42" name="组合 41"/>
          <p:cNvGrpSpPr/>
          <p:nvPr/>
        </p:nvGrpSpPr>
        <p:grpSpPr>
          <a:xfrm>
            <a:off x="1413974" y="2108279"/>
            <a:ext cx="8635048" cy="626119"/>
            <a:chOff x="1644597" y="1786869"/>
            <a:chExt cx="8635048" cy="626119"/>
          </a:xfrm>
        </p:grpSpPr>
        <p:sp>
          <p:nvSpPr>
            <p:cNvPr id="2" name="Freeform 1"/>
            <p:cNvSpPr/>
            <p:nvPr/>
          </p:nvSpPr>
          <p:spPr>
            <a:xfrm rot="16200000">
              <a:off x="5652082" y="-2214584"/>
              <a:ext cx="626110" cy="8629015"/>
            </a:xfrm>
            <a:custGeom>
              <a:avLst/>
              <a:gdLst/>
              <a:ahLst/>
              <a:cxnLst/>
              <a:rect l="l" t="t" r="r" b="b"/>
              <a:pathLst>
                <a:path w="1417573" h="3555999">
                  <a:moveTo>
                    <a:pt x="0" y="0"/>
                  </a:moveTo>
                  <a:lnTo>
                    <a:pt x="1417573" y="0"/>
                  </a:lnTo>
                  <a:lnTo>
                    <a:pt x="1417573" y="3555998"/>
                  </a:lnTo>
                  <a:lnTo>
                    <a:pt x="0" y="3555998"/>
                  </a:lnTo>
                  <a:lnTo>
                    <a:pt x="0" y="0"/>
                  </a:lnTo>
                  <a:close/>
                </a:path>
              </a:pathLst>
            </a:custGeom>
            <a:solidFill>
              <a:srgbClr val="D8D8D8">
                <a:alpha val="18823"/>
              </a:srgbClr>
            </a:solidFill>
          </p:spPr>
        </p:sp>
        <p:sp>
          <p:nvSpPr>
            <p:cNvPr id="3" name="Freeform 2"/>
            <p:cNvSpPr/>
            <p:nvPr/>
          </p:nvSpPr>
          <p:spPr>
            <a:xfrm rot="10800000">
              <a:off x="1644597" y="1845142"/>
              <a:ext cx="68149" cy="567846"/>
            </a:xfrm>
            <a:custGeom>
              <a:avLst/>
              <a:gdLst/>
              <a:ahLst/>
              <a:cxnLst/>
              <a:rect l="l" t="t" r="r" b="b"/>
              <a:pathLst>
                <a:path w="39408" h="1418701">
                  <a:moveTo>
                    <a:pt x="788" y="0"/>
                  </a:moveTo>
                  <a:lnTo>
                    <a:pt x="38620" y="0"/>
                  </a:lnTo>
                  <a:cubicBezTo>
                    <a:pt x="39055" y="0"/>
                    <a:pt x="39408" y="12697"/>
                    <a:pt x="39408" y="28372"/>
                  </a:cubicBezTo>
                  <a:lnTo>
                    <a:pt x="39408" y="1390331"/>
                  </a:lnTo>
                  <a:cubicBezTo>
                    <a:pt x="39408" y="1405992"/>
                    <a:pt x="39055" y="1418702"/>
                    <a:pt x="38620" y="1418702"/>
                  </a:cubicBezTo>
                  <a:lnTo>
                    <a:pt x="788" y="1418702"/>
                  </a:lnTo>
                  <a:cubicBezTo>
                    <a:pt x="352" y="1418702"/>
                    <a:pt x="0" y="1405992"/>
                    <a:pt x="0" y="1390331"/>
                  </a:cubicBezTo>
                  <a:lnTo>
                    <a:pt x="0" y="28372"/>
                  </a:lnTo>
                  <a:cubicBezTo>
                    <a:pt x="0" y="12697"/>
                    <a:pt x="352" y="0"/>
                    <a:pt x="788" y="0"/>
                  </a:cubicBezTo>
                  <a:close/>
                </a:path>
              </a:pathLst>
            </a:custGeom>
            <a:solidFill>
              <a:srgbClr val="006871"/>
            </a:solidFill>
          </p:spPr>
        </p:sp>
        <p:sp>
          <p:nvSpPr>
            <p:cNvPr id="5" name="TextBox 4"/>
            <p:cNvSpPr txBox="1"/>
            <p:nvPr/>
          </p:nvSpPr>
          <p:spPr>
            <a:xfrm>
              <a:off x="1766517" y="1862751"/>
              <a:ext cx="8495030" cy="447675"/>
            </a:xfrm>
            <a:prstGeom prst="rect">
              <a:avLst/>
            </a:prstGeom>
          </p:spPr>
          <p:txBody>
            <a:bodyPr wrap="square" lIns="127000" tIns="63500" rIns="127000" bIns="63500" rtlCol="0" anchor="t">
              <a:spAutoFit/>
            </a:bodyPr>
            <a:lstStyle/>
            <a:p>
              <a:pPr latinLnBrk="1">
                <a:lnSpc>
                  <a:spcPct val="116000"/>
                </a:lnSpc>
              </a:pPr>
              <a:r>
                <a:rPr dirty="0">
                  <a:solidFill>
                    <a:srgbClr val="42464B"/>
                  </a:solidFill>
                  <a:latin typeface="微软雅黑" panose="020B0503020204020204" charset="-122"/>
                  <a:ea typeface="微软雅黑" panose="020B0503020204020204" charset="-122"/>
                </a:rPr>
                <a:t>1）从HDFS这样的分布式文件系统创建；</a:t>
              </a:r>
              <a:endParaRPr dirty="0">
                <a:solidFill>
                  <a:srgbClr val="42464B"/>
                </a:solidFill>
                <a:latin typeface="微软雅黑" panose="020B0503020204020204" charset="-122"/>
                <a:ea typeface="微软雅黑" panose="020B0503020204020204" charset="-122"/>
              </a:endParaRPr>
            </a:p>
          </p:txBody>
        </p:sp>
      </p:grpSp>
      <p:sp>
        <p:nvSpPr>
          <p:cNvPr id="6" name="Freeform 5"/>
          <p:cNvSpPr/>
          <p:nvPr/>
        </p:nvSpPr>
        <p:spPr>
          <a:xfrm>
            <a:off x="199643" y="6098616"/>
            <a:ext cx="10885857" cy="0"/>
          </a:xfrm>
          <a:custGeom>
            <a:avLst/>
            <a:gdLst/>
            <a:ahLst/>
            <a:cxnLst/>
            <a:rect l="l" t="t" r="r" b="b"/>
            <a:pathLst>
              <a:path w="10885857">
                <a:moveTo>
                  <a:pt x="0" y="0"/>
                </a:moveTo>
                <a:lnTo>
                  <a:pt x="10885857" y="0"/>
                </a:lnTo>
              </a:path>
            </a:pathLst>
          </a:custGeom>
          <a:solidFill>
            <a:srgbClr val="42464B"/>
          </a:solidFill>
          <a:ln w="6350">
            <a:solidFill>
              <a:srgbClr val="42464B"/>
            </a:solidFill>
            <a:prstDash val="solid"/>
          </a:ln>
        </p:spPr>
      </p:sp>
      <p:sp>
        <p:nvSpPr>
          <p:cNvPr id="9" name="TextBox 8"/>
          <p:cNvSpPr txBox="1"/>
          <p:nvPr/>
        </p:nvSpPr>
        <p:spPr>
          <a:xfrm>
            <a:off x="9247717" y="313085"/>
            <a:ext cx="1871266" cy="203200"/>
          </a:xfrm>
          <a:prstGeom prst="rect">
            <a:avLst/>
          </a:prstGeom>
        </p:spPr>
        <p:txBody>
          <a:bodyPr lIns="127000" tIns="14213" rIns="127000" bIns="14213" rtlCol="0" anchor="t">
            <a:spAutoFit/>
          </a:bodyPr>
          <a:lstStyle/>
          <a:p>
            <a:pPr algn="l" latinLnBrk="1">
              <a:lnSpc>
                <a:spcPct val="116000"/>
              </a:lnSpc>
            </a:pPr>
            <a:r>
              <a:rPr lang="en-US" sz="1000" u="none" spc="350">
                <a:solidFill>
                  <a:srgbClr val="A5A5A5"/>
                </a:solidFill>
                <a:latin typeface="微软雅黑" panose="020B0503020204020204" charset="-122"/>
                <a:ea typeface="微软雅黑" panose="020B0503020204020204" charset="-122"/>
              </a:rPr>
              <a:t>厚德·励学·笃行·拓新</a:t>
            </a:r>
            <a:endParaRPr lang="en-US" sz="1100"/>
          </a:p>
        </p:txBody>
      </p:sp>
      <p:sp>
        <p:nvSpPr>
          <p:cNvPr id="10" name="Freeform 9"/>
          <p:cNvSpPr/>
          <p:nvPr/>
        </p:nvSpPr>
        <p:spPr>
          <a:xfrm>
            <a:off x="196389" y="620359"/>
            <a:ext cx="10885857" cy="0"/>
          </a:xfrm>
          <a:custGeom>
            <a:avLst/>
            <a:gdLst/>
            <a:ahLst/>
            <a:cxnLst/>
            <a:rect l="l" t="t" r="r" b="b"/>
            <a:pathLst>
              <a:path w="10885857">
                <a:moveTo>
                  <a:pt x="0" y="0"/>
                </a:moveTo>
                <a:lnTo>
                  <a:pt x="10885856" y="0"/>
                </a:lnTo>
              </a:path>
            </a:pathLst>
          </a:custGeom>
          <a:solidFill>
            <a:srgbClr val="42464B"/>
          </a:solidFill>
          <a:ln w="6350">
            <a:solidFill>
              <a:srgbClr val="42464B"/>
            </a:solidFill>
            <a:prstDash val="solid"/>
          </a:ln>
        </p:spPr>
      </p:sp>
      <p:pic>
        <p:nvPicPr>
          <p:cNvPr id="11" name="Picture 10"/>
          <p:cNvPicPr>
            <a:picLocks noChangeAspect="1"/>
          </p:cNvPicPr>
          <p:nvPr/>
        </p:nvPicPr>
        <p:blipFill>
          <a:blip r:embed="rId2"/>
          <a:stretch>
            <a:fillRect/>
          </a:stretch>
        </p:blipFill>
        <p:spPr>
          <a:xfrm>
            <a:off x="10785981" y="217324"/>
            <a:ext cx="302334" cy="302334"/>
          </a:xfrm>
          <a:prstGeom prst="rect">
            <a:avLst/>
          </a:prstGeom>
        </p:spPr>
      </p:pic>
      <p:sp>
        <p:nvSpPr>
          <p:cNvPr id="12" name="Freeform 11"/>
          <p:cNvSpPr/>
          <p:nvPr/>
        </p:nvSpPr>
        <p:spPr>
          <a:xfrm>
            <a:off x="484231" y="354770"/>
            <a:ext cx="150216" cy="136123"/>
          </a:xfrm>
          <a:custGeom>
            <a:avLst/>
            <a:gdLst/>
            <a:ahLst/>
            <a:cxnLst/>
            <a:rect l="l" t="t" r="r" b="b"/>
            <a:pathLst>
              <a:path w="150216" h="136123">
                <a:moveTo>
                  <a:pt x="0" y="68062"/>
                </a:moveTo>
                <a:lnTo>
                  <a:pt x="75109" y="0"/>
                </a:lnTo>
                <a:lnTo>
                  <a:pt x="150217" y="68062"/>
                </a:lnTo>
                <a:lnTo>
                  <a:pt x="75109" y="136123"/>
                </a:lnTo>
                <a:lnTo>
                  <a:pt x="0" y="68062"/>
                </a:lnTo>
                <a:close/>
              </a:path>
            </a:pathLst>
          </a:custGeom>
          <a:solidFill>
            <a:srgbClr val="006871"/>
          </a:solidFill>
        </p:spPr>
      </p:sp>
      <p:sp>
        <p:nvSpPr>
          <p:cNvPr id="13" name="TextBox 12"/>
          <p:cNvSpPr txBox="1"/>
          <p:nvPr/>
        </p:nvSpPr>
        <p:spPr>
          <a:xfrm>
            <a:off x="632856" y="206128"/>
            <a:ext cx="2808188" cy="412115"/>
          </a:xfrm>
          <a:prstGeom prst="rect">
            <a:avLst/>
          </a:prstGeom>
        </p:spPr>
        <p:txBody>
          <a:bodyPr lIns="127000" tIns="63500" rIns="127000" bIns="63500" rtlCol="0" anchor="t">
            <a:spAutoFit/>
          </a:bodyPr>
          <a:lstStyle/>
          <a:p>
            <a:pPr algn="l" latinLnBrk="1">
              <a:lnSpc>
                <a:spcPct val="116000"/>
              </a:lnSpc>
            </a:pPr>
            <a:r>
              <a:rPr lang="zh-CN" altLang="en-US" sz="1600" b="1" dirty="0">
                <a:solidFill>
                  <a:srgbClr val="006871"/>
                </a:solidFill>
                <a:latin typeface="微软雅黑" panose="020B0503020204020204" charset="-122"/>
                <a:ea typeface="微软雅黑" panose="020B0503020204020204" charset="-122"/>
                <a:sym typeface="+mn-ea"/>
              </a:rPr>
              <a:t>Programming Model</a:t>
            </a:r>
            <a:endParaRPr lang="zh-CN" altLang="en-US" sz="1600" b="1" u="none" dirty="0">
              <a:solidFill>
                <a:srgbClr val="42464B"/>
              </a:solidFill>
              <a:latin typeface="微软雅黑" panose="020B0503020204020204" charset="-122"/>
              <a:ea typeface="微软雅黑" panose="020B0503020204020204" charset="-122"/>
            </a:endParaRPr>
          </a:p>
        </p:txBody>
      </p:sp>
      <p:sp>
        <p:nvSpPr>
          <p:cNvPr id="14" name="Freeform 13"/>
          <p:cNvSpPr/>
          <p:nvPr/>
        </p:nvSpPr>
        <p:spPr>
          <a:xfrm>
            <a:off x="5029202" y="-885285"/>
            <a:ext cx="0" cy="164935"/>
          </a:xfrm>
          <a:custGeom>
            <a:avLst/>
            <a:gdLst/>
            <a:ahLst/>
            <a:cxnLst/>
            <a:rect l="l" t="t" r="r" b="b"/>
            <a:pathLst>
              <a:path h="164935">
                <a:moveTo>
                  <a:pt x="0" y="0"/>
                </a:moveTo>
                <a:lnTo>
                  <a:pt x="0" y="164934"/>
                </a:lnTo>
              </a:path>
            </a:pathLst>
          </a:custGeom>
          <a:solidFill>
            <a:srgbClr val="DF6B6B"/>
          </a:solidFill>
        </p:spPr>
      </p:sp>
      <p:sp>
        <p:nvSpPr>
          <p:cNvPr id="15" name="TextBox 12"/>
          <p:cNvSpPr txBox="1"/>
          <p:nvPr/>
        </p:nvSpPr>
        <p:spPr>
          <a:xfrm>
            <a:off x="1392362" y="749753"/>
            <a:ext cx="8836720" cy="447675"/>
          </a:xfrm>
          <a:prstGeom prst="rect">
            <a:avLst/>
          </a:prstGeom>
        </p:spPr>
        <p:txBody>
          <a:bodyPr lIns="127000" tIns="63500" rIns="127000" bIns="63500" rtlCol="0" anchor="t">
            <a:spAutoFit/>
          </a:bodyPr>
          <a:p>
            <a:pPr latinLnBrk="1">
              <a:lnSpc>
                <a:spcPct val="116000"/>
              </a:lnSpc>
            </a:pPr>
            <a:r>
              <a:rPr b="1" dirty="0">
                <a:solidFill>
                  <a:srgbClr val="42464B"/>
                </a:solidFill>
                <a:latin typeface="微软雅黑" panose="020B0503020204020204" charset="-122"/>
                <a:ea typeface="微软雅黑" panose="020B0503020204020204" charset="-122"/>
              </a:rPr>
              <a:t>2.1</a:t>
            </a:r>
            <a:r>
              <a:rPr lang="en-US" b="1" dirty="0">
                <a:solidFill>
                  <a:srgbClr val="42464B"/>
                </a:solidFill>
                <a:latin typeface="微软雅黑" panose="020B0503020204020204" charset="-122"/>
                <a:ea typeface="微软雅黑" panose="020B0503020204020204" charset="-122"/>
              </a:rPr>
              <a:t> </a:t>
            </a:r>
            <a:r>
              <a:rPr b="1" dirty="0">
                <a:solidFill>
                  <a:srgbClr val="42464B"/>
                </a:solidFill>
                <a:latin typeface="微软雅黑" panose="020B0503020204020204" charset="-122"/>
                <a:ea typeface="微软雅黑" panose="020B0503020204020204" charset="-122"/>
              </a:rPr>
              <a:t>弹性分布式数据集（RDD）</a:t>
            </a:r>
            <a:endParaRPr b="1" dirty="0">
              <a:solidFill>
                <a:srgbClr val="42464B"/>
              </a:solidFill>
              <a:latin typeface="微软雅黑" panose="020B0503020204020204" charset="-122"/>
              <a:ea typeface="微软雅黑" panose="020B0503020204020204" charset="-122"/>
            </a:endParaRPr>
          </a:p>
        </p:txBody>
      </p:sp>
      <p:sp>
        <p:nvSpPr>
          <p:cNvPr id="16" name="Freeform 8"/>
          <p:cNvSpPr/>
          <p:nvPr/>
        </p:nvSpPr>
        <p:spPr>
          <a:xfrm>
            <a:off x="1536242" y="1270023"/>
            <a:ext cx="736600" cy="79449"/>
          </a:xfrm>
          <a:custGeom>
            <a:avLst/>
            <a:gdLst/>
            <a:ahLst/>
            <a:cxnLst/>
            <a:rect l="l" t="t" r="r" b="b"/>
            <a:pathLst>
              <a:path w="736600" h="79449">
                <a:moveTo>
                  <a:pt x="0" y="0"/>
                </a:moveTo>
                <a:lnTo>
                  <a:pt x="736601" y="0"/>
                </a:lnTo>
                <a:lnTo>
                  <a:pt x="736601" y="79448"/>
                </a:lnTo>
                <a:lnTo>
                  <a:pt x="0" y="79448"/>
                </a:lnTo>
                <a:lnTo>
                  <a:pt x="0" y="0"/>
                </a:lnTo>
                <a:close/>
              </a:path>
            </a:pathLst>
          </a:custGeom>
          <a:solidFill>
            <a:srgbClr val="006871"/>
          </a:solidFill>
        </p:spPr>
      </p:sp>
      <p:sp>
        <p:nvSpPr>
          <p:cNvPr id="7" name="TextBox 12"/>
          <p:cNvSpPr txBox="1"/>
          <p:nvPr/>
        </p:nvSpPr>
        <p:spPr>
          <a:xfrm>
            <a:off x="901507" y="1512388"/>
            <a:ext cx="8836720" cy="697230"/>
          </a:xfrm>
          <a:prstGeom prst="rect">
            <a:avLst/>
          </a:prstGeom>
        </p:spPr>
        <p:txBody>
          <a:bodyPr wrap="square" lIns="127000" tIns="63500" rIns="127000" bIns="63500" rtlCol="0" anchor="t">
            <a:spAutoFit/>
          </a:bodyPr>
          <a:p>
            <a:pPr latinLnBrk="1">
              <a:lnSpc>
                <a:spcPct val="116000"/>
              </a:lnSpc>
            </a:pPr>
            <a:r>
              <a:rPr lang="en-US" dirty="0">
                <a:solidFill>
                  <a:srgbClr val="42464B"/>
                </a:solidFill>
                <a:latin typeface="微软雅黑" panose="020B0503020204020204" charset="-122"/>
                <a:ea typeface="微软雅黑" panose="020B0503020204020204" charset="-122"/>
              </a:rPr>
              <a:t>      </a:t>
            </a:r>
            <a:r>
              <a:rPr dirty="0">
                <a:solidFill>
                  <a:srgbClr val="42464B"/>
                </a:solidFill>
                <a:latin typeface="微软雅黑" panose="020B0503020204020204" charset="-122"/>
                <a:ea typeface="微软雅黑" panose="020B0503020204020204" charset="-122"/>
              </a:rPr>
              <a:t>如何创建RDD？</a:t>
            </a:r>
            <a:endParaRPr dirty="0">
              <a:solidFill>
                <a:srgbClr val="42464B"/>
              </a:solidFill>
              <a:latin typeface="微软雅黑" panose="020B0503020204020204" charset="-122"/>
              <a:ea typeface="微软雅黑" panose="020B0503020204020204" charset="-122"/>
            </a:endParaRPr>
          </a:p>
          <a:p>
            <a:pPr latinLnBrk="1">
              <a:lnSpc>
                <a:spcPct val="116000"/>
              </a:lnSpc>
            </a:pPr>
            <a:endParaRPr lang="en-US" sz="1400" dirty="0"/>
          </a:p>
        </p:txBody>
      </p:sp>
      <p:grpSp>
        <p:nvGrpSpPr>
          <p:cNvPr id="17" name="组合 16"/>
          <p:cNvGrpSpPr/>
          <p:nvPr/>
        </p:nvGrpSpPr>
        <p:grpSpPr>
          <a:xfrm>
            <a:off x="1413974" y="2931874"/>
            <a:ext cx="8635048" cy="626119"/>
            <a:chOff x="1644597" y="1786869"/>
            <a:chExt cx="8635048" cy="626119"/>
          </a:xfrm>
        </p:grpSpPr>
        <p:sp>
          <p:nvSpPr>
            <p:cNvPr id="18" name="Freeform 1"/>
            <p:cNvSpPr/>
            <p:nvPr/>
          </p:nvSpPr>
          <p:spPr>
            <a:xfrm rot="16200000">
              <a:off x="5652082" y="-2214584"/>
              <a:ext cx="626110" cy="8629015"/>
            </a:xfrm>
            <a:custGeom>
              <a:avLst/>
              <a:gdLst/>
              <a:ahLst/>
              <a:cxnLst/>
              <a:rect l="l" t="t" r="r" b="b"/>
              <a:pathLst>
                <a:path w="1417573" h="3555999">
                  <a:moveTo>
                    <a:pt x="0" y="0"/>
                  </a:moveTo>
                  <a:lnTo>
                    <a:pt x="1417573" y="0"/>
                  </a:lnTo>
                  <a:lnTo>
                    <a:pt x="1417573" y="3555998"/>
                  </a:lnTo>
                  <a:lnTo>
                    <a:pt x="0" y="3555998"/>
                  </a:lnTo>
                  <a:lnTo>
                    <a:pt x="0" y="0"/>
                  </a:lnTo>
                  <a:close/>
                </a:path>
              </a:pathLst>
            </a:custGeom>
            <a:solidFill>
              <a:srgbClr val="D8D8D8">
                <a:alpha val="18823"/>
              </a:srgbClr>
            </a:solidFill>
          </p:spPr>
        </p:sp>
        <p:sp>
          <p:nvSpPr>
            <p:cNvPr id="20" name="Freeform 2"/>
            <p:cNvSpPr/>
            <p:nvPr/>
          </p:nvSpPr>
          <p:spPr>
            <a:xfrm rot="10800000">
              <a:off x="1644597" y="1845142"/>
              <a:ext cx="68149" cy="567846"/>
            </a:xfrm>
            <a:custGeom>
              <a:avLst/>
              <a:gdLst/>
              <a:ahLst/>
              <a:cxnLst/>
              <a:rect l="l" t="t" r="r" b="b"/>
              <a:pathLst>
                <a:path w="39408" h="1418701">
                  <a:moveTo>
                    <a:pt x="788" y="0"/>
                  </a:moveTo>
                  <a:lnTo>
                    <a:pt x="38620" y="0"/>
                  </a:lnTo>
                  <a:cubicBezTo>
                    <a:pt x="39055" y="0"/>
                    <a:pt x="39408" y="12697"/>
                    <a:pt x="39408" y="28372"/>
                  </a:cubicBezTo>
                  <a:lnTo>
                    <a:pt x="39408" y="1390331"/>
                  </a:lnTo>
                  <a:cubicBezTo>
                    <a:pt x="39408" y="1405992"/>
                    <a:pt x="39055" y="1418702"/>
                    <a:pt x="38620" y="1418702"/>
                  </a:cubicBezTo>
                  <a:lnTo>
                    <a:pt x="788" y="1418702"/>
                  </a:lnTo>
                  <a:cubicBezTo>
                    <a:pt x="352" y="1418702"/>
                    <a:pt x="0" y="1405992"/>
                    <a:pt x="0" y="1390331"/>
                  </a:cubicBezTo>
                  <a:lnTo>
                    <a:pt x="0" y="28372"/>
                  </a:lnTo>
                  <a:cubicBezTo>
                    <a:pt x="0" y="12697"/>
                    <a:pt x="352" y="0"/>
                    <a:pt x="788" y="0"/>
                  </a:cubicBezTo>
                  <a:close/>
                </a:path>
              </a:pathLst>
            </a:custGeom>
            <a:solidFill>
              <a:srgbClr val="006871"/>
            </a:solidFill>
          </p:spPr>
        </p:sp>
        <p:sp>
          <p:nvSpPr>
            <p:cNvPr id="21" name="TextBox 4"/>
            <p:cNvSpPr txBox="1"/>
            <p:nvPr/>
          </p:nvSpPr>
          <p:spPr>
            <a:xfrm>
              <a:off x="1766517" y="1862751"/>
              <a:ext cx="8495030" cy="447675"/>
            </a:xfrm>
            <a:prstGeom prst="rect">
              <a:avLst/>
            </a:prstGeom>
          </p:spPr>
          <p:txBody>
            <a:bodyPr wrap="square" lIns="127000" tIns="63500" rIns="127000" bIns="63500" rtlCol="0" anchor="t">
              <a:spAutoFit/>
            </a:bodyPr>
            <a:p>
              <a:pPr latinLnBrk="1">
                <a:lnSpc>
                  <a:spcPct val="116000"/>
                </a:lnSpc>
              </a:pPr>
              <a:r>
                <a:rPr lang="zh-CN" altLang="en-US" dirty="0">
                  <a:solidFill>
                    <a:srgbClr val="42464B"/>
                  </a:solidFill>
                  <a:latin typeface="微软雅黑" panose="020B0503020204020204" charset="-122"/>
                  <a:ea typeface="微软雅黑" panose="020B0503020204020204" charset="-122"/>
                </a:rPr>
                <a:t>2）通过并行的读取Scala集合来创建；</a:t>
              </a:r>
              <a:endParaRPr lang="zh-CN" altLang="en-US" dirty="0">
                <a:solidFill>
                  <a:srgbClr val="42464B"/>
                </a:solidFill>
                <a:latin typeface="微软雅黑" panose="020B0503020204020204" charset="-122"/>
                <a:ea typeface="微软雅黑" panose="020B0503020204020204" charset="-122"/>
              </a:endParaRPr>
            </a:p>
          </p:txBody>
        </p:sp>
      </p:grpSp>
      <p:grpSp>
        <p:nvGrpSpPr>
          <p:cNvPr id="4" name="组合 3"/>
          <p:cNvGrpSpPr/>
          <p:nvPr/>
        </p:nvGrpSpPr>
        <p:grpSpPr>
          <a:xfrm>
            <a:off x="1429214" y="4794964"/>
            <a:ext cx="8635048" cy="626119"/>
            <a:chOff x="1644597" y="1786869"/>
            <a:chExt cx="8635048" cy="626119"/>
          </a:xfrm>
        </p:grpSpPr>
        <p:sp>
          <p:nvSpPr>
            <p:cNvPr id="8" name="Freeform 1"/>
            <p:cNvSpPr/>
            <p:nvPr/>
          </p:nvSpPr>
          <p:spPr>
            <a:xfrm rot="16200000">
              <a:off x="5652082" y="-2214584"/>
              <a:ext cx="626110" cy="8629015"/>
            </a:xfrm>
            <a:custGeom>
              <a:avLst/>
              <a:gdLst/>
              <a:ahLst/>
              <a:cxnLst/>
              <a:rect l="l" t="t" r="r" b="b"/>
              <a:pathLst>
                <a:path w="1417573" h="3555999">
                  <a:moveTo>
                    <a:pt x="0" y="0"/>
                  </a:moveTo>
                  <a:lnTo>
                    <a:pt x="1417573" y="0"/>
                  </a:lnTo>
                  <a:lnTo>
                    <a:pt x="1417573" y="3555998"/>
                  </a:lnTo>
                  <a:lnTo>
                    <a:pt x="0" y="3555998"/>
                  </a:lnTo>
                  <a:lnTo>
                    <a:pt x="0" y="0"/>
                  </a:lnTo>
                  <a:close/>
                </a:path>
              </a:pathLst>
            </a:custGeom>
            <a:solidFill>
              <a:srgbClr val="D8D8D8">
                <a:alpha val="18823"/>
              </a:srgbClr>
            </a:solidFill>
          </p:spPr>
        </p:sp>
        <p:sp>
          <p:nvSpPr>
            <p:cNvPr id="19" name="Freeform 2"/>
            <p:cNvSpPr/>
            <p:nvPr/>
          </p:nvSpPr>
          <p:spPr>
            <a:xfrm rot="10800000">
              <a:off x="1644597" y="1845142"/>
              <a:ext cx="68149" cy="567846"/>
            </a:xfrm>
            <a:custGeom>
              <a:avLst/>
              <a:gdLst/>
              <a:ahLst/>
              <a:cxnLst/>
              <a:rect l="l" t="t" r="r" b="b"/>
              <a:pathLst>
                <a:path w="39408" h="1418701">
                  <a:moveTo>
                    <a:pt x="788" y="0"/>
                  </a:moveTo>
                  <a:lnTo>
                    <a:pt x="38620" y="0"/>
                  </a:lnTo>
                  <a:cubicBezTo>
                    <a:pt x="39055" y="0"/>
                    <a:pt x="39408" y="12697"/>
                    <a:pt x="39408" y="28372"/>
                  </a:cubicBezTo>
                  <a:lnTo>
                    <a:pt x="39408" y="1390331"/>
                  </a:lnTo>
                  <a:cubicBezTo>
                    <a:pt x="39408" y="1405992"/>
                    <a:pt x="39055" y="1418702"/>
                    <a:pt x="38620" y="1418702"/>
                  </a:cubicBezTo>
                  <a:lnTo>
                    <a:pt x="788" y="1418702"/>
                  </a:lnTo>
                  <a:cubicBezTo>
                    <a:pt x="352" y="1418702"/>
                    <a:pt x="0" y="1405992"/>
                    <a:pt x="0" y="1390331"/>
                  </a:cubicBezTo>
                  <a:lnTo>
                    <a:pt x="0" y="28372"/>
                  </a:lnTo>
                  <a:cubicBezTo>
                    <a:pt x="0" y="12697"/>
                    <a:pt x="352" y="0"/>
                    <a:pt x="788" y="0"/>
                  </a:cubicBezTo>
                  <a:close/>
                </a:path>
              </a:pathLst>
            </a:custGeom>
            <a:solidFill>
              <a:srgbClr val="006871"/>
            </a:solidFill>
          </p:spPr>
        </p:sp>
        <p:sp>
          <p:nvSpPr>
            <p:cNvPr id="22" name="TextBox 4"/>
            <p:cNvSpPr txBox="1"/>
            <p:nvPr/>
          </p:nvSpPr>
          <p:spPr>
            <a:xfrm>
              <a:off x="1766517" y="1862751"/>
              <a:ext cx="8495030" cy="447675"/>
            </a:xfrm>
            <a:prstGeom prst="rect">
              <a:avLst/>
            </a:prstGeom>
          </p:spPr>
          <p:txBody>
            <a:bodyPr wrap="square" lIns="127000" tIns="63500" rIns="127000" bIns="63500" rtlCol="0" anchor="t">
              <a:spAutoFit/>
            </a:bodyPr>
            <a:p>
              <a:pPr latinLnBrk="1">
                <a:lnSpc>
                  <a:spcPct val="116000"/>
                </a:lnSpc>
              </a:pPr>
              <a:r>
                <a:rPr lang="zh-CN" altLang="en-US" dirty="0">
                  <a:solidFill>
                    <a:srgbClr val="42464B"/>
                  </a:solidFill>
                  <a:latin typeface="微软雅黑" panose="020B0503020204020204" charset="-122"/>
                  <a:ea typeface="微软雅黑" panose="020B0503020204020204" charset="-122"/>
                </a:rPr>
                <a:t>4）改变现有RDD的持久性。</a:t>
              </a:r>
              <a:endParaRPr lang="zh-CN" altLang="en-US" dirty="0">
                <a:solidFill>
                  <a:srgbClr val="42464B"/>
                </a:solidFill>
                <a:latin typeface="微软雅黑" panose="020B0503020204020204" charset="-122"/>
                <a:ea typeface="微软雅黑" panose="020B0503020204020204" charset="-122"/>
              </a:endParaRPr>
            </a:p>
          </p:txBody>
        </p:sp>
      </p:grpSp>
      <p:grpSp>
        <p:nvGrpSpPr>
          <p:cNvPr id="23" name="组合 22"/>
          <p:cNvGrpSpPr/>
          <p:nvPr/>
        </p:nvGrpSpPr>
        <p:grpSpPr>
          <a:xfrm>
            <a:off x="1420007" y="3860879"/>
            <a:ext cx="8643937" cy="628659"/>
            <a:chOff x="1611895" y="1942444"/>
            <a:chExt cx="8643937" cy="628659"/>
          </a:xfrm>
        </p:grpSpPr>
        <p:sp>
          <p:nvSpPr>
            <p:cNvPr id="24" name="Freeform 1"/>
            <p:cNvSpPr/>
            <p:nvPr/>
          </p:nvSpPr>
          <p:spPr>
            <a:xfrm rot="16200000">
              <a:off x="5613347" y="-2059009"/>
              <a:ext cx="626110" cy="8629015"/>
            </a:xfrm>
            <a:custGeom>
              <a:avLst/>
              <a:gdLst/>
              <a:ahLst/>
              <a:cxnLst/>
              <a:rect l="l" t="t" r="r" b="b"/>
              <a:pathLst>
                <a:path w="1417573" h="3555999">
                  <a:moveTo>
                    <a:pt x="0" y="0"/>
                  </a:moveTo>
                  <a:lnTo>
                    <a:pt x="1417573" y="0"/>
                  </a:lnTo>
                  <a:lnTo>
                    <a:pt x="1417573" y="3555998"/>
                  </a:lnTo>
                  <a:lnTo>
                    <a:pt x="0" y="3555998"/>
                  </a:lnTo>
                  <a:lnTo>
                    <a:pt x="0" y="0"/>
                  </a:lnTo>
                  <a:close/>
                </a:path>
              </a:pathLst>
            </a:custGeom>
            <a:solidFill>
              <a:srgbClr val="D8D8D8">
                <a:alpha val="18823"/>
              </a:srgbClr>
            </a:solidFill>
          </p:spPr>
        </p:sp>
        <p:sp>
          <p:nvSpPr>
            <p:cNvPr id="25" name="Freeform 2"/>
            <p:cNvSpPr/>
            <p:nvPr/>
          </p:nvSpPr>
          <p:spPr>
            <a:xfrm rot="10800000">
              <a:off x="1626817" y="2003257"/>
              <a:ext cx="68149" cy="567846"/>
            </a:xfrm>
            <a:custGeom>
              <a:avLst/>
              <a:gdLst/>
              <a:ahLst/>
              <a:cxnLst/>
              <a:rect l="l" t="t" r="r" b="b"/>
              <a:pathLst>
                <a:path w="39408" h="1418701">
                  <a:moveTo>
                    <a:pt x="788" y="0"/>
                  </a:moveTo>
                  <a:lnTo>
                    <a:pt x="38620" y="0"/>
                  </a:lnTo>
                  <a:cubicBezTo>
                    <a:pt x="39055" y="0"/>
                    <a:pt x="39408" y="12697"/>
                    <a:pt x="39408" y="28372"/>
                  </a:cubicBezTo>
                  <a:lnTo>
                    <a:pt x="39408" y="1390331"/>
                  </a:lnTo>
                  <a:cubicBezTo>
                    <a:pt x="39408" y="1405992"/>
                    <a:pt x="39055" y="1418702"/>
                    <a:pt x="38620" y="1418702"/>
                  </a:cubicBezTo>
                  <a:lnTo>
                    <a:pt x="788" y="1418702"/>
                  </a:lnTo>
                  <a:cubicBezTo>
                    <a:pt x="352" y="1418702"/>
                    <a:pt x="0" y="1405992"/>
                    <a:pt x="0" y="1390331"/>
                  </a:cubicBezTo>
                  <a:lnTo>
                    <a:pt x="0" y="28372"/>
                  </a:lnTo>
                  <a:cubicBezTo>
                    <a:pt x="0" y="12697"/>
                    <a:pt x="352" y="0"/>
                    <a:pt x="788" y="0"/>
                  </a:cubicBezTo>
                  <a:close/>
                </a:path>
              </a:pathLst>
            </a:custGeom>
            <a:solidFill>
              <a:srgbClr val="006871"/>
            </a:solidFill>
          </p:spPr>
        </p:sp>
        <p:sp>
          <p:nvSpPr>
            <p:cNvPr id="26" name="TextBox 4"/>
            <p:cNvSpPr txBox="1"/>
            <p:nvPr/>
          </p:nvSpPr>
          <p:spPr>
            <a:xfrm>
              <a:off x="1760802" y="2003086"/>
              <a:ext cx="8495030" cy="447675"/>
            </a:xfrm>
            <a:prstGeom prst="rect">
              <a:avLst/>
            </a:prstGeom>
          </p:spPr>
          <p:txBody>
            <a:bodyPr wrap="square" lIns="127000" tIns="63500" rIns="127000" bIns="63500" rtlCol="0" anchor="t">
              <a:spAutoFit/>
            </a:bodyPr>
            <a:p>
              <a:pPr latinLnBrk="1">
                <a:lnSpc>
                  <a:spcPct val="116000"/>
                </a:lnSpc>
              </a:pPr>
              <a:r>
                <a:rPr lang="zh-CN" altLang="en-US" dirty="0">
                  <a:solidFill>
                    <a:srgbClr val="42464B"/>
                  </a:solidFill>
                  <a:latin typeface="微软雅黑" panose="020B0503020204020204" charset="-122"/>
                  <a:ea typeface="微软雅黑" panose="020B0503020204020204" charset="-122"/>
                </a:rPr>
                <a:t>3）从另一个RDD转化而来：Spark提供了map、flatMap等一系列的转换操作；</a:t>
              </a:r>
              <a:endParaRPr lang="zh-CN" altLang="en-US" dirty="0">
                <a:solidFill>
                  <a:srgbClr val="42464B"/>
                </a:solidFill>
                <a:latin typeface="微软雅黑" panose="020B0503020204020204" charset="-122"/>
                <a:ea typeface="微软雅黑" panose="020B0503020204020204" charset="-122"/>
              </a:endParaRPr>
            </a:p>
          </p:txBody>
        </p:sp>
      </p:gr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1"/>
          <a:stretch>
            <a:fillRect l="-12" r="-12"/>
          </a:stretch>
        </a:blipFill>
        <a:effectLst/>
      </p:bgPr>
    </p:bg>
    <p:spTree>
      <p:nvGrpSpPr>
        <p:cNvPr id="1" name=""/>
        <p:cNvGrpSpPr/>
        <p:nvPr/>
      </p:nvGrpSpPr>
      <p:grpSpPr>
        <a:xfrm>
          <a:off x="0" y="0"/>
          <a:ext cx="0" cy="0"/>
          <a:chOff x="0" y="0"/>
          <a:chExt cx="0" cy="0"/>
        </a:xfrm>
      </p:grpSpPr>
      <p:grpSp>
        <p:nvGrpSpPr>
          <p:cNvPr id="42" name="组合 41"/>
          <p:cNvGrpSpPr/>
          <p:nvPr/>
        </p:nvGrpSpPr>
        <p:grpSpPr>
          <a:xfrm>
            <a:off x="1392384" y="2336879"/>
            <a:ext cx="8635048" cy="626119"/>
            <a:chOff x="1644597" y="1786869"/>
            <a:chExt cx="8635048" cy="626119"/>
          </a:xfrm>
        </p:grpSpPr>
        <p:sp>
          <p:nvSpPr>
            <p:cNvPr id="2" name="Freeform 1"/>
            <p:cNvSpPr/>
            <p:nvPr/>
          </p:nvSpPr>
          <p:spPr>
            <a:xfrm rot="16200000">
              <a:off x="5652082" y="-2214584"/>
              <a:ext cx="626110" cy="8629015"/>
            </a:xfrm>
            <a:custGeom>
              <a:avLst/>
              <a:gdLst/>
              <a:ahLst/>
              <a:cxnLst/>
              <a:rect l="l" t="t" r="r" b="b"/>
              <a:pathLst>
                <a:path w="1417573" h="3555999">
                  <a:moveTo>
                    <a:pt x="0" y="0"/>
                  </a:moveTo>
                  <a:lnTo>
                    <a:pt x="1417573" y="0"/>
                  </a:lnTo>
                  <a:lnTo>
                    <a:pt x="1417573" y="3555998"/>
                  </a:lnTo>
                  <a:lnTo>
                    <a:pt x="0" y="3555998"/>
                  </a:lnTo>
                  <a:lnTo>
                    <a:pt x="0" y="0"/>
                  </a:lnTo>
                  <a:close/>
                </a:path>
              </a:pathLst>
            </a:custGeom>
            <a:solidFill>
              <a:srgbClr val="D8D8D8">
                <a:alpha val="18823"/>
              </a:srgbClr>
            </a:solidFill>
          </p:spPr>
        </p:sp>
        <p:sp>
          <p:nvSpPr>
            <p:cNvPr id="3" name="Freeform 2"/>
            <p:cNvSpPr/>
            <p:nvPr/>
          </p:nvSpPr>
          <p:spPr>
            <a:xfrm rot="10800000">
              <a:off x="1644597" y="1845142"/>
              <a:ext cx="68149" cy="567846"/>
            </a:xfrm>
            <a:custGeom>
              <a:avLst/>
              <a:gdLst/>
              <a:ahLst/>
              <a:cxnLst/>
              <a:rect l="l" t="t" r="r" b="b"/>
              <a:pathLst>
                <a:path w="39408" h="1418701">
                  <a:moveTo>
                    <a:pt x="788" y="0"/>
                  </a:moveTo>
                  <a:lnTo>
                    <a:pt x="38620" y="0"/>
                  </a:lnTo>
                  <a:cubicBezTo>
                    <a:pt x="39055" y="0"/>
                    <a:pt x="39408" y="12697"/>
                    <a:pt x="39408" y="28372"/>
                  </a:cubicBezTo>
                  <a:lnTo>
                    <a:pt x="39408" y="1390331"/>
                  </a:lnTo>
                  <a:cubicBezTo>
                    <a:pt x="39408" y="1405992"/>
                    <a:pt x="39055" y="1418702"/>
                    <a:pt x="38620" y="1418702"/>
                  </a:cubicBezTo>
                  <a:lnTo>
                    <a:pt x="788" y="1418702"/>
                  </a:lnTo>
                  <a:cubicBezTo>
                    <a:pt x="352" y="1418702"/>
                    <a:pt x="0" y="1405992"/>
                    <a:pt x="0" y="1390331"/>
                  </a:cubicBezTo>
                  <a:lnTo>
                    <a:pt x="0" y="28372"/>
                  </a:lnTo>
                  <a:cubicBezTo>
                    <a:pt x="0" y="12697"/>
                    <a:pt x="352" y="0"/>
                    <a:pt x="788" y="0"/>
                  </a:cubicBezTo>
                  <a:close/>
                </a:path>
              </a:pathLst>
            </a:custGeom>
            <a:solidFill>
              <a:srgbClr val="006871"/>
            </a:solidFill>
          </p:spPr>
        </p:sp>
        <p:sp>
          <p:nvSpPr>
            <p:cNvPr id="5" name="TextBox 4"/>
            <p:cNvSpPr txBox="1"/>
            <p:nvPr/>
          </p:nvSpPr>
          <p:spPr>
            <a:xfrm>
              <a:off x="1766517" y="1862751"/>
              <a:ext cx="8495030" cy="447675"/>
            </a:xfrm>
            <a:prstGeom prst="rect">
              <a:avLst/>
            </a:prstGeom>
          </p:spPr>
          <p:txBody>
            <a:bodyPr wrap="square" lIns="127000" tIns="63500" rIns="127000" bIns="63500" rtlCol="0" anchor="t">
              <a:spAutoFit/>
            </a:bodyPr>
            <a:lstStyle/>
            <a:p>
              <a:pPr latinLnBrk="1">
                <a:lnSpc>
                  <a:spcPct val="116000"/>
                </a:lnSpc>
              </a:pPr>
              <a:r>
                <a:rPr dirty="0">
                  <a:solidFill>
                    <a:srgbClr val="42464B"/>
                  </a:solidFill>
                  <a:latin typeface="微软雅黑" panose="020B0503020204020204" charset="-122"/>
                  <a:ea typeface="微软雅黑" panose="020B0503020204020204" charset="-122"/>
                </a:rPr>
                <a:t>1）Cache action：将数据保存在内存中，以便后期重用时，可以快速的使用。</a:t>
              </a:r>
              <a:endParaRPr dirty="0">
                <a:solidFill>
                  <a:srgbClr val="42464B"/>
                </a:solidFill>
                <a:latin typeface="微软雅黑" panose="020B0503020204020204" charset="-122"/>
                <a:ea typeface="微软雅黑" panose="020B0503020204020204" charset="-122"/>
              </a:endParaRPr>
            </a:p>
          </p:txBody>
        </p:sp>
      </p:grpSp>
      <p:sp>
        <p:nvSpPr>
          <p:cNvPr id="6" name="Freeform 5"/>
          <p:cNvSpPr/>
          <p:nvPr/>
        </p:nvSpPr>
        <p:spPr>
          <a:xfrm>
            <a:off x="199643" y="6098616"/>
            <a:ext cx="10885857" cy="0"/>
          </a:xfrm>
          <a:custGeom>
            <a:avLst/>
            <a:gdLst/>
            <a:ahLst/>
            <a:cxnLst/>
            <a:rect l="l" t="t" r="r" b="b"/>
            <a:pathLst>
              <a:path w="10885857">
                <a:moveTo>
                  <a:pt x="0" y="0"/>
                </a:moveTo>
                <a:lnTo>
                  <a:pt x="10885857" y="0"/>
                </a:lnTo>
              </a:path>
            </a:pathLst>
          </a:custGeom>
          <a:solidFill>
            <a:srgbClr val="42464B"/>
          </a:solidFill>
          <a:ln w="6350">
            <a:solidFill>
              <a:srgbClr val="42464B"/>
            </a:solidFill>
            <a:prstDash val="solid"/>
          </a:ln>
        </p:spPr>
      </p:sp>
      <p:sp>
        <p:nvSpPr>
          <p:cNvPr id="9" name="TextBox 8"/>
          <p:cNvSpPr txBox="1"/>
          <p:nvPr/>
        </p:nvSpPr>
        <p:spPr>
          <a:xfrm>
            <a:off x="9247717" y="313085"/>
            <a:ext cx="1871266" cy="203200"/>
          </a:xfrm>
          <a:prstGeom prst="rect">
            <a:avLst/>
          </a:prstGeom>
        </p:spPr>
        <p:txBody>
          <a:bodyPr lIns="127000" tIns="14213" rIns="127000" bIns="14213" rtlCol="0" anchor="t">
            <a:spAutoFit/>
          </a:bodyPr>
          <a:lstStyle/>
          <a:p>
            <a:pPr algn="l" latinLnBrk="1">
              <a:lnSpc>
                <a:spcPct val="116000"/>
              </a:lnSpc>
            </a:pPr>
            <a:r>
              <a:rPr lang="en-US" sz="1000" u="none" spc="350">
                <a:solidFill>
                  <a:srgbClr val="A5A5A5"/>
                </a:solidFill>
                <a:latin typeface="微软雅黑" panose="020B0503020204020204" charset="-122"/>
                <a:ea typeface="微软雅黑" panose="020B0503020204020204" charset="-122"/>
              </a:rPr>
              <a:t>厚德·励学·笃行·拓新</a:t>
            </a:r>
            <a:endParaRPr lang="en-US" sz="1100"/>
          </a:p>
        </p:txBody>
      </p:sp>
      <p:sp>
        <p:nvSpPr>
          <p:cNvPr id="10" name="Freeform 9"/>
          <p:cNvSpPr/>
          <p:nvPr/>
        </p:nvSpPr>
        <p:spPr>
          <a:xfrm>
            <a:off x="196389" y="620359"/>
            <a:ext cx="10885857" cy="0"/>
          </a:xfrm>
          <a:custGeom>
            <a:avLst/>
            <a:gdLst/>
            <a:ahLst/>
            <a:cxnLst/>
            <a:rect l="l" t="t" r="r" b="b"/>
            <a:pathLst>
              <a:path w="10885857">
                <a:moveTo>
                  <a:pt x="0" y="0"/>
                </a:moveTo>
                <a:lnTo>
                  <a:pt x="10885856" y="0"/>
                </a:lnTo>
              </a:path>
            </a:pathLst>
          </a:custGeom>
          <a:solidFill>
            <a:srgbClr val="42464B"/>
          </a:solidFill>
          <a:ln w="6350">
            <a:solidFill>
              <a:srgbClr val="42464B"/>
            </a:solidFill>
            <a:prstDash val="solid"/>
          </a:ln>
        </p:spPr>
      </p:sp>
      <p:pic>
        <p:nvPicPr>
          <p:cNvPr id="11" name="Picture 10"/>
          <p:cNvPicPr>
            <a:picLocks noChangeAspect="1"/>
          </p:cNvPicPr>
          <p:nvPr/>
        </p:nvPicPr>
        <p:blipFill>
          <a:blip r:embed="rId2"/>
          <a:stretch>
            <a:fillRect/>
          </a:stretch>
        </p:blipFill>
        <p:spPr>
          <a:xfrm>
            <a:off x="10785981" y="217324"/>
            <a:ext cx="302334" cy="302334"/>
          </a:xfrm>
          <a:prstGeom prst="rect">
            <a:avLst/>
          </a:prstGeom>
        </p:spPr>
      </p:pic>
      <p:sp>
        <p:nvSpPr>
          <p:cNvPr id="12" name="Freeform 11"/>
          <p:cNvSpPr/>
          <p:nvPr/>
        </p:nvSpPr>
        <p:spPr>
          <a:xfrm>
            <a:off x="484231" y="354770"/>
            <a:ext cx="150216" cy="136123"/>
          </a:xfrm>
          <a:custGeom>
            <a:avLst/>
            <a:gdLst/>
            <a:ahLst/>
            <a:cxnLst/>
            <a:rect l="l" t="t" r="r" b="b"/>
            <a:pathLst>
              <a:path w="150216" h="136123">
                <a:moveTo>
                  <a:pt x="0" y="68062"/>
                </a:moveTo>
                <a:lnTo>
                  <a:pt x="75109" y="0"/>
                </a:lnTo>
                <a:lnTo>
                  <a:pt x="150217" y="68062"/>
                </a:lnTo>
                <a:lnTo>
                  <a:pt x="75109" y="136123"/>
                </a:lnTo>
                <a:lnTo>
                  <a:pt x="0" y="68062"/>
                </a:lnTo>
                <a:close/>
              </a:path>
            </a:pathLst>
          </a:custGeom>
          <a:solidFill>
            <a:srgbClr val="006871"/>
          </a:solidFill>
        </p:spPr>
      </p:sp>
      <p:sp>
        <p:nvSpPr>
          <p:cNvPr id="13" name="TextBox 12"/>
          <p:cNvSpPr txBox="1"/>
          <p:nvPr/>
        </p:nvSpPr>
        <p:spPr>
          <a:xfrm>
            <a:off x="632856" y="206128"/>
            <a:ext cx="2808188" cy="412115"/>
          </a:xfrm>
          <a:prstGeom prst="rect">
            <a:avLst/>
          </a:prstGeom>
        </p:spPr>
        <p:txBody>
          <a:bodyPr lIns="127000" tIns="63500" rIns="127000" bIns="63500" rtlCol="0" anchor="t">
            <a:spAutoFit/>
          </a:bodyPr>
          <a:lstStyle/>
          <a:p>
            <a:pPr algn="l" latinLnBrk="1">
              <a:lnSpc>
                <a:spcPct val="116000"/>
              </a:lnSpc>
            </a:pPr>
            <a:r>
              <a:rPr lang="zh-CN" altLang="en-US" sz="1600" b="1" dirty="0">
                <a:solidFill>
                  <a:srgbClr val="006871"/>
                </a:solidFill>
                <a:latin typeface="微软雅黑" panose="020B0503020204020204" charset="-122"/>
                <a:ea typeface="微软雅黑" panose="020B0503020204020204" charset="-122"/>
                <a:sym typeface="+mn-ea"/>
              </a:rPr>
              <a:t>Programming Model</a:t>
            </a:r>
            <a:endParaRPr lang="zh-CN" altLang="en-US" sz="1600" b="1" u="none" dirty="0">
              <a:solidFill>
                <a:srgbClr val="42464B"/>
              </a:solidFill>
              <a:latin typeface="微软雅黑" panose="020B0503020204020204" charset="-122"/>
              <a:ea typeface="微软雅黑" panose="020B0503020204020204" charset="-122"/>
            </a:endParaRPr>
          </a:p>
        </p:txBody>
      </p:sp>
      <p:sp>
        <p:nvSpPr>
          <p:cNvPr id="14" name="Freeform 13"/>
          <p:cNvSpPr/>
          <p:nvPr/>
        </p:nvSpPr>
        <p:spPr>
          <a:xfrm>
            <a:off x="5029202" y="-885285"/>
            <a:ext cx="0" cy="164935"/>
          </a:xfrm>
          <a:custGeom>
            <a:avLst/>
            <a:gdLst/>
            <a:ahLst/>
            <a:cxnLst/>
            <a:rect l="l" t="t" r="r" b="b"/>
            <a:pathLst>
              <a:path h="164935">
                <a:moveTo>
                  <a:pt x="0" y="0"/>
                </a:moveTo>
                <a:lnTo>
                  <a:pt x="0" y="164934"/>
                </a:lnTo>
              </a:path>
            </a:pathLst>
          </a:custGeom>
          <a:solidFill>
            <a:srgbClr val="DF6B6B"/>
          </a:solidFill>
        </p:spPr>
      </p:sp>
      <p:sp>
        <p:nvSpPr>
          <p:cNvPr id="15" name="TextBox 12"/>
          <p:cNvSpPr txBox="1"/>
          <p:nvPr/>
        </p:nvSpPr>
        <p:spPr>
          <a:xfrm>
            <a:off x="1392362" y="749753"/>
            <a:ext cx="8836720" cy="447675"/>
          </a:xfrm>
          <a:prstGeom prst="rect">
            <a:avLst/>
          </a:prstGeom>
        </p:spPr>
        <p:txBody>
          <a:bodyPr lIns="127000" tIns="63500" rIns="127000" bIns="63500" rtlCol="0" anchor="t">
            <a:spAutoFit/>
          </a:bodyPr>
          <a:p>
            <a:pPr latinLnBrk="1">
              <a:lnSpc>
                <a:spcPct val="116000"/>
              </a:lnSpc>
            </a:pPr>
            <a:r>
              <a:rPr b="1" dirty="0">
                <a:solidFill>
                  <a:srgbClr val="42464B"/>
                </a:solidFill>
                <a:latin typeface="微软雅黑" panose="020B0503020204020204" charset="-122"/>
                <a:ea typeface="微软雅黑" panose="020B0503020204020204" charset="-122"/>
              </a:rPr>
              <a:t>2.1</a:t>
            </a:r>
            <a:r>
              <a:rPr lang="en-US" b="1" dirty="0">
                <a:solidFill>
                  <a:srgbClr val="42464B"/>
                </a:solidFill>
                <a:latin typeface="微软雅黑" panose="020B0503020204020204" charset="-122"/>
                <a:ea typeface="微软雅黑" panose="020B0503020204020204" charset="-122"/>
              </a:rPr>
              <a:t> </a:t>
            </a:r>
            <a:r>
              <a:rPr b="1" dirty="0">
                <a:solidFill>
                  <a:srgbClr val="42464B"/>
                </a:solidFill>
                <a:latin typeface="微软雅黑" panose="020B0503020204020204" charset="-122"/>
                <a:ea typeface="微软雅黑" panose="020B0503020204020204" charset="-122"/>
              </a:rPr>
              <a:t>弹性分布式数据集（RDD）</a:t>
            </a:r>
            <a:endParaRPr b="1" dirty="0">
              <a:solidFill>
                <a:srgbClr val="42464B"/>
              </a:solidFill>
              <a:latin typeface="微软雅黑" panose="020B0503020204020204" charset="-122"/>
              <a:ea typeface="微软雅黑" panose="020B0503020204020204" charset="-122"/>
            </a:endParaRPr>
          </a:p>
        </p:txBody>
      </p:sp>
      <p:sp>
        <p:nvSpPr>
          <p:cNvPr id="16" name="Freeform 8"/>
          <p:cNvSpPr/>
          <p:nvPr/>
        </p:nvSpPr>
        <p:spPr>
          <a:xfrm>
            <a:off x="1536242" y="1270023"/>
            <a:ext cx="736600" cy="79449"/>
          </a:xfrm>
          <a:custGeom>
            <a:avLst/>
            <a:gdLst/>
            <a:ahLst/>
            <a:cxnLst/>
            <a:rect l="l" t="t" r="r" b="b"/>
            <a:pathLst>
              <a:path w="736600" h="79449">
                <a:moveTo>
                  <a:pt x="0" y="0"/>
                </a:moveTo>
                <a:lnTo>
                  <a:pt x="736601" y="0"/>
                </a:lnTo>
                <a:lnTo>
                  <a:pt x="736601" y="79448"/>
                </a:lnTo>
                <a:lnTo>
                  <a:pt x="0" y="79448"/>
                </a:lnTo>
                <a:lnTo>
                  <a:pt x="0" y="0"/>
                </a:lnTo>
                <a:close/>
              </a:path>
            </a:pathLst>
          </a:custGeom>
          <a:solidFill>
            <a:srgbClr val="006871"/>
          </a:solidFill>
        </p:spPr>
      </p:sp>
      <p:sp>
        <p:nvSpPr>
          <p:cNvPr id="7" name="TextBox 12"/>
          <p:cNvSpPr txBox="1"/>
          <p:nvPr/>
        </p:nvSpPr>
        <p:spPr>
          <a:xfrm>
            <a:off x="901507" y="1512388"/>
            <a:ext cx="8836720" cy="697230"/>
          </a:xfrm>
          <a:prstGeom prst="rect">
            <a:avLst/>
          </a:prstGeom>
        </p:spPr>
        <p:txBody>
          <a:bodyPr wrap="square" lIns="127000" tIns="63500" rIns="127000" bIns="63500" rtlCol="0" anchor="t">
            <a:spAutoFit/>
          </a:bodyPr>
          <a:p>
            <a:pPr latinLnBrk="1">
              <a:lnSpc>
                <a:spcPct val="116000"/>
              </a:lnSpc>
            </a:pPr>
            <a:r>
              <a:rPr lang="en-US" dirty="0">
                <a:solidFill>
                  <a:srgbClr val="42464B"/>
                </a:solidFill>
                <a:latin typeface="微软雅黑" panose="020B0503020204020204" charset="-122"/>
                <a:ea typeface="微软雅黑" panose="020B0503020204020204" charset="-122"/>
              </a:rPr>
              <a:t>      </a:t>
            </a:r>
            <a:r>
              <a:rPr dirty="0">
                <a:solidFill>
                  <a:srgbClr val="42464B"/>
                </a:solidFill>
                <a:latin typeface="微软雅黑" panose="020B0503020204020204" charset="-122"/>
                <a:ea typeface="微软雅黑" panose="020B0503020204020204" charset="-122"/>
              </a:rPr>
              <a:t>RDD默认是惰性并且临时的，但是可以通过特定的操作来改变其持久性</a:t>
            </a:r>
            <a:r>
              <a:rPr lang="zh-CN" dirty="0">
                <a:solidFill>
                  <a:srgbClr val="42464B"/>
                </a:solidFill>
                <a:latin typeface="微软雅黑" panose="020B0503020204020204" charset="-122"/>
                <a:ea typeface="微软雅黑" panose="020B0503020204020204" charset="-122"/>
              </a:rPr>
              <a:t>：</a:t>
            </a:r>
            <a:endParaRPr dirty="0">
              <a:solidFill>
                <a:srgbClr val="42464B"/>
              </a:solidFill>
              <a:latin typeface="微软雅黑" panose="020B0503020204020204" charset="-122"/>
              <a:ea typeface="微软雅黑" panose="020B0503020204020204" charset="-122"/>
            </a:endParaRPr>
          </a:p>
          <a:p>
            <a:pPr latinLnBrk="1">
              <a:lnSpc>
                <a:spcPct val="116000"/>
              </a:lnSpc>
            </a:pPr>
            <a:endParaRPr lang="en-US" sz="1400" dirty="0"/>
          </a:p>
        </p:txBody>
      </p:sp>
      <p:grpSp>
        <p:nvGrpSpPr>
          <p:cNvPr id="23" name="组合 22"/>
          <p:cNvGrpSpPr/>
          <p:nvPr/>
        </p:nvGrpSpPr>
        <p:grpSpPr>
          <a:xfrm>
            <a:off x="1414292" y="3403679"/>
            <a:ext cx="8747125" cy="913765"/>
            <a:chOff x="1605545" y="1942444"/>
            <a:chExt cx="8747125" cy="913765"/>
          </a:xfrm>
        </p:grpSpPr>
        <p:sp>
          <p:nvSpPr>
            <p:cNvPr id="24" name="Freeform 1"/>
            <p:cNvSpPr/>
            <p:nvPr/>
          </p:nvSpPr>
          <p:spPr>
            <a:xfrm rot="16200000">
              <a:off x="5525400" y="-1971061"/>
              <a:ext cx="913765" cy="8740775"/>
            </a:xfrm>
            <a:custGeom>
              <a:avLst/>
              <a:gdLst/>
              <a:ahLst/>
              <a:cxnLst/>
              <a:rect l="l" t="t" r="r" b="b"/>
              <a:pathLst>
                <a:path w="1417573" h="3555999">
                  <a:moveTo>
                    <a:pt x="0" y="0"/>
                  </a:moveTo>
                  <a:lnTo>
                    <a:pt x="1417573" y="0"/>
                  </a:lnTo>
                  <a:lnTo>
                    <a:pt x="1417573" y="3555998"/>
                  </a:lnTo>
                  <a:lnTo>
                    <a:pt x="0" y="3555998"/>
                  </a:lnTo>
                  <a:lnTo>
                    <a:pt x="0" y="0"/>
                  </a:lnTo>
                  <a:close/>
                </a:path>
              </a:pathLst>
            </a:custGeom>
            <a:solidFill>
              <a:srgbClr val="D8D8D8">
                <a:alpha val="18823"/>
              </a:srgbClr>
            </a:solidFill>
          </p:spPr>
        </p:sp>
        <p:sp>
          <p:nvSpPr>
            <p:cNvPr id="25" name="Freeform 2"/>
            <p:cNvSpPr/>
            <p:nvPr/>
          </p:nvSpPr>
          <p:spPr>
            <a:xfrm rot="10800000">
              <a:off x="1605545" y="2003404"/>
              <a:ext cx="89535" cy="848360"/>
            </a:xfrm>
            <a:custGeom>
              <a:avLst/>
              <a:gdLst/>
              <a:ahLst/>
              <a:cxnLst/>
              <a:rect l="l" t="t" r="r" b="b"/>
              <a:pathLst>
                <a:path w="39408" h="1418701">
                  <a:moveTo>
                    <a:pt x="788" y="0"/>
                  </a:moveTo>
                  <a:lnTo>
                    <a:pt x="38620" y="0"/>
                  </a:lnTo>
                  <a:cubicBezTo>
                    <a:pt x="39055" y="0"/>
                    <a:pt x="39408" y="12697"/>
                    <a:pt x="39408" y="28372"/>
                  </a:cubicBezTo>
                  <a:lnTo>
                    <a:pt x="39408" y="1390331"/>
                  </a:lnTo>
                  <a:cubicBezTo>
                    <a:pt x="39408" y="1405992"/>
                    <a:pt x="39055" y="1418702"/>
                    <a:pt x="38620" y="1418702"/>
                  </a:cubicBezTo>
                  <a:lnTo>
                    <a:pt x="788" y="1418702"/>
                  </a:lnTo>
                  <a:cubicBezTo>
                    <a:pt x="352" y="1418702"/>
                    <a:pt x="0" y="1405992"/>
                    <a:pt x="0" y="1390331"/>
                  </a:cubicBezTo>
                  <a:lnTo>
                    <a:pt x="0" y="28372"/>
                  </a:lnTo>
                  <a:cubicBezTo>
                    <a:pt x="0" y="12697"/>
                    <a:pt x="352" y="0"/>
                    <a:pt x="788" y="0"/>
                  </a:cubicBezTo>
                  <a:close/>
                </a:path>
              </a:pathLst>
            </a:custGeom>
            <a:solidFill>
              <a:srgbClr val="006871"/>
            </a:solidFill>
          </p:spPr>
        </p:sp>
        <p:sp>
          <p:nvSpPr>
            <p:cNvPr id="26" name="TextBox 4"/>
            <p:cNvSpPr txBox="1"/>
            <p:nvPr/>
          </p:nvSpPr>
          <p:spPr>
            <a:xfrm>
              <a:off x="1760485" y="2002769"/>
              <a:ext cx="7645400" cy="768985"/>
            </a:xfrm>
            <a:prstGeom prst="rect">
              <a:avLst/>
            </a:prstGeom>
          </p:spPr>
          <p:txBody>
            <a:bodyPr wrap="square" lIns="127000" tIns="63500" rIns="127000" bIns="63500" rtlCol="0" anchor="t">
              <a:spAutoFit/>
            </a:bodyPr>
            <a:p>
              <a:pPr latinLnBrk="1">
                <a:lnSpc>
                  <a:spcPct val="116000"/>
                </a:lnSpc>
              </a:pPr>
              <a:r>
                <a:rPr lang="zh-CN" altLang="en-US" dirty="0">
                  <a:solidFill>
                    <a:srgbClr val="42464B"/>
                  </a:solidFill>
                  <a:latin typeface="微软雅黑" panose="020B0503020204020204" charset="-122"/>
                  <a:ea typeface="微软雅黑" panose="020B0503020204020204" charset="-122"/>
                </a:rPr>
                <a:t>2）Save action：将数据持久化到像HDFS这样的分布式文件存统上，这个被保存的版本也可以在后期的操作中重用。</a:t>
              </a:r>
              <a:endParaRPr lang="zh-CN" altLang="en-US" dirty="0">
                <a:solidFill>
                  <a:srgbClr val="42464B"/>
                </a:solidFill>
                <a:latin typeface="微软雅黑" panose="020B0503020204020204" charset="-122"/>
                <a:ea typeface="微软雅黑" panose="020B0503020204020204" charset="-122"/>
              </a:endParaRPr>
            </a:p>
          </p:txBody>
        </p:sp>
      </p:gr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1"/>
          <a:stretch>
            <a:fillRect l="-12" r="-12"/>
          </a:stretch>
        </a:blipFill>
        <a:effectLst/>
      </p:bgPr>
    </p:bg>
    <p:spTree>
      <p:nvGrpSpPr>
        <p:cNvPr id="1" name=""/>
        <p:cNvGrpSpPr/>
        <p:nvPr/>
      </p:nvGrpSpPr>
      <p:grpSpPr>
        <a:xfrm>
          <a:off x="0" y="0"/>
          <a:ext cx="0" cy="0"/>
          <a:chOff x="0" y="0"/>
          <a:chExt cx="0" cy="0"/>
        </a:xfrm>
      </p:grpSpPr>
      <p:grpSp>
        <p:nvGrpSpPr>
          <p:cNvPr id="42" name="组合 41"/>
          <p:cNvGrpSpPr/>
          <p:nvPr/>
        </p:nvGrpSpPr>
        <p:grpSpPr>
          <a:xfrm>
            <a:off x="1392384" y="2336879"/>
            <a:ext cx="8635048" cy="626119"/>
            <a:chOff x="1644597" y="1786869"/>
            <a:chExt cx="8635048" cy="626119"/>
          </a:xfrm>
        </p:grpSpPr>
        <p:sp>
          <p:nvSpPr>
            <p:cNvPr id="2" name="Freeform 1"/>
            <p:cNvSpPr/>
            <p:nvPr/>
          </p:nvSpPr>
          <p:spPr>
            <a:xfrm rot="16200000">
              <a:off x="5652082" y="-2214584"/>
              <a:ext cx="626110" cy="8629015"/>
            </a:xfrm>
            <a:custGeom>
              <a:avLst/>
              <a:gdLst/>
              <a:ahLst/>
              <a:cxnLst/>
              <a:rect l="l" t="t" r="r" b="b"/>
              <a:pathLst>
                <a:path w="1417573" h="3555999">
                  <a:moveTo>
                    <a:pt x="0" y="0"/>
                  </a:moveTo>
                  <a:lnTo>
                    <a:pt x="1417573" y="0"/>
                  </a:lnTo>
                  <a:lnTo>
                    <a:pt x="1417573" y="3555998"/>
                  </a:lnTo>
                  <a:lnTo>
                    <a:pt x="0" y="3555998"/>
                  </a:lnTo>
                  <a:lnTo>
                    <a:pt x="0" y="0"/>
                  </a:lnTo>
                  <a:close/>
                </a:path>
              </a:pathLst>
            </a:custGeom>
            <a:solidFill>
              <a:srgbClr val="D8D8D8">
                <a:alpha val="18823"/>
              </a:srgbClr>
            </a:solidFill>
          </p:spPr>
        </p:sp>
        <p:sp>
          <p:nvSpPr>
            <p:cNvPr id="3" name="Freeform 2"/>
            <p:cNvSpPr/>
            <p:nvPr/>
          </p:nvSpPr>
          <p:spPr>
            <a:xfrm rot="10800000">
              <a:off x="1644597" y="1845142"/>
              <a:ext cx="68149" cy="567846"/>
            </a:xfrm>
            <a:custGeom>
              <a:avLst/>
              <a:gdLst/>
              <a:ahLst/>
              <a:cxnLst/>
              <a:rect l="l" t="t" r="r" b="b"/>
              <a:pathLst>
                <a:path w="39408" h="1418701">
                  <a:moveTo>
                    <a:pt x="788" y="0"/>
                  </a:moveTo>
                  <a:lnTo>
                    <a:pt x="38620" y="0"/>
                  </a:lnTo>
                  <a:cubicBezTo>
                    <a:pt x="39055" y="0"/>
                    <a:pt x="39408" y="12697"/>
                    <a:pt x="39408" y="28372"/>
                  </a:cubicBezTo>
                  <a:lnTo>
                    <a:pt x="39408" y="1390331"/>
                  </a:lnTo>
                  <a:cubicBezTo>
                    <a:pt x="39408" y="1405992"/>
                    <a:pt x="39055" y="1418702"/>
                    <a:pt x="38620" y="1418702"/>
                  </a:cubicBezTo>
                  <a:lnTo>
                    <a:pt x="788" y="1418702"/>
                  </a:lnTo>
                  <a:cubicBezTo>
                    <a:pt x="352" y="1418702"/>
                    <a:pt x="0" y="1405992"/>
                    <a:pt x="0" y="1390331"/>
                  </a:cubicBezTo>
                  <a:lnTo>
                    <a:pt x="0" y="28372"/>
                  </a:lnTo>
                  <a:cubicBezTo>
                    <a:pt x="0" y="12697"/>
                    <a:pt x="352" y="0"/>
                    <a:pt x="788" y="0"/>
                  </a:cubicBezTo>
                  <a:close/>
                </a:path>
              </a:pathLst>
            </a:custGeom>
            <a:solidFill>
              <a:srgbClr val="006871"/>
            </a:solidFill>
          </p:spPr>
        </p:sp>
        <p:sp>
          <p:nvSpPr>
            <p:cNvPr id="5" name="TextBox 4"/>
            <p:cNvSpPr txBox="1"/>
            <p:nvPr/>
          </p:nvSpPr>
          <p:spPr>
            <a:xfrm>
              <a:off x="1766517" y="1862751"/>
              <a:ext cx="8495030" cy="447675"/>
            </a:xfrm>
            <a:prstGeom prst="rect">
              <a:avLst/>
            </a:prstGeom>
          </p:spPr>
          <p:txBody>
            <a:bodyPr wrap="square" lIns="127000" tIns="63500" rIns="127000" bIns="63500" rtlCol="0" anchor="t">
              <a:spAutoFit/>
            </a:bodyPr>
            <a:lstStyle/>
            <a:p>
              <a:pPr latinLnBrk="1">
                <a:lnSpc>
                  <a:spcPct val="116000"/>
                </a:lnSpc>
              </a:pPr>
              <a:r>
                <a:rPr dirty="0">
                  <a:solidFill>
                    <a:srgbClr val="42464B"/>
                  </a:solidFill>
                  <a:latin typeface="微软雅黑" panose="020B0503020204020204" charset="-122"/>
                  <a:ea typeface="微软雅黑" panose="020B0503020204020204" charset="-122"/>
                </a:rPr>
                <a:t>1）广播变量：这种变量只会被广播到每一个Worker一次；</a:t>
              </a:r>
              <a:endParaRPr dirty="0">
                <a:solidFill>
                  <a:srgbClr val="42464B"/>
                </a:solidFill>
                <a:latin typeface="微软雅黑" panose="020B0503020204020204" charset="-122"/>
                <a:ea typeface="微软雅黑" panose="020B0503020204020204" charset="-122"/>
              </a:endParaRPr>
            </a:p>
          </p:txBody>
        </p:sp>
      </p:grpSp>
      <p:sp>
        <p:nvSpPr>
          <p:cNvPr id="6" name="Freeform 5"/>
          <p:cNvSpPr/>
          <p:nvPr/>
        </p:nvSpPr>
        <p:spPr>
          <a:xfrm>
            <a:off x="199643" y="6098616"/>
            <a:ext cx="10885857" cy="0"/>
          </a:xfrm>
          <a:custGeom>
            <a:avLst/>
            <a:gdLst/>
            <a:ahLst/>
            <a:cxnLst/>
            <a:rect l="l" t="t" r="r" b="b"/>
            <a:pathLst>
              <a:path w="10885857">
                <a:moveTo>
                  <a:pt x="0" y="0"/>
                </a:moveTo>
                <a:lnTo>
                  <a:pt x="10885857" y="0"/>
                </a:lnTo>
              </a:path>
            </a:pathLst>
          </a:custGeom>
          <a:solidFill>
            <a:srgbClr val="42464B"/>
          </a:solidFill>
          <a:ln w="6350">
            <a:solidFill>
              <a:srgbClr val="42464B"/>
            </a:solidFill>
            <a:prstDash val="solid"/>
          </a:ln>
        </p:spPr>
      </p:sp>
      <p:sp>
        <p:nvSpPr>
          <p:cNvPr id="9" name="TextBox 8"/>
          <p:cNvSpPr txBox="1"/>
          <p:nvPr/>
        </p:nvSpPr>
        <p:spPr>
          <a:xfrm>
            <a:off x="9247717" y="313085"/>
            <a:ext cx="1871266" cy="203200"/>
          </a:xfrm>
          <a:prstGeom prst="rect">
            <a:avLst/>
          </a:prstGeom>
        </p:spPr>
        <p:txBody>
          <a:bodyPr lIns="127000" tIns="14213" rIns="127000" bIns="14213" rtlCol="0" anchor="t">
            <a:spAutoFit/>
          </a:bodyPr>
          <a:lstStyle/>
          <a:p>
            <a:pPr algn="l" latinLnBrk="1">
              <a:lnSpc>
                <a:spcPct val="116000"/>
              </a:lnSpc>
            </a:pPr>
            <a:r>
              <a:rPr lang="en-US" sz="1000" u="none" spc="350">
                <a:solidFill>
                  <a:srgbClr val="A5A5A5"/>
                </a:solidFill>
                <a:latin typeface="微软雅黑" panose="020B0503020204020204" charset="-122"/>
                <a:ea typeface="微软雅黑" panose="020B0503020204020204" charset="-122"/>
              </a:rPr>
              <a:t>厚德·励学·笃行·拓新</a:t>
            </a:r>
            <a:endParaRPr lang="en-US" sz="1100"/>
          </a:p>
        </p:txBody>
      </p:sp>
      <p:sp>
        <p:nvSpPr>
          <p:cNvPr id="10" name="Freeform 9"/>
          <p:cNvSpPr/>
          <p:nvPr/>
        </p:nvSpPr>
        <p:spPr>
          <a:xfrm>
            <a:off x="196389" y="620359"/>
            <a:ext cx="10885857" cy="0"/>
          </a:xfrm>
          <a:custGeom>
            <a:avLst/>
            <a:gdLst/>
            <a:ahLst/>
            <a:cxnLst/>
            <a:rect l="l" t="t" r="r" b="b"/>
            <a:pathLst>
              <a:path w="10885857">
                <a:moveTo>
                  <a:pt x="0" y="0"/>
                </a:moveTo>
                <a:lnTo>
                  <a:pt x="10885856" y="0"/>
                </a:lnTo>
              </a:path>
            </a:pathLst>
          </a:custGeom>
          <a:solidFill>
            <a:srgbClr val="42464B"/>
          </a:solidFill>
          <a:ln w="6350">
            <a:solidFill>
              <a:srgbClr val="42464B"/>
            </a:solidFill>
            <a:prstDash val="solid"/>
          </a:ln>
        </p:spPr>
      </p:sp>
      <p:pic>
        <p:nvPicPr>
          <p:cNvPr id="11" name="Picture 10"/>
          <p:cNvPicPr>
            <a:picLocks noChangeAspect="1"/>
          </p:cNvPicPr>
          <p:nvPr/>
        </p:nvPicPr>
        <p:blipFill>
          <a:blip r:embed="rId2"/>
          <a:stretch>
            <a:fillRect/>
          </a:stretch>
        </p:blipFill>
        <p:spPr>
          <a:xfrm>
            <a:off x="10785981" y="217324"/>
            <a:ext cx="302334" cy="302334"/>
          </a:xfrm>
          <a:prstGeom prst="rect">
            <a:avLst/>
          </a:prstGeom>
        </p:spPr>
      </p:pic>
      <p:sp>
        <p:nvSpPr>
          <p:cNvPr id="12" name="Freeform 11"/>
          <p:cNvSpPr/>
          <p:nvPr/>
        </p:nvSpPr>
        <p:spPr>
          <a:xfrm>
            <a:off x="484231" y="354770"/>
            <a:ext cx="150216" cy="136123"/>
          </a:xfrm>
          <a:custGeom>
            <a:avLst/>
            <a:gdLst/>
            <a:ahLst/>
            <a:cxnLst/>
            <a:rect l="l" t="t" r="r" b="b"/>
            <a:pathLst>
              <a:path w="150216" h="136123">
                <a:moveTo>
                  <a:pt x="0" y="68062"/>
                </a:moveTo>
                <a:lnTo>
                  <a:pt x="75109" y="0"/>
                </a:lnTo>
                <a:lnTo>
                  <a:pt x="150217" y="68062"/>
                </a:lnTo>
                <a:lnTo>
                  <a:pt x="75109" y="136123"/>
                </a:lnTo>
                <a:lnTo>
                  <a:pt x="0" y="68062"/>
                </a:lnTo>
                <a:close/>
              </a:path>
            </a:pathLst>
          </a:custGeom>
          <a:solidFill>
            <a:srgbClr val="006871"/>
          </a:solidFill>
        </p:spPr>
      </p:sp>
      <p:sp>
        <p:nvSpPr>
          <p:cNvPr id="13" name="TextBox 12"/>
          <p:cNvSpPr txBox="1"/>
          <p:nvPr/>
        </p:nvSpPr>
        <p:spPr>
          <a:xfrm>
            <a:off x="632856" y="206128"/>
            <a:ext cx="2808188" cy="412115"/>
          </a:xfrm>
          <a:prstGeom prst="rect">
            <a:avLst/>
          </a:prstGeom>
        </p:spPr>
        <p:txBody>
          <a:bodyPr lIns="127000" tIns="63500" rIns="127000" bIns="63500" rtlCol="0" anchor="t">
            <a:spAutoFit/>
          </a:bodyPr>
          <a:lstStyle/>
          <a:p>
            <a:pPr algn="l" latinLnBrk="1">
              <a:lnSpc>
                <a:spcPct val="116000"/>
              </a:lnSpc>
            </a:pPr>
            <a:r>
              <a:rPr lang="zh-CN" altLang="en-US" sz="1600" b="1" dirty="0">
                <a:solidFill>
                  <a:srgbClr val="006871"/>
                </a:solidFill>
                <a:latin typeface="微软雅黑" panose="020B0503020204020204" charset="-122"/>
                <a:ea typeface="微软雅黑" panose="020B0503020204020204" charset="-122"/>
                <a:sym typeface="+mn-ea"/>
              </a:rPr>
              <a:t>Programming Model</a:t>
            </a:r>
            <a:endParaRPr lang="zh-CN" altLang="en-US" sz="1600" b="1" u="none" dirty="0">
              <a:solidFill>
                <a:srgbClr val="42464B"/>
              </a:solidFill>
              <a:latin typeface="微软雅黑" panose="020B0503020204020204" charset="-122"/>
              <a:ea typeface="微软雅黑" panose="020B0503020204020204" charset="-122"/>
            </a:endParaRPr>
          </a:p>
        </p:txBody>
      </p:sp>
      <p:sp>
        <p:nvSpPr>
          <p:cNvPr id="14" name="Freeform 13"/>
          <p:cNvSpPr/>
          <p:nvPr/>
        </p:nvSpPr>
        <p:spPr>
          <a:xfrm>
            <a:off x="5029202" y="-885285"/>
            <a:ext cx="0" cy="164935"/>
          </a:xfrm>
          <a:custGeom>
            <a:avLst/>
            <a:gdLst/>
            <a:ahLst/>
            <a:cxnLst/>
            <a:rect l="l" t="t" r="r" b="b"/>
            <a:pathLst>
              <a:path h="164935">
                <a:moveTo>
                  <a:pt x="0" y="0"/>
                </a:moveTo>
                <a:lnTo>
                  <a:pt x="0" y="164934"/>
                </a:lnTo>
              </a:path>
            </a:pathLst>
          </a:custGeom>
          <a:solidFill>
            <a:srgbClr val="DF6B6B"/>
          </a:solidFill>
        </p:spPr>
      </p:sp>
      <p:sp>
        <p:nvSpPr>
          <p:cNvPr id="15" name="TextBox 12"/>
          <p:cNvSpPr txBox="1"/>
          <p:nvPr/>
        </p:nvSpPr>
        <p:spPr>
          <a:xfrm>
            <a:off x="1392362" y="749753"/>
            <a:ext cx="8836720" cy="447675"/>
          </a:xfrm>
          <a:prstGeom prst="rect">
            <a:avLst/>
          </a:prstGeom>
        </p:spPr>
        <p:txBody>
          <a:bodyPr lIns="127000" tIns="63500" rIns="127000" bIns="63500" rtlCol="0" anchor="t">
            <a:spAutoFit/>
          </a:bodyPr>
          <a:p>
            <a:pPr latinLnBrk="1">
              <a:lnSpc>
                <a:spcPct val="116000"/>
              </a:lnSpc>
            </a:pPr>
            <a:r>
              <a:rPr b="1" dirty="0">
                <a:solidFill>
                  <a:srgbClr val="42464B"/>
                </a:solidFill>
                <a:latin typeface="微软雅黑" panose="020B0503020204020204" charset="-122"/>
                <a:ea typeface="微软雅黑" panose="020B0503020204020204" charset="-122"/>
              </a:rPr>
              <a:t>2.</a:t>
            </a:r>
            <a:r>
              <a:rPr lang="en-US" b="1" dirty="0">
                <a:solidFill>
                  <a:srgbClr val="42464B"/>
                </a:solidFill>
                <a:latin typeface="微软雅黑" panose="020B0503020204020204" charset="-122"/>
                <a:ea typeface="微软雅黑" panose="020B0503020204020204" charset="-122"/>
              </a:rPr>
              <a:t>2 </a:t>
            </a:r>
            <a:r>
              <a:rPr b="1" dirty="0">
                <a:solidFill>
                  <a:srgbClr val="42464B"/>
                </a:solidFill>
                <a:latin typeface="微软雅黑" panose="020B0503020204020204" charset="-122"/>
                <a:ea typeface="微软雅黑" panose="020B0503020204020204" charset="-122"/>
              </a:rPr>
              <a:t>共享变量</a:t>
            </a:r>
            <a:endParaRPr b="1" dirty="0">
              <a:solidFill>
                <a:srgbClr val="42464B"/>
              </a:solidFill>
              <a:latin typeface="微软雅黑" panose="020B0503020204020204" charset="-122"/>
              <a:ea typeface="微软雅黑" panose="020B0503020204020204" charset="-122"/>
            </a:endParaRPr>
          </a:p>
        </p:txBody>
      </p:sp>
      <p:sp>
        <p:nvSpPr>
          <p:cNvPr id="16" name="Freeform 8"/>
          <p:cNvSpPr/>
          <p:nvPr/>
        </p:nvSpPr>
        <p:spPr>
          <a:xfrm>
            <a:off x="1536242" y="1270023"/>
            <a:ext cx="736600" cy="79449"/>
          </a:xfrm>
          <a:custGeom>
            <a:avLst/>
            <a:gdLst/>
            <a:ahLst/>
            <a:cxnLst/>
            <a:rect l="l" t="t" r="r" b="b"/>
            <a:pathLst>
              <a:path w="736600" h="79449">
                <a:moveTo>
                  <a:pt x="0" y="0"/>
                </a:moveTo>
                <a:lnTo>
                  <a:pt x="736601" y="0"/>
                </a:lnTo>
                <a:lnTo>
                  <a:pt x="736601" y="79448"/>
                </a:lnTo>
                <a:lnTo>
                  <a:pt x="0" y="79448"/>
                </a:lnTo>
                <a:lnTo>
                  <a:pt x="0" y="0"/>
                </a:lnTo>
                <a:close/>
              </a:path>
            </a:pathLst>
          </a:custGeom>
          <a:solidFill>
            <a:srgbClr val="006871"/>
          </a:solidFill>
        </p:spPr>
      </p:sp>
      <p:sp>
        <p:nvSpPr>
          <p:cNvPr id="7" name="TextBox 12"/>
          <p:cNvSpPr txBox="1"/>
          <p:nvPr/>
        </p:nvSpPr>
        <p:spPr>
          <a:xfrm>
            <a:off x="901507" y="1512388"/>
            <a:ext cx="8836720" cy="697230"/>
          </a:xfrm>
          <a:prstGeom prst="rect">
            <a:avLst/>
          </a:prstGeom>
        </p:spPr>
        <p:txBody>
          <a:bodyPr wrap="square" lIns="127000" tIns="63500" rIns="127000" bIns="63500" rtlCol="0" anchor="t">
            <a:spAutoFit/>
          </a:bodyPr>
          <a:p>
            <a:pPr latinLnBrk="1">
              <a:lnSpc>
                <a:spcPct val="116000"/>
              </a:lnSpc>
            </a:pPr>
            <a:r>
              <a:rPr lang="en-US" dirty="0">
                <a:solidFill>
                  <a:srgbClr val="42464B"/>
                </a:solidFill>
                <a:latin typeface="微软雅黑" panose="020B0503020204020204" charset="-122"/>
                <a:ea typeface="微软雅黑" panose="020B0503020204020204" charset="-122"/>
              </a:rPr>
              <a:t>      </a:t>
            </a:r>
            <a:r>
              <a:rPr dirty="0">
                <a:solidFill>
                  <a:srgbClr val="42464B"/>
                </a:solidFill>
                <a:latin typeface="微软雅黑" panose="020B0503020204020204" charset="-122"/>
                <a:ea typeface="微软雅黑" panose="020B0503020204020204" charset="-122"/>
              </a:rPr>
              <a:t>Spark提供了两种共享变量：</a:t>
            </a:r>
            <a:endParaRPr dirty="0">
              <a:solidFill>
                <a:srgbClr val="42464B"/>
              </a:solidFill>
              <a:latin typeface="微软雅黑" panose="020B0503020204020204" charset="-122"/>
              <a:ea typeface="微软雅黑" panose="020B0503020204020204" charset="-122"/>
            </a:endParaRPr>
          </a:p>
          <a:p>
            <a:pPr latinLnBrk="1">
              <a:lnSpc>
                <a:spcPct val="116000"/>
              </a:lnSpc>
            </a:pPr>
            <a:endParaRPr lang="en-US" sz="1400" dirty="0"/>
          </a:p>
        </p:txBody>
      </p:sp>
      <p:grpSp>
        <p:nvGrpSpPr>
          <p:cNvPr id="8" name="组合 7"/>
          <p:cNvGrpSpPr/>
          <p:nvPr/>
        </p:nvGrpSpPr>
        <p:grpSpPr>
          <a:xfrm>
            <a:off x="1374604" y="3479879"/>
            <a:ext cx="8635048" cy="626119"/>
            <a:chOff x="1644597" y="1786869"/>
            <a:chExt cx="8635048" cy="626119"/>
          </a:xfrm>
        </p:grpSpPr>
        <p:sp>
          <p:nvSpPr>
            <p:cNvPr id="17" name="Freeform 1"/>
            <p:cNvSpPr/>
            <p:nvPr/>
          </p:nvSpPr>
          <p:spPr>
            <a:xfrm rot="16200000">
              <a:off x="5652082" y="-2214584"/>
              <a:ext cx="626110" cy="8629015"/>
            </a:xfrm>
            <a:custGeom>
              <a:avLst/>
              <a:gdLst/>
              <a:ahLst/>
              <a:cxnLst/>
              <a:rect l="l" t="t" r="r" b="b"/>
              <a:pathLst>
                <a:path w="1417573" h="3555999">
                  <a:moveTo>
                    <a:pt x="0" y="0"/>
                  </a:moveTo>
                  <a:lnTo>
                    <a:pt x="1417573" y="0"/>
                  </a:lnTo>
                  <a:lnTo>
                    <a:pt x="1417573" y="3555998"/>
                  </a:lnTo>
                  <a:lnTo>
                    <a:pt x="0" y="3555998"/>
                  </a:lnTo>
                  <a:lnTo>
                    <a:pt x="0" y="0"/>
                  </a:lnTo>
                  <a:close/>
                </a:path>
              </a:pathLst>
            </a:custGeom>
            <a:solidFill>
              <a:srgbClr val="D8D8D8">
                <a:alpha val="18823"/>
              </a:srgbClr>
            </a:solidFill>
          </p:spPr>
        </p:sp>
        <p:sp>
          <p:nvSpPr>
            <p:cNvPr id="18" name="Freeform 2"/>
            <p:cNvSpPr/>
            <p:nvPr/>
          </p:nvSpPr>
          <p:spPr>
            <a:xfrm rot="10800000">
              <a:off x="1644597" y="1845142"/>
              <a:ext cx="68149" cy="567846"/>
            </a:xfrm>
            <a:custGeom>
              <a:avLst/>
              <a:gdLst/>
              <a:ahLst/>
              <a:cxnLst/>
              <a:rect l="l" t="t" r="r" b="b"/>
              <a:pathLst>
                <a:path w="39408" h="1418701">
                  <a:moveTo>
                    <a:pt x="788" y="0"/>
                  </a:moveTo>
                  <a:lnTo>
                    <a:pt x="38620" y="0"/>
                  </a:lnTo>
                  <a:cubicBezTo>
                    <a:pt x="39055" y="0"/>
                    <a:pt x="39408" y="12697"/>
                    <a:pt x="39408" y="28372"/>
                  </a:cubicBezTo>
                  <a:lnTo>
                    <a:pt x="39408" y="1390331"/>
                  </a:lnTo>
                  <a:cubicBezTo>
                    <a:pt x="39408" y="1405992"/>
                    <a:pt x="39055" y="1418702"/>
                    <a:pt x="38620" y="1418702"/>
                  </a:cubicBezTo>
                  <a:lnTo>
                    <a:pt x="788" y="1418702"/>
                  </a:lnTo>
                  <a:cubicBezTo>
                    <a:pt x="352" y="1418702"/>
                    <a:pt x="0" y="1405992"/>
                    <a:pt x="0" y="1390331"/>
                  </a:cubicBezTo>
                  <a:lnTo>
                    <a:pt x="0" y="28372"/>
                  </a:lnTo>
                  <a:cubicBezTo>
                    <a:pt x="0" y="12697"/>
                    <a:pt x="352" y="0"/>
                    <a:pt x="788" y="0"/>
                  </a:cubicBezTo>
                  <a:close/>
                </a:path>
              </a:pathLst>
            </a:custGeom>
            <a:solidFill>
              <a:srgbClr val="006871"/>
            </a:solidFill>
          </p:spPr>
        </p:sp>
        <p:sp>
          <p:nvSpPr>
            <p:cNvPr id="19" name="TextBox 4"/>
            <p:cNvSpPr txBox="1"/>
            <p:nvPr/>
          </p:nvSpPr>
          <p:spPr>
            <a:xfrm>
              <a:off x="1766517" y="1862751"/>
              <a:ext cx="8495030" cy="447675"/>
            </a:xfrm>
            <a:prstGeom prst="rect">
              <a:avLst/>
            </a:prstGeom>
          </p:spPr>
          <p:txBody>
            <a:bodyPr wrap="square" lIns="127000" tIns="63500" rIns="127000" bIns="63500" rtlCol="0" anchor="t">
              <a:spAutoFit/>
            </a:bodyPr>
            <a:p>
              <a:pPr latinLnBrk="1">
                <a:lnSpc>
                  <a:spcPct val="116000"/>
                </a:lnSpc>
              </a:pPr>
              <a:r>
                <a:rPr dirty="0">
                  <a:solidFill>
                    <a:srgbClr val="42464B"/>
                  </a:solidFill>
                  <a:latin typeface="微软雅黑" panose="020B0503020204020204" charset="-122"/>
                  <a:ea typeface="微软雅黑" panose="020B0503020204020204" charset="-122"/>
                </a:rPr>
                <a:t>2）累加器：可以在Worker节点间共享该变量，可以用来作为计数器。</a:t>
              </a:r>
              <a:endParaRPr dirty="0">
                <a:solidFill>
                  <a:srgbClr val="42464B"/>
                </a:solidFill>
                <a:latin typeface="微软雅黑" panose="020B0503020204020204" charset="-122"/>
                <a:ea typeface="微软雅黑" panose="020B0503020204020204" charset="-122"/>
              </a:endParaRPr>
            </a:p>
          </p:txBody>
        </p:sp>
      </p:gr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1"/>
          <a:stretch>
            <a:fillRect l="-12" r="-12"/>
          </a:stretch>
        </a:blipFill>
        <a:effectLst/>
      </p:bgPr>
    </p:bg>
    <p:spTree>
      <p:nvGrpSpPr>
        <p:cNvPr id="1" name=""/>
        <p:cNvGrpSpPr/>
        <p:nvPr/>
      </p:nvGrpSpPr>
      <p:grpSpPr>
        <a:xfrm>
          <a:off x="0" y="0"/>
          <a:ext cx="0" cy="0"/>
          <a:chOff x="0" y="0"/>
          <a:chExt cx="0" cy="0"/>
        </a:xfrm>
      </p:grpSpPr>
      <p:sp>
        <p:nvSpPr>
          <p:cNvPr id="2" name="Freeform 1"/>
          <p:cNvSpPr/>
          <p:nvPr/>
        </p:nvSpPr>
        <p:spPr>
          <a:xfrm>
            <a:off x="199643" y="6098616"/>
            <a:ext cx="10885857" cy="0"/>
          </a:xfrm>
          <a:custGeom>
            <a:avLst/>
            <a:gdLst/>
            <a:ahLst/>
            <a:cxnLst/>
            <a:rect l="l" t="t" r="r" b="b"/>
            <a:pathLst>
              <a:path w="10885857">
                <a:moveTo>
                  <a:pt x="0" y="0"/>
                </a:moveTo>
                <a:lnTo>
                  <a:pt x="10885857" y="0"/>
                </a:lnTo>
              </a:path>
            </a:pathLst>
          </a:custGeom>
          <a:solidFill>
            <a:srgbClr val="42464B"/>
          </a:solidFill>
          <a:ln w="6350">
            <a:solidFill>
              <a:srgbClr val="42464B"/>
            </a:solidFill>
            <a:prstDash val="solid"/>
          </a:ln>
        </p:spPr>
      </p:sp>
      <p:sp>
        <p:nvSpPr>
          <p:cNvPr id="3" name="TextBox 2"/>
          <p:cNvSpPr txBox="1"/>
          <p:nvPr/>
        </p:nvSpPr>
        <p:spPr>
          <a:xfrm>
            <a:off x="444501" y="6184899"/>
            <a:ext cx="2273598" cy="203200"/>
          </a:xfrm>
          <a:prstGeom prst="rect">
            <a:avLst/>
          </a:prstGeom>
        </p:spPr>
        <p:txBody>
          <a:bodyPr lIns="127000" tIns="14213" rIns="127000" bIns="14213" rtlCol="0" anchor="t">
            <a:spAutoFit/>
          </a:bodyPr>
          <a:lstStyle/>
          <a:p>
            <a:pPr algn="l" latinLnBrk="1">
              <a:lnSpc>
                <a:spcPct val="116000"/>
              </a:lnSpc>
            </a:pPr>
            <a:r>
              <a:rPr lang="en-US" sz="1000" u="none" spc="150">
                <a:solidFill>
                  <a:srgbClr val="A5A5A5"/>
                </a:solidFill>
                <a:latin typeface="微软雅黑" panose="020B0503020204020204" charset="-122"/>
                <a:ea typeface="微软雅黑" panose="020B0503020204020204" charset="-122"/>
              </a:rPr>
              <a:t>广东财经大学毕业答辩</a:t>
            </a:r>
            <a:endParaRPr lang="en-US" sz="1100"/>
          </a:p>
        </p:txBody>
      </p:sp>
      <p:sp>
        <p:nvSpPr>
          <p:cNvPr id="4" name="TextBox 3"/>
          <p:cNvSpPr txBox="1"/>
          <p:nvPr/>
        </p:nvSpPr>
        <p:spPr>
          <a:xfrm>
            <a:off x="8330085" y="6185384"/>
            <a:ext cx="2955727" cy="203200"/>
          </a:xfrm>
          <a:prstGeom prst="rect">
            <a:avLst/>
          </a:prstGeom>
        </p:spPr>
        <p:txBody>
          <a:bodyPr lIns="127000" tIns="14213" rIns="127000" bIns="14213" rtlCol="0" anchor="t">
            <a:spAutoFit/>
          </a:bodyPr>
          <a:lstStyle/>
          <a:p>
            <a:pPr algn="l" latinLnBrk="1">
              <a:lnSpc>
                <a:spcPct val="116000"/>
              </a:lnSpc>
            </a:pPr>
            <a:r>
              <a:rPr lang="en-US" sz="1000" u="none">
                <a:solidFill>
                  <a:srgbClr val="A5A5A5"/>
                </a:solidFill>
                <a:latin typeface="微软雅黑" panose="020B0503020204020204" charset="-122"/>
                <a:ea typeface="微软雅黑" panose="020B0503020204020204" charset="-122"/>
              </a:rPr>
              <a:t>GuangDong University of Finance &amp; Economics</a:t>
            </a:r>
            <a:endParaRPr lang="en-US" sz="1100"/>
          </a:p>
        </p:txBody>
      </p:sp>
      <p:sp>
        <p:nvSpPr>
          <p:cNvPr id="5" name="TextBox 4"/>
          <p:cNvSpPr txBox="1"/>
          <p:nvPr/>
        </p:nvSpPr>
        <p:spPr>
          <a:xfrm>
            <a:off x="9247717" y="313085"/>
            <a:ext cx="1871266" cy="203200"/>
          </a:xfrm>
          <a:prstGeom prst="rect">
            <a:avLst/>
          </a:prstGeom>
        </p:spPr>
        <p:txBody>
          <a:bodyPr lIns="127000" tIns="14213" rIns="127000" bIns="14213" rtlCol="0" anchor="t">
            <a:spAutoFit/>
          </a:bodyPr>
          <a:lstStyle/>
          <a:p>
            <a:pPr algn="l" latinLnBrk="1">
              <a:lnSpc>
                <a:spcPct val="116000"/>
              </a:lnSpc>
            </a:pPr>
            <a:r>
              <a:rPr lang="en-US" sz="1000" u="none" spc="350">
                <a:solidFill>
                  <a:srgbClr val="A5A5A5"/>
                </a:solidFill>
                <a:latin typeface="微软雅黑" panose="020B0503020204020204" charset="-122"/>
                <a:ea typeface="微软雅黑" panose="020B0503020204020204" charset="-122"/>
              </a:rPr>
              <a:t>厚德·励学·笃行·拓新</a:t>
            </a:r>
            <a:endParaRPr lang="en-US" sz="1100"/>
          </a:p>
        </p:txBody>
      </p:sp>
      <p:sp>
        <p:nvSpPr>
          <p:cNvPr id="6" name="Freeform 5"/>
          <p:cNvSpPr/>
          <p:nvPr/>
        </p:nvSpPr>
        <p:spPr>
          <a:xfrm>
            <a:off x="196389" y="620359"/>
            <a:ext cx="10885857" cy="0"/>
          </a:xfrm>
          <a:custGeom>
            <a:avLst/>
            <a:gdLst/>
            <a:ahLst/>
            <a:cxnLst/>
            <a:rect l="l" t="t" r="r" b="b"/>
            <a:pathLst>
              <a:path w="10885857">
                <a:moveTo>
                  <a:pt x="0" y="0"/>
                </a:moveTo>
                <a:lnTo>
                  <a:pt x="10885856" y="0"/>
                </a:lnTo>
              </a:path>
            </a:pathLst>
          </a:custGeom>
          <a:solidFill>
            <a:srgbClr val="42464B"/>
          </a:solidFill>
          <a:ln w="6350">
            <a:solidFill>
              <a:srgbClr val="42464B"/>
            </a:solidFill>
            <a:prstDash val="solid"/>
          </a:ln>
        </p:spPr>
      </p:sp>
      <p:pic>
        <p:nvPicPr>
          <p:cNvPr id="7" name="Picture 6"/>
          <p:cNvPicPr>
            <a:picLocks noChangeAspect="1"/>
          </p:cNvPicPr>
          <p:nvPr/>
        </p:nvPicPr>
        <p:blipFill>
          <a:blip r:embed="rId2"/>
          <a:stretch>
            <a:fillRect/>
          </a:stretch>
        </p:blipFill>
        <p:spPr>
          <a:xfrm>
            <a:off x="10785981" y="217324"/>
            <a:ext cx="302334" cy="302334"/>
          </a:xfrm>
          <a:prstGeom prst="rect">
            <a:avLst/>
          </a:prstGeom>
        </p:spPr>
      </p:pic>
      <p:sp>
        <p:nvSpPr>
          <p:cNvPr id="8" name="Freeform 7"/>
          <p:cNvSpPr/>
          <p:nvPr/>
        </p:nvSpPr>
        <p:spPr>
          <a:xfrm>
            <a:off x="1770324" y="229985"/>
            <a:ext cx="2470751" cy="4789069"/>
          </a:xfrm>
          <a:custGeom>
            <a:avLst/>
            <a:gdLst/>
            <a:ahLst/>
            <a:cxnLst/>
            <a:rect l="l" t="t" r="r" b="b"/>
            <a:pathLst>
              <a:path w="2470751" h="4789069">
                <a:moveTo>
                  <a:pt x="0" y="0"/>
                </a:moveTo>
                <a:lnTo>
                  <a:pt x="2470751" y="0"/>
                </a:lnTo>
                <a:lnTo>
                  <a:pt x="2470751" y="4789068"/>
                </a:lnTo>
                <a:lnTo>
                  <a:pt x="0" y="4789068"/>
                </a:lnTo>
                <a:lnTo>
                  <a:pt x="0" y="0"/>
                </a:lnTo>
                <a:close/>
              </a:path>
            </a:pathLst>
          </a:custGeom>
          <a:solidFill>
            <a:srgbClr val="006871"/>
          </a:solidFill>
        </p:spPr>
      </p:sp>
      <p:sp>
        <p:nvSpPr>
          <p:cNvPr id="9" name="Freeform 8"/>
          <p:cNvSpPr/>
          <p:nvPr/>
        </p:nvSpPr>
        <p:spPr>
          <a:xfrm>
            <a:off x="1765198" y="3983955"/>
            <a:ext cx="2476498" cy="75084"/>
          </a:xfrm>
          <a:custGeom>
            <a:avLst/>
            <a:gdLst/>
            <a:ahLst/>
            <a:cxnLst/>
            <a:rect l="l" t="t" r="r" b="b"/>
            <a:pathLst>
              <a:path w="2476498" h="75084">
                <a:moveTo>
                  <a:pt x="0" y="0"/>
                </a:moveTo>
                <a:lnTo>
                  <a:pt x="2476498" y="0"/>
                </a:lnTo>
                <a:lnTo>
                  <a:pt x="2476498" y="75084"/>
                </a:lnTo>
                <a:lnTo>
                  <a:pt x="0" y="75084"/>
                </a:lnTo>
                <a:lnTo>
                  <a:pt x="0" y="0"/>
                </a:lnTo>
                <a:close/>
              </a:path>
            </a:pathLst>
          </a:custGeom>
          <a:solidFill>
            <a:srgbClr val="FFFFFF"/>
          </a:solidFill>
        </p:spPr>
      </p:sp>
      <p:sp>
        <p:nvSpPr>
          <p:cNvPr id="10" name="Freeform 9"/>
          <p:cNvSpPr/>
          <p:nvPr/>
        </p:nvSpPr>
        <p:spPr>
          <a:xfrm>
            <a:off x="1763885" y="3845366"/>
            <a:ext cx="2476498" cy="75084"/>
          </a:xfrm>
          <a:custGeom>
            <a:avLst/>
            <a:gdLst/>
            <a:ahLst/>
            <a:cxnLst/>
            <a:rect l="l" t="t" r="r" b="b"/>
            <a:pathLst>
              <a:path w="2476498" h="75084">
                <a:moveTo>
                  <a:pt x="0" y="0"/>
                </a:moveTo>
                <a:lnTo>
                  <a:pt x="2476497" y="0"/>
                </a:lnTo>
                <a:lnTo>
                  <a:pt x="2476497" y="75084"/>
                </a:lnTo>
                <a:lnTo>
                  <a:pt x="0" y="75084"/>
                </a:lnTo>
                <a:lnTo>
                  <a:pt x="0" y="0"/>
                </a:lnTo>
                <a:close/>
              </a:path>
            </a:pathLst>
          </a:custGeom>
          <a:solidFill>
            <a:srgbClr val="FFFFFF"/>
          </a:solidFill>
        </p:spPr>
      </p:sp>
      <p:sp>
        <p:nvSpPr>
          <p:cNvPr id="11" name="TextBox 10"/>
          <p:cNvSpPr txBox="1"/>
          <p:nvPr/>
        </p:nvSpPr>
        <p:spPr>
          <a:xfrm>
            <a:off x="2057939" y="1683006"/>
            <a:ext cx="2182444" cy="1713230"/>
          </a:xfrm>
          <a:prstGeom prst="rect">
            <a:avLst/>
          </a:prstGeom>
        </p:spPr>
        <p:txBody>
          <a:bodyPr wrap="square" lIns="127000" tIns="0" rIns="127000" bIns="0" rtlCol="0" anchor="t">
            <a:spAutoFit/>
          </a:bodyPr>
          <a:lstStyle/>
          <a:p>
            <a:pPr algn="l" latinLnBrk="1">
              <a:lnSpc>
                <a:spcPct val="116000"/>
              </a:lnSpc>
            </a:pPr>
            <a:r>
              <a:rPr lang="en-US" sz="9600" b="1" u="none" dirty="0">
                <a:solidFill>
                  <a:srgbClr val="FFFFFF"/>
                </a:solidFill>
                <a:latin typeface="微软雅黑" panose="020B0503020204020204" charset="-122"/>
                <a:ea typeface="微软雅黑" panose="020B0503020204020204" charset="-122"/>
              </a:rPr>
              <a:t>03</a:t>
            </a:r>
            <a:endParaRPr lang="en-US" sz="1100" dirty="0"/>
          </a:p>
        </p:txBody>
      </p:sp>
      <p:sp>
        <p:nvSpPr>
          <p:cNvPr id="12" name="Freeform 11"/>
          <p:cNvSpPr/>
          <p:nvPr/>
        </p:nvSpPr>
        <p:spPr>
          <a:xfrm>
            <a:off x="1765052" y="2647571"/>
            <a:ext cx="2476498" cy="460863"/>
          </a:xfrm>
          <a:custGeom>
            <a:avLst/>
            <a:gdLst/>
            <a:ahLst/>
            <a:cxnLst/>
            <a:rect l="l" t="t" r="r" b="b"/>
            <a:pathLst>
              <a:path w="2476498" h="460863">
                <a:moveTo>
                  <a:pt x="0" y="0"/>
                </a:moveTo>
                <a:lnTo>
                  <a:pt x="2476498" y="0"/>
                </a:lnTo>
                <a:lnTo>
                  <a:pt x="2476498" y="460863"/>
                </a:lnTo>
                <a:lnTo>
                  <a:pt x="0" y="460863"/>
                </a:lnTo>
                <a:lnTo>
                  <a:pt x="0" y="0"/>
                </a:lnTo>
                <a:close/>
              </a:path>
            </a:pathLst>
          </a:custGeom>
          <a:solidFill>
            <a:srgbClr val="006871">
              <a:alpha val="12156"/>
            </a:srgbClr>
          </a:solidFill>
        </p:spPr>
      </p:sp>
      <p:pic>
        <p:nvPicPr>
          <p:cNvPr id="13" name="Picture 12"/>
          <p:cNvPicPr>
            <a:picLocks noChangeAspect="1"/>
          </p:cNvPicPr>
          <p:nvPr/>
        </p:nvPicPr>
        <p:blipFill>
          <a:blip r:embed="rId3"/>
          <a:stretch>
            <a:fillRect/>
          </a:stretch>
        </p:blipFill>
        <p:spPr>
          <a:xfrm>
            <a:off x="4635713" y="3175071"/>
            <a:ext cx="2533176" cy="12700"/>
          </a:xfrm>
          <a:prstGeom prst="rect">
            <a:avLst/>
          </a:prstGeom>
        </p:spPr>
      </p:pic>
      <p:sp>
        <p:nvSpPr>
          <p:cNvPr id="14" name="TextBox 13"/>
          <p:cNvSpPr txBox="1"/>
          <p:nvPr/>
        </p:nvSpPr>
        <p:spPr>
          <a:xfrm>
            <a:off x="4559300" y="2261235"/>
            <a:ext cx="4866640" cy="727075"/>
          </a:xfrm>
          <a:prstGeom prst="rect">
            <a:avLst/>
          </a:prstGeom>
        </p:spPr>
        <p:txBody>
          <a:bodyPr wrap="square" lIns="127000" tIns="7466" rIns="127000" bIns="7466" rtlCol="0" anchor="t">
            <a:spAutoFit/>
          </a:bodyPr>
          <a:lstStyle/>
          <a:p>
            <a:pPr latinLnBrk="1">
              <a:lnSpc>
                <a:spcPct val="116000"/>
              </a:lnSpc>
            </a:pPr>
            <a:r>
              <a:rPr lang="zh-CN" altLang="en-US" sz="4000" b="1" dirty="0">
                <a:solidFill>
                  <a:srgbClr val="42464B"/>
                </a:solidFill>
                <a:latin typeface="微软雅黑" panose="020B0503020204020204" charset="-122"/>
                <a:ea typeface="微软雅黑" panose="020B0503020204020204" charset="-122"/>
                <a:sym typeface="+mn-ea"/>
              </a:rPr>
              <a:t>Implementation</a:t>
            </a:r>
            <a:endParaRPr lang="zh-CN" altLang="en-US" sz="4000" b="1" dirty="0">
              <a:solidFill>
                <a:srgbClr val="42464B"/>
              </a:solidFill>
              <a:latin typeface="微软雅黑" panose="020B0503020204020204" charset="-122"/>
              <a:ea typeface="微软雅黑" panose="020B0503020204020204" charset="-122"/>
              <a:sym typeface="+mn-ea"/>
            </a:endParaRP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1"/>
          <a:stretch>
            <a:fillRect l="-12" r="-12"/>
          </a:stretch>
        </a:blipFill>
        <a:effectLst/>
      </p:bgPr>
    </p:bg>
    <p:spTree>
      <p:nvGrpSpPr>
        <p:cNvPr id="1" name=""/>
        <p:cNvGrpSpPr/>
        <p:nvPr/>
      </p:nvGrpSpPr>
      <p:grpSpPr>
        <a:xfrm>
          <a:off x="0" y="0"/>
          <a:ext cx="0" cy="0"/>
          <a:chOff x="0" y="0"/>
          <a:chExt cx="0" cy="0"/>
        </a:xfrm>
      </p:grpSpPr>
      <p:sp>
        <p:nvSpPr>
          <p:cNvPr id="6" name="Freeform 5"/>
          <p:cNvSpPr/>
          <p:nvPr/>
        </p:nvSpPr>
        <p:spPr>
          <a:xfrm>
            <a:off x="199643" y="6098616"/>
            <a:ext cx="10885857" cy="0"/>
          </a:xfrm>
          <a:custGeom>
            <a:avLst/>
            <a:gdLst/>
            <a:ahLst/>
            <a:cxnLst/>
            <a:rect l="l" t="t" r="r" b="b"/>
            <a:pathLst>
              <a:path w="10885857">
                <a:moveTo>
                  <a:pt x="0" y="0"/>
                </a:moveTo>
                <a:lnTo>
                  <a:pt x="10885857" y="0"/>
                </a:lnTo>
              </a:path>
            </a:pathLst>
          </a:custGeom>
          <a:solidFill>
            <a:srgbClr val="42464B"/>
          </a:solidFill>
          <a:ln w="6350">
            <a:solidFill>
              <a:srgbClr val="42464B"/>
            </a:solidFill>
            <a:prstDash val="solid"/>
          </a:ln>
        </p:spPr>
      </p:sp>
      <p:sp>
        <p:nvSpPr>
          <p:cNvPr id="9" name="TextBox 8"/>
          <p:cNvSpPr txBox="1"/>
          <p:nvPr/>
        </p:nvSpPr>
        <p:spPr>
          <a:xfrm>
            <a:off x="9247717" y="313085"/>
            <a:ext cx="1871266" cy="203200"/>
          </a:xfrm>
          <a:prstGeom prst="rect">
            <a:avLst/>
          </a:prstGeom>
        </p:spPr>
        <p:txBody>
          <a:bodyPr lIns="127000" tIns="14213" rIns="127000" bIns="14213" rtlCol="0" anchor="t">
            <a:spAutoFit/>
          </a:bodyPr>
          <a:lstStyle/>
          <a:p>
            <a:pPr algn="l" latinLnBrk="1">
              <a:lnSpc>
                <a:spcPct val="116000"/>
              </a:lnSpc>
            </a:pPr>
            <a:r>
              <a:rPr lang="en-US" sz="1000" u="none" spc="350">
                <a:solidFill>
                  <a:srgbClr val="A5A5A5"/>
                </a:solidFill>
                <a:latin typeface="微软雅黑" panose="020B0503020204020204" charset="-122"/>
                <a:ea typeface="微软雅黑" panose="020B0503020204020204" charset="-122"/>
              </a:rPr>
              <a:t>厚德·励学·笃行·拓新</a:t>
            </a:r>
            <a:endParaRPr lang="en-US" sz="1100"/>
          </a:p>
        </p:txBody>
      </p:sp>
      <p:sp>
        <p:nvSpPr>
          <p:cNvPr id="10" name="Freeform 9"/>
          <p:cNvSpPr/>
          <p:nvPr/>
        </p:nvSpPr>
        <p:spPr>
          <a:xfrm>
            <a:off x="196389" y="620359"/>
            <a:ext cx="10885857" cy="0"/>
          </a:xfrm>
          <a:custGeom>
            <a:avLst/>
            <a:gdLst/>
            <a:ahLst/>
            <a:cxnLst/>
            <a:rect l="l" t="t" r="r" b="b"/>
            <a:pathLst>
              <a:path w="10885857">
                <a:moveTo>
                  <a:pt x="0" y="0"/>
                </a:moveTo>
                <a:lnTo>
                  <a:pt x="10885856" y="0"/>
                </a:lnTo>
              </a:path>
            </a:pathLst>
          </a:custGeom>
          <a:solidFill>
            <a:srgbClr val="42464B"/>
          </a:solidFill>
          <a:ln w="6350">
            <a:solidFill>
              <a:srgbClr val="42464B"/>
            </a:solidFill>
            <a:prstDash val="solid"/>
          </a:ln>
        </p:spPr>
      </p:sp>
      <p:pic>
        <p:nvPicPr>
          <p:cNvPr id="11" name="Picture 10"/>
          <p:cNvPicPr>
            <a:picLocks noChangeAspect="1"/>
          </p:cNvPicPr>
          <p:nvPr/>
        </p:nvPicPr>
        <p:blipFill>
          <a:blip r:embed="rId2"/>
          <a:stretch>
            <a:fillRect/>
          </a:stretch>
        </p:blipFill>
        <p:spPr>
          <a:xfrm>
            <a:off x="10785981" y="217324"/>
            <a:ext cx="302334" cy="302334"/>
          </a:xfrm>
          <a:prstGeom prst="rect">
            <a:avLst/>
          </a:prstGeom>
        </p:spPr>
      </p:pic>
      <p:sp>
        <p:nvSpPr>
          <p:cNvPr id="12" name="Freeform 11"/>
          <p:cNvSpPr/>
          <p:nvPr/>
        </p:nvSpPr>
        <p:spPr>
          <a:xfrm>
            <a:off x="484231" y="354770"/>
            <a:ext cx="150216" cy="136123"/>
          </a:xfrm>
          <a:custGeom>
            <a:avLst/>
            <a:gdLst/>
            <a:ahLst/>
            <a:cxnLst/>
            <a:rect l="l" t="t" r="r" b="b"/>
            <a:pathLst>
              <a:path w="150216" h="136123">
                <a:moveTo>
                  <a:pt x="0" y="68062"/>
                </a:moveTo>
                <a:lnTo>
                  <a:pt x="75109" y="0"/>
                </a:lnTo>
                <a:lnTo>
                  <a:pt x="150217" y="68062"/>
                </a:lnTo>
                <a:lnTo>
                  <a:pt x="75109" y="136123"/>
                </a:lnTo>
                <a:lnTo>
                  <a:pt x="0" y="68062"/>
                </a:lnTo>
                <a:close/>
              </a:path>
            </a:pathLst>
          </a:custGeom>
          <a:solidFill>
            <a:srgbClr val="006871"/>
          </a:solidFill>
        </p:spPr>
      </p:sp>
      <p:sp>
        <p:nvSpPr>
          <p:cNvPr id="13" name="TextBox 12"/>
          <p:cNvSpPr txBox="1"/>
          <p:nvPr/>
        </p:nvSpPr>
        <p:spPr>
          <a:xfrm>
            <a:off x="632856" y="206128"/>
            <a:ext cx="2808188" cy="412115"/>
          </a:xfrm>
          <a:prstGeom prst="rect">
            <a:avLst/>
          </a:prstGeom>
        </p:spPr>
        <p:txBody>
          <a:bodyPr lIns="127000" tIns="63500" rIns="127000" bIns="63500" rtlCol="0" anchor="t">
            <a:spAutoFit/>
          </a:bodyPr>
          <a:lstStyle/>
          <a:p>
            <a:pPr algn="l" latinLnBrk="1">
              <a:lnSpc>
                <a:spcPct val="116000"/>
              </a:lnSpc>
            </a:pPr>
            <a:r>
              <a:rPr lang="zh-CN" altLang="en-US" sz="1600" b="1" dirty="0">
                <a:solidFill>
                  <a:srgbClr val="42464B"/>
                </a:solidFill>
                <a:latin typeface="微软雅黑" panose="020B0503020204020204" charset="-122"/>
                <a:ea typeface="微软雅黑" panose="020B0503020204020204" charset="-122"/>
                <a:sym typeface="+mn-ea"/>
              </a:rPr>
              <a:t>Implementation</a:t>
            </a:r>
            <a:endParaRPr lang="zh-CN" altLang="en-US" sz="1600" b="1" u="none" dirty="0">
              <a:solidFill>
                <a:srgbClr val="42464B"/>
              </a:solidFill>
              <a:latin typeface="微软雅黑" panose="020B0503020204020204" charset="-122"/>
              <a:ea typeface="微软雅黑" panose="020B0503020204020204" charset="-122"/>
            </a:endParaRPr>
          </a:p>
        </p:txBody>
      </p:sp>
      <p:sp>
        <p:nvSpPr>
          <p:cNvPr id="14" name="Freeform 13"/>
          <p:cNvSpPr/>
          <p:nvPr/>
        </p:nvSpPr>
        <p:spPr>
          <a:xfrm>
            <a:off x="5029202" y="-885285"/>
            <a:ext cx="0" cy="164935"/>
          </a:xfrm>
          <a:custGeom>
            <a:avLst/>
            <a:gdLst/>
            <a:ahLst/>
            <a:cxnLst/>
            <a:rect l="l" t="t" r="r" b="b"/>
            <a:pathLst>
              <a:path h="164935">
                <a:moveTo>
                  <a:pt x="0" y="0"/>
                </a:moveTo>
                <a:lnTo>
                  <a:pt x="0" y="164934"/>
                </a:lnTo>
              </a:path>
            </a:pathLst>
          </a:custGeom>
          <a:solidFill>
            <a:srgbClr val="DF6B6B"/>
          </a:solidFill>
        </p:spPr>
      </p:sp>
      <p:sp>
        <p:nvSpPr>
          <p:cNvPr id="15" name="TextBox 12"/>
          <p:cNvSpPr txBox="1"/>
          <p:nvPr/>
        </p:nvSpPr>
        <p:spPr>
          <a:xfrm>
            <a:off x="1392362" y="749753"/>
            <a:ext cx="8836720" cy="447675"/>
          </a:xfrm>
          <a:prstGeom prst="rect">
            <a:avLst/>
          </a:prstGeom>
        </p:spPr>
        <p:txBody>
          <a:bodyPr lIns="127000" tIns="63500" rIns="127000" bIns="63500" rtlCol="0" anchor="t">
            <a:spAutoFit/>
          </a:bodyPr>
          <a:p>
            <a:pPr latinLnBrk="1">
              <a:lnSpc>
                <a:spcPct val="116000"/>
              </a:lnSpc>
            </a:pPr>
            <a:r>
              <a:rPr lang="zh-CN" altLang="en-US" b="1" dirty="0">
                <a:solidFill>
                  <a:srgbClr val="42464B"/>
                </a:solidFill>
                <a:latin typeface="微软雅黑" panose="020B0503020204020204" charset="-122"/>
                <a:ea typeface="微软雅黑" panose="020B0503020204020204" charset="-122"/>
                <a:sym typeface="+mn-ea"/>
              </a:rPr>
              <a:t>RDD 具体实现与计算调度</a:t>
            </a:r>
            <a:endParaRPr lang="zh-CN" altLang="en-US" b="1" dirty="0">
              <a:solidFill>
                <a:srgbClr val="42464B"/>
              </a:solidFill>
              <a:latin typeface="微软雅黑" panose="020B0503020204020204" charset="-122"/>
              <a:ea typeface="微软雅黑" panose="020B0503020204020204" charset="-122"/>
              <a:sym typeface="+mn-ea"/>
            </a:endParaRPr>
          </a:p>
        </p:txBody>
      </p:sp>
      <p:sp>
        <p:nvSpPr>
          <p:cNvPr id="16" name="Freeform 8"/>
          <p:cNvSpPr/>
          <p:nvPr/>
        </p:nvSpPr>
        <p:spPr>
          <a:xfrm>
            <a:off x="1536242" y="1270023"/>
            <a:ext cx="736600" cy="79449"/>
          </a:xfrm>
          <a:custGeom>
            <a:avLst/>
            <a:gdLst/>
            <a:ahLst/>
            <a:cxnLst/>
            <a:rect l="l" t="t" r="r" b="b"/>
            <a:pathLst>
              <a:path w="736600" h="79449">
                <a:moveTo>
                  <a:pt x="0" y="0"/>
                </a:moveTo>
                <a:lnTo>
                  <a:pt x="736601" y="0"/>
                </a:lnTo>
                <a:lnTo>
                  <a:pt x="736601" y="79448"/>
                </a:lnTo>
                <a:lnTo>
                  <a:pt x="0" y="79448"/>
                </a:lnTo>
                <a:lnTo>
                  <a:pt x="0" y="0"/>
                </a:lnTo>
                <a:close/>
              </a:path>
            </a:pathLst>
          </a:custGeom>
          <a:solidFill>
            <a:srgbClr val="006871"/>
          </a:solidFill>
        </p:spPr>
      </p:sp>
      <p:sp>
        <p:nvSpPr>
          <p:cNvPr id="7" name="TextBox 12"/>
          <p:cNvSpPr txBox="1"/>
          <p:nvPr/>
        </p:nvSpPr>
        <p:spPr>
          <a:xfrm>
            <a:off x="1282507" y="1574618"/>
            <a:ext cx="8836720" cy="1090295"/>
          </a:xfrm>
          <a:prstGeom prst="rect">
            <a:avLst/>
          </a:prstGeom>
        </p:spPr>
        <p:txBody>
          <a:bodyPr wrap="square" lIns="127000" tIns="63500" rIns="127000" bIns="63500" rtlCol="0" anchor="t">
            <a:spAutoFit/>
          </a:bodyPr>
          <a:p>
            <a:pPr latinLnBrk="1">
              <a:lnSpc>
                <a:spcPct val="116000"/>
              </a:lnSpc>
            </a:pPr>
            <a:r>
              <a:rPr dirty="0">
                <a:solidFill>
                  <a:srgbClr val="42464B"/>
                </a:solidFill>
                <a:latin typeface="微软雅黑" panose="020B0503020204020204" charset="-122"/>
                <a:ea typeface="微软雅黑" panose="020B0503020204020204" charset="-122"/>
              </a:rPr>
              <a:t>RDD 在物理形式上是分片的，其完整数据被分散在集群内若干机器的内存上。当用户创建出新的 RDD 后，新的 RDD 与原本的 RDD 便形成了依赖关系。根据用户所选 操作的不同，RDD 间的依赖关系可以被分为两种：</a:t>
            </a:r>
            <a:endParaRPr dirty="0">
              <a:solidFill>
                <a:srgbClr val="42464B"/>
              </a:solidFill>
              <a:latin typeface="微软雅黑" panose="020B0503020204020204" charset="-122"/>
              <a:ea typeface="微软雅黑" panose="020B0503020204020204" charset="-122"/>
            </a:endParaRPr>
          </a:p>
        </p:txBody>
      </p:sp>
      <p:grpSp>
        <p:nvGrpSpPr>
          <p:cNvPr id="42" name="组合 41"/>
          <p:cNvGrpSpPr/>
          <p:nvPr/>
        </p:nvGrpSpPr>
        <p:grpSpPr>
          <a:xfrm>
            <a:off x="1392384" y="2940764"/>
            <a:ext cx="8635048" cy="626119"/>
            <a:chOff x="1644597" y="1786869"/>
            <a:chExt cx="8635048" cy="626119"/>
          </a:xfrm>
        </p:grpSpPr>
        <p:sp>
          <p:nvSpPr>
            <p:cNvPr id="2" name="Freeform 1"/>
            <p:cNvSpPr/>
            <p:nvPr/>
          </p:nvSpPr>
          <p:spPr>
            <a:xfrm rot="16200000">
              <a:off x="5652082" y="-2214584"/>
              <a:ext cx="626110" cy="8629015"/>
            </a:xfrm>
            <a:custGeom>
              <a:avLst/>
              <a:gdLst/>
              <a:ahLst/>
              <a:cxnLst/>
              <a:rect l="l" t="t" r="r" b="b"/>
              <a:pathLst>
                <a:path w="1417573" h="3555999">
                  <a:moveTo>
                    <a:pt x="0" y="0"/>
                  </a:moveTo>
                  <a:lnTo>
                    <a:pt x="1417573" y="0"/>
                  </a:lnTo>
                  <a:lnTo>
                    <a:pt x="1417573" y="3555998"/>
                  </a:lnTo>
                  <a:lnTo>
                    <a:pt x="0" y="3555998"/>
                  </a:lnTo>
                  <a:lnTo>
                    <a:pt x="0" y="0"/>
                  </a:lnTo>
                  <a:close/>
                </a:path>
              </a:pathLst>
            </a:custGeom>
            <a:solidFill>
              <a:srgbClr val="D8D8D8">
                <a:alpha val="18823"/>
              </a:srgbClr>
            </a:solidFill>
          </p:spPr>
        </p:sp>
        <p:sp>
          <p:nvSpPr>
            <p:cNvPr id="3" name="Freeform 2"/>
            <p:cNvSpPr/>
            <p:nvPr/>
          </p:nvSpPr>
          <p:spPr>
            <a:xfrm rot="10800000">
              <a:off x="1644597" y="1845142"/>
              <a:ext cx="68149" cy="567846"/>
            </a:xfrm>
            <a:custGeom>
              <a:avLst/>
              <a:gdLst/>
              <a:ahLst/>
              <a:cxnLst/>
              <a:rect l="l" t="t" r="r" b="b"/>
              <a:pathLst>
                <a:path w="39408" h="1418701">
                  <a:moveTo>
                    <a:pt x="788" y="0"/>
                  </a:moveTo>
                  <a:lnTo>
                    <a:pt x="38620" y="0"/>
                  </a:lnTo>
                  <a:cubicBezTo>
                    <a:pt x="39055" y="0"/>
                    <a:pt x="39408" y="12697"/>
                    <a:pt x="39408" y="28372"/>
                  </a:cubicBezTo>
                  <a:lnTo>
                    <a:pt x="39408" y="1390331"/>
                  </a:lnTo>
                  <a:cubicBezTo>
                    <a:pt x="39408" y="1405992"/>
                    <a:pt x="39055" y="1418702"/>
                    <a:pt x="38620" y="1418702"/>
                  </a:cubicBezTo>
                  <a:lnTo>
                    <a:pt x="788" y="1418702"/>
                  </a:lnTo>
                  <a:cubicBezTo>
                    <a:pt x="352" y="1418702"/>
                    <a:pt x="0" y="1405992"/>
                    <a:pt x="0" y="1390331"/>
                  </a:cubicBezTo>
                  <a:lnTo>
                    <a:pt x="0" y="28372"/>
                  </a:lnTo>
                  <a:cubicBezTo>
                    <a:pt x="0" y="12697"/>
                    <a:pt x="352" y="0"/>
                    <a:pt x="788" y="0"/>
                  </a:cubicBezTo>
                  <a:close/>
                </a:path>
              </a:pathLst>
            </a:custGeom>
            <a:solidFill>
              <a:srgbClr val="006871"/>
            </a:solidFill>
          </p:spPr>
        </p:sp>
        <p:sp>
          <p:nvSpPr>
            <p:cNvPr id="5" name="TextBox 4"/>
            <p:cNvSpPr txBox="1"/>
            <p:nvPr/>
          </p:nvSpPr>
          <p:spPr>
            <a:xfrm>
              <a:off x="1766517" y="1862751"/>
              <a:ext cx="8495030" cy="447675"/>
            </a:xfrm>
            <a:prstGeom prst="rect">
              <a:avLst/>
            </a:prstGeom>
          </p:spPr>
          <p:txBody>
            <a:bodyPr wrap="square" lIns="127000" tIns="63500" rIns="127000" bIns="63500" rtlCol="0" anchor="t">
              <a:spAutoFit/>
            </a:bodyPr>
            <a:p>
              <a:pPr latinLnBrk="1">
                <a:lnSpc>
                  <a:spcPct val="116000"/>
                </a:lnSpc>
              </a:pPr>
              <a:r>
                <a:rPr dirty="0">
                  <a:solidFill>
                    <a:srgbClr val="42464B"/>
                  </a:solidFill>
                  <a:latin typeface="微软雅黑" panose="020B0503020204020204" charset="-122"/>
                  <a:ea typeface="微软雅黑" panose="020B0503020204020204" charset="-122"/>
                </a:rPr>
                <a:t>窄依赖：父 RDD 的每个分片至多被子 RDD 中的一个分片所依赖</a:t>
              </a:r>
              <a:endParaRPr dirty="0">
                <a:solidFill>
                  <a:srgbClr val="42464B"/>
                </a:solidFill>
                <a:latin typeface="微软雅黑" panose="020B0503020204020204" charset="-122"/>
                <a:ea typeface="微软雅黑" panose="020B0503020204020204" charset="-122"/>
              </a:endParaRPr>
            </a:p>
          </p:txBody>
        </p:sp>
      </p:grpSp>
      <p:grpSp>
        <p:nvGrpSpPr>
          <p:cNvPr id="4" name="组合 3"/>
          <p:cNvGrpSpPr/>
          <p:nvPr/>
        </p:nvGrpSpPr>
        <p:grpSpPr>
          <a:xfrm>
            <a:off x="1385399" y="3784679"/>
            <a:ext cx="8635048" cy="626119"/>
            <a:chOff x="1644597" y="1786869"/>
            <a:chExt cx="8635048" cy="626119"/>
          </a:xfrm>
        </p:grpSpPr>
        <p:sp>
          <p:nvSpPr>
            <p:cNvPr id="8" name="Freeform 1"/>
            <p:cNvSpPr/>
            <p:nvPr/>
          </p:nvSpPr>
          <p:spPr>
            <a:xfrm rot="16200000">
              <a:off x="5652082" y="-2214584"/>
              <a:ext cx="626110" cy="8629015"/>
            </a:xfrm>
            <a:custGeom>
              <a:avLst/>
              <a:gdLst/>
              <a:ahLst/>
              <a:cxnLst/>
              <a:rect l="l" t="t" r="r" b="b"/>
              <a:pathLst>
                <a:path w="1417573" h="3555999">
                  <a:moveTo>
                    <a:pt x="0" y="0"/>
                  </a:moveTo>
                  <a:lnTo>
                    <a:pt x="1417573" y="0"/>
                  </a:lnTo>
                  <a:lnTo>
                    <a:pt x="1417573" y="3555998"/>
                  </a:lnTo>
                  <a:lnTo>
                    <a:pt x="0" y="3555998"/>
                  </a:lnTo>
                  <a:lnTo>
                    <a:pt x="0" y="0"/>
                  </a:lnTo>
                  <a:close/>
                </a:path>
              </a:pathLst>
            </a:custGeom>
            <a:solidFill>
              <a:srgbClr val="D8D8D8">
                <a:alpha val="18823"/>
              </a:srgbClr>
            </a:solidFill>
          </p:spPr>
        </p:sp>
        <p:sp>
          <p:nvSpPr>
            <p:cNvPr id="17" name="Freeform 2"/>
            <p:cNvSpPr/>
            <p:nvPr/>
          </p:nvSpPr>
          <p:spPr>
            <a:xfrm rot="10800000">
              <a:off x="1644597" y="1845142"/>
              <a:ext cx="68149" cy="567846"/>
            </a:xfrm>
            <a:custGeom>
              <a:avLst/>
              <a:gdLst/>
              <a:ahLst/>
              <a:cxnLst/>
              <a:rect l="l" t="t" r="r" b="b"/>
              <a:pathLst>
                <a:path w="39408" h="1418701">
                  <a:moveTo>
                    <a:pt x="788" y="0"/>
                  </a:moveTo>
                  <a:lnTo>
                    <a:pt x="38620" y="0"/>
                  </a:lnTo>
                  <a:cubicBezTo>
                    <a:pt x="39055" y="0"/>
                    <a:pt x="39408" y="12697"/>
                    <a:pt x="39408" y="28372"/>
                  </a:cubicBezTo>
                  <a:lnTo>
                    <a:pt x="39408" y="1390331"/>
                  </a:lnTo>
                  <a:cubicBezTo>
                    <a:pt x="39408" y="1405992"/>
                    <a:pt x="39055" y="1418702"/>
                    <a:pt x="38620" y="1418702"/>
                  </a:cubicBezTo>
                  <a:lnTo>
                    <a:pt x="788" y="1418702"/>
                  </a:lnTo>
                  <a:cubicBezTo>
                    <a:pt x="352" y="1418702"/>
                    <a:pt x="0" y="1405992"/>
                    <a:pt x="0" y="1390331"/>
                  </a:cubicBezTo>
                  <a:lnTo>
                    <a:pt x="0" y="28372"/>
                  </a:lnTo>
                  <a:cubicBezTo>
                    <a:pt x="0" y="12697"/>
                    <a:pt x="352" y="0"/>
                    <a:pt x="788" y="0"/>
                  </a:cubicBezTo>
                  <a:close/>
                </a:path>
              </a:pathLst>
            </a:custGeom>
            <a:solidFill>
              <a:srgbClr val="006871"/>
            </a:solidFill>
          </p:spPr>
        </p:sp>
        <p:sp>
          <p:nvSpPr>
            <p:cNvPr id="18" name="TextBox 4"/>
            <p:cNvSpPr txBox="1"/>
            <p:nvPr/>
          </p:nvSpPr>
          <p:spPr>
            <a:xfrm>
              <a:off x="1766517" y="1862751"/>
              <a:ext cx="8495030" cy="447675"/>
            </a:xfrm>
            <a:prstGeom prst="rect">
              <a:avLst/>
            </a:prstGeom>
          </p:spPr>
          <p:txBody>
            <a:bodyPr wrap="square" lIns="127000" tIns="63500" rIns="127000" bIns="63500" rtlCol="0" anchor="t">
              <a:spAutoFit/>
            </a:bodyPr>
            <a:lstStyle/>
            <a:p>
              <a:pPr latinLnBrk="1">
                <a:lnSpc>
                  <a:spcPct val="116000"/>
                </a:lnSpc>
              </a:pPr>
              <a:r>
                <a:rPr dirty="0">
                  <a:solidFill>
                    <a:srgbClr val="42464B"/>
                  </a:solidFill>
                  <a:latin typeface="微软雅黑" panose="020B0503020204020204" charset="-122"/>
                  <a:ea typeface="微软雅黑" panose="020B0503020204020204" charset="-122"/>
                </a:rPr>
                <a:t>宽依赖：父 RDD 中的分片可能被子 RDD 中的多个分片所依赖</a:t>
              </a:r>
              <a:endParaRPr dirty="0">
                <a:solidFill>
                  <a:srgbClr val="42464B"/>
                </a:solidFill>
                <a:latin typeface="微软雅黑" panose="020B0503020204020204" charset="-122"/>
                <a:ea typeface="微软雅黑" panose="020B0503020204020204" charset="-122"/>
              </a:endParaRPr>
            </a:p>
          </p:txBody>
        </p:sp>
      </p:gr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1"/>
          <a:stretch>
            <a:fillRect l="-12" r="-12"/>
          </a:stretch>
        </a:blipFill>
        <a:effectLst/>
      </p:bgPr>
    </p:bg>
    <p:spTree>
      <p:nvGrpSpPr>
        <p:cNvPr id="1" name=""/>
        <p:cNvGrpSpPr/>
        <p:nvPr/>
      </p:nvGrpSpPr>
      <p:grpSpPr>
        <a:xfrm>
          <a:off x="0" y="0"/>
          <a:ext cx="0" cy="0"/>
          <a:chOff x="0" y="0"/>
          <a:chExt cx="0" cy="0"/>
        </a:xfrm>
      </p:grpSpPr>
      <p:sp>
        <p:nvSpPr>
          <p:cNvPr id="6" name="Freeform 5"/>
          <p:cNvSpPr/>
          <p:nvPr/>
        </p:nvSpPr>
        <p:spPr>
          <a:xfrm>
            <a:off x="199643" y="6098616"/>
            <a:ext cx="10885857" cy="0"/>
          </a:xfrm>
          <a:custGeom>
            <a:avLst/>
            <a:gdLst/>
            <a:ahLst/>
            <a:cxnLst/>
            <a:rect l="l" t="t" r="r" b="b"/>
            <a:pathLst>
              <a:path w="10885857">
                <a:moveTo>
                  <a:pt x="0" y="0"/>
                </a:moveTo>
                <a:lnTo>
                  <a:pt x="10885857" y="0"/>
                </a:lnTo>
              </a:path>
            </a:pathLst>
          </a:custGeom>
          <a:solidFill>
            <a:srgbClr val="42464B"/>
          </a:solidFill>
          <a:ln w="6350">
            <a:solidFill>
              <a:srgbClr val="42464B"/>
            </a:solidFill>
            <a:prstDash val="solid"/>
          </a:ln>
        </p:spPr>
      </p:sp>
      <p:sp>
        <p:nvSpPr>
          <p:cNvPr id="9" name="TextBox 8"/>
          <p:cNvSpPr txBox="1"/>
          <p:nvPr/>
        </p:nvSpPr>
        <p:spPr>
          <a:xfrm>
            <a:off x="9247717" y="313085"/>
            <a:ext cx="1871266" cy="203200"/>
          </a:xfrm>
          <a:prstGeom prst="rect">
            <a:avLst/>
          </a:prstGeom>
        </p:spPr>
        <p:txBody>
          <a:bodyPr lIns="127000" tIns="14213" rIns="127000" bIns="14213" rtlCol="0" anchor="t">
            <a:spAutoFit/>
          </a:bodyPr>
          <a:lstStyle/>
          <a:p>
            <a:pPr latinLnBrk="1">
              <a:lnSpc>
                <a:spcPct val="116000"/>
              </a:lnSpc>
            </a:pPr>
            <a:r>
              <a:rPr lang="en-US" sz="1000" spc="350">
                <a:solidFill>
                  <a:srgbClr val="A5A5A5"/>
                </a:solidFill>
                <a:latin typeface="微软雅黑" panose="020B0503020204020204" charset="-122"/>
                <a:ea typeface="微软雅黑" panose="020B0503020204020204" charset="-122"/>
              </a:rPr>
              <a:t>厚德·励学·笃行·拓新</a:t>
            </a:r>
            <a:endParaRPr lang="en-US" sz="1100"/>
          </a:p>
        </p:txBody>
      </p:sp>
      <p:sp>
        <p:nvSpPr>
          <p:cNvPr id="10" name="Freeform 9"/>
          <p:cNvSpPr/>
          <p:nvPr/>
        </p:nvSpPr>
        <p:spPr>
          <a:xfrm>
            <a:off x="196389" y="620359"/>
            <a:ext cx="10885857" cy="0"/>
          </a:xfrm>
          <a:custGeom>
            <a:avLst/>
            <a:gdLst/>
            <a:ahLst/>
            <a:cxnLst/>
            <a:rect l="l" t="t" r="r" b="b"/>
            <a:pathLst>
              <a:path w="10885857">
                <a:moveTo>
                  <a:pt x="0" y="0"/>
                </a:moveTo>
                <a:lnTo>
                  <a:pt x="10885856" y="0"/>
                </a:lnTo>
              </a:path>
            </a:pathLst>
          </a:custGeom>
          <a:solidFill>
            <a:srgbClr val="42464B"/>
          </a:solidFill>
          <a:ln w="6350">
            <a:solidFill>
              <a:srgbClr val="42464B"/>
            </a:solidFill>
            <a:prstDash val="solid"/>
          </a:ln>
        </p:spPr>
      </p:sp>
      <p:pic>
        <p:nvPicPr>
          <p:cNvPr id="11" name="Picture 10"/>
          <p:cNvPicPr>
            <a:picLocks noChangeAspect="1"/>
          </p:cNvPicPr>
          <p:nvPr/>
        </p:nvPicPr>
        <p:blipFill>
          <a:blip r:embed="rId2"/>
          <a:stretch>
            <a:fillRect/>
          </a:stretch>
        </p:blipFill>
        <p:spPr>
          <a:xfrm>
            <a:off x="10785981" y="217324"/>
            <a:ext cx="302334" cy="302334"/>
          </a:xfrm>
          <a:prstGeom prst="rect">
            <a:avLst/>
          </a:prstGeom>
        </p:spPr>
      </p:pic>
      <p:sp>
        <p:nvSpPr>
          <p:cNvPr id="12" name="Freeform 11"/>
          <p:cNvSpPr/>
          <p:nvPr/>
        </p:nvSpPr>
        <p:spPr>
          <a:xfrm>
            <a:off x="484231" y="354770"/>
            <a:ext cx="150216" cy="136123"/>
          </a:xfrm>
          <a:custGeom>
            <a:avLst/>
            <a:gdLst/>
            <a:ahLst/>
            <a:cxnLst/>
            <a:rect l="l" t="t" r="r" b="b"/>
            <a:pathLst>
              <a:path w="150216" h="136123">
                <a:moveTo>
                  <a:pt x="0" y="68062"/>
                </a:moveTo>
                <a:lnTo>
                  <a:pt x="75109" y="0"/>
                </a:lnTo>
                <a:lnTo>
                  <a:pt x="150217" y="68062"/>
                </a:lnTo>
                <a:lnTo>
                  <a:pt x="75109" y="136123"/>
                </a:lnTo>
                <a:lnTo>
                  <a:pt x="0" y="68062"/>
                </a:lnTo>
                <a:close/>
              </a:path>
            </a:pathLst>
          </a:custGeom>
          <a:solidFill>
            <a:srgbClr val="006871"/>
          </a:solidFill>
        </p:spPr>
      </p:sp>
      <p:sp>
        <p:nvSpPr>
          <p:cNvPr id="13" name="TextBox 12"/>
          <p:cNvSpPr txBox="1"/>
          <p:nvPr/>
        </p:nvSpPr>
        <p:spPr>
          <a:xfrm>
            <a:off x="632856" y="206128"/>
            <a:ext cx="2808188" cy="412115"/>
          </a:xfrm>
          <a:prstGeom prst="rect">
            <a:avLst/>
          </a:prstGeom>
        </p:spPr>
        <p:txBody>
          <a:bodyPr lIns="127000" tIns="63500" rIns="127000" bIns="63500" rtlCol="0" anchor="t">
            <a:spAutoFit/>
          </a:bodyPr>
          <a:lstStyle/>
          <a:p>
            <a:pPr latinLnBrk="1">
              <a:lnSpc>
                <a:spcPct val="116000"/>
              </a:lnSpc>
            </a:pPr>
            <a:r>
              <a:rPr lang="zh-CN" altLang="en-US" sz="1600" b="1" dirty="0">
                <a:solidFill>
                  <a:srgbClr val="42464B"/>
                </a:solidFill>
                <a:latin typeface="微软雅黑" panose="020B0503020204020204" charset="-122"/>
                <a:ea typeface="微软雅黑" panose="020B0503020204020204" charset="-122"/>
                <a:sym typeface="+mn-ea"/>
              </a:rPr>
              <a:t>Implementation</a:t>
            </a:r>
            <a:endParaRPr lang="zh-CN" altLang="en-US" sz="1600" b="1" dirty="0">
              <a:solidFill>
                <a:srgbClr val="42464B"/>
              </a:solidFill>
              <a:latin typeface="微软雅黑" panose="020B0503020204020204" charset="-122"/>
              <a:ea typeface="微软雅黑" panose="020B0503020204020204" charset="-122"/>
            </a:endParaRPr>
          </a:p>
        </p:txBody>
      </p:sp>
      <p:sp>
        <p:nvSpPr>
          <p:cNvPr id="14" name="Freeform 13"/>
          <p:cNvSpPr/>
          <p:nvPr/>
        </p:nvSpPr>
        <p:spPr>
          <a:xfrm>
            <a:off x="5029202" y="-885285"/>
            <a:ext cx="0" cy="164935"/>
          </a:xfrm>
          <a:custGeom>
            <a:avLst/>
            <a:gdLst/>
            <a:ahLst/>
            <a:cxnLst/>
            <a:rect l="l" t="t" r="r" b="b"/>
            <a:pathLst>
              <a:path h="164935">
                <a:moveTo>
                  <a:pt x="0" y="0"/>
                </a:moveTo>
                <a:lnTo>
                  <a:pt x="0" y="164934"/>
                </a:lnTo>
              </a:path>
            </a:pathLst>
          </a:custGeom>
          <a:solidFill>
            <a:srgbClr val="DF6B6B"/>
          </a:solidFill>
        </p:spPr>
      </p:sp>
      <p:sp>
        <p:nvSpPr>
          <p:cNvPr id="15" name="TextBox 12"/>
          <p:cNvSpPr txBox="1"/>
          <p:nvPr/>
        </p:nvSpPr>
        <p:spPr>
          <a:xfrm>
            <a:off x="1392362" y="749753"/>
            <a:ext cx="8836720" cy="447675"/>
          </a:xfrm>
          <a:prstGeom prst="rect">
            <a:avLst/>
          </a:prstGeom>
        </p:spPr>
        <p:txBody>
          <a:bodyPr lIns="127000" tIns="63500" rIns="127000" bIns="63500" rtlCol="0" anchor="t">
            <a:spAutoFit/>
          </a:bodyPr>
          <a:p>
            <a:pPr latinLnBrk="1">
              <a:lnSpc>
                <a:spcPct val="116000"/>
              </a:lnSpc>
            </a:pPr>
            <a:r>
              <a:rPr lang="zh-CN" altLang="en-US" b="1" dirty="0">
                <a:solidFill>
                  <a:srgbClr val="42464B"/>
                </a:solidFill>
                <a:latin typeface="微软雅黑" panose="020B0503020204020204" charset="-122"/>
                <a:ea typeface="微软雅黑" panose="020B0503020204020204" charset="-122"/>
                <a:sym typeface="+mn-ea"/>
              </a:rPr>
              <a:t>RDD 具体实现与计算调度</a:t>
            </a:r>
            <a:endParaRPr lang="zh-CN" altLang="en-US" b="1" dirty="0">
              <a:solidFill>
                <a:srgbClr val="42464B"/>
              </a:solidFill>
              <a:latin typeface="微软雅黑" panose="020B0503020204020204" charset="-122"/>
              <a:ea typeface="微软雅黑" panose="020B0503020204020204" charset="-122"/>
              <a:sym typeface="+mn-ea"/>
            </a:endParaRPr>
          </a:p>
        </p:txBody>
      </p:sp>
      <p:sp>
        <p:nvSpPr>
          <p:cNvPr id="16" name="Freeform 8"/>
          <p:cNvSpPr/>
          <p:nvPr/>
        </p:nvSpPr>
        <p:spPr>
          <a:xfrm>
            <a:off x="1536242" y="1270023"/>
            <a:ext cx="736600" cy="79449"/>
          </a:xfrm>
          <a:custGeom>
            <a:avLst/>
            <a:gdLst/>
            <a:ahLst/>
            <a:cxnLst/>
            <a:rect l="l" t="t" r="r" b="b"/>
            <a:pathLst>
              <a:path w="736600" h="79449">
                <a:moveTo>
                  <a:pt x="0" y="0"/>
                </a:moveTo>
                <a:lnTo>
                  <a:pt x="736601" y="0"/>
                </a:lnTo>
                <a:lnTo>
                  <a:pt x="736601" y="79448"/>
                </a:lnTo>
                <a:lnTo>
                  <a:pt x="0" y="79448"/>
                </a:lnTo>
                <a:lnTo>
                  <a:pt x="0" y="0"/>
                </a:lnTo>
                <a:close/>
              </a:path>
            </a:pathLst>
          </a:custGeom>
          <a:solidFill>
            <a:srgbClr val="006871"/>
          </a:solidFill>
        </p:spPr>
      </p:sp>
      <p:pic>
        <p:nvPicPr>
          <p:cNvPr id="102" name="图片 101"/>
          <p:cNvPicPr/>
          <p:nvPr/>
        </p:nvPicPr>
        <p:blipFill>
          <a:blip r:embed="rId3"/>
          <a:stretch>
            <a:fillRect/>
          </a:stretch>
        </p:blipFill>
        <p:spPr>
          <a:xfrm>
            <a:off x="1392555" y="1454150"/>
            <a:ext cx="6146800" cy="4399915"/>
          </a:xfrm>
          <a:prstGeom prst="rect">
            <a:avLst/>
          </a:prstGeom>
          <a:noFill/>
          <a:ln w="9525">
            <a:noFill/>
          </a:ln>
        </p:spPr>
      </p:pic>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1"/>
          <a:stretch>
            <a:fillRect l="-12" r="-12"/>
          </a:stretch>
        </a:blipFill>
        <a:effectLst/>
      </p:bgPr>
    </p:bg>
    <p:spTree>
      <p:nvGrpSpPr>
        <p:cNvPr id="1" name=""/>
        <p:cNvGrpSpPr/>
        <p:nvPr/>
      </p:nvGrpSpPr>
      <p:grpSpPr>
        <a:xfrm>
          <a:off x="0" y="0"/>
          <a:ext cx="0" cy="0"/>
          <a:chOff x="0" y="0"/>
          <a:chExt cx="0" cy="0"/>
        </a:xfrm>
      </p:grpSpPr>
      <p:sp>
        <p:nvSpPr>
          <p:cNvPr id="6" name="Freeform 5"/>
          <p:cNvSpPr/>
          <p:nvPr/>
        </p:nvSpPr>
        <p:spPr>
          <a:xfrm>
            <a:off x="199643" y="6098616"/>
            <a:ext cx="10885857" cy="0"/>
          </a:xfrm>
          <a:custGeom>
            <a:avLst/>
            <a:gdLst/>
            <a:ahLst/>
            <a:cxnLst/>
            <a:rect l="l" t="t" r="r" b="b"/>
            <a:pathLst>
              <a:path w="10885857">
                <a:moveTo>
                  <a:pt x="0" y="0"/>
                </a:moveTo>
                <a:lnTo>
                  <a:pt x="10885857" y="0"/>
                </a:lnTo>
              </a:path>
            </a:pathLst>
          </a:custGeom>
          <a:solidFill>
            <a:srgbClr val="42464B"/>
          </a:solidFill>
          <a:ln w="6350">
            <a:solidFill>
              <a:srgbClr val="42464B"/>
            </a:solidFill>
            <a:prstDash val="solid"/>
          </a:ln>
        </p:spPr>
      </p:sp>
      <p:sp>
        <p:nvSpPr>
          <p:cNvPr id="9" name="TextBox 8"/>
          <p:cNvSpPr txBox="1"/>
          <p:nvPr/>
        </p:nvSpPr>
        <p:spPr>
          <a:xfrm>
            <a:off x="9247717" y="313085"/>
            <a:ext cx="1871266" cy="203200"/>
          </a:xfrm>
          <a:prstGeom prst="rect">
            <a:avLst/>
          </a:prstGeom>
        </p:spPr>
        <p:txBody>
          <a:bodyPr lIns="127000" tIns="14213" rIns="127000" bIns="14213" rtlCol="0" anchor="t">
            <a:spAutoFit/>
          </a:bodyPr>
          <a:lstStyle/>
          <a:p>
            <a:pPr algn="l" latinLnBrk="1">
              <a:lnSpc>
                <a:spcPct val="116000"/>
              </a:lnSpc>
            </a:pPr>
            <a:r>
              <a:rPr lang="en-US" sz="1000" u="none" spc="350">
                <a:solidFill>
                  <a:srgbClr val="A5A5A5"/>
                </a:solidFill>
                <a:latin typeface="微软雅黑" panose="020B0503020204020204" charset="-122"/>
                <a:ea typeface="微软雅黑" panose="020B0503020204020204" charset="-122"/>
              </a:rPr>
              <a:t>厚德·励学·笃行·拓新</a:t>
            </a:r>
            <a:endParaRPr lang="en-US" sz="1100"/>
          </a:p>
        </p:txBody>
      </p:sp>
      <p:sp>
        <p:nvSpPr>
          <p:cNvPr id="10" name="Freeform 9"/>
          <p:cNvSpPr/>
          <p:nvPr/>
        </p:nvSpPr>
        <p:spPr>
          <a:xfrm>
            <a:off x="196389" y="620359"/>
            <a:ext cx="10885857" cy="0"/>
          </a:xfrm>
          <a:custGeom>
            <a:avLst/>
            <a:gdLst/>
            <a:ahLst/>
            <a:cxnLst/>
            <a:rect l="l" t="t" r="r" b="b"/>
            <a:pathLst>
              <a:path w="10885857">
                <a:moveTo>
                  <a:pt x="0" y="0"/>
                </a:moveTo>
                <a:lnTo>
                  <a:pt x="10885856" y="0"/>
                </a:lnTo>
              </a:path>
            </a:pathLst>
          </a:custGeom>
          <a:solidFill>
            <a:srgbClr val="42464B"/>
          </a:solidFill>
          <a:ln w="6350">
            <a:solidFill>
              <a:srgbClr val="42464B"/>
            </a:solidFill>
            <a:prstDash val="solid"/>
          </a:ln>
        </p:spPr>
      </p:sp>
      <p:pic>
        <p:nvPicPr>
          <p:cNvPr id="11" name="Picture 10"/>
          <p:cNvPicPr>
            <a:picLocks noChangeAspect="1"/>
          </p:cNvPicPr>
          <p:nvPr/>
        </p:nvPicPr>
        <p:blipFill>
          <a:blip r:embed="rId2"/>
          <a:stretch>
            <a:fillRect/>
          </a:stretch>
        </p:blipFill>
        <p:spPr>
          <a:xfrm>
            <a:off x="10785981" y="217324"/>
            <a:ext cx="302334" cy="302334"/>
          </a:xfrm>
          <a:prstGeom prst="rect">
            <a:avLst/>
          </a:prstGeom>
        </p:spPr>
      </p:pic>
      <p:sp>
        <p:nvSpPr>
          <p:cNvPr id="12" name="Freeform 11"/>
          <p:cNvSpPr/>
          <p:nvPr/>
        </p:nvSpPr>
        <p:spPr>
          <a:xfrm>
            <a:off x="484231" y="354770"/>
            <a:ext cx="150216" cy="136123"/>
          </a:xfrm>
          <a:custGeom>
            <a:avLst/>
            <a:gdLst/>
            <a:ahLst/>
            <a:cxnLst/>
            <a:rect l="l" t="t" r="r" b="b"/>
            <a:pathLst>
              <a:path w="150216" h="136123">
                <a:moveTo>
                  <a:pt x="0" y="68062"/>
                </a:moveTo>
                <a:lnTo>
                  <a:pt x="75109" y="0"/>
                </a:lnTo>
                <a:lnTo>
                  <a:pt x="150217" y="68062"/>
                </a:lnTo>
                <a:lnTo>
                  <a:pt x="75109" y="136123"/>
                </a:lnTo>
                <a:lnTo>
                  <a:pt x="0" y="68062"/>
                </a:lnTo>
                <a:close/>
              </a:path>
            </a:pathLst>
          </a:custGeom>
          <a:solidFill>
            <a:srgbClr val="006871"/>
          </a:solidFill>
        </p:spPr>
      </p:sp>
      <p:sp>
        <p:nvSpPr>
          <p:cNvPr id="13" name="TextBox 12"/>
          <p:cNvSpPr txBox="1"/>
          <p:nvPr/>
        </p:nvSpPr>
        <p:spPr>
          <a:xfrm>
            <a:off x="632856" y="206128"/>
            <a:ext cx="2808188" cy="412115"/>
          </a:xfrm>
          <a:prstGeom prst="rect">
            <a:avLst/>
          </a:prstGeom>
        </p:spPr>
        <p:txBody>
          <a:bodyPr lIns="127000" tIns="63500" rIns="127000" bIns="63500" rtlCol="0" anchor="t">
            <a:spAutoFit/>
          </a:bodyPr>
          <a:lstStyle/>
          <a:p>
            <a:pPr algn="l" latinLnBrk="1">
              <a:lnSpc>
                <a:spcPct val="116000"/>
              </a:lnSpc>
            </a:pPr>
            <a:r>
              <a:rPr lang="zh-CN" altLang="en-US" sz="1600" b="1" dirty="0">
                <a:solidFill>
                  <a:srgbClr val="42464B"/>
                </a:solidFill>
                <a:latin typeface="微软雅黑" panose="020B0503020204020204" charset="-122"/>
                <a:ea typeface="微软雅黑" panose="020B0503020204020204" charset="-122"/>
                <a:sym typeface="+mn-ea"/>
              </a:rPr>
              <a:t>Implementation</a:t>
            </a:r>
            <a:endParaRPr lang="zh-CN" altLang="en-US" sz="1600" b="1" u="none" dirty="0">
              <a:solidFill>
                <a:srgbClr val="42464B"/>
              </a:solidFill>
              <a:latin typeface="微软雅黑" panose="020B0503020204020204" charset="-122"/>
              <a:ea typeface="微软雅黑" panose="020B0503020204020204" charset="-122"/>
            </a:endParaRPr>
          </a:p>
        </p:txBody>
      </p:sp>
      <p:sp>
        <p:nvSpPr>
          <p:cNvPr id="14" name="Freeform 13"/>
          <p:cNvSpPr/>
          <p:nvPr/>
        </p:nvSpPr>
        <p:spPr>
          <a:xfrm>
            <a:off x="5029202" y="-885285"/>
            <a:ext cx="0" cy="164935"/>
          </a:xfrm>
          <a:custGeom>
            <a:avLst/>
            <a:gdLst/>
            <a:ahLst/>
            <a:cxnLst/>
            <a:rect l="l" t="t" r="r" b="b"/>
            <a:pathLst>
              <a:path h="164935">
                <a:moveTo>
                  <a:pt x="0" y="0"/>
                </a:moveTo>
                <a:lnTo>
                  <a:pt x="0" y="164934"/>
                </a:lnTo>
              </a:path>
            </a:pathLst>
          </a:custGeom>
          <a:solidFill>
            <a:srgbClr val="DF6B6B"/>
          </a:solidFill>
        </p:spPr>
      </p:sp>
      <p:sp>
        <p:nvSpPr>
          <p:cNvPr id="15" name="TextBox 12"/>
          <p:cNvSpPr txBox="1"/>
          <p:nvPr/>
        </p:nvSpPr>
        <p:spPr>
          <a:xfrm>
            <a:off x="1392362" y="749753"/>
            <a:ext cx="8836720" cy="447675"/>
          </a:xfrm>
          <a:prstGeom prst="rect">
            <a:avLst/>
          </a:prstGeom>
        </p:spPr>
        <p:txBody>
          <a:bodyPr lIns="127000" tIns="63500" rIns="127000" bIns="63500" rtlCol="0" anchor="t">
            <a:spAutoFit/>
          </a:bodyPr>
          <a:p>
            <a:pPr latinLnBrk="1">
              <a:lnSpc>
                <a:spcPct val="116000"/>
              </a:lnSpc>
            </a:pPr>
            <a:r>
              <a:rPr lang="zh-CN" altLang="en-US" b="1" dirty="0">
                <a:solidFill>
                  <a:srgbClr val="42464B"/>
                </a:solidFill>
                <a:latin typeface="微软雅黑" panose="020B0503020204020204" charset="-122"/>
                <a:ea typeface="微软雅黑" panose="020B0503020204020204" charset="-122"/>
                <a:sym typeface="+mn-ea"/>
              </a:rPr>
              <a:t>RDD 具体实现与计算调度</a:t>
            </a:r>
            <a:endParaRPr lang="zh-CN" altLang="en-US" b="1" dirty="0">
              <a:solidFill>
                <a:srgbClr val="42464B"/>
              </a:solidFill>
              <a:latin typeface="微软雅黑" panose="020B0503020204020204" charset="-122"/>
              <a:ea typeface="微软雅黑" panose="020B0503020204020204" charset="-122"/>
              <a:sym typeface="+mn-ea"/>
            </a:endParaRPr>
          </a:p>
        </p:txBody>
      </p:sp>
      <p:sp>
        <p:nvSpPr>
          <p:cNvPr id="16" name="Freeform 8"/>
          <p:cNvSpPr/>
          <p:nvPr/>
        </p:nvSpPr>
        <p:spPr>
          <a:xfrm>
            <a:off x="1536242" y="1270023"/>
            <a:ext cx="736600" cy="79449"/>
          </a:xfrm>
          <a:custGeom>
            <a:avLst/>
            <a:gdLst/>
            <a:ahLst/>
            <a:cxnLst/>
            <a:rect l="l" t="t" r="r" b="b"/>
            <a:pathLst>
              <a:path w="736600" h="79449">
                <a:moveTo>
                  <a:pt x="0" y="0"/>
                </a:moveTo>
                <a:lnTo>
                  <a:pt x="736601" y="0"/>
                </a:lnTo>
                <a:lnTo>
                  <a:pt x="736601" y="79448"/>
                </a:lnTo>
                <a:lnTo>
                  <a:pt x="0" y="79448"/>
                </a:lnTo>
                <a:lnTo>
                  <a:pt x="0" y="0"/>
                </a:lnTo>
                <a:close/>
              </a:path>
            </a:pathLst>
          </a:custGeom>
          <a:solidFill>
            <a:srgbClr val="006871"/>
          </a:solidFill>
        </p:spPr>
      </p:sp>
      <p:sp>
        <p:nvSpPr>
          <p:cNvPr id="7" name="TextBox 12"/>
          <p:cNvSpPr txBox="1"/>
          <p:nvPr/>
        </p:nvSpPr>
        <p:spPr>
          <a:xfrm>
            <a:off x="1434907" y="1574618"/>
            <a:ext cx="8836720" cy="1732915"/>
          </a:xfrm>
          <a:prstGeom prst="rect">
            <a:avLst/>
          </a:prstGeom>
        </p:spPr>
        <p:txBody>
          <a:bodyPr wrap="square" lIns="127000" tIns="63500" rIns="127000" bIns="63500" rtlCol="0" anchor="t">
            <a:spAutoFit/>
          </a:bodyPr>
          <a:p>
            <a:pPr latinLnBrk="1">
              <a:lnSpc>
                <a:spcPct val="116000"/>
              </a:lnSpc>
            </a:pPr>
            <a:r>
              <a:rPr dirty="0">
                <a:solidFill>
                  <a:srgbClr val="42464B"/>
                </a:solidFill>
                <a:latin typeface="微软雅黑" panose="020B0503020204020204" charset="-122"/>
                <a:ea typeface="微软雅黑" panose="020B0503020204020204" charset="-122"/>
              </a:rPr>
              <a:t>通过将窄依赖从宽依赖中区分出来，Spark 便可以针对 RDD 窄依赖进行一定的优化。首先，窄依赖使得位于该依赖链上的 RDD 计算操作可以被安排到同一个集群节点上流水线进行；其次，在节点失效需要恢复 RDD 时，Spark 只需要恢复父 RDD 中的对应分片即可，恢复父分片时还能将不同父分片的恢复任务调度到不同的节点上并发进行。</a:t>
            </a:r>
            <a:endParaRPr dirty="0">
              <a:solidFill>
                <a:srgbClr val="42464B"/>
              </a:solidFill>
              <a:latin typeface="微软雅黑" panose="020B0503020204020204" charset="-122"/>
              <a:ea typeface="微软雅黑" panose="020B0503020204020204" charset="-122"/>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stretch>
            <a:fillRect l="-12" r="-12"/>
          </a:stretch>
        </a:blipFill>
        <a:effectLst/>
      </p:bgPr>
    </p:bg>
    <p:spTree>
      <p:nvGrpSpPr>
        <p:cNvPr id="1" name=""/>
        <p:cNvGrpSpPr/>
        <p:nvPr/>
      </p:nvGrpSpPr>
      <p:grpSpPr>
        <a:xfrm>
          <a:off x="0" y="0"/>
          <a:ext cx="0" cy="0"/>
          <a:chOff x="0" y="0"/>
          <a:chExt cx="0" cy="0"/>
        </a:xfrm>
      </p:grpSpPr>
      <p:sp>
        <p:nvSpPr>
          <p:cNvPr id="2" name="Freeform 1"/>
          <p:cNvSpPr/>
          <p:nvPr/>
        </p:nvSpPr>
        <p:spPr>
          <a:xfrm>
            <a:off x="296164" y="6098667"/>
            <a:ext cx="10982433" cy="0"/>
          </a:xfrm>
          <a:custGeom>
            <a:avLst/>
            <a:gdLst/>
            <a:ahLst/>
            <a:cxnLst/>
            <a:rect l="l" t="t" r="r" b="b"/>
            <a:pathLst>
              <a:path w="10982433">
                <a:moveTo>
                  <a:pt x="0" y="0"/>
                </a:moveTo>
                <a:lnTo>
                  <a:pt x="10982433" y="0"/>
                </a:lnTo>
              </a:path>
            </a:pathLst>
          </a:custGeom>
          <a:solidFill>
            <a:srgbClr val="42464B"/>
          </a:solidFill>
          <a:ln w="6350">
            <a:solidFill>
              <a:srgbClr val="42464B"/>
            </a:solidFill>
            <a:prstDash val="solid"/>
            <a:headEnd type="none" w="med" len="med"/>
            <a:tailEnd type="none" w="med" len="med"/>
          </a:ln>
        </p:spPr>
      </p:sp>
      <p:pic>
        <p:nvPicPr>
          <p:cNvPr id="5" name="Picture 4"/>
          <p:cNvPicPr>
            <a:picLocks noChangeAspect="1"/>
          </p:cNvPicPr>
          <p:nvPr/>
        </p:nvPicPr>
        <p:blipFill>
          <a:blip r:embed="rId2"/>
          <a:stretch>
            <a:fillRect/>
          </a:stretch>
        </p:blipFill>
        <p:spPr>
          <a:xfrm>
            <a:off x="685673" y="1737106"/>
            <a:ext cx="4286854" cy="12700"/>
          </a:xfrm>
          <a:prstGeom prst="rect">
            <a:avLst/>
          </a:prstGeom>
        </p:spPr>
      </p:pic>
      <p:pic>
        <p:nvPicPr>
          <p:cNvPr id="6" name="Picture 5"/>
          <p:cNvPicPr>
            <a:picLocks noChangeAspect="1"/>
          </p:cNvPicPr>
          <p:nvPr/>
        </p:nvPicPr>
        <p:blipFill>
          <a:blip r:embed="rId3"/>
          <a:stretch>
            <a:fillRect/>
          </a:stretch>
        </p:blipFill>
        <p:spPr>
          <a:xfrm>
            <a:off x="2386457" y="328041"/>
            <a:ext cx="6541950" cy="794817"/>
          </a:xfrm>
          <a:prstGeom prst="rect">
            <a:avLst/>
          </a:prstGeom>
        </p:spPr>
      </p:pic>
      <p:pic>
        <p:nvPicPr>
          <p:cNvPr id="7" name="Picture 6"/>
          <p:cNvPicPr>
            <a:picLocks noChangeAspect="1"/>
          </p:cNvPicPr>
          <p:nvPr/>
        </p:nvPicPr>
        <p:blipFill>
          <a:blip r:embed="rId4"/>
          <a:stretch>
            <a:fillRect/>
          </a:stretch>
        </p:blipFill>
        <p:spPr>
          <a:xfrm>
            <a:off x="5033899" y="858647"/>
            <a:ext cx="1526919" cy="644906"/>
          </a:xfrm>
          <a:prstGeom prst="rect">
            <a:avLst/>
          </a:prstGeom>
        </p:spPr>
      </p:pic>
      <p:pic>
        <p:nvPicPr>
          <p:cNvPr id="8" name="Picture 7"/>
          <p:cNvPicPr>
            <a:picLocks noChangeAspect="1"/>
          </p:cNvPicPr>
          <p:nvPr/>
        </p:nvPicPr>
        <p:blipFill>
          <a:blip r:embed="rId5"/>
          <a:stretch>
            <a:fillRect/>
          </a:stretch>
        </p:blipFill>
        <p:spPr>
          <a:xfrm>
            <a:off x="4293743" y="1649857"/>
            <a:ext cx="3445816" cy="115341"/>
          </a:xfrm>
          <a:prstGeom prst="rect">
            <a:avLst/>
          </a:prstGeom>
        </p:spPr>
      </p:pic>
      <p:pic>
        <p:nvPicPr>
          <p:cNvPr id="9" name="Picture 8"/>
          <p:cNvPicPr>
            <a:picLocks noChangeAspect="1"/>
          </p:cNvPicPr>
          <p:nvPr/>
        </p:nvPicPr>
        <p:blipFill>
          <a:blip r:embed="rId6"/>
          <a:stretch>
            <a:fillRect/>
          </a:stretch>
        </p:blipFill>
        <p:spPr>
          <a:xfrm>
            <a:off x="5035804" y="1259586"/>
            <a:ext cx="1539101" cy="246934"/>
          </a:xfrm>
          <a:prstGeom prst="rect">
            <a:avLst/>
          </a:prstGeom>
        </p:spPr>
      </p:pic>
      <p:sp>
        <p:nvSpPr>
          <p:cNvPr id="10" name="TextBox 9"/>
          <p:cNvSpPr txBox="1"/>
          <p:nvPr/>
        </p:nvSpPr>
        <p:spPr>
          <a:xfrm>
            <a:off x="2735580" y="2593086"/>
            <a:ext cx="482790" cy="488950"/>
          </a:xfrm>
          <a:prstGeom prst="rect">
            <a:avLst/>
          </a:prstGeom>
        </p:spPr>
        <p:txBody>
          <a:bodyPr lIns="52164" tIns="31750" rIns="52164" bIns="31750" rtlCol="0" anchor="t">
            <a:spAutoFit/>
          </a:bodyPr>
          <a:lstStyle/>
          <a:p>
            <a:pPr algn="l" latinLnBrk="1">
              <a:lnSpc>
                <a:spcPct val="116000"/>
              </a:lnSpc>
            </a:pPr>
            <a:r>
              <a:rPr lang="en-US" sz="2400" b="1" u="none">
                <a:solidFill>
                  <a:srgbClr val="42464B"/>
                </a:solidFill>
                <a:latin typeface="微软雅黑" panose="020B0503020204020204" charset="-122"/>
                <a:ea typeface="微软雅黑" panose="020B0503020204020204" charset="-122"/>
              </a:rPr>
              <a:t>01</a:t>
            </a:r>
            <a:endParaRPr lang="en-US" sz="1100"/>
          </a:p>
        </p:txBody>
      </p:sp>
      <p:sp>
        <p:nvSpPr>
          <p:cNvPr id="11" name="TextBox 10"/>
          <p:cNvSpPr txBox="1"/>
          <p:nvPr/>
        </p:nvSpPr>
        <p:spPr>
          <a:xfrm>
            <a:off x="3135630" y="2574925"/>
            <a:ext cx="2037715" cy="427990"/>
          </a:xfrm>
          <a:prstGeom prst="rect">
            <a:avLst/>
          </a:prstGeom>
        </p:spPr>
        <p:txBody>
          <a:bodyPr wrap="square" lIns="127000" tIns="0" rIns="127000" bIns="0" rtlCol="0" anchor="t">
            <a:spAutoFit/>
          </a:bodyPr>
          <a:lstStyle/>
          <a:p>
            <a:pPr algn="l" latinLnBrk="1">
              <a:lnSpc>
                <a:spcPct val="116000"/>
              </a:lnSpc>
            </a:pPr>
            <a:r>
              <a:rPr lang="en-US" sz="2400" b="1" u="none" dirty="0" err="1">
                <a:solidFill>
                  <a:srgbClr val="42464B"/>
                </a:solidFill>
                <a:latin typeface="微软雅黑" panose="020B0503020204020204" charset="-122"/>
                <a:ea typeface="微软雅黑" panose="020B0503020204020204" charset="-122"/>
              </a:rPr>
              <a:t>Motivation</a:t>
            </a:r>
            <a:endParaRPr lang="en-US" sz="2400" b="1" u="none" dirty="0" err="1">
              <a:solidFill>
                <a:srgbClr val="42464B"/>
              </a:solidFill>
              <a:latin typeface="微软雅黑" panose="020B0503020204020204" charset="-122"/>
              <a:ea typeface="微软雅黑" panose="020B0503020204020204" charset="-122"/>
            </a:endParaRPr>
          </a:p>
        </p:txBody>
      </p:sp>
      <p:pic>
        <p:nvPicPr>
          <p:cNvPr id="13" name="Picture 12"/>
          <p:cNvPicPr>
            <a:picLocks noChangeAspect="1"/>
          </p:cNvPicPr>
          <p:nvPr/>
        </p:nvPicPr>
        <p:blipFill>
          <a:blip r:embed="rId7"/>
          <a:stretch>
            <a:fillRect/>
          </a:stretch>
        </p:blipFill>
        <p:spPr>
          <a:xfrm>
            <a:off x="2659634" y="2619629"/>
            <a:ext cx="385853" cy="385853"/>
          </a:xfrm>
          <a:prstGeom prst="rect">
            <a:avLst/>
          </a:prstGeom>
        </p:spPr>
      </p:pic>
      <p:sp>
        <p:nvSpPr>
          <p:cNvPr id="14" name="TextBox 13"/>
          <p:cNvSpPr txBox="1"/>
          <p:nvPr/>
        </p:nvSpPr>
        <p:spPr>
          <a:xfrm>
            <a:off x="2693035" y="3819652"/>
            <a:ext cx="482790" cy="488950"/>
          </a:xfrm>
          <a:prstGeom prst="rect">
            <a:avLst/>
          </a:prstGeom>
        </p:spPr>
        <p:txBody>
          <a:bodyPr lIns="52164" tIns="31750" rIns="52164" bIns="31750" rtlCol="0" anchor="t">
            <a:spAutoFit/>
          </a:bodyPr>
          <a:lstStyle/>
          <a:p>
            <a:pPr algn="l" latinLnBrk="1">
              <a:lnSpc>
                <a:spcPct val="116000"/>
              </a:lnSpc>
            </a:pPr>
            <a:r>
              <a:rPr lang="en-US" sz="2400" b="1" u="none">
                <a:solidFill>
                  <a:srgbClr val="42464B"/>
                </a:solidFill>
                <a:latin typeface="微软雅黑" panose="020B0503020204020204" charset="-122"/>
                <a:ea typeface="微软雅黑" panose="020B0503020204020204" charset="-122"/>
              </a:rPr>
              <a:t>03</a:t>
            </a:r>
            <a:endParaRPr lang="en-US" sz="1100"/>
          </a:p>
        </p:txBody>
      </p:sp>
      <p:sp>
        <p:nvSpPr>
          <p:cNvPr id="15" name="TextBox 14"/>
          <p:cNvSpPr txBox="1"/>
          <p:nvPr/>
        </p:nvSpPr>
        <p:spPr>
          <a:xfrm>
            <a:off x="3108960" y="3812540"/>
            <a:ext cx="3392805" cy="427990"/>
          </a:xfrm>
          <a:prstGeom prst="rect">
            <a:avLst/>
          </a:prstGeom>
        </p:spPr>
        <p:txBody>
          <a:bodyPr wrap="square" lIns="127000" tIns="0" rIns="127000" bIns="0" rtlCol="0" anchor="t">
            <a:spAutoFit/>
          </a:bodyPr>
          <a:lstStyle/>
          <a:p>
            <a:pPr algn="l" latinLnBrk="1">
              <a:lnSpc>
                <a:spcPct val="116000"/>
              </a:lnSpc>
            </a:pPr>
            <a:r>
              <a:rPr lang="zh-CN" altLang="en-US" sz="2400" b="1" dirty="0">
                <a:solidFill>
                  <a:srgbClr val="42464B"/>
                </a:solidFill>
                <a:latin typeface="微软雅黑" panose="020B0503020204020204" charset="-122"/>
                <a:ea typeface="微软雅黑" panose="020B0503020204020204" charset="-122"/>
                <a:sym typeface="+mn-ea"/>
              </a:rPr>
              <a:t>Implementation</a:t>
            </a:r>
            <a:endParaRPr lang="zh-CN" altLang="en-US" sz="2400" b="1" u="none" dirty="0">
              <a:solidFill>
                <a:srgbClr val="42464B"/>
              </a:solidFill>
              <a:latin typeface="微软雅黑" panose="020B0503020204020204" charset="-122"/>
              <a:ea typeface="微软雅黑" panose="020B0503020204020204" charset="-122"/>
            </a:endParaRPr>
          </a:p>
        </p:txBody>
      </p:sp>
      <p:pic>
        <p:nvPicPr>
          <p:cNvPr id="17" name="Picture 16"/>
          <p:cNvPicPr>
            <a:picLocks noChangeAspect="1"/>
          </p:cNvPicPr>
          <p:nvPr/>
        </p:nvPicPr>
        <p:blipFill>
          <a:blip r:embed="rId7"/>
          <a:stretch>
            <a:fillRect/>
          </a:stretch>
        </p:blipFill>
        <p:spPr>
          <a:xfrm>
            <a:off x="2617089" y="3846068"/>
            <a:ext cx="385853" cy="385853"/>
          </a:xfrm>
          <a:prstGeom prst="rect">
            <a:avLst/>
          </a:prstGeom>
        </p:spPr>
      </p:pic>
      <p:sp>
        <p:nvSpPr>
          <p:cNvPr id="22" name="TextBox 21"/>
          <p:cNvSpPr txBox="1"/>
          <p:nvPr/>
        </p:nvSpPr>
        <p:spPr>
          <a:xfrm>
            <a:off x="7061200" y="2565400"/>
            <a:ext cx="482790" cy="488950"/>
          </a:xfrm>
          <a:prstGeom prst="rect">
            <a:avLst/>
          </a:prstGeom>
        </p:spPr>
        <p:txBody>
          <a:bodyPr lIns="52164" tIns="31750" rIns="52164" bIns="31750" rtlCol="0" anchor="t">
            <a:spAutoFit/>
          </a:bodyPr>
          <a:lstStyle/>
          <a:p>
            <a:pPr algn="l" latinLnBrk="1">
              <a:lnSpc>
                <a:spcPct val="116000"/>
              </a:lnSpc>
            </a:pPr>
            <a:r>
              <a:rPr lang="en-US" sz="2400" b="1" u="none">
                <a:solidFill>
                  <a:srgbClr val="42464B"/>
                </a:solidFill>
                <a:latin typeface="微软雅黑" panose="020B0503020204020204" charset="-122"/>
                <a:ea typeface="微软雅黑" panose="020B0503020204020204" charset="-122"/>
              </a:rPr>
              <a:t>02</a:t>
            </a:r>
            <a:endParaRPr lang="en-US" sz="1100"/>
          </a:p>
        </p:txBody>
      </p:sp>
      <p:sp>
        <p:nvSpPr>
          <p:cNvPr id="23" name="TextBox 22"/>
          <p:cNvSpPr txBox="1"/>
          <p:nvPr/>
        </p:nvSpPr>
        <p:spPr>
          <a:xfrm>
            <a:off x="7480300" y="2565400"/>
            <a:ext cx="3503930" cy="427990"/>
          </a:xfrm>
          <a:prstGeom prst="rect">
            <a:avLst/>
          </a:prstGeom>
        </p:spPr>
        <p:txBody>
          <a:bodyPr wrap="square" lIns="127000" tIns="0" rIns="127000" bIns="0" rtlCol="0" anchor="t">
            <a:spAutoFit/>
          </a:bodyPr>
          <a:lstStyle/>
          <a:p>
            <a:pPr algn="l" latinLnBrk="1">
              <a:lnSpc>
                <a:spcPct val="116000"/>
              </a:lnSpc>
            </a:pPr>
            <a:r>
              <a:rPr lang="zh-CN" altLang="en-US" sz="2400" b="1" u="none" dirty="0">
                <a:solidFill>
                  <a:srgbClr val="42464B"/>
                </a:solidFill>
                <a:latin typeface="微软雅黑" panose="020B0503020204020204" charset="-122"/>
                <a:ea typeface="微软雅黑" panose="020B0503020204020204" charset="-122"/>
              </a:rPr>
              <a:t>Programming Model</a:t>
            </a:r>
            <a:endParaRPr lang="zh-CN" altLang="en-US" sz="2400" b="1" u="none" dirty="0">
              <a:solidFill>
                <a:srgbClr val="42464B"/>
              </a:solidFill>
              <a:latin typeface="微软雅黑" panose="020B0503020204020204" charset="-122"/>
              <a:ea typeface="微软雅黑" panose="020B0503020204020204" charset="-122"/>
            </a:endParaRPr>
          </a:p>
        </p:txBody>
      </p:sp>
      <p:pic>
        <p:nvPicPr>
          <p:cNvPr id="25" name="Picture 24"/>
          <p:cNvPicPr>
            <a:picLocks noChangeAspect="1"/>
          </p:cNvPicPr>
          <p:nvPr/>
        </p:nvPicPr>
        <p:blipFill>
          <a:blip r:embed="rId7"/>
          <a:stretch>
            <a:fillRect/>
          </a:stretch>
        </p:blipFill>
        <p:spPr>
          <a:xfrm>
            <a:off x="6959600" y="2590800"/>
            <a:ext cx="385853" cy="385853"/>
          </a:xfrm>
          <a:prstGeom prst="rect">
            <a:avLst/>
          </a:prstGeom>
        </p:spPr>
      </p:pic>
      <p:sp>
        <p:nvSpPr>
          <p:cNvPr id="26" name="TextBox 25"/>
          <p:cNvSpPr txBox="1"/>
          <p:nvPr/>
        </p:nvSpPr>
        <p:spPr>
          <a:xfrm>
            <a:off x="7023100" y="3797300"/>
            <a:ext cx="482790" cy="488950"/>
          </a:xfrm>
          <a:prstGeom prst="rect">
            <a:avLst/>
          </a:prstGeom>
        </p:spPr>
        <p:txBody>
          <a:bodyPr lIns="52164" tIns="31750" rIns="52164" bIns="31750" rtlCol="0" anchor="t">
            <a:spAutoFit/>
          </a:bodyPr>
          <a:lstStyle/>
          <a:p>
            <a:pPr algn="l" latinLnBrk="1">
              <a:lnSpc>
                <a:spcPct val="116000"/>
              </a:lnSpc>
            </a:pPr>
            <a:r>
              <a:rPr lang="en-US" sz="2400" b="1" u="none">
                <a:solidFill>
                  <a:srgbClr val="42464B"/>
                </a:solidFill>
                <a:latin typeface="微软雅黑" panose="020B0503020204020204" charset="-122"/>
                <a:ea typeface="微软雅黑" panose="020B0503020204020204" charset="-122"/>
              </a:rPr>
              <a:t>04</a:t>
            </a:r>
            <a:endParaRPr lang="en-US" sz="1100"/>
          </a:p>
        </p:txBody>
      </p:sp>
      <p:sp>
        <p:nvSpPr>
          <p:cNvPr id="27" name="TextBox 26"/>
          <p:cNvSpPr txBox="1"/>
          <p:nvPr/>
        </p:nvSpPr>
        <p:spPr>
          <a:xfrm>
            <a:off x="7442200" y="3784600"/>
            <a:ext cx="3652520" cy="856615"/>
          </a:xfrm>
          <a:prstGeom prst="rect">
            <a:avLst/>
          </a:prstGeom>
        </p:spPr>
        <p:txBody>
          <a:bodyPr wrap="square" lIns="127000" tIns="0" rIns="127000" bIns="0" rtlCol="0" anchor="t">
            <a:spAutoFit/>
          </a:bodyPr>
          <a:lstStyle/>
          <a:p>
            <a:pPr algn="l" latinLnBrk="1">
              <a:lnSpc>
                <a:spcPct val="116000"/>
              </a:lnSpc>
            </a:pPr>
            <a:r>
              <a:rPr lang="zh-CN" altLang="en-US" sz="2400" b="1" dirty="0">
                <a:solidFill>
                  <a:srgbClr val="42464B"/>
                </a:solidFill>
                <a:latin typeface="微软雅黑" panose="020B0503020204020204" charset="-122"/>
                <a:ea typeface="微软雅黑" panose="020B0503020204020204" charset="-122"/>
                <a:sym typeface="+mn-ea"/>
              </a:rPr>
              <a:t>Examples and</a:t>
            </a:r>
            <a:r>
              <a:rPr lang="en-US" altLang="zh-CN" sz="2400" b="1" dirty="0">
                <a:solidFill>
                  <a:srgbClr val="42464B"/>
                </a:solidFill>
                <a:latin typeface="微软雅黑" panose="020B0503020204020204" charset="-122"/>
                <a:ea typeface="微软雅黑" panose="020B0503020204020204" charset="-122"/>
                <a:sym typeface="+mn-ea"/>
              </a:rPr>
              <a:t>            </a:t>
            </a:r>
            <a:r>
              <a:rPr lang="zh-CN" altLang="en-US" sz="2400" b="1" dirty="0">
                <a:solidFill>
                  <a:srgbClr val="42464B"/>
                </a:solidFill>
                <a:latin typeface="微软雅黑" panose="020B0503020204020204" charset="-122"/>
                <a:ea typeface="微软雅黑" panose="020B0503020204020204" charset="-122"/>
                <a:sym typeface="+mn-ea"/>
              </a:rPr>
              <a:t>Comparisons</a:t>
            </a:r>
            <a:endParaRPr lang="zh-CN" altLang="en-US" sz="2400" b="1" dirty="0">
              <a:solidFill>
                <a:srgbClr val="42464B"/>
              </a:solidFill>
              <a:latin typeface="微软雅黑" panose="020B0503020204020204" charset="-122"/>
              <a:ea typeface="微软雅黑" panose="020B0503020204020204" charset="-122"/>
              <a:sym typeface="+mn-ea"/>
            </a:endParaRPr>
          </a:p>
        </p:txBody>
      </p:sp>
      <p:pic>
        <p:nvPicPr>
          <p:cNvPr id="29" name="Picture 28"/>
          <p:cNvPicPr>
            <a:picLocks noChangeAspect="1"/>
          </p:cNvPicPr>
          <p:nvPr/>
        </p:nvPicPr>
        <p:blipFill>
          <a:blip r:embed="rId7"/>
          <a:stretch>
            <a:fillRect/>
          </a:stretch>
        </p:blipFill>
        <p:spPr>
          <a:xfrm>
            <a:off x="6946900" y="3822700"/>
            <a:ext cx="385853" cy="385853"/>
          </a:xfrm>
          <a:prstGeom prst="rect">
            <a:avLst/>
          </a:prstGeom>
        </p:spPr>
      </p:pic>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1"/>
          <a:stretch>
            <a:fillRect l="-12" r="-12"/>
          </a:stretch>
        </a:blipFill>
        <a:effectLst/>
      </p:bgPr>
    </p:bg>
    <p:spTree>
      <p:nvGrpSpPr>
        <p:cNvPr id="1" name=""/>
        <p:cNvGrpSpPr/>
        <p:nvPr/>
      </p:nvGrpSpPr>
      <p:grpSpPr>
        <a:xfrm>
          <a:off x="0" y="0"/>
          <a:ext cx="0" cy="0"/>
          <a:chOff x="0" y="0"/>
          <a:chExt cx="0" cy="0"/>
        </a:xfrm>
      </p:grpSpPr>
      <p:sp>
        <p:nvSpPr>
          <p:cNvPr id="6" name="Freeform 5"/>
          <p:cNvSpPr/>
          <p:nvPr/>
        </p:nvSpPr>
        <p:spPr>
          <a:xfrm>
            <a:off x="199643" y="6098616"/>
            <a:ext cx="10885857" cy="0"/>
          </a:xfrm>
          <a:custGeom>
            <a:avLst/>
            <a:gdLst/>
            <a:ahLst/>
            <a:cxnLst/>
            <a:rect l="l" t="t" r="r" b="b"/>
            <a:pathLst>
              <a:path w="10885857">
                <a:moveTo>
                  <a:pt x="0" y="0"/>
                </a:moveTo>
                <a:lnTo>
                  <a:pt x="10885857" y="0"/>
                </a:lnTo>
              </a:path>
            </a:pathLst>
          </a:custGeom>
          <a:solidFill>
            <a:srgbClr val="42464B"/>
          </a:solidFill>
          <a:ln w="6350">
            <a:solidFill>
              <a:srgbClr val="42464B"/>
            </a:solidFill>
            <a:prstDash val="solid"/>
          </a:ln>
        </p:spPr>
      </p:sp>
      <p:sp>
        <p:nvSpPr>
          <p:cNvPr id="9" name="TextBox 8"/>
          <p:cNvSpPr txBox="1"/>
          <p:nvPr/>
        </p:nvSpPr>
        <p:spPr>
          <a:xfrm>
            <a:off x="9247717" y="313085"/>
            <a:ext cx="1871266" cy="203200"/>
          </a:xfrm>
          <a:prstGeom prst="rect">
            <a:avLst/>
          </a:prstGeom>
        </p:spPr>
        <p:txBody>
          <a:bodyPr lIns="127000" tIns="14213" rIns="127000" bIns="14213" rtlCol="0" anchor="t">
            <a:spAutoFit/>
          </a:bodyPr>
          <a:lstStyle/>
          <a:p>
            <a:pPr latinLnBrk="1">
              <a:lnSpc>
                <a:spcPct val="116000"/>
              </a:lnSpc>
            </a:pPr>
            <a:r>
              <a:rPr lang="en-US" sz="1000" spc="350">
                <a:solidFill>
                  <a:srgbClr val="A5A5A5"/>
                </a:solidFill>
                <a:latin typeface="微软雅黑" panose="020B0503020204020204" charset="-122"/>
                <a:ea typeface="微软雅黑" panose="020B0503020204020204" charset="-122"/>
              </a:rPr>
              <a:t>厚德·励学·笃行·拓新</a:t>
            </a:r>
            <a:endParaRPr lang="en-US" sz="1100"/>
          </a:p>
        </p:txBody>
      </p:sp>
      <p:sp>
        <p:nvSpPr>
          <p:cNvPr id="10" name="Freeform 9"/>
          <p:cNvSpPr/>
          <p:nvPr/>
        </p:nvSpPr>
        <p:spPr>
          <a:xfrm>
            <a:off x="196389" y="620359"/>
            <a:ext cx="10885857" cy="0"/>
          </a:xfrm>
          <a:custGeom>
            <a:avLst/>
            <a:gdLst/>
            <a:ahLst/>
            <a:cxnLst/>
            <a:rect l="l" t="t" r="r" b="b"/>
            <a:pathLst>
              <a:path w="10885857">
                <a:moveTo>
                  <a:pt x="0" y="0"/>
                </a:moveTo>
                <a:lnTo>
                  <a:pt x="10885856" y="0"/>
                </a:lnTo>
              </a:path>
            </a:pathLst>
          </a:custGeom>
          <a:solidFill>
            <a:srgbClr val="42464B"/>
          </a:solidFill>
          <a:ln w="6350">
            <a:solidFill>
              <a:srgbClr val="42464B"/>
            </a:solidFill>
            <a:prstDash val="solid"/>
          </a:ln>
        </p:spPr>
      </p:sp>
      <p:pic>
        <p:nvPicPr>
          <p:cNvPr id="11" name="Picture 10"/>
          <p:cNvPicPr>
            <a:picLocks noChangeAspect="1"/>
          </p:cNvPicPr>
          <p:nvPr/>
        </p:nvPicPr>
        <p:blipFill>
          <a:blip r:embed="rId2"/>
          <a:stretch>
            <a:fillRect/>
          </a:stretch>
        </p:blipFill>
        <p:spPr>
          <a:xfrm>
            <a:off x="10785981" y="217324"/>
            <a:ext cx="302334" cy="302334"/>
          </a:xfrm>
          <a:prstGeom prst="rect">
            <a:avLst/>
          </a:prstGeom>
        </p:spPr>
      </p:pic>
      <p:sp>
        <p:nvSpPr>
          <p:cNvPr id="12" name="Freeform 11"/>
          <p:cNvSpPr/>
          <p:nvPr/>
        </p:nvSpPr>
        <p:spPr>
          <a:xfrm>
            <a:off x="484231" y="354770"/>
            <a:ext cx="150216" cy="136123"/>
          </a:xfrm>
          <a:custGeom>
            <a:avLst/>
            <a:gdLst/>
            <a:ahLst/>
            <a:cxnLst/>
            <a:rect l="l" t="t" r="r" b="b"/>
            <a:pathLst>
              <a:path w="150216" h="136123">
                <a:moveTo>
                  <a:pt x="0" y="68062"/>
                </a:moveTo>
                <a:lnTo>
                  <a:pt x="75109" y="0"/>
                </a:lnTo>
                <a:lnTo>
                  <a:pt x="150217" y="68062"/>
                </a:lnTo>
                <a:lnTo>
                  <a:pt x="75109" y="136123"/>
                </a:lnTo>
                <a:lnTo>
                  <a:pt x="0" y="68062"/>
                </a:lnTo>
                <a:close/>
              </a:path>
            </a:pathLst>
          </a:custGeom>
          <a:solidFill>
            <a:srgbClr val="006871"/>
          </a:solidFill>
        </p:spPr>
      </p:sp>
      <p:sp>
        <p:nvSpPr>
          <p:cNvPr id="13" name="TextBox 12"/>
          <p:cNvSpPr txBox="1"/>
          <p:nvPr/>
        </p:nvSpPr>
        <p:spPr>
          <a:xfrm>
            <a:off x="632856" y="206128"/>
            <a:ext cx="2808188" cy="412115"/>
          </a:xfrm>
          <a:prstGeom prst="rect">
            <a:avLst/>
          </a:prstGeom>
        </p:spPr>
        <p:txBody>
          <a:bodyPr lIns="127000" tIns="63500" rIns="127000" bIns="63500" rtlCol="0" anchor="t">
            <a:spAutoFit/>
          </a:bodyPr>
          <a:lstStyle/>
          <a:p>
            <a:pPr latinLnBrk="1">
              <a:lnSpc>
                <a:spcPct val="116000"/>
              </a:lnSpc>
            </a:pPr>
            <a:r>
              <a:rPr lang="zh-CN" altLang="en-US" sz="1600" b="1" dirty="0">
                <a:solidFill>
                  <a:srgbClr val="42464B"/>
                </a:solidFill>
                <a:latin typeface="微软雅黑" panose="020B0503020204020204" charset="-122"/>
                <a:ea typeface="微软雅黑" panose="020B0503020204020204" charset="-122"/>
                <a:sym typeface="+mn-ea"/>
              </a:rPr>
              <a:t>Implementation</a:t>
            </a:r>
            <a:endParaRPr lang="zh-CN" altLang="en-US" sz="1600" b="1" dirty="0">
              <a:solidFill>
                <a:srgbClr val="42464B"/>
              </a:solidFill>
              <a:latin typeface="微软雅黑" panose="020B0503020204020204" charset="-122"/>
              <a:ea typeface="微软雅黑" panose="020B0503020204020204" charset="-122"/>
            </a:endParaRPr>
          </a:p>
        </p:txBody>
      </p:sp>
      <p:sp>
        <p:nvSpPr>
          <p:cNvPr id="14" name="Freeform 13"/>
          <p:cNvSpPr/>
          <p:nvPr/>
        </p:nvSpPr>
        <p:spPr>
          <a:xfrm>
            <a:off x="5029202" y="-885285"/>
            <a:ext cx="0" cy="164935"/>
          </a:xfrm>
          <a:custGeom>
            <a:avLst/>
            <a:gdLst/>
            <a:ahLst/>
            <a:cxnLst/>
            <a:rect l="l" t="t" r="r" b="b"/>
            <a:pathLst>
              <a:path h="164935">
                <a:moveTo>
                  <a:pt x="0" y="0"/>
                </a:moveTo>
                <a:lnTo>
                  <a:pt x="0" y="164934"/>
                </a:lnTo>
              </a:path>
            </a:pathLst>
          </a:custGeom>
          <a:solidFill>
            <a:srgbClr val="DF6B6B"/>
          </a:solidFill>
        </p:spPr>
      </p:sp>
      <p:sp>
        <p:nvSpPr>
          <p:cNvPr id="15" name="TextBox 12"/>
          <p:cNvSpPr txBox="1"/>
          <p:nvPr/>
        </p:nvSpPr>
        <p:spPr>
          <a:xfrm>
            <a:off x="1392362" y="749753"/>
            <a:ext cx="8836720" cy="447675"/>
          </a:xfrm>
          <a:prstGeom prst="rect">
            <a:avLst/>
          </a:prstGeom>
        </p:spPr>
        <p:txBody>
          <a:bodyPr lIns="127000" tIns="63500" rIns="127000" bIns="63500" rtlCol="0" anchor="t">
            <a:spAutoFit/>
          </a:bodyPr>
          <a:p>
            <a:pPr latinLnBrk="1">
              <a:lnSpc>
                <a:spcPct val="116000"/>
              </a:lnSpc>
            </a:pPr>
            <a:r>
              <a:rPr lang="zh-CN" altLang="en-US" b="1" dirty="0">
                <a:solidFill>
                  <a:srgbClr val="42464B"/>
                </a:solidFill>
                <a:latin typeface="微软雅黑" panose="020B0503020204020204" charset="-122"/>
                <a:ea typeface="微软雅黑" panose="020B0503020204020204" charset="-122"/>
                <a:sym typeface="+mn-ea"/>
              </a:rPr>
              <a:t>RDD 具体实现与计算调度</a:t>
            </a:r>
            <a:endParaRPr lang="zh-CN" altLang="en-US" b="1" dirty="0">
              <a:solidFill>
                <a:srgbClr val="42464B"/>
              </a:solidFill>
              <a:latin typeface="微软雅黑" panose="020B0503020204020204" charset="-122"/>
              <a:ea typeface="微软雅黑" panose="020B0503020204020204" charset="-122"/>
              <a:sym typeface="+mn-ea"/>
            </a:endParaRPr>
          </a:p>
        </p:txBody>
      </p:sp>
      <p:sp>
        <p:nvSpPr>
          <p:cNvPr id="16" name="Freeform 8"/>
          <p:cNvSpPr/>
          <p:nvPr/>
        </p:nvSpPr>
        <p:spPr>
          <a:xfrm>
            <a:off x="1536242" y="1270023"/>
            <a:ext cx="736600" cy="79449"/>
          </a:xfrm>
          <a:custGeom>
            <a:avLst/>
            <a:gdLst/>
            <a:ahLst/>
            <a:cxnLst/>
            <a:rect l="l" t="t" r="r" b="b"/>
            <a:pathLst>
              <a:path w="736600" h="79449">
                <a:moveTo>
                  <a:pt x="0" y="0"/>
                </a:moveTo>
                <a:lnTo>
                  <a:pt x="736601" y="0"/>
                </a:lnTo>
                <a:lnTo>
                  <a:pt x="736601" y="79448"/>
                </a:lnTo>
                <a:lnTo>
                  <a:pt x="0" y="79448"/>
                </a:lnTo>
                <a:lnTo>
                  <a:pt x="0" y="0"/>
                </a:lnTo>
                <a:close/>
              </a:path>
            </a:pathLst>
          </a:custGeom>
          <a:solidFill>
            <a:srgbClr val="006871"/>
          </a:solidFill>
        </p:spPr>
      </p:sp>
      <p:sp>
        <p:nvSpPr>
          <p:cNvPr id="7" name="TextBox 12"/>
          <p:cNvSpPr txBox="1"/>
          <p:nvPr/>
        </p:nvSpPr>
        <p:spPr>
          <a:xfrm>
            <a:off x="1434907" y="1431108"/>
            <a:ext cx="8836720" cy="768985"/>
          </a:xfrm>
          <a:prstGeom prst="rect">
            <a:avLst/>
          </a:prstGeom>
        </p:spPr>
        <p:txBody>
          <a:bodyPr wrap="square" lIns="127000" tIns="63500" rIns="127000" bIns="63500" rtlCol="0" anchor="t">
            <a:spAutoFit/>
          </a:bodyPr>
          <a:p>
            <a:pPr latinLnBrk="1">
              <a:lnSpc>
                <a:spcPct val="116000"/>
              </a:lnSpc>
            </a:pPr>
            <a:r>
              <a:rPr dirty="0">
                <a:solidFill>
                  <a:srgbClr val="42464B"/>
                </a:solidFill>
                <a:latin typeface="微软雅黑" panose="020B0503020204020204" charset="-122"/>
                <a:ea typeface="微软雅黑" panose="020B0503020204020204" charset="-122"/>
              </a:rPr>
              <a:t>在用户调用 Action 方法触发 RDD 计算时，Spark 会按照定义好的 RDD 依赖关系绘制出完整的 RDD 血统图，并根据图中各节点间依赖关系的不同对计算过程进行切分：</a:t>
            </a:r>
            <a:endParaRPr dirty="0">
              <a:solidFill>
                <a:srgbClr val="42464B"/>
              </a:solidFill>
              <a:latin typeface="微软雅黑" panose="020B0503020204020204" charset="-122"/>
              <a:ea typeface="微软雅黑" panose="020B0503020204020204" charset="-122"/>
            </a:endParaRPr>
          </a:p>
        </p:txBody>
      </p:sp>
      <p:pic>
        <p:nvPicPr>
          <p:cNvPr id="103" name="图片 102"/>
          <p:cNvPicPr/>
          <p:nvPr/>
        </p:nvPicPr>
        <p:blipFill>
          <a:blip r:embed="rId3"/>
          <a:stretch>
            <a:fillRect/>
          </a:stretch>
        </p:blipFill>
        <p:spPr>
          <a:xfrm>
            <a:off x="2654300" y="2200275"/>
            <a:ext cx="4045585" cy="3867150"/>
          </a:xfrm>
          <a:prstGeom prst="rect">
            <a:avLst/>
          </a:prstGeom>
          <a:noFill/>
          <a:ln w="9525">
            <a:noFill/>
          </a:ln>
        </p:spPr>
      </p:pic>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1"/>
          <a:stretch>
            <a:fillRect l="-12" r="-12"/>
          </a:stretch>
        </a:blipFill>
        <a:effectLst/>
      </p:bgPr>
    </p:bg>
    <p:spTree>
      <p:nvGrpSpPr>
        <p:cNvPr id="1" name=""/>
        <p:cNvGrpSpPr/>
        <p:nvPr/>
      </p:nvGrpSpPr>
      <p:grpSpPr>
        <a:xfrm>
          <a:off x="0" y="0"/>
          <a:ext cx="0" cy="0"/>
          <a:chOff x="0" y="0"/>
          <a:chExt cx="0" cy="0"/>
        </a:xfrm>
      </p:grpSpPr>
      <p:sp>
        <p:nvSpPr>
          <p:cNvPr id="6" name="Freeform 5"/>
          <p:cNvSpPr/>
          <p:nvPr/>
        </p:nvSpPr>
        <p:spPr>
          <a:xfrm>
            <a:off x="199643" y="6098616"/>
            <a:ext cx="10885857" cy="0"/>
          </a:xfrm>
          <a:custGeom>
            <a:avLst/>
            <a:gdLst/>
            <a:ahLst/>
            <a:cxnLst/>
            <a:rect l="l" t="t" r="r" b="b"/>
            <a:pathLst>
              <a:path w="10885857">
                <a:moveTo>
                  <a:pt x="0" y="0"/>
                </a:moveTo>
                <a:lnTo>
                  <a:pt x="10885857" y="0"/>
                </a:lnTo>
              </a:path>
            </a:pathLst>
          </a:custGeom>
          <a:solidFill>
            <a:srgbClr val="42464B"/>
          </a:solidFill>
          <a:ln w="6350">
            <a:solidFill>
              <a:srgbClr val="42464B"/>
            </a:solidFill>
            <a:prstDash val="solid"/>
          </a:ln>
        </p:spPr>
      </p:sp>
      <p:sp>
        <p:nvSpPr>
          <p:cNvPr id="9" name="TextBox 8"/>
          <p:cNvSpPr txBox="1"/>
          <p:nvPr/>
        </p:nvSpPr>
        <p:spPr>
          <a:xfrm>
            <a:off x="9247717" y="313085"/>
            <a:ext cx="1871266" cy="203200"/>
          </a:xfrm>
          <a:prstGeom prst="rect">
            <a:avLst/>
          </a:prstGeom>
        </p:spPr>
        <p:txBody>
          <a:bodyPr lIns="127000" tIns="14213" rIns="127000" bIns="14213" rtlCol="0" anchor="t">
            <a:spAutoFit/>
          </a:bodyPr>
          <a:lstStyle/>
          <a:p>
            <a:pPr algn="l" latinLnBrk="1">
              <a:lnSpc>
                <a:spcPct val="116000"/>
              </a:lnSpc>
            </a:pPr>
            <a:r>
              <a:rPr lang="en-US" sz="1000" u="none" spc="350">
                <a:solidFill>
                  <a:srgbClr val="A5A5A5"/>
                </a:solidFill>
                <a:latin typeface="微软雅黑" panose="020B0503020204020204" charset="-122"/>
                <a:ea typeface="微软雅黑" panose="020B0503020204020204" charset="-122"/>
              </a:rPr>
              <a:t>厚德·励学·笃行·拓新</a:t>
            </a:r>
            <a:endParaRPr lang="en-US" sz="1100"/>
          </a:p>
        </p:txBody>
      </p:sp>
      <p:sp>
        <p:nvSpPr>
          <p:cNvPr id="10" name="Freeform 9"/>
          <p:cNvSpPr/>
          <p:nvPr/>
        </p:nvSpPr>
        <p:spPr>
          <a:xfrm>
            <a:off x="196389" y="620359"/>
            <a:ext cx="10885857" cy="0"/>
          </a:xfrm>
          <a:custGeom>
            <a:avLst/>
            <a:gdLst/>
            <a:ahLst/>
            <a:cxnLst/>
            <a:rect l="l" t="t" r="r" b="b"/>
            <a:pathLst>
              <a:path w="10885857">
                <a:moveTo>
                  <a:pt x="0" y="0"/>
                </a:moveTo>
                <a:lnTo>
                  <a:pt x="10885856" y="0"/>
                </a:lnTo>
              </a:path>
            </a:pathLst>
          </a:custGeom>
          <a:solidFill>
            <a:srgbClr val="42464B"/>
          </a:solidFill>
          <a:ln w="6350">
            <a:solidFill>
              <a:srgbClr val="42464B"/>
            </a:solidFill>
            <a:prstDash val="solid"/>
          </a:ln>
        </p:spPr>
      </p:sp>
      <p:pic>
        <p:nvPicPr>
          <p:cNvPr id="11" name="Picture 10"/>
          <p:cNvPicPr>
            <a:picLocks noChangeAspect="1"/>
          </p:cNvPicPr>
          <p:nvPr/>
        </p:nvPicPr>
        <p:blipFill>
          <a:blip r:embed="rId2"/>
          <a:stretch>
            <a:fillRect/>
          </a:stretch>
        </p:blipFill>
        <p:spPr>
          <a:xfrm>
            <a:off x="10785981" y="217324"/>
            <a:ext cx="302334" cy="302334"/>
          </a:xfrm>
          <a:prstGeom prst="rect">
            <a:avLst/>
          </a:prstGeom>
        </p:spPr>
      </p:pic>
      <p:sp>
        <p:nvSpPr>
          <p:cNvPr id="12" name="Freeform 11"/>
          <p:cNvSpPr/>
          <p:nvPr/>
        </p:nvSpPr>
        <p:spPr>
          <a:xfrm>
            <a:off x="484231" y="354770"/>
            <a:ext cx="150216" cy="136123"/>
          </a:xfrm>
          <a:custGeom>
            <a:avLst/>
            <a:gdLst/>
            <a:ahLst/>
            <a:cxnLst/>
            <a:rect l="l" t="t" r="r" b="b"/>
            <a:pathLst>
              <a:path w="150216" h="136123">
                <a:moveTo>
                  <a:pt x="0" y="68062"/>
                </a:moveTo>
                <a:lnTo>
                  <a:pt x="75109" y="0"/>
                </a:lnTo>
                <a:lnTo>
                  <a:pt x="150217" y="68062"/>
                </a:lnTo>
                <a:lnTo>
                  <a:pt x="75109" y="136123"/>
                </a:lnTo>
                <a:lnTo>
                  <a:pt x="0" y="68062"/>
                </a:lnTo>
                <a:close/>
              </a:path>
            </a:pathLst>
          </a:custGeom>
          <a:solidFill>
            <a:srgbClr val="006871"/>
          </a:solidFill>
        </p:spPr>
      </p:sp>
      <p:sp>
        <p:nvSpPr>
          <p:cNvPr id="13" name="TextBox 12"/>
          <p:cNvSpPr txBox="1"/>
          <p:nvPr/>
        </p:nvSpPr>
        <p:spPr>
          <a:xfrm>
            <a:off x="632856" y="206128"/>
            <a:ext cx="2808188" cy="412115"/>
          </a:xfrm>
          <a:prstGeom prst="rect">
            <a:avLst/>
          </a:prstGeom>
        </p:spPr>
        <p:txBody>
          <a:bodyPr lIns="127000" tIns="63500" rIns="127000" bIns="63500" rtlCol="0" anchor="t">
            <a:spAutoFit/>
          </a:bodyPr>
          <a:lstStyle/>
          <a:p>
            <a:pPr algn="l" latinLnBrk="1">
              <a:lnSpc>
                <a:spcPct val="116000"/>
              </a:lnSpc>
            </a:pPr>
            <a:r>
              <a:rPr lang="zh-CN" altLang="en-US" sz="1600" b="1" dirty="0">
                <a:solidFill>
                  <a:srgbClr val="42464B"/>
                </a:solidFill>
                <a:latin typeface="微软雅黑" panose="020B0503020204020204" charset="-122"/>
                <a:ea typeface="微软雅黑" panose="020B0503020204020204" charset="-122"/>
                <a:sym typeface="+mn-ea"/>
              </a:rPr>
              <a:t>Implementation</a:t>
            </a:r>
            <a:endParaRPr lang="zh-CN" altLang="en-US" sz="1600" b="1" u="none" dirty="0">
              <a:solidFill>
                <a:srgbClr val="42464B"/>
              </a:solidFill>
              <a:latin typeface="微软雅黑" panose="020B0503020204020204" charset="-122"/>
              <a:ea typeface="微软雅黑" panose="020B0503020204020204" charset="-122"/>
            </a:endParaRPr>
          </a:p>
        </p:txBody>
      </p:sp>
      <p:sp>
        <p:nvSpPr>
          <p:cNvPr id="14" name="Freeform 13"/>
          <p:cNvSpPr/>
          <p:nvPr/>
        </p:nvSpPr>
        <p:spPr>
          <a:xfrm>
            <a:off x="5029202" y="-885285"/>
            <a:ext cx="0" cy="164935"/>
          </a:xfrm>
          <a:custGeom>
            <a:avLst/>
            <a:gdLst/>
            <a:ahLst/>
            <a:cxnLst/>
            <a:rect l="l" t="t" r="r" b="b"/>
            <a:pathLst>
              <a:path h="164935">
                <a:moveTo>
                  <a:pt x="0" y="0"/>
                </a:moveTo>
                <a:lnTo>
                  <a:pt x="0" y="164934"/>
                </a:lnTo>
              </a:path>
            </a:pathLst>
          </a:custGeom>
          <a:solidFill>
            <a:srgbClr val="DF6B6B"/>
          </a:solidFill>
        </p:spPr>
      </p:sp>
      <p:sp>
        <p:nvSpPr>
          <p:cNvPr id="15" name="TextBox 12"/>
          <p:cNvSpPr txBox="1"/>
          <p:nvPr/>
        </p:nvSpPr>
        <p:spPr>
          <a:xfrm>
            <a:off x="1392362" y="749753"/>
            <a:ext cx="8836720" cy="447675"/>
          </a:xfrm>
          <a:prstGeom prst="rect">
            <a:avLst/>
          </a:prstGeom>
        </p:spPr>
        <p:txBody>
          <a:bodyPr lIns="127000" tIns="63500" rIns="127000" bIns="63500" rtlCol="0" anchor="t">
            <a:spAutoFit/>
          </a:bodyPr>
          <a:p>
            <a:pPr latinLnBrk="1">
              <a:lnSpc>
                <a:spcPct val="116000"/>
              </a:lnSpc>
            </a:pPr>
            <a:r>
              <a:rPr lang="zh-CN" altLang="en-US" b="1" dirty="0">
                <a:solidFill>
                  <a:srgbClr val="42464B"/>
                </a:solidFill>
                <a:latin typeface="微软雅黑" panose="020B0503020204020204" charset="-122"/>
                <a:ea typeface="微软雅黑" panose="020B0503020204020204" charset="-122"/>
                <a:sym typeface="+mn-ea"/>
              </a:rPr>
              <a:t>RDD 具体实现与计算调度</a:t>
            </a:r>
            <a:endParaRPr lang="zh-CN" altLang="en-US" b="1" dirty="0">
              <a:solidFill>
                <a:srgbClr val="42464B"/>
              </a:solidFill>
              <a:latin typeface="微软雅黑" panose="020B0503020204020204" charset="-122"/>
              <a:ea typeface="微软雅黑" panose="020B0503020204020204" charset="-122"/>
              <a:sym typeface="+mn-ea"/>
            </a:endParaRPr>
          </a:p>
        </p:txBody>
      </p:sp>
      <p:sp>
        <p:nvSpPr>
          <p:cNvPr id="16" name="Freeform 8"/>
          <p:cNvSpPr/>
          <p:nvPr/>
        </p:nvSpPr>
        <p:spPr>
          <a:xfrm>
            <a:off x="1536242" y="1270023"/>
            <a:ext cx="736600" cy="79449"/>
          </a:xfrm>
          <a:custGeom>
            <a:avLst/>
            <a:gdLst/>
            <a:ahLst/>
            <a:cxnLst/>
            <a:rect l="l" t="t" r="r" b="b"/>
            <a:pathLst>
              <a:path w="736600" h="79449">
                <a:moveTo>
                  <a:pt x="0" y="0"/>
                </a:moveTo>
                <a:lnTo>
                  <a:pt x="736601" y="0"/>
                </a:lnTo>
                <a:lnTo>
                  <a:pt x="736601" y="79448"/>
                </a:lnTo>
                <a:lnTo>
                  <a:pt x="0" y="79448"/>
                </a:lnTo>
                <a:lnTo>
                  <a:pt x="0" y="0"/>
                </a:lnTo>
                <a:close/>
              </a:path>
            </a:pathLst>
          </a:custGeom>
          <a:solidFill>
            <a:srgbClr val="006871"/>
          </a:solidFill>
        </p:spPr>
      </p:sp>
      <p:sp>
        <p:nvSpPr>
          <p:cNvPr id="7" name="TextBox 12"/>
          <p:cNvSpPr txBox="1"/>
          <p:nvPr/>
        </p:nvSpPr>
        <p:spPr>
          <a:xfrm>
            <a:off x="1434907" y="1574618"/>
            <a:ext cx="8836720" cy="4302760"/>
          </a:xfrm>
          <a:prstGeom prst="rect">
            <a:avLst/>
          </a:prstGeom>
        </p:spPr>
        <p:txBody>
          <a:bodyPr wrap="square" lIns="127000" tIns="63500" rIns="127000" bIns="63500" rtlCol="0" anchor="t">
            <a:spAutoFit/>
          </a:bodyPr>
          <a:p>
            <a:pPr indent="457200" latinLnBrk="1">
              <a:lnSpc>
                <a:spcPct val="116000"/>
              </a:lnSpc>
            </a:pPr>
            <a:r>
              <a:rPr dirty="0">
                <a:solidFill>
                  <a:srgbClr val="42464B"/>
                </a:solidFill>
                <a:latin typeface="微软雅黑" panose="020B0503020204020204" charset="-122"/>
                <a:ea typeface="微软雅黑" panose="020B0503020204020204" charset="-122"/>
              </a:rPr>
              <a:t>Spark会把尽可能多的可以流水线执行的窄依赖 Transformation 放到同一个</a:t>
            </a:r>
            <a:r>
              <a:rPr lang="en-US" dirty="0">
                <a:solidFill>
                  <a:srgbClr val="42464B"/>
                </a:solidFill>
                <a:latin typeface="微软雅黑" panose="020B0503020204020204" charset="-122"/>
                <a:ea typeface="微软雅黑" panose="020B0503020204020204" charset="-122"/>
              </a:rPr>
              <a:t>      </a:t>
            </a:r>
            <a:r>
              <a:rPr dirty="0">
                <a:solidFill>
                  <a:srgbClr val="42464B"/>
                </a:solidFill>
                <a:latin typeface="微软雅黑" panose="020B0503020204020204" charset="-122"/>
                <a:ea typeface="微软雅黑" panose="020B0503020204020204" charset="-122"/>
              </a:rPr>
              <a:t>Stage 中，而 Stage 之间则要求集群对数据进行 Shuffle。Job Stage 划分完毕后，</a:t>
            </a:r>
            <a:r>
              <a:rPr lang="en-US" dirty="0">
                <a:solidFill>
                  <a:srgbClr val="42464B"/>
                </a:solidFill>
                <a:latin typeface="微软雅黑" panose="020B0503020204020204" charset="-122"/>
                <a:ea typeface="微软雅黑" panose="020B0503020204020204" charset="-122"/>
              </a:rPr>
              <a:t> </a:t>
            </a:r>
            <a:r>
              <a:rPr dirty="0">
                <a:solidFill>
                  <a:srgbClr val="42464B"/>
                </a:solidFill>
                <a:latin typeface="微软雅黑" panose="020B0503020204020204" charset="-122"/>
                <a:ea typeface="微软雅黑" panose="020B0503020204020204" charset="-122"/>
              </a:rPr>
              <a:t>Spark 便会为每个 Partition 生成计算任务（Task）并调度到集群节点上运行。</a:t>
            </a:r>
            <a:endParaRPr dirty="0">
              <a:solidFill>
                <a:srgbClr val="42464B"/>
              </a:solidFill>
              <a:latin typeface="微软雅黑" panose="020B0503020204020204" charset="-122"/>
              <a:ea typeface="微软雅黑" panose="020B0503020204020204" charset="-122"/>
            </a:endParaRPr>
          </a:p>
          <a:p>
            <a:pPr indent="457200" latinLnBrk="1">
              <a:lnSpc>
                <a:spcPct val="116000"/>
              </a:lnSpc>
            </a:pPr>
            <a:r>
              <a:rPr dirty="0">
                <a:solidFill>
                  <a:srgbClr val="42464B"/>
                </a:solidFill>
                <a:latin typeface="微软雅黑" panose="020B0503020204020204" charset="-122"/>
                <a:ea typeface="微软雅黑" panose="020B0503020204020204" charset="-122"/>
              </a:rPr>
              <a:t>在调度 Task 时，Spark 也会考虑计算该 Partition 所需的数据的位置：例如，如果 RDD 是从 HDFS 中读出数据，那么 Partition 的计算就会尽可能被分配到持有对应 HDFS Block 的节点上；或者，如果 Spark 已经将父 RDD 持有在内存中，子 </a:t>
            </a:r>
            <a:r>
              <a:rPr lang="en-US" dirty="0">
                <a:solidFill>
                  <a:srgbClr val="42464B"/>
                </a:solidFill>
                <a:latin typeface="微软雅黑" panose="020B0503020204020204" charset="-122"/>
                <a:ea typeface="微软雅黑" panose="020B0503020204020204" charset="-122"/>
              </a:rPr>
              <a:t>      </a:t>
            </a:r>
            <a:r>
              <a:rPr dirty="0">
                <a:solidFill>
                  <a:srgbClr val="42464B"/>
                </a:solidFill>
                <a:latin typeface="微软雅黑" panose="020B0503020204020204" charset="-122"/>
                <a:ea typeface="微软雅黑" panose="020B0503020204020204" charset="-122"/>
              </a:rPr>
              <a:t>Partition 的计算也会被尽可能分配到持有对应父 Partition 的节点上。对于不同 </a:t>
            </a:r>
            <a:r>
              <a:rPr lang="en-US" dirty="0">
                <a:solidFill>
                  <a:srgbClr val="42464B"/>
                </a:solidFill>
                <a:latin typeface="微软雅黑" panose="020B0503020204020204" charset="-122"/>
                <a:ea typeface="微软雅黑" panose="020B0503020204020204" charset="-122"/>
              </a:rPr>
              <a:t>       </a:t>
            </a:r>
            <a:r>
              <a:rPr dirty="0">
                <a:solidFill>
                  <a:srgbClr val="42464B"/>
                </a:solidFill>
                <a:latin typeface="微软雅黑" panose="020B0503020204020204" charset="-122"/>
                <a:ea typeface="微软雅黑" panose="020B0503020204020204" charset="-122"/>
              </a:rPr>
              <a:t>Job Stage 之间的 Data Shuffle，目前 Spark 采取与 MapReduce 相同的策略，会把中间结果持久化到节点的本地存储中，以简化失效恢复的过程</a:t>
            </a:r>
            <a:r>
              <a:rPr lang="zh-CN" dirty="0">
                <a:solidFill>
                  <a:srgbClr val="42464B"/>
                </a:solidFill>
                <a:latin typeface="微软雅黑" panose="020B0503020204020204" charset="-122"/>
                <a:ea typeface="微软雅黑" panose="020B0503020204020204" charset="-122"/>
              </a:rPr>
              <a:t>。</a:t>
            </a:r>
            <a:endParaRPr lang="en-US" dirty="0">
              <a:solidFill>
                <a:srgbClr val="42464B"/>
              </a:solidFill>
              <a:latin typeface="微软雅黑" panose="020B0503020204020204" charset="-122"/>
              <a:ea typeface="微软雅黑" panose="020B0503020204020204" charset="-122"/>
            </a:endParaRPr>
          </a:p>
          <a:p>
            <a:pPr indent="457200" latinLnBrk="1">
              <a:lnSpc>
                <a:spcPct val="116000"/>
              </a:lnSpc>
            </a:pPr>
            <a:r>
              <a:rPr lang="en-US" dirty="0">
                <a:solidFill>
                  <a:srgbClr val="42464B"/>
                </a:solidFill>
                <a:latin typeface="微软雅黑" panose="020B0503020204020204" charset="-122"/>
                <a:ea typeface="微软雅黑" panose="020B0503020204020204" charset="-122"/>
              </a:rPr>
              <a:t>当 Task 所在的节点失效时，只要该 Task 所属 Job Stage 的父 Job Stage 数据仍可用，Spark 只要将该 Task 调度到另一个节点上重新运行即可。如果父 Job Stage 的数据也已经不可用了，那么 Spark 就会重新提交一个计算父 Job Stage 数据的      Task，以完成恢复。</a:t>
            </a:r>
            <a:endParaRPr lang="en-US" dirty="0">
              <a:solidFill>
                <a:srgbClr val="42464B"/>
              </a:solidFill>
              <a:latin typeface="微软雅黑" panose="020B0503020204020204" charset="-122"/>
              <a:ea typeface="微软雅黑" panose="020B0503020204020204" charset="-122"/>
            </a:endParaRP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1"/>
          <a:stretch>
            <a:fillRect l="-12" r="-12"/>
          </a:stretch>
        </a:blipFill>
        <a:effectLst/>
      </p:bgPr>
    </p:bg>
    <p:spTree>
      <p:nvGrpSpPr>
        <p:cNvPr id="1" name=""/>
        <p:cNvGrpSpPr/>
        <p:nvPr/>
      </p:nvGrpSpPr>
      <p:grpSpPr>
        <a:xfrm>
          <a:off x="0" y="0"/>
          <a:ext cx="0" cy="0"/>
          <a:chOff x="0" y="0"/>
          <a:chExt cx="0" cy="0"/>
        </a:xfrm>
      </p:grpSpPr>
      <p:sp>
        <p:nvSpPr>
          <p:cNvPr id="2" name="Freeform 1"/>
          <p:cNvSpPr/>
          <p:nvPr/>
        </p:nvSpPr>
        <p:spPr>
          <a:xfrm>
            <a:off x="199643" y="6098616"/>
            <a:ext cx="10885857" cy="0"/>
          </a:xfrm>
          <a:custGeom>
            <a:avLst/>
            <a:gdLst/>
            <a:ahLst/>
            <a:cxnLst/>
            <a:rect l="l" t="t" r="r" b="b"/>
            <a:pathLst>
              <a:path w="10885857">
                <a:moveTo>
                  <a:pt x="0" y="0"/>
                </a:moveTo>
                <a:lnTo>
                  <a:pt x="10885857" y="0"/>
                </a:lnTo>
              </a:path>
            </a:pathLst>
          </a:custGeom>
          <a:solidFill>
            <a:srgbClr val="42464B"/>
          </a:solidFill>
          <a:ln w="6350">
            <a:solidFill>
              <a:srgbClr val="42464B"/>
            </a:solidFill>
            <a:prstDash val="solid"/>
          </a:ln>
        </p:spPr>
      </p:sp>
      <p:sp>
        <p:nvSpPr>
          <p:cNvPr id="3" name="TextBox 2"/>
          <p:cNvSpPr txBox="1"/>
          <p:nvPr/>
        </p:nvSpPr>
        <p:spPr>
          <a:xfrm>
            <a:off x="444501" y="6184899"/>
            <a:ext cx="2273598" cy="203200"/>
          </a:xfrm>
          <a:prstGeom prst="rect">
            <a:avLst/>
          </a:prstGeom>
        </p:spPr>
        <p:txBody>
          <a:bodyPr lIns="127000" tIns="14213" rIns="127000" bIns="14213" rtlCol="0" anchor="t">
            <a:spAutoFit/>
          </a:bodyPr>
          <a:lstStyle/>
          <a:p>
            <a:pPr algn="l" latinLnBrk="1">
              <a:lnSpc>
                <a:spcPct val="116000"/>
              </a:lnSpc>
            </a:pPr>
            <a:r>
              <a:rPr lang="en-US" sz="1000" u="none" spc="150">
                <a:solidFill>
                  <a:srgbClr val="A5A5A5"/>
                </a:solidFill>
                <a:latin typeface="微软雅黑" panose="020B0503020204020204" charset="-122"/>
                <a:ea typeface="微软雅黑" panose="020B0503020204020204" charset="-122"/>
              </a:rPr>
              <a:t>广东财经大学毕业答辩</a:t>
            </a:r>
            <a:endParaRPr lang="en-US" sz="1100"/>
          </a:p>
        </p:txBody>
      </p:sp>
      <p:sp>
        <p:nvSpPr>
          <p:cNvPr id="4" name="TextBox 3"/>
          <p:cNvSpPr txBox="1"/>
          <p:nvPr/>
        </p:nvSpPr>
        <p:spPr>
          <a:xfrm>
            <a:off x="8330085" y="6185384"/>
            <a:ext cx="2955727" cy="203200"/>
          </a:xfrm>
          <a:prstGeom prst="rect">
            <a:avLst/>
          </a:prstGeom>
        </p:spPr>
        <p:txBody>
          <a:bodyPr lIns="127000" tIns="14213" rIns="127000" bIns="14213" rtlCol="0" anchor="t">
            <a:spAutoFit/>
          </a:bodyPr>
          <a:lstStyle/>
          <a:p>
            <a:pPr algn="l" latinLnBrk="1">
              <a:lnSpc>
                <a:spcPct val="116000"/>
              </a:lnSpc>
            </a:pPr>
            <a:r>
              <a:rPr lang="en-US" sz="1000" u="none">
                <a:solidFill>
                  <a:srgbClr val="A5A5A5"/>
                </a:solidFill>
                <a:latin typeface="微软雅黑" panose="020B0503020204020204" charset="-122"/>
                <a:ea typeface="微软雅黑" panose="020B0503020204020204" charset="-122"/>
              </a:rPr>
              <a:t>GuangDong University of Finance &amp; Economics</a:t>
            </a:r>
            <a:endParaRPr lang="en-US" sz="1100"/>
          </a:p>
        </p:txBody>
      </p:sp>
      <p:sp>
        <p:nvSpPr>
          <p:cNvPr id="5" name="TextBox 4"/>
          <p:cNvSpPr txBox="1"/>
          <p:nvPr/>
        </p:nvSpPr>
        <p:spPr>
          <a:xfrm>
            <a:off x="9247717" y="313085"/>
            <a:ext cx="1871266" cy="203200"/>
          </a:xfrm>
          <a:prstGeom prst="rect">
            <a:avLst/>
          </a:prstGeom>
        </p:spPr>
        <p:txBody>
          <a:bodyPr lIns="127000" tIns="14213" rIns="127000" bIns="14213" rtlCol="0" anchor="t">
            <a:spAutoFit/>
          </a:bodyPr>
          <a:lstStyle/>
          <a:p>
            <a:pPr algn="l" latinLnBrk="1">
              <a:lnSpc>
                <a:spcPct val="116000"/>
              </a:lnSpc>
            </a:pPr>
            <a:r>
              <a:rPr lang="en-US" sz="1000" u="none" spc="350">
                <a:solidFill>
                  <a:srgbClr val="A5A5A5"/>
                </a:solidFill>
                <a:latin typeface="微软雅黑" panose="020B0503020204020204" charset="-122"/>
                <a:ea typeface="微软雅黑" panose="020B0503020204020204" charset="-122"/>
              </a:rPr>
              <a:t>厚德·励学·笃行·拓新</a:t>
            </a:r>
            <a:endParaRPr lang="en-US" sz="1100"/>
          </a:p>
        </p:txBody>
      </p:sp>
      <p:sp>
        <p:nvSpPr>
          <p:cNvPr id="6" name="Freeform 5"/>
          <p:cNvSpPr/>
          <p:nvPr/>
        </p:nvSpPr>
        <p:spPr>
          <a:xfrm>
            <a:off x="196389" y="620359"/>
            <a:ext cx="10885857" cy="0"/>
          </a:xfrm>
          <a:custGeom>
            <a:avLst/>
            <a:gdLst/>
            <a:ahLst/>
            <a:cxnLst/>
            <a:rect l="l" t="t" r="r" b="b"/>
            <a:pathLst>
              <a:path w="10885857">
                <a:moveTo>
                  <a:pt x="0" y="0"/>
                </a:moveTo>
                <a:lnTo>
                  <a:pt x="10885856" y="0"/>
                </a:lnTo>
              </a:path>
            </a:pathLst>
          </a:custGeom>
          <a:solidFill>
            <a:srgbClr val="42464B"/>
          </a:solidFill>
          <a:ln w="6350">
            <a:solidFill>
              <a:srgbClr val="42464B"/>
            </a:solidFill>
            <a:prstDash val="solid"/>
          </a:ln>
        </p:spPr>
      </p:sp>
      <p:pic>
        <p:nvPicPr>
          <p:cNvPr id="7" name="Picture 6"/>
          <p:cNvPicPr>
            <a:picLocks noChangeAspect="1"/>
          </p:cNvPicPr>
          <p:nvPr/>
        </p:nvPicPr>
        <p:blipFill>
          <a:blip r:embed="rId2"/>
          <a:stretch>
            <a:fillRect/>
          </a:stretch>
        </p:blipFill>
        <p:spPr>
          <a:xfrm>
            <a:off x="10785981" y="217324"/>
            <a:ext cx="302334" cy="302334"/>
          </a:xfrm>
          <a:prstGeom prst="rect">
            <a:avLst/>
          </a:prstGeom>
        </p:spPr>
      </p:pic>
      <p:sp>
        <p:nvSpPr>
          <p:cNvPr id="8" name="Freeform 7"/>
          <p:cNvSpPr/>
          <p:nvPr/>
        </p:nvSpPr>
        <p:spPr>
          <a:xfrm>
            <a:off x="1770324" y="229985"/>
            <a:ext cx="2470751" cy="4789069"/>
          </a:xfrm>
          <a:custGeom>
            <a:avLst/>
            <a:gdLst/>
            <a:ahLst/>
            <a:cxnLst/>
            <a:rect l="l" t="t" r="r" b="b"/>
            <a:pathLst>
              <a:path w="2470751" h="4789069">
                <a:moveTo>
                  <a:pt x="0" y="0"/>
                </a:moveTo>
                <a:lnTo>
                  <a:pt x="2470751" y="0"/>
                </a:lnTo>
                <a:lnTo>
                  <a:pt x="2470751" y="4789068"/>
                </a:lnTo>
                <a:lnTo>
                  <a:pt x="0" y="4789068"/>
                </a:lnTo>
                <a:lnTo>
                  <a:pt x="0" y="0"/>
                </a:lnTo>
                <a:close/>
              </a:path>
            </a:pathLst>
          </a:custGeom>
          <a:solidFill>
            <a:srgbClr val="006871"/>
          </a:solidFill>
        </p:spPr>
      </p:sp>
      <p:sp>
        <p:nvSpPr>
          <p:cNvPr id="9" name="Freeform 8"/>
          <p:cNvSpPr/>
          <p:nvPr/>
        </p:nvSpPr>
        <p:spPr>
          <a:xfrm>
            <a:off x="1765198" y="3983955"/>
            <a:ext cx="2476498" cy="75084"/>
          </a:xfrm>
          <a:custGeom>
            <a:avLst/>
            <a:gdLst/>
            <a:ahLst/>
            <a:cxnLst/>
            <a:rect l="l" t="t" r="r" b="b"/>
            <a:pathLst>
              <a:path w="2476498" h="75084">
                <a:moveTo>
                  <a:pt x="0" y="0"/>
                </a:moveTo>
                <a:lnTo>
                  <a:pt x="2476498" y="0"/>
                </a:lnTo>
                <a:lnTo>
                  <a:pt x="2476498" y="75084"/>
                </a:lnTo>
                <a:lnTo>
                  <a:pt x="0" y="75084"/>
                </a:lnTo>
                <a:lnTo>
                  <a:pt x="0" y="0"/>
                </a:lnTo>
                <a:close/>
              </a:path>
            </a:pathLst>
          </a:custGeom>
          <a:solidFill>
            <a:srgbClr val="FFFFFF"/>
          </a:solidFill>
        </p:spPr>
      </p:sp>
      <p:sp>
        <p:nvSpPr>
          <p:cNvPr id="10" name="Freeform 9"/>
          <p:cNvSpPr/>
          <p:nvPr/>
        </p:nvSpPr>
        <p:spPr>
          <a:xfrm>
            <a:off x="1763885" y="3845366"/>
            <a:ext cx="2476498" cy="75084"/>
          </a:xfrm>
          <a:custGeom>
            <a:avLst/>
            <a:gdLst/>
            <a:ahLst/>
            <a:cxnLst/>
            <a:rect l="l" t="t" r="r" b="b"/>
            <a:pathLst>
              <a:path w="2476498" h="75084">
                <a:moveTo>
                  <a:pt x="0" y="0"/>
                </a:moveTo>
                <a:lnTo>
                  <a:pt x="2476497" y="0"/>
                </a:lnTo>
                <a:lnTo>
                  <a:pt x="2476497" y="75084"/>
                </a:lnTo>
                <a:lnTo>
                  <a:pt x="0" y="75084"/>
                </a:lnTo>
                <a:lnTo>
                  <a:pt x="0" y="0"/>
                </a:lnTo>
                <a:close/>
              </a:path>
            </a:pathLst>
          </a:custGeom>
          <a:solidFill>
            <a:srgbClr val="FFFFFF"/>
          </a:solidFill>
        </p:spPr>
      </p:sp>
      <p:sp>
        <p:nvSpPr>
          <p:cNvPr id="11" name="TextBox 10"/>
          <p:cNvSpPr txBox="1"/>
          <p:nvPr/>
        </p:nvSpPr>
        <p:spPr>
          <a:xfrm>
            <a:off x="2057939" y="1683006"/>
            <a:ext cx="2182444" cy="1713230"/>
          </a:xfrm>
          <a:prstGeom prst="rect">
            <a:avLst/>
          </a:prstGeom>
        </p:spPr>
        <p:txBody>
          <a:bodyPr wrap="square" lIns="127000" tIns="0" rIns="127000" bIns="0" rtlCol="0" anchor="t">
            <a:spAutoFit/>
          </a:bodyPr>
          <a:lstStyle/>
          <a:p>
            <a:pPr algn="l" latinLnBrk="1">
              <a:lnSpc>
                <a:spcPct val="116000"/>
              </a:lnSpc>
            </a:pPr>
            <a:r>
              <a:rPr lang="en-US" sz="9600" b="1" u="none" dirty="0">
                <a:solidFill>
                  <a:srgbClr val="FFFFFF"/>
                </a:solidFill>
                <a:latin typeface="微软雅黑" panose="020B0503020204020204" charset="-122"/>
                <a:ea typeface="微软雅黑" panose="020B0503020204020204" charset="-122"/>
              </a:rPr>
              <a:t>04</a:t>
            </a:r>
            <a:endParaRPr lang="en-US" sz="1100" dirty="0"/>
          </a:p>
        </p:txBody>
      </p:sp>
      <p:sp>
        <p:nvSpPr>
          <p:cNvPr id="12" name="Freeform 11"/>
          <p:cNvSpPr/>
          <p:nvPr/>
        </p:nvSpPr>
        <p:spPr>
          <a:xfrm>
            <a:off x="1765052" y="2647571"/>
            <a:ext cx="2476498" cy="460863"/>
          </a:xfrm>
          <a:custGeom>
            <a:avLst/>
            <a:gdLst/>
            <a:ahLst/>
            <a:cxnLst/>
            <a:rect l="l" t="t" r="r" b="b"/>
            <a:pathLst>
              <a:path w="2476498" h="460863">
                <a:moveTo>
                  <a:pt x="0" y="0"/>
                </a:moveTo>
                <a:lnTo>
                  <a:pt x="2476498" y="0"/>
                </a:lnTo>
                <a:lnTo>
                  <a:pt x="2476498" y="460863"/>
                </a:lnTo>
                <a:lnTo>
                  <a:pt x="0" y="460863"/>
                </a:lnTo>
                <a:lnTo>
                  <a:pt x="0" y="0"/>
                </a:lnTo>
                <a:close/>
              </a:path>
            </a:pathLst>
          </a:custGeom>
          <a:solidFill>
            <a:srgbClr val="006871">
              <a:alpha val="12156"/>
            </a:srgbClr>
          </a:solidFill>
        </p:spPr>
      </p:sp>
      <p:pic>
        <p:nvPicPr>
          <p:cNvPr id="13" name="Picture 12"/>
          <p:cNvPicPr>
            <a:picLocks noChangeAspect="1"/>
          </p:cNvPicPr>
          <p:nvPr/>
        </p:nvPicPr>
        <p:blipFill>
          <a:blip r:embed="rId3"/>
          <a:stretch>
            <a:fillRect/>
          </a:stretch>
        </p:blipFill>
        <p:spPr>
          <a:xfrm>
            <a:off x="4711913" y="3937071"/>
            <a:ext cx="2533176" cy="12700"/>
          </a:xfrm>
          <a:prstGeom prst="rect">
            <a:avLst/>
          </a:prstGeom>
        </p:spPr>
      </p:pic>
      <p:sp>
        <p:nvSpPr>
          <p:cNvPr id="14" name="TextBox 13"/>
          <p:cNvSpPr txBox="1"/>
          <p:nvPr/>
        </p:nvSpPr>
        <p:spPr>
          <a:xfrm>
            <a:off x="4635500" y="2184400"/>
            <a:ext cx="4866640" cy="1440815"/>
          </a:xfrm>
          <a:prstGeom prst="rect">
            <a:avLst/>
          </a:prstGeom>
        </p:spPr>
        <p:txBody>
          <a:bodyPr wrap="square" lIns="127000" tIns="7466" rIns="127000" bIns="7466" rtlCol="0" anchor="t">
            <a:spAutoFit/>
          </a:bodyPr>
          <a:lstStyle/>
          <a:p>
            <a:pPr latinLnBrk="1">
              <a:lnSpc>
                <a:spcPct val="116000"/>
              </a:lnSpc>
            </a:pPr>
            <a:r>
              <a:rPr lang="zh-CN" altLang="en-US" sz="4000" b="1" dirty="0">
                <a:solidFill>
                  <a:srgbClr val="42464B"/>
                </a:solidFill>
                <a:latin typeface="微软雅黑" panose="020B0503020204020204" charset="-122"/>
                <a:ea typeface="微软雅黑" panose="020B0503020204020204" charset="-122"/>
                <a:sym typeface="+mn-ea"/>
              </a:rPr>
              <a:t>Examples and          Comparisons</a:t>
            </a:r>
            <a:endParaRPr lang="zh-CN" altLang="en-US" sz="4000" b="1" dirty="0">
              <a:solidFill>
                <a:srgbClr val="42464B"/>
              </a:solidFill>
              <a:latin typeface="微软雅黑" panose="020B0503020204020204" charset="-122"/>
              <a:ea typeface="微软雅黑" panose="020B0503020204020204" charset="-122"/>
              <a:sym typeface="+mn-ea"/>
            </a:endParaRP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1"/>
          <a:stretch>
            <a:fillRect l="-12" r="-12"/>
          </a:stretch>
        </a:blipFill>
        <a:effectLst/>
      </p:bgPr>
    </p:bg>
    <p:spTree>
      <p:nvGrpSpPr>
        <p:cNvPr id="1" name=""/>
        <p:cNvGrpSpPr/>
        <p:nvPr/>
      </p:nvGrpSpPr>
      <p:grpSpPr>
        <a:xfrm>
          <a:off x="0" y="0"/>
          <a:ext cx="0" cy="0"/>
          <a:chOff x="0" y="0"/>
          <a:chExt cx="0" cy="0"/>
        </a:xfrm>
      </p:grpSpPr>
      <p:sp>
        <p:nvSpPr>
          <p:cNvPr id="6" name="Freeform 5"/>
          <p:cNvSpPr/>
          <p:nvPr/>
        </p:nvSpPr>
        <p:spPr>
          <a:xfrm>
            <a:off x="199643" y="6098616"/>
            <a:ext cx="10885857" cy="0"/>
          </a:xfrm>
          <a:custGeom>
            <a:avLst/>
            <a:gdLst/>
            <a:ahLst/>
            <a:cxnLst/>
            <a:rect l="l" t="t" r="r" b="b"/>
            <a:pathLst>
              <a:path w="10885857">
                <a:moveTo>
                  <a:pt x="0" y="0"/>
                </a:moveTo>
                <a:lnTo>
                  <a:pt x="10885857" y="0"/>
                </a:lnTo>
              </a:path>
            </a:pathLst>
          </a:custGeom>
          <a:solidFill>
            <a:srgbClr val="42464B"/>
          </a:solidFill>
          <a:ln w="6350">
            <a:solidFill>
              <a:srgbClr val="42464B"/>
            </a:solidFill>
            <a:prstDash val="solid"/>
          </a:ln>
        </p:spPr>
      </p:sp>
      <p:sp>
        <p:nvSpPr>
          <p:cNvPr id="9" name="TextBox 8"/>
          <p:cNvSpPr txBox="1"/>
          <p:nvPr/>
        </p:nvSpPr>
        <p:spPr>
          <a:xfrm>
            <a:off x="9247717" y="313085"/>
            <a:ext cx="1871266" cy="203200"/>
          </a:xfrm>
          <a:prstGeom prst="rect">
            <a:avLst/>
          </a:prstGeom>
        </p:spPr>
        <p:txBody>
          <a:bodyPr lIns="127000" tIns="14213" rIns="127000" bIns="14213" rtlCol="0" anchor="t">
            <a:spAutoFit/>
          </a:bodyPr>
          <a:lstStyle/>
          <a:p>
            <a:pPr algn="l" latinLnBrk="1">
              <a:lnSpc>
                <a:spcPct val="116000"/>
              </a:lnSpc>
            </a:pPr>
            <a:r>
              <a:rPr lang="en-US" sz="1000" u="none" spc="350">
                <a:solidFill>
                  <a:srgbClr val="A5A5A5"/>
                </a:solidFill>
                <a:latin typeface="微软雅黑" panose="020B0503020204020204" charset="-122"/>
                <a:ea typeface="微软雅黑" panose="020B0503020204020204" charset="-122"/>
              </a:rPr>
              <a:t>厚德·励学·笃行·拓新</a:t>
            </a:r>
            <a:endParaRPr lang="en-US" sz="1100"/>
          </a:p>
        </p:txBody>
      </p:sp>
      <p:sp>
        <p:nvSpPr>
          <p:cNvPr id="10" name="Freeform 9"/>
          <p:cNvSpPr/>
          <p:nvPr/>
        </p:nvSpPr>
        <p:spPr>
          <a:xfrm>
            <a:off x="196389" y="620359"/>
            <a:ext cx="10885857" cy="0"/>
          </a:xfrm>
          <a:custGeom>
            <a:avLst/>
            <a:gdLst/>
            <a:ahLst/>
            <a:cxnLst/>
            <a:rect l="l" t="t" r="r" b="b"/>
            <a:pathLst>
              <a:path w="10885857">
                <a:moveTo>
                  <a:pt x="0" y="0"/>
                </a:moveTo>
                <a:lnTo>
                  <a:pt x="10885856" y="0"/>
                </a:lnTo>
              </a:path>
            </a:pathLst>
          </a:custGeom>
          <a:solidFill>
            <a:srgbClr val="42464B"/>
          </a:solidFill>
          <a:ln w="6350">
            <a:solidFill>
              <a:srgbClr val="42464B"/>
            </a:solidFill>
            <a:prstDash val="solid"/>
          </a:ln>
        </p:spPr>
      </p:sp>
      <p:pic>
        <p:nvPicPr>
          <p:cNvPr id="11" name="Picture 10"/>
          <p:cNvPicPr>
            <a:picLocks noChangeAspect="1"/>
          </p:cNvPicPr>
          <p:nvPr/>
        </p:nvPicPr>
        <p:blipFill>
          <a:blip r:embed="rId2"/>
          <a:stretch>
            <a:fillRect/>
          </a:stretch>
        </p:blipFill>
        <p:spPr>
          <a:xfrm>
            <a:off x="10785981" y="217324"/>
            <a:ext cx="302334" cy="302334"/>
          </a:xfrm>
          <a:prstGeom prst="rect">
            <a:avLst/>
          </a:prstGeom>
        </p:spPr>
      </p:pic>
      <p:sp>
        <p:nvSpPr>
          <p:cNvPr id="12" name="Freeform 11"/>
          <p:cNvSpPr/>
          <p:nvPr/>
        </p:nvSpPr>
        <p:spPr>
          <a:xfrm>
            <a:off x="484231" y="354770"/>
            <a:ext cx="150216" cy="136123"/>
          </a:xfrm>
          <a:custGeom>
            <a:avLst/>
            <a:gdLst/>
            <a:ahLst/>
            <a:cxnLst/>
            <a:rect l="l" t="t" r="r" b="b"/>
            <a:pathLst>
              <a:path w="150216" h="136123">
                <a:moveTo>
                  <a:pt x="0" y="68062"/>
                </a:moveTo>
                <a:lnTo>
                  <a:pt x="75109" y="0"/>
                </a:lnTo>
                <a:lnTo>
                  <a:pt x="150217" y="68062"/>
                </a:lnTo>
                <a:lnTo>
                  <a:pt x="75109" y="136123"/>
                </a:lnTo>
                <a:lnTo>
                  <a:pt x="0" y="68062"/>
                </a:lnTo>
                <a:close/>
              </a:path>
            </a:pathLst>
          </a:custGeom>
          <a:solidFill>
            <a:srgbClr val="006871"/>
          </a:solidFill>
        </p:spPr>
      </p:sp>
      <p:sp>
        <p:nvSpPr>
          <p:cNvPr id="13" name="TextBox 12"/>
          <p:cNvSpPr txBox="1"/>
          <p:nvPr/>
        </p:nvSpPr>
        <p:spPr>
          <a:xfrm>
            <a:off x="632856" y="206128"/>
            <a:ext cx="2808188" cy="412115"/>
          </a:xfrm>
          <a:prstGeom prst="rect">
            <a:avLst/>
          </a:prstGeom>
        </p:spPr>
        <p:txBody>
          <a:bodyPr lIns="127000" tIns="63500" rIns="127000" bIns="63500" rtlCol="0" anchor="t">
            <a:spAutoFit/>
          </a:bodyPr>
          <a:lstStyle/>
          <a:p>
            <a:pPr algn="l" latinLnBrk="1">
              <a:lnSpc>
                <a:spcPct val="116000"/>
              </a:lnSpc>
            </a:pPr>
            <a:r>
              <a:rPr lang="zh-CN" altLang="en-US" sz="1600" b="1" dirty="0">
                <a:solidFill>
                  <a:srgbClr val="42464B"/>
                </a:solidFill>
                <a:latin typeface="微软雅黑" panose="020B0503020204020204" charset="-122"/>
                <a:ea typeface="微软雅黑" panose="020B0503020204020204" charset="-122"/>
                <a:sym typeface="+mn-ea"/>
              </a:rPr>
              <a:t>Examples</a:t>
            </a:r>
            <a:endParaRPr lang="zh-CN" altLang="en-US" sz="1600" b="1" u="none" dirty="0">
              <a:solidFill>
                <a:srgbClr val="42464B"/>
              </a:solidFill>
              <a:latin typeface="微软雅黑" panose="020B0503020204020204" charset="-122"/>
              <a:ea typeface="微软雅黑" panose="020B0503020204020204" charset="-122"/>
            </a:endParaRPr>
          </a:p>
        </p:txBody>
      </p:sp>
      <p:sp>
        <p:nvSpPr>
          <p:cNvPr id="14" name="Freeform 13"/>
          <p:cNvSpPr/>
          <p:nvPr/>
        </p:nvSpPr>
        <p:spPr>
          <a:xfrm>
            <a:off x="5029202" y="-885285"/>
            <a:ext cx="0" cy="164935"/>
          </a:xfrm>
          <a:custGeom>
            <a:avLst/>
            <a:gdLst/>
            <a:ahLst/>
            <a:cxnLst/>
            <a:rect l="l" t="t" r="r" b="b"/>
            <a:pathLst>
              <a:path h="164935">
                <a:moveTo>
                  <a:pt x="0" y="0"/>
                </a:moveTo>
                <a:lnTo>
                  <a:pt x="0" y="164934"/>
                </a:lnTo>
              </a:path>
            </a:pathLst>
          </a:custGeom>
          <a:solidFill>
            <a:srgbClr val="DF6B6B"/>
          </a:solidFill>
        </p:spPr>
      </p:sp>
      <p:sp>
        <p:nvSpPr>
          <p:cNvPr id="15" name="TextBox 12"/>
          <p:cNvSpPr txBox="1"/>
          <p:nvPr/>
        </p:nvSpPr>
        <p:spPr>
          <a:xfrm>
            <a:off x="1392362" y="749753"/>
            <a:ext cx="8836720" cy="447675"/>
          </a:xfrm>
          <a:prstGeom prst="rect">
            <a:avLst/>
          </a:prstGeom>
        </p:spPr>
        <p:txBody>
          <a:bodyPr lIns="127000" tIns="63500" rIns="127000" bIns="63500" rtlCol="0" anchor="t">
            <a:spAutoFit/>
          </a:bodyPr>
          <a:p>
            <a:pPr latinLnBrk="1">
              <a:lnSpc>
                <a:spcPct val="116000"/>
              </a:lnSpc>
            </a:pPr>
            <a:r>
              <a:rPr lang="zh-CN" b="1" dirty="0">
                <a:solidFill>
                  <a:srgbClr val="42464B"/>
                </a:solidFill>
                <a:latin typeface="微软雅黑" panose="020B0503020204020204" charset="-122"/>
                <a:ea typeface="微软雅黑" panose="020B0503020204020204" charset="-122"/>
              </a:rPr>
              <a:t>文本</a:t>
            </a:r>
            <a:r>
              <a:rPr lang="zh-CN" b="1" dirty="0">
                <a:solidFill>
                  <a:srgbClr val="42464B"/>
                </a:solidFill>
                <a:latin typeface="微软雅黑" panose="020B0503020204020204" charset="-122"/>
                <a:ea typeface="微软雅黑" panose="020B0503020204020204" charset="-122"/>
              </a:rPr>
              <a:t>搜素</a:t>
            </a:r>
            <a:endParaRPr lang="zh-CN" b="1" dirty="0">
              <a:solidFill>
                <a:srgbClr val="42464B"/>
              </a:solidFill>
              <a:latin typeface="微软雅黑" panose="020B0503020204020204" charset="-122"/>
              <a:ea typeface="微软雅黑" panose="020B0503020204020204" charset="-122"/>
            </a:endParaRPr>
          </a:p>
        </p:txBody>
      </p:sp>
      <p:sp>
        <p:nvSpPr>
          <p:cNvPr id="16" name="Freeform 8"/>
          <p:cNvSpPr/>
          <p:nvPr/>
        </p:nvSpPr>
        <p:spPr>
          <a:xfrm>
            <a:off x="1536242" y="1270023"/>
            <a:ext cx="736600" cy="79449"/>
          </a:xfrm>
          <a:custGeom>
            <a:avLst/>
            <a:gdLst/>
            <a:ahLst/>
            <a:cxnLst/>
            <a:rect l="l" t="t" r="r" b="b"/>
            <a:pathLst>
              <a:path w="736600" h="79449">
                <a:moveTo>
                  <a:pt x="0" y="0"/>
                </a:moveTo>
                <a:lnTo>
                  <a:pt x="736601" y="0"/>
                </a:lnTo>
                <a:lnTo>
                  <a:pt x="736601" y="79448"/>
                </a:lnTo>
                <a:lnTo>
                  <a:pt x="0" y="79448"/>
                </a:lnTo>
                <a:lnTo>
                  <a:pt x="0" y="0"/>
                </a:lnTo>
                <a:close/>
              </a:path>
            </a:pathLst>
          </a:custGeom>
          <a:solidFill>
            <a:srgbClr val="006871"/>
          </a:solidFill>
        </p:spPr>
      </p:sp>
      <p:sp>
        <p:nvSpPr>
          <p:cNvPr id="7" name="TextBox 12"/>
          <p:cNvSpPr txBox="1"/>
          <p:nvPr/>
        </p:nvSpPr>
        <p:spPr>
          <a:xfrm>
            <a:off x="1359977" y="3936818"/>
            <a:ext cx="8836720" cy="1732915"/>
          </a:xfrm>
          <a:prstGeom prst="rect">
            <a:avLst/>
          </a:prstGeom>
        </p:spPr>
        <p:txBody>
          <a:bodyPr wrap="square" lIns="127000" tIns="63500" rIns="127000" bIns="63500" rtlCol="0" anchor="t">
            <a:spAutoFit/>
          </a:bodyPr>
          <a:p>
            <a:pPr latinLnBrk="1">
              <a:lnSpc>
                <a:spcPct val="116000"/>
              </a:lnSpc>
            </a:pPr>
            <a:r>
              <a:rPr dirty="0">
                <a:solidFill>
                  <a:srgbClr val="42464B"/>
                </a:solidFill>
                <a:latin typeface="微软雅黑" panose="020B0503020204020204" charset="-122"/>
                <a:ea typeface="微软雅黑" panose="020B0503020204020204" charset="-122"/>
              </a:rPr>
              <a:t>假设需要对存储在HDFS中的大型日志文件中包含的错误行进行统计。上面的代码示例使用Spark的方式实现了MapReduce操作。与MapReduce的操作不同的是，Spark可以保存中间数据。如果我们想保存errs数据，就可以使用val cachedErrs = errs.cache()</a:t>
            </a:r>
            <a:r>
              <a:rPr lang="zh-CN" dirty="0">
                <a:solidFill>
                  <a:srgbClr val="42464B"/>
                </a:solidFill>
                <a:latin typeface="微软雅黑" panose="020B0503020204020204" charset="-122"/>
                <a:ea typeface="微软雅黑" panose="020B0503020204020204" charset="-122"/>
              </a:rPr>
              <a:t>这种方式</a:t>
            </a:r>
            <a:r>
              <a:rPr dirty="0">
                <a:solidFill>
                  <a:srgbClr val="42464B"/>
                </a:solidFill>
                <a:latin typeface="微软雅黑" panose="020B0503020204020204" charset="-122"/>
                <a:ea typeface="微软雅黑" panose="020B0503020204020204" charset="-122"/>
              </a:rPr>
              <a:t>创建一个缓存的RDD：这样如果后续我们需要读errs数据进行更多的操作，就会大大的提高执行效率了。</a:t>
            </a:r>
            <a:endParaRPr dirty="0">
              <a:solidFill>
                <a:srgbClr val="42464B"/>
              </a:solidFill>
              <a:latin typeface="微软雅黑" panose="020B0503020204020204" charset="-122"/>
              <a:ea typeface="微软雅黑" panose="020B0503020204020204"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1514" y="1574830"/>
            <a:ext cx="5760639"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1"/>
          <a:stretch>
            <a:fillRect l="-12" r="-12"/>
          </a:stretch>
        </a:blipFill>
        <a:effectLst/>
      </p:bgPr>
    </p:bg>
    <p:spTree>
      <p:nvGrpSpPr>
        <p:cNvPr id="1" name=""/>
        <p:cNvGrpSpPr/>
        <p:nvPr/>
      </p:nvGrpSpPr>
      <p:grpSpPr>
        <a:xfrm>
          <a:off x="0" y="0"/>
          <a:ext cx="0" cy="0"/>
          <a:chOff x="0" y="0"/>
          <a:chExt cx="0" cy="0"/>
        </a:xfrm>
      </p:grpSpPr>
      <p:sp>
        <p:nvSpPr>
          <p:cNvPr id="6" name="Freeform 5"/>
          <p:cNvSpPr/>
          <p:nvPr/>
        </p:nvSpPr>
        <p:spPr>
          <a:xfrm>
            <a:off x="199643" y="6098616"/>
            <a:ext cx="10885857" cy="0"/>
          </a:xfrm>
          <a:custGeom>
            <a:avLst/>
            <a:gdLst/>
            <a:ahLst/>
            <a:cxnLst/>
            <a:rect l="l" t="t" r="r" b="b"/>
            <a:pathLst>
              <a:path w="10885857">
                <a:moveTo>
                  <a:pt x="0" y="0"/>
                </a:moveTo>
                <a:lnTo>
                  <a:pt x="10885857" y="0"/>
                </a:lnTo>
              </a:path>
            </a:pathLst>
          </a:custGeom>
          <a:solidFill>
            <a:srgbClr val="42464B"/>
          </a:solidFill>
          <a:ln w="6350">
            <a:solidFill>
              <a:srgbClr val="42464B"/>
            </a:solidFill>
            <a:prstDash val="solid"/>
          </a:ln>
        </p:spPr>
      </p:sp>
      <p:sp>
        <p:nvSpPr>
          <p:cNvPr id="9" name="TextBox 8"/>
          <p:cNvSpPr txBox="1"/>
          <p:nvPr/>
        </p:nvSpPr>
        <p:spPr>
          <a:xfrm>
            <a:off x="9247717" y="313085"/>
            <a:ext cx="1871266" cy="203200"/>
          </a:xfrm>
          <a:prstGeom prst="rect">
            <a:avLst/>
          </a:prstGeom>
        </p:spPr>
        <p:txBody>
          <a:bodyPr lIns="127000" tIns="14213" rIns="127000" bIns="14213" rtlCol="0" anchor="t">
            <a:spAutoFit/>
          </a:bodyPr>
          <a:lstStyle/>
          <a:p>
            <a:pPr latinLnBrk="1">
              <a:lnSpc>
                <a:spcPct val="116000"/>
              </a:lnSpc>
            </a:pPr>
            <a:r>
              <a:rPr lang="en-US" sz="1000" spc="350">
                <a:solidFill>
                  <a:srgbClr val="A5A5A5"/>
                </a:solidFill>
                <a:latin typeface="微软雅黑" panose="020B0503020204020204" charset="-122"/>
                <a:ea typeface="微软雅黑" panose="020B0503020204020204" charset="-122"/>
              </a:rPr>
              <a:t>厚德·励学·笃行·拓新</a:t>
            </a:r>
            <a:endParaRPr lang="en-US" sz="1100"/>
          </a:p>
        </p:txBody>
      </p:sp>
      <p:sp>
        <p:nvSpPr>
          <p:cNvPr id="10" name="Freeform 9"/>
          <p:cNvSpPr/>
          <p:nvPr/>
        </p:nvSpPr>
        <p:spPr>
          <a:xfrm>
            <a:off x="196389" y="620359"/>
            <a:ext cx="10885857" cy="0"/>
          </a:xfrm>
          <a:custGeom>
            <a:avLst/>
            <a:gdLst/>
            <a:ahLst/>
            <a:cxnLst/>
            <a:rect l="l" t="t" r="r" b="b"/>
            <a:pathLst>
              <a:path w="10885857">
                <a:moveTo>
                  <a:pt x="0" y="0"/>
                </a:moveTo>
                <a:lnTo>
                  <a:pt x="10885856" y="0"/>
                </a:lnTo>
              </a:path>
            </a:pathLst>
          </a:custGeom>
          <a:solidFill>
            <a:srgbClr val="42464B"/>
          </a:solidFill>
          <a:ln w="6350">
            <a:solidFill>
              <a:srgbClr val="42464B"/>
            </a:solidFill>
            <a:prstDash val="solid"/>
          </a:ln>
        </p:spPr>
      </p:sp>
      <p:pic>
        <p:nvPicPr>
          <p:cNvPr id="11" name="Picture 10"/>
          <p:cNvPicPr>
            <a:picLocks noChangeAspect="1"/>
          </p:cNvPicPr>
          <p:nvPr/>
        </p:nvPicPr>
        <p:blipFill>
          <a:blip r:embed="rId2"/>
          <a:stretch>
            <a:fillRect/>
          </a:stretch>
        </p:blipFill>
        <p:spPr>
          <a:xfrm>
            <a:off x="10785981" y="217324"/>
            <a:ext cx="302334" cy="302334"/>
          </a:xfrm>
          <a:prstGeom prst="rect">
            <a:avLst/>
          </a:prstGeom>
        </p:spPr>
      </p:pic>
      <p:sp>
        <p:nvSpPr>
          <p:cNvPr id="12" name="Freeform 11"/>
          <p:cNvSpPr/>
          <p:nvPr/>
        </p:nvSpPr>
        <p:spPr>
          <a:xfrm>
            <a:off x="484231" y="354770"/>
            <a:ext cx="150216" cy="136123"/>
          </a:xfrm>
          <a:custGeom>
            <a:avLst/>
            <a:gdLst/>
            <a:ahLst/>
            <a:cxnLst/>
            <a:rect l="l" t="t" r="r" b="b"/>
            <a:pathLst>
              <a:path w="150216" h="136123">
                <a:moveTo>
                  <a:pt x="0" y="68062"/>
                </a:moveTo>
                <a:lnTo>
                  <a:pt x="75109" y="0"/>
                </a:lnTo>
                <a:lnTo>
                  <a:pt x="150217" y="68062"/>
                </a:lnTo>
                <a:lnTo>
                  <a:pt x="75109" y="136123"/>
                </a:lnTo>
                <a:lnTo>
                  <a:pt x="0" y="68062"/>
                </a:lnTo>
                <a:close/>
              </a:path>
            </a:pathLst>
          </a:custGeom>
          <a:solidFill>
            <a:srgbClr val="006871"/>
          </a:solidFill>
        </p:spPr>
      </p:sp>
      <p:sp>
        <p:nvSpPr>
          <p:cNvPr id="13" name="TextBox 12"/>
          <p:cNvSpPr txBox="1"/>
          <p:nvPr/>
        </p:nvSpPr>
        <p:spPr>
          <a:xfrm>
            <a:off x="632856" y="206128"/>
            <a:ext cx="2808188" cy="412115"/>
          </a:xfrm>
          <a:prstGeom prst="rect">
            <a:avLst/>
          </a:prstGeom>
        </p:spPr>
        <p:txBody>
          <a:bodyPr lIns="127000" tIns="63500" rIns="127000" bIns="63500" rtlCol="0" anchor="t">
            <a:spAutoFit/>
          </a:bodyPr>
          <a:lstStyle/>
          <a:p>
            <a:pPr latinLnBrk="1">
              <a:lnSpc>
                <a:spcPct val="116000"/>
              </a:lnSpc>
            </a:pPr>
            <a:r>
              <a:rPr lang="zh-CN" altLang="en-US" sz="1600" b="1" dirty="0">
                <a:solidFill>
                  <a:srgbClr val="42464B"/>
                </a:solidFill>
                <a:latin typeface="微软雅黑" panose="020B0503020204020204" charset="-122"/>
                <a:ea typeface="微软雅黑" panose="020B0503020204020204" charset="-122"/>
                <a:sym typeface="+mn-ea"/>
              </a:rPr>
              <a:t>Examples</a:t>
            </a:r>
            <a:endParaRPr lang="zh-CN" altLang="en-US" sz="1600" b="1" dirty="0">
              <a:solidFill>
                <a:srgbClr val="42464B"/>
              </a:solidFill>
              <a:latin typeface="微软雅黑" panose="020B0503020204020204" charset="-122"/>
              <a:ea typeface="微软雅黑" panose="020B0503020204020204" charset="-122"/>
            </a:endParaRPr>
          </a:p>
        </p:txBody>
      </p:sp>
      <p:sp>
        <p:nvSpPr>
          <p:cNvPr id="14" name="Freeform 13"/>
          <p:cNvSpPr/>
          <p:nvPr/>
        </p:nvSpPr>
        <p:spPr>
          <a:xfrm>
            <a:off x="5029202" y="-885285"/>
            <a:ext cx="0" cy="164935"/>
          </a:xfrm>
          <a:custGeom>
            <a:avLst/>
            <a:gdLst/>
            <a:ahLst/>
            <a:cxnLst/>
            <a:rect l="l" t="t" r="r" b="b"/>
            <a:pathLst>
              <a:path h="164935">
                <a:moveTo>
                  <a:pt x="0" y="0"/>
                </a:moveTo>
                <a:lnTo>
                  <a:pt x="0" y="164934"/>
                </a:lnTo>
              </a:path>
            </a:pathLst>
          </a:custGeom>
          <a:solidFill>
            <a:srgbClr val="DF6B6B"/>
          </a:solidFill>
        </p:spPr>
      </p:sp>
      <p:sp>
        <p:nvSpPr>
          <p:cNvPr id="15" name="TextBox 12"/>
          <p:cNvSpPr txBox="1"/>
          <p:nvPr/>
        </p:nvSpPr>
        <p:spPr>
          <a:xfrm>
            <a:off x="1392362" y="749753"/>
            <a:ext cx="8836720" cy="447675"/>
          </a:xfrm>
          <a:prstGeom prst="rect">
            <a:avLst/>
          </a:prstGeom>
        </p:spPr>
        <p:txBody>
          <a:bodyPr lIns="127000" tIns="63500" rIns="127000" bIns="63500" rtlCol="0" anchor="t">
            <a:spAutoFit/>
          </a:bodyPr>
          <a:p>
            <a:pPr latinLnBrk="1">
              <a:lnSpc>
                <a:spcPct val="116000"/>
              </a:lnSpc>
            </a:pPr>
            <a:r>
              <a:rPr lang="zh-CN" b="1" dirty="0">
                <a:solidFill>
                  <a:srgbClr val="42464B"/>
                </a:solidFill>
                <a:latin typeface="微软雅黑" panose="020B0503020204020204" charset="-122"/>
                <a:ea typeface="微软雅黑" panose="020B0503020204020204" charset="-122"/>
              </a:rPr>
              <a:t>Spark相比于</a:t>
            </a:r>
            <a:r>
              <a:rPr lang="en-US" altLang="zh-CN" b="1" dirty="0">
                <a:solidFill>
                  <a:srgbClr val="42464B"/>
                </a:solidFill>
                <a:latin typeface="微软雅黑" panose="020B0503020204020204" charset="-122"/>
                <a:ea typeface="微软雅黑" panose="020B0503020204020204" charset="-122"/>
              </a:rPr>
              <a:t>MR</a:t>
            </a:r>
            <a:r>
              <a:rPr lang="zh-CN" b="1" dirty="0">
                <a:solidFill>
                  <a:srgbClr val="42464B"/>
                </a:solidFill>
                <a:latin typeface="微软雅黑" panose="020B0503020204020204" charset="-122"/>
                <a:ea typeface="微软雅黑" panose="020B0503020204020204" charset="-122"/>
              </a:rPr>
              <a:t>的优点</a:t>
            </a:r>
            <a:endParaRPr lang="zh-CN" b="1" dirty="0">
              <a:solidFill>
                <a:srgbClr val="42464B"/>
              </a:solidFill>
              <a:latin typeface="微软雅黑" panose="020B0503020204020204" charset="-122"/>
              <a:ea typeface="微软雅黑" panose="020B0503020204020204" charset="-122"/>
            </a:endParaRPr>
          </a:p>
        </p:txBody>
      </p:sp>
      <p:sp>
        <p:nvSpPr>
          <p:cNvPr id="16" name="Freeform 8"/>
          <p:cNvSpPr/>
          <p:nvPr/>
        </p:nvSpPr>
        <p:spPr>
          <a:xfrm>
            <a:off x="1536242" y="1270023"/>
            <a:ext cx="736600" cy="79449"/>
          </a:xfrm>
          <a:custGeom>
            <a:avLst/>
            <a:gdLst/>
            <a:ahLst/>
            <a:cxnLst/>
            <a:rect l="l" t="t" r="r" b="b"/>
            <a:pathLst>
              <a:path w="736600" h="79449">
                <a:moveTo>
                  <a:pt x="0" y="0"/>
                </a:moveTo>
                <a:lnTo>
                  <a:pt x="736601" y="0"/>
                </a:lnTo>
                <a:lnTo>
                  <a:pt x="736601" y="79448"/>
                </a:lnTo>
                <a:lnTo>
                  <a:pt x="0" y="79448"/>
                </a:lnTo>
                <a:lnTo>
                  <a:pt x="0" y="0"/>
                </a:lnTo>
                <a:close/>
              </a:path>
            </a:pathLst>
          </a:custGeom>
          <a:solidFill>
            <a:srgbClr val="006871"/>
          </a:solidFill>
        </p:spPr>
      </p:sp>
      <p:pic>
        <p:nvPicPr>
          <p:cNvPr id="101" name="图片 100"/>
          <p:cNvPicPr/>
          <p:nvPr/>
        </p:nvPicPr>
        <p:blipFill>
          <a:blip r:embed="rId3"/>
          <a:stretch>
            <a:fillRect/>
          </a:stretch>
        </p:blipFill>
        <p:spPr>
          <a:xfrm>
            <a:off x="1130300" y="1574800"/>
            <a:ext cx="6791325" cy="3503930"/>
          </a:xfrm>
          <a:prstGeom prst="rect">
            <a:avLst/>
          </a:prstGeom>
          <a:noFill/>
          <a:ln w="9525">
            <a:noFill/>
          </a:ln>
        </p:spPr>
      </p:pic>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1"/>
          <a:stretch>
            <a:fillRect l="-12" r="-12"/>
          </a:stretch>
        </a:blipFill>
        <a:effectLst/>
      </p:bgPr>
    </p:bg>
    <p:spTree>
      <p:nvGrpSpPr>
        <p:cNvPr id="1" name=""/>
        <p:cNvGrpSpPr/>
        <p:nvPr/>
      </p:nvGrpSpPr>
      <p:grpSpPr>
        <a:xfrm>
          <a:off x="0" y="0"/>
          <a:ext cx="0" cy="0"/>
          <a:chOff x="0" y="0"/>
          <a:chExt cx="0" cy="0"/>
        </a:xfrm>
      </p:grpSpPr>
      <p:sp>
        <p:nvSpPr>
          <p:cNvPr id="6" name="Freeform 5"/>
          <p:cNvSpPr/>
          <p:nvPr/>
        </p:nvSpPr>
        <p:spPr>
          <a:xfrm>
            <a:off x="199643" y="6098616"/>
            <a:ext cx="10885857" cy="0"/>
          </a:xfrm>
          <a:custGeom>
            <a:avLst/>
            <a:gdLst/>
            <a:ahLst/>
            <a:cxnLst/>
            <a:rect l="l" t="t" r="r" b="b"/>
            <a:pathLst>
              <a:path w="10885857">
                <a:moveTo>
                  <a:pt x="0" y="0"/>
                </a:moveTo>
                <a:lnTo>
                  <a:pt x="10885857" y="0"/>
                </a:lnTo>
              </a:path>
            </a:pathLst>
          </a:custGeom>
          <a:solidFill>
            <a:srgbClr val="42464B"/>
          </a:solidFill>
          <a:ln w="6350">
            <a:solidFill>
              <a:srgbClr val="42464B"/>
            </a:solidFill>
            <a:prstDash val="solid"/>
          </a:ln>
        </p:spPr>
      </p:sp>
      <p:sp>
        <p:nvSpPr>
          <p:cNvPr id="9" name="TextBox 8"/>
          <p:cNvSpPr txBox="1"/>
          <p:nvPr/>
        </p:nvSpPr>
        <p:spPr>
          <a:xfrm>
            <a:off x="9247717" y="313085"/>
            <a:ext cx="1871266" cy="203200"/>
          </a:xfrm>
          <a:prstGeom prst="rect">
            <a:avLst/>
          </a:prstGeom>
        </p:spPr>
        <p:txBody>
          <a:bodyPr lIns="127000" tIns="14213" rIns="127000" bIns="14213" rtlCol="0" anchor="t">
            <a:spAutoFit/>
          </a:bodyPr>
          <a:lstStyle/>
          <a:p>
            <a:pPr latinLnBrk="1">
              <a:lnSpc>
                <a:spcPct val="116000"/>
              </a:lnSpc>
            </a:pPr>
            <a:r>
              <a:rPr lang="en-US" sz="1000" spc="350">
                <a:solidFill>
                  <a:srgbClr val="A5A5A5"/>
                </a:solidFill>
                <a:latin typeface="微软雅黑" panose="020B0503020204020204" charset="-122"/>
                <a:ea typeface="微软雅黑" panose="020B0503020204020204" charset="-122"/>
              </a:rPr>
              <a:t>厚德·励学·笃行·拓新</a:t>
            </a:r>
            <a:endParaRPr lang="en-US" sz="1100"/>
          </a:p>
        </p:txBody>
      </p:sp>
      <p:sp>
        <p:nvSpPr>
          <p:cNvPr id="10" name="Freeform 9"/>
          <p:cNvSpPr/>
          <p:nvPr/>
        </p:nvSpPr>
        <p:spPr>
          <a:xfrm>
            <a:off x="196389" y="620359"/>
            <a:ext cx="10885857" cy="0"/>
          </a:xfrm>
          <a:custGeom>
            <a:avLst/>
            <a:gdLst/>
            <a:ahLst/>
            <a:cxnLst/>
            <a:rect l="l" t="t" r="r" b="b"/>
            <a:pathLst>
              <a:path w="10885857">
                <a:moveTo>
                  <a:pt x="0" y="0"/>
                </a:moveTo>
                <a:lnTo>
                  <a:pt x="10885856" y="0"/>
                </a:lnTo>
              </a:path>
            </a:pathLst>
          </a:custGeom>
          <a:solidFill>
            <a:srgbClr val="42464B"/>
          </a:solidFill>
          <a:ln w="6350">
            <a:solidFill>
              <a:srgbClr val="42464B"/>
            </a:solidFill>
            <a:prstDash val="solid"/>
          </a:ln>
        </p:spPr>
      </p:sp>
      <p:pic>
        <p:nvPicPr>
          <p:cNvPr id="11" name="Picture 10"/>
          <p:cNvPicPr>
            <a:picLocks noChangeAspect="1"/>
          </p:cNvPicPr>
          <p:nvPr/>
        </p:nvPicPr>
        <p:blipFill>
          <a:blip r:embed="rId2"/>
          <a:stretch>
            <a:fillRect/>
          </a:stretch>
        </p:blipFill>
        <p:spPr>
          <a:xfrm>
            <a:off x="10785981" y="217324"/>
            <a:ext cx="302334" cy="302334"/>
          </a:xfrm>
          <a:prstGeom prst="rect">
            <a:avLst/>
          </a:prstGeom>
        </p:spPr>
      </p:pic>
      <p:sp>
        <p:nvSpPr>
          <p:cNvPr id="12" name="Freeform 11"/>
          <p:cNvSpPr/>
          <p:nvPr/>
        </p:nvSpPr>
        <p:spPr>
          <a:xfrm>
            <a:off x="484231" y="354770"/>
            <a:ext cx="150216" cy="136123"/>
          </a:xfrm>
          <a:custGeom>
            <a:avLst/>
            <a:gdLst/>
            <a:ahLst/>
            <a:cxnLst/>
            <a:rect l="l" t="t" r="r" b="b"/>
            <a:pathLst>
              <a:path w="150216" h="136123">
                <a:moveTo>
                  <a:pt x="0" y="68062"/>
                </a:moveTo>
                <a:lnTo>
                  <a:pt x="75109" y="0"/>
                </a:lnTo>
                <a:lnTo>
                  <a:pt x="150217" y="68062"/>
                </a:lnTo>
                <a:lnTo>
                  <a:pt x="75109" y="136123"/>
                </a:lnTo>
                <a:lnTo>
                  <a:pt x="0" y="68062"/>
                </a:lnTo>
                <a:close/>
              </a:path>
            </a:pathLst>
          </a:custGeom>
          <a:solidFill>
            <a:srgbClr val="006871"/>
          </a:solidFill>
        </p:spPr>
      </p:sp>
      <p:sp>
        <p:nvSpPr>
          <p:cNvPr id="13" name="TextBox 12"/>
          <p:cNvSpPr txBox="1"/>
          <p:nvPr/>
        </p:nvSpPr>
        <p:spPr>
          <a:xfrm>
            <a:off x="632856" y="206128"/>
            <a:ext cx="2808188" cy="412115"/>
          </a:xfrm>
          <a:prstGeom prst="rect">
            <a:avLst/>
          </a:prstGeom>
        </p:spPr>
        <p:txBody>
          <a:bodyPr lIns="127000" tIns="63500" rIns="127000" bIns="63500" rtlCol="0" anchor="t">
            <a:spAutoFit/>
          </a:bodyPr>
          <a:lstStyle/>
          <a:p>
            <a:pPr latinLnBrk="1">
              <a:lnSpc>
                <a:spcPct val="116000"/>
              </a:lnSpc>
            </a:pPr>
            <a:r>
              <a:rPr lang="zh-CN" altLang="en-US" sz="1600" b="1" dirty="0">
                <a:solidFill>
                  <a:srgbClr val="42464B"/>
                </a:solidFill>
                <a:latin typeface="微软雅黑" panose="020B0503020204020204" charset="-122"/>
                <a:ea typeface="微软雅黑" panose="020B0503020204020204" charset="-122"/>
                <a:sym typeface="+mn-ea"/>
              </a:rPr>
              <a:t>Examples</a:t>
            </a:r>
            <a:endParaRPr lang="zh-CN" altLang="en-US" sz="1600" b="1" dirty="0">
              <a:solidFill>
                <a:srgbClr val="42464B"/>
              </a:solidFill>
              <a:latin typeface="微软雅黑" panose="020B0503020204020204" charset="-122"/>
              <a:ea typeface="微软雅黑" panose="020B0503020204020204" charset="-122"/>
            </a:endParaRPr>
          </a:p>
        </p:txBody>
      </p:sp>
      <p:sp>
        <p:nvSpPr>
          <p:cNvPr id="14" name="Freeform 13"/>
          <p:cNvSpPr/>
          <p:nvPr/>
        </p:nvSpPr>
        <p:spPr>
          <a:xfrm>
            <a:off x="5029202" y="-885285"/>
            <a:ext cx="0" cy="164935"/>
          </a:xfrm>
          <a:custGeom>
            <a:avLst/>
            <a:gdLst/>
            <a:ahLst/>
            <a:cxnLst/>
            <a:rect l="l" t="t" r="r" b="b"/>
            <a:pathLst>
              <a:path h="164935">
                <a:moveTo>
                  <a:pt x="0" y="0"/>
                </a:moveTo>
                <a:lnTo>
                  <a:pt x="0" y="164934"/>
                </a:lnTo>
              </a:path>
            </a:pathLst>
          </a:custGeom>
          <a:solidFill>
            <a:srgbClr val="DF6B6B"/>
          </a:solidFill>
        </p:spPr>
      </p:sp>
      <p:sp>
        <p:nvSpPr>
          <p:cNvPr id="15" name="TextBox 12"/>
          <p:cNvSpPr txBox="1"/>
          <p:nvPr/>
        </p:nvSpPr>
        <p:spPr>
          <a:xfrm>
            <a:off x="1392362" y="749753"/>
            <a:ext cx="8836720" cy="447675"/>
          </a:xfrm>
          <a:prstGeom prst="rect">
            <a:avLst/>
          </a:prstGeom>
        </p:spPr>
        <p:txBody>
          <a:bodyPr lIns="127000" tIns="63500" rIns="127000" bIns="63500" rtlCol="0" anchor="t">
            <a:spAutoFit/>
          </a:bodyPr>
          <a:p>
            <a:pPr latinLnBrk="1">
              <a:lnSpc>
                <a:spcPct val="116000"/>
              </a:lnSpc>
            </a:pPr>
            <a:r>
              <a:rPr lang="zh-CN" b="1" dirty="0">
                <a:solidFill>
                  <a:srgbClr val="42464B"/>
                </a:solidFill>
                <a:latin typeface="微软雅黑" panose="020B0503020204020204" charset="-122"/>
                <a:ea typeface="微软雅黑" panose="020B0503020204020204" charset="-122"/>
              </a:rPr>
              <a:t>Spark相比于</a:t>
            </a:r>
            <a:r>
              <a:rPr lang="en-US" altLang="zh-CN" b="1" dirty="0">
                <a:solidFill>
                  <a:srgbClr val="42464B"/>
                </a:solidFill>
                <a:latin typeface="微软雅黑" panose="020B0503020204020204" charset="-122"/>
                <a:ea typeface="微软雅黑" panose="020B0503020204020204" charset="-122"/>
              </a:rPr>
              <a:t>Hadoop</a:t>
            </a:r>
            <a:r>
              <a:rPr lang="zh-CN" b="1" dirty="0">
                <a:solidFill>
                  <a:srgbClr val="42464B"/>
                </a:solidFill>
                <a:latin typeface="微软雅黑" panose="020B0503020204020204" charset="-122"/>
                <a:ea typeface="微软雅黑" panose="020B0503020204020204" charset="-122"/>
              </a:rPr>
              <a:t>的优点</a:t>
            </a:r>
            <a:endParaRPr lang="zh-CN" b="1" dirty="0">
              <a:solidFill>
                <a:srgbClr val="42464B"/>
              </a:solidFill>
              <a:latin typeface="微软雅黑" panose="020B0503020204020204" charset="-122"/>
              <a:ea typeface="微软雅黑" panose="020B0503020204020204" charset="-122"/>
            </a:endParaRPr>
          </a:p>
        </p:txBody>
      </p:sp>
      <p:sp>
        <p:nvSpPr>
          <p:cNvPr id="16" name="Freeform 8"/>
          <p:cNvSpPr/>
          <p:nvPr/>
        </p:nvSpPr>
        <p:spPr>
          <a:xfrm>
            <a:off x="1536242" y="1270023"/>
            <a:ext cx="736600" cy="79449"/>
          </a:xfrm>
          <a:custGeom>
            <a:avLst/>
            <a:gdLst/>
            <a:ahLst/>
            <a:cxnLst/>
            <a:rect l="l" t="t" r="r" b="b"/>
            <a:pathLst>
              <a:path w="736600" h="79449">
                <a:moveTo>
                  <a:pt x="0" y="0"/>
                </a:moveTo>
                <a:lnTo>
                  <a:pt x="736601" y="0"/>
                </a:lnTo>
                <a:lnTo>
                  <a:pt x="736601" y="79448"/>
                </a:lnTo>
                <a:lnTo>
                  <a:pt x="0" y="79448"/>
                </a:lnTo>
                <a:lnTo>
                  <a:pt x="0" y="0"/>
                </a:lnTo>
                <a:close/>
              </a:path>
            </a:pathLst>
          </a:custGeom>
          <a:solidFill>
            <a:srgbClr val="006871"/>
          </a:solidFill>
        </p:spPr>
      </p:sp>
      <p:sp>
        <p:nvSpPr>
          <p:cNvPr id="2" name="文本框 1"/>
          <p:cNvSpPr txBox="1"/>
          <p:nvPr/>
        </p:nvSpPr>
        <p:spPr>
          <a:xfrm>
            <a:off x="1435100" y="1498600"/>
            <a:ext cx="8747760" cy="3415030"/>
          </a:xfrm>
          <a:prstGeom prst="rect">
            <a:avLst/>
          </a:prstGeom>
          <a:noFill/>
        </p:spPr>
        <p:txBody>
          <a:bodyPr wrap="square" rtlCol="0" anchor="t">
            <a:spAutoFit/>
          </a:bodyPr>
          <a:p>
            <a:pPr marL="342900" indent="-342900">
              <a:buFont typeface="Arial" panose="020B0604020202020204" pitchFamily="34" charset="0"/>
              <a:buChar char="•"/>
            </a:pPr>
            <a:r>
              <a:rPr lang="zh-CN" altLang="en-US"/>
              <a:t>减少磁盘I/O：HadoopMapReduce的map端将中间输出和结果存储在磁盘中，reduce端又需要从磁盘读写中间结果，势必造成磁盘IO成为瓶颈。Spark允许将map端的中间输出和结果存储在内存中，reduce端在拉取中间结果时避免了大量的磁盘I/O。</a:t>
            </a:r>
            <a:endParaRPr lang="zh-CN" altLang="en-US"/>
          </a:p>
          <a:p>
            <a:pPr marL="285750" indent="-285750">
              <a:buFont typeface="Arial" panose="020B0604020202020204" pitchFamily="34" charset="0"/>
              <a:buChar char="•"/>
            </a:pPr>
            <a:r>
              <a:rPr lang="zh-CN" altLang="en-US"/>
              <a:t>增加并行度：由于将中间结果写到磁盘与从磁盘读取中间结果属于不同的环节，Hadoop将它们简单的通过串行执行衔接起来。Spark把不同的环节抽象为Stage，允许多个Stage既可以串行执行，又可以并行执行。</a:t>
            </a:r>
            <a:endParaRPr lang="zh-CN" altLang="en-US"/>
          </a:p>
          <a:p>
            <a:pPr marL="285750" indent="-285750">
              <a:buFont typeface="Arial" panose="020B0604020202020204" pitchFamily="34" charset="0"/>
              <a:buChar char="•"/>
            </a:pPr>
            <a:r>
              <a:rPr lang="zh-CN" altLang="en-US"/>
              <a:t>可选的Shuffle排序：HadoopMapReduce在Shuffle之前有着固定的排序操作，而Spark则可以根据不同场景选择在map端排序或者reduce端排序。</a:t>
            </a:r>
            <a:endParaRPr lang="zh-CN" altLang="en-US"/>
          </a:p>
          <a:p>
            <a:pPr marL="285750" indent="-285750">
              <a:buFont typeface="Arial" panose="020B0604020202020204" pitchFamily="34" charset="0"/>
              <a:buChar char="•"/>
            </a:pPr>
            <a:r>
              <a:rPr lang="zh-CN" altLang="en-US"/>
              <a:t>灵活的内存管理策略：Spark将内存分为堆上的存储内存、堆外的存储内存、堆上的执行内存、堆外的执行内存4个部分。最大限度的提高资源的利用率，减少对资源的浪费。</a:t>
            </a:r>
            <a:endParaRPr lang="zh-CN" altLang="en-US"/>
          </a:p>
          <a:p>
            <a:endParaRPr lang="zh-CN" altLang="en-US"/>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1"/>
          <a:stretch>
            <a:fillRect l="-12" r="-12"/>
          </a:stretch>
        </a:blipFill>
        <a:effectLst/>
      </p:bgPr>
    </p:bg>
    <p:spTree>
      <p:nvGrpSpPr>
        <p:cNvPr id="1" name=""/>
        <p:cNvGrpSpPr/>
        <p:nvPr/>
      </p:nvGrpSpPr>
      <p:grpSpPr>
        <a:xfrm>
          <a:off x="0" y="0"/>
          <a:ext cx="0" cy="0"/>
          <a:chOff x="0" y="0"/>
          <a:chExt cx="0" cy="0"/>
        </a:xfrm>
      </p:grpSpPr>
      <p:sp>
        <p:nvSpPr>
          <p:cNvPr id="2" name="Freeform 1"/>
          <p:cNvSpPr/>
          <p:nvPr/>
        </p:nvSpPr>
        <p:spPr>
          <a:xfrm>
            <a:off x="199644" y="6098667"/>
            <a:ext cx="10885857" cy="0"/>
          </a:xfrm>
          <a:custGeom>
            <a:avLst/>
            <a:gdLst/>
            <a:ahLst/>
            <a:cxnLst/>
            <a:rect l="l" t="t" r="r" b="b"/>
            <a:pathLst>
              <a:path w="10885857">
                <a:moveTo>
                  <a:pt x="0" y="0"/>
                </a:moveTo>
                <a:lnTo>
                  <a:pt x="10885857" y="0"/>
                </a:lnTo>
              </a:path>
            </a:pathLst>
          </a:custGeom>
          <a:solidFill>
            <a:srgbClr val="42464B"/>
          </a:solidFill>
          <a:ln w="6350">
            <a:solidFill>
              <a:srgbClr val="42464B"/>
            </a:solidFill>
            <a:prstDash val="solid"/>
            <a:headEnd type="none" w="med" len="med"/>
            <a:tailEnd type="none" w="med" len="med"/>
          </a:ln>
        </p:spPr>
      </p:sp>
      <p:sp>
        <p:nvSpPr>
          <p:cNvPr id="5" name="TextBox 4"/>
          <p:cNvSpPr txBox="1"/>
          <p:nvPr/>
        </p:nvSpPr>
        <p:spPr>
          <a:xfrm>
            <a:off x="9247759" y="313055"/>
            <a:ext cx="1871282" cy="203200"/>
          </a:xfrm>
          <a:prstGeom prst="rect">
            <a:avLst/>
          </a:prstGeom>
        </p:spPr>
        <p:txBody>
          <a:bodyPr lIns="127000" tIns="14213" rIns="127000" bIns="14213" rtlCol="0" anchor="t">
            <a:spAutoFit/>
          </a:bodyPr>
          <a:lstStyle/>
          <a:p>
            <a:pPr algn="l" latinLnBrk="1">
              <a:lnSpc>
                <a:spcPct val="116000"/>
              </a:lnSpc>
            </a:pPr>
            <a:r>
              <a:rPr lang="en-US" sz="1000" u="none" spc="350">
                <a:solidFill>
                  <a:srgbClr val="A5A5A5"/>
                </a:solidFill>
                <a:latin typeface="微软雅黑" panose="020B0503020204020204" charset="-122"/>
                <a:ea typeface="微软雅黑" panose="020B0503020204020204" charset="-122"/>
              </a:rPr>
              <a:t>厚德·励学·笃行·拓新</a:t>
            </a:r>
            <a:endParaRPr lang="en-US" sz="1100"/>
          </a:p>
        </p:txBody>
      </p:sp>
      <p:sp>
        <p:nvSpPr>
          <p:cNvPr id="6" name="Freeform 5"/>
          <p:cNvSpPr/>
          <p:nvPr/>
        </p:nvSpPr>
        <p:spPr>
          <a:xfrm>
            <a:off x="196342" y="620395"/>
            <a:ext cx="10885857" cy="0"/>
          </a:xfrm>
          <a:custGeom>
            <a:avLst/>
            <a:gdLst/>
            <a:ahLst/>
            <a:cxnLst/>
            <a:rect l="l" t="t" r="r" b="b"/>
            <a:pathLst>
              <a:path w="10885857">
                <a:moveTo>
                  <a:pt x="0" y="0"/>
                </a:moveTo>
                <a:lnTo>
                  <a:pt x="10885857" y="0"/>
                </a:lnTo>
              </a:path>
            </a:pathLst>
          </a:custGeom>
          <a:solidFill>
            <a:srgbClr val="42464B"/>
          </a:solidFill>
          <a:ln w="6350">
            <a:solidFill>
              <a:srgbClr val="42464B"/>
            </a:solidFill>
            <a:prstDash val="solid"/>
            <a:headEnd type="none" w="med" len="med"/>
            <a:tailEnd type="none" w="med" len="med"/>
          </a:ln>
        </p:spPr>
      </p:sp>
      <p:pic>
        <p:nvPicPr>
          <p:cNvPr id="7" name="Picture 6"/>
          <p:cNvPicPr>
            <a:picLocks noChangeAspect="1"/>
          </p:cNvPicPr>
          <p:nvPr/>
        </p:nvPicPr>
        <p:blipFill>
          <a:blip r:embed="rId2"/>
          <a:stretch>
            <a:fillRect/>
          </a:stretch>
        </p:blipFill>
        <p:spPr>
          <a:xfrm>
            <a:off x="10785983" y="217297"/>
            <a:ext cx="302334" cy="302334"/>
          </a:xfrm>
          <a:prstGeom prst="rect">
            <a:avLst/>
          </a:prstGeom>
        </p:spPr>
      </p:pic>
      <p:sp>
        <p:nvSpPr>
          <p:cNvPr id="8" name="Freeform 7"/>
          <p:cNvSpPr/>
          <p:nvPr/>
        </p:nvSpPr>
        <p:spPr>
          <a:xfrm>
            <a:off x="1770260" y="230026"/>
            <a:ext cx="2470751" cy="4789069"/>
          </a:xfrm>
          <a:custGeom>
            <a:avLst/>
            <a:gdLst/>
            <a:ahLst/>
            <a:cxnLst/>
            <a:rect l="l" t="t" r="r" b="b"/>
            <a:pathLst>
              <a:path w="2470751" h="4789069">
                <a:moveTo>
                  <a:pt x="0" y="0"/>
                </a:moveTo>
                <a:lnTo>
                  <a:pt x="2470751" y="0"/>
                </a:lnTo>
                <a:lnTo>
                  <a:pt x="2470751" y="4789069"/>
                </a:lnTo>
                <a:lnTo>
                  <a:pt x="0" y="4789069"/>
                </a:lnTo>
                <a:lnTo>
                  <a:pt x="0" y="0"/>
                </a:lnTo>
                <a:close/>
              </a:path>
            </a:pathLst>
          </a:custGeom>
          <a:solidFill>
            <a:srgbClr val="006871"/>
          </a:solidFill>
        </p:spPr>
        <p:txBody>
          <a:bodyPr lIns="127000" rIns="127000" rtlCol="0" anchor="ctr"/>
          <a:lstStyle/>
          <a:p>
            <a:pPr algn="l"/>
            <a:endParaRPr lang="en-US" sz="1100"/>
          </a:p>
        </p:txBody>
      </p:sp>
      <p:sp>
        <p:nvSpPr>
          <p:cNvPr id="9" name="Freeform 8"/>
          <p:cNvSpPr/>
          <p:nvPr/>
        </p:nvSpPr>
        <p:spPr>
          <a:xfrm>
            <a:off x="1765179" y="3983983"/>
            <a:ext cx="2476498" cy="75084"/>
          </a:xfrm>
          <a:custGeom>
            <a:avLst/>
            <a:gdLst/>
            <a:ahLst/>
            <a:cxnLst/>
            <a:rect l="l" t="t" r="r" b="b"/>
            <a:pathLst>
              <a:path w="2476498" h="75084">
                <a:moveTo>
                  <a:pt x="0" y="0"/>
                </a:moveTo>
                <a:lnTo>
                  <a:pt x="2476498" y="0"/>
                </a:lnTo>
                <a:lnTo>
                  <a:pt x="2476498" y="75084"/>
                </a:lnTo>
                <a:lnTo>
                  <a:pt x="0" y="75084"/>
                </a:lnTo>
                <a:lnTo>
                  <a:pt x="0" y="0"/>
                </a:lnTo>
                <a:close/>
              </a:path>
            </a:pathLst>
          </a:custGeom>
          <a:solidFill>
            <a:srgbClr val="FFFFFF"/>
          </a:solidFill>
        </p:spPr>
        <p:txBody>
          <a:bodyPr lIns="127000" rIns="127000" rtlCol="0" anchor="ctr"/>
          <a:lstStyle/>
          <a:p>
            <a:pPr algn="l"/>
            <a:endParaRPr lang="en-US" sz="1100"/>
          </a:p>
        </p:txBody>
      </p:sp>
      <p:sp>
        <p:nvSpPr>
          <p:cNvPr id="10" name="Freeform 9"/>
          <p:cNvSpPr/>
          <p:nvPr/>
        </p:nvSpPr>
        <p:spPr>
          <a:xfrm>
            <a:off x="1763909" y="3845426"/>
            <a:ext cx="2476498" cy="75084"/>
          </a:xfrm>
          <a:custGeom>
            <a:avLst/>
            <a:gdLst/>
            <a:ahLst/>
            <a:cxnLst/>
            <a:rect l="l" t="t" r="r" b="b"/>
            <a:pathLst>
              <a:path w="2476498" h="75084">
                <a:moveTo>
                  <a:pt x="0" y="0"/>
                </a:moveTo>
                <a:lnTo>
                  <a:pt x="2476498" y="0"/>
                </a:lnTo>
                <a:lnTo>
                  <a:pt x="2476498" y="75083"/>
                </a:lnTo>
                <a:lnTo>
                  <a:pt x="0" y="75083"/>
                </a:lnTo>
                <a:lnTo>
                  <a:pt x="0" y="0"/>
                </a:lnTo>
                <a:close/>
              </a:path>
            </a:pathLst>
          </a:custGeom>
          <a:solidFill>
            <a:srgbClr val="FFFFFF"/>
          </a:solidFill>
        </p:spPr>
        <p:txBody>
          <a:bodyPr lIns="127000" rIns="127000" rtlCol="0" anchor="ctr"/>
          <a:lstStyle/>
          <a:p>
            <a:pPr algn="l"/>
            <a:endParaRPr lang="en-US" sz="1100"/>
          </a:p>
        </p:txBody>
      </p:sp>
      <p:sp>
        <p:nvSpPr>
          <p:cNvPr id="11" name="TextBox 10"/>
          <p:cNvSpPr txBox="1"/>
          <p:nvPr/>
        </p:nvSpPr>
        <p:spPr>
          <a:xfrm>
            <a:off x="2120900" y="1638300"/>
            <a:ext cx="1918208" cy="1708150"/>
          </a:xfrm>
          <a:prstGeom prst="rect">
            <a:avLst/>
          </a:prstGeom>
        </p:spPr>
        <p:txBody>
          <a:bodyPr lIns="127000" tIns="0" rIns="127000" bIns="0" rtlCol="0" anchor="t">
            <a:spAutoFit/>
          </a:bodyPr>
          <a:lstStyle/>
          <a:p>
            <a:pPr algn="l" latinLnBrk="1">
              <a:lnSpc>
                <a:spcPct val="116000"/>
              </a:lnSpc>
            </a:pPr>
            <a:r>
              <a:rPr lang="en-US" sz="9600" b="1" u="none">
                <a:solidFill>
                  <a:srgbClr val="FFFFFF"/>
                </a:solidFill>
                <a:latin typeface="微软雅黑" panose="020B0503020204020204" charset="-122"/>
                <a:ea typeface="微软雅黑" panose="020B0503020204020204" charset="-122"/>
              </a:rPr>
              <a:t>01</a:t>
            </a:r>
            <a:endParaRPr lang="en-US" sz="1100"/>
          </a:p>
        </p:txBody>
      </p:sp>
      <p:sp>
        <p:nvSpPr>
          <p:cNvPr id="12" name="Freeform 11"/>
          <p:cNvSpPr/>
          <p:nvPr/>
        </p:nvSpPr>
        <p:spPr>
          <a:xfrm>
            <a:off x="1765052" y="2647523"/>
            <a:ext cx="2476498" cy="460863"/>
          </a:xfrm>
          <a:custGeom>
            <a:avLst/>
            <a:gdLst/>
            <a:ahLst/>
            <a:cxnLst/>
            <a:rect l="l" t="t" r="r" b="b"/>
            <a:pathLst>
              <a:path w="2476498" h="460863">
                <a:moveTo>
                  <a:pt x="0" y="0"/>
                </a:moveTo>
                <a:lnTo>
                  <a:pt x="2476498" y="0"/>
                </a:lnTo>
                <a:lnTo>
                  <a:pt x="2476498" y="460863"/>
                </a:lnTo>
                <a:lnTo>
                  <a:pt x="0" y="460863"/>
                </a:lnTo>
                <a:lnTo>
                  <a:pt x="0" y="0"/>
                </a:lnTo>
                <a:close/>
              </a:path>
            </a:pathLst>
          </a:custGeom>
          <a:solidFill>
            <a:srgbClr val="006871">
              <a:alpha val="12156"/>
            </a:srgbClr>
          </a:solidFill>
        </p:spPr>
        <p:txBody>
          <a:bodyPr lIns="127000" rIns="127000" rtlCol="0" anchor="ctr"/>
          <a:lstStyle/>
          <a:p>
            <a:pPr algn="l"/>
            <a:endParaRPr lang="en-US" sz="1100"/>
          </a:p>
        </p:txBody>
      </p:sp>
      <p:pic>
        <p:nvPicPr>
          <p:cNvPr id="13" name="Picture 12"/>
          <p:cNvPicPr>
            <a:picLocks noChangeAspect="1"/>
          </p:cNvPicPr>
          <p:nvPr/>
        </p:nvPicPr>
        <p:blipFill>
          <a:blip r:embed="rId3"/>
          <a:stretch>
            <a:fillRect/>
          </a:stretch>
        </p:blipFill>
        <p:spPr>
          <a:xfrm>
            <a:off x="4753864" y="2878582"/>
            <a:ext cx="2533176" cy="12700"/>
          </a:xfrm>
          <a:prstGeom prst="rect">
            <a:avLst/>
          </a:prstGeom>
        </p:spPr>
      </p:pic>
      <p:sp>
        <p:nvSpPr>
          <p:cNvPr id="14" name="TextBox 13"/>
          <p:cNvSpPr txBox="1"/>
          <p:nvPr/>
        </p:nvSpPr>
        <p:spPr>
          <a:xfrm>
            <a:off x="4648200" y="1955800"/>
            <a:ext cx="3279775" cy="727075"/>
          </a:xfrm>
          <a:prstGeom prst="rect">
            <a:avLst/>
          </a:prstGeom>
        </p:spPr>
        <p:txBody>
          <a:bodyPr wrap="square" lIns="127000" tIns="7466" rIns="127000" bIns="7466" rtlCol="0" anchor="t">
            <a:spAutoFit/>
          </a:bodyPr>
          <a:lstStyle/>
          <a:p>
            <a:pPr latinLnBrk="1">
              <a:lnSpc>
                <a:spcPct val="116000"/>
              </a:lnSpc>
            </a:pPr>
            <a:r>
              <a:rPr sz="4000" b="1" dirty="0">
                <a:solidFill>
                  <a:srgbClr val="006871"/>
                </a:solidFill>
                <a:latin typeface="微软雅黑" panose="020B0503020204020204" charset="-122"/>
                <a:ea typeface="微软雅黑" panose="020B0503020204020204" charset="-122"/>
              </a:rPr>
              <a:t>Motivation</a:t>
            </a:r>
            <a:endParaRPr sz="4000" b="1" dirty="0">
              <a:solidFill>
                <a:srgbClr val="006871"/>
              </a:solidFill>
              <a:latin typeface="微软雅黑" panose="020B0503020204020204" charset="-122"/>
              <a:ea typeface="微软雅黑" panose="020B0503020204020204" charset="-122"/>
            </a:endParaRPr>
          </a:p>
        </p:txBody>
      </p:sp>
      <p:sp>
        <p:nvSpPr>
          <p:cNvPr id="3" name="TextBox 15"/>
          <p:cNvSpPr txBox="1"/>
          <p:nvPr/>
        </p:nvSpPr>
        <p:spPr>
          <a:xfrm>
            <a:off x="4648200" y="3152775"/>
            <a:ext cx="5388610" cy="697230"/>
          </a:xfrm>
          <a:prstGeom prst="rect">
            <a:avLst/>
          </a:prstGeom>
        </p:spPr>
        <p:txBody>
          <a:bodyPr wrap="square" lIns="127000" tIns="63500" rIns="127000" bIns="63500" rtlCol="0" anchor="t">
            <a:spAutoFit/>
          </a:bodyPr>
          <a:p>
            <a:pPr algn="l" latinLnBrk="1">
              <a:lnSpc>
                <a:spcPct val="116000"/>
              </a:lnSpc>
            </a:pPr>
            <a:r>
              <a:rPr sz="1600" u="none" dirty="0">
                <a:solidFill>
                  <a:srgbClr val="A5A5A5"/>
                </a:solidFill>
                <a:latin typeface="微软雅黑" panose="020B0503020204020204" charset="-122"/>
                <a:ea typeface="微软雅黑" panose="020B0503020204020204" charset="-122"/>
              </a:rPr>
              <a:t>文中主要介绍了当时解决大规模数据的分布式框架存在的局限性，并针对这些问题提出了Spark的解决方案</a:t>
            </a:r>
            <a:endParaRPr sz="1600" u="none" dirty="0">
              <a:solidFill>
                <a:srgbClr val="A5A5A5"/>
              </a:solidFill>
              <a:latin typeface="微软雅黑" panose="020B0503020204020204" charset="-122"/>
              <a:ea typeface="微软雅黑" panose="020B0503020204020204" charset="-122"/>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1"/>
          <a:stretch>
            <a:fillRect l="-12" r="-12"/>
          </a:stretch>
        </a:blipFill>
        <a:effectLst/>
      </p:bgPr>
    </p:bg>
    <p:spTree>
      <p:nvGrpSpPr>
        <p:cNvPr id="1" name=""/>
        <p:cNvGrpSpPr/>
        <p:nvPr/>
      </p:nvGrpSpPr>
      <p:grpSpPr>
        <a:xfrm>
          <a:off x="0" y="0"/>
          <a:ext cx="0" cy="0"/>
          <a:chOff x="0" y="0"/>
          <a:chExt cx="0" cy="0"/>
        </a:xfrm>
      </p:grpSpPr>
      <p:sp>
        <p:nvSpPr>
          <p:cNvPr id="2" name="Freeform 1"/>
          <p:cNvSpPr/>
          <p:nvPr/>
        </p:nvSpPr>
        <p:spPr>
          <a:xfrm>
            <a:off x="9299324" y="3842971"/>
            <a:ext cx="792527" cy="510255"/>
          </a:xfrm>
          <a:custGeom>
            <a:avLst/>
            <a:gdLst/>
            <a:ahLst/>
            <a:cxnLst/>
            <a:rect l="l" t="t" r="r" b="b"/>
            <a:pathLst>
              <a:path w="792527" h="510255">
                <a:moveTo>
                  <a:pt x="607506" y="510255"/>
                </a:moveTo>
                <a:lnTo>
                  <a:pt x="407270" y="510255"/>
                </a:lnTo>
                <a:lnTo>
                  <a:pt x="509064" y="0"/>
                </a:lnTo>
                <a:lnTo>
                  <a:pt x="792527" y="0"/>
                </a:lnTo>
                <a:lnTo>
                  <a:pt x="607506" y="510255"/>
                </a:lnTo>
                <a:close/>
                <a:moveTo>
                  <a:pt x="0" y="510255"/>
                </a:moveTo>
                <a:lnTo>
                  <a:pt x="101805" y="0"/>
                </a:lnTo>
                <a:lnTo>
                  <a:pt x="385256" y="0"/>
                </a:lnTo>
                <a:lnTo>
                  <a:pt x="200236" y="510255"/>
                </a:lnTo>
                <a:lnTo>
                  <a:pt x="0" y="510255"/>
                </a:lnTo>
                <a:close/>
              </a:path>
            </a:pathLst>
          </a:custGeom>
          <a:solidFill>
            <a:srgbClr val="D8D8D8"/>
          </a:solidFill>
        </p:spPr>
      </p:sp>
      <p:sp>
        <p:nvSpPr>
          <p:cNvPr id="3" name="Freeform 2"/>
          <p:cNvSpPr/>
          <p:nvPr/>
        </p:nvSpPr>
        <p:spPr>
          <a:xfrm>
            <a:off x="199643" y="6098616"/>
            <a:ext cx="10885857" cy="0"/>
          </a:xfrm>
          <a:custGeom>
            <a:avLst/>
            <a:gdLst/>
            <a:ahLst/>
            <a:cxnLst/>
            <a:rect l="l" t="t" r="r" b="b"/>
            <a:pathLst>
              <a:path w="10885857">
                <a:moveTo>
                  <a:pt x="0" y="0"/>
                </a:moveTo>
                <a:lnTo>
                  <a:pt x="10885857" y="0"/>
                </a:lnTo>
              </a:path>
            </a:pathLst>
          </a:custGeom>
          <a:solidFill>
            <a:srgbClr val="42464B"/>
          </a:solidFill>
          <a:ln w="6350">
            <a:solidFill>
              <a:srgbClr val="42464B"/>
            </a:solidFill>
            <a:prstDash val="solid"/>
          </a:ln>
        </p:spPr>
      </p:sp>
      <p:sp>
        <p:nvSpPr>
          <p:cNvPr id="6" name="TextBox 5"/>
          <p:cNvSpPr txBox="1"/>
          <p:nvPr/>
        </p:nvSpPr>
        <p:spPr>
          <a:xfrm>
            <a:off x="9247717" y="313085"/>
            <a:ext cx="1871266" cy="203200"/>
          </a:xfrm>
          <a:prstGeom prst="rect">
            <a:avLst/>
          </a:prstGeom>
        </p:spPr>
        <p:txBody>
          <a:bodyPr lIns="127000" tIns="14213" rIns="127000" bIns="14213" rtlCol="0" anchor="t">
            <a:spAutoFit/>
          </a:bodyPr>
          <a:lstStyle/>
          <a:p>
            <a:pPr algn="l" latinLnBrk="1">
              <a:lnSpc>
                <a:spcPct val="116000"/>
              </a:lnSpc>
            </a:pPr>
            <a:r>
              <a:rPr lang="en-US" sz="1000" u="none" spc="350">
                <a:solidFill>
                  <a:srgbClr val="A5A5A5"/>
                </a:solidFill>
                <a:latin typeface="微软雅黑" panose="020B0503020204020204" charset="-122"/>
                <a:ea typeface="微软雅黑" panose="020B0503020204020204" charset="-122"/>
              </a:rPr>
              <a:t>厚德·励学·笃行·拓新</a:t>
            </a:r>
            <a:endParaRPr lang="en-US" sz="1100"/>
          </a:p>
        </p:txBody>
      </p:sp>
      <p:sp>
        <p:nvSpPr>
          <p:cNvPr id="7" name="Freeform 6"/>
          <p:cNvSpPr/>
          <p:nvPr/>
        </p:nvSpPr>
        <p:spPr>
          <a:xfrm>
            <a:off x="196389" y="620359"/>
            <a:ext cx="10885857" cy="0"/>
          </a:xfrm>
          <a:custGeom>
            <a:avLst/>
            <a:gdLst/>
            <a:ahLst/>
            <a:cxnLst/>
            <a:rect l="l" t="t" r="r" b="b"/>
            <a:pathLst>
              <a:path w="10885857">
                <a:moveTo>
                  <a:pt x="0" y="0"/>
                </a:moveTo>
                <a:lnTo>
                  <a:pt x="10885856" y="0"/>
                </a:lnTo>
              </a:path>
            </a:pathLst>
          </a:custGeom>
          <a:solidFill>
            <a:srgbClr val="42464B"/>
          </a:solidFill>
          <a:ln w="6350">
            <a:solidFill>
              <a:srgbClr val="42464B"/>
            </a:solidFill>
            <a:prstDash val="solid"/>
          </a:ln>
        </p:spPr>
      </p:sp>
      <p:pic>
        <p:nvPicPr>
          <p:cNvPr id="8" name="Picture 7"/>
          <p:cNvPicPr>
            <a:picLocks noChangeAspect="1"/>
          </p:cNvPicPr>
          <p:nvPr/>
        </p:nvPicPr>
        <p:blipFill>
          <a:blip r:embed="rId2"/>
          <a:stretch>
            <a:fillRect/>
          </a:stretch>
        </p:blipFill>
        <p:spPr>
          <a:xfrm>
            <a:off x="10785981" y="217324"/>
            <a:ext cx="302334" cy="302334"/>
          </a:xfrm>
          <a:prstGeom prst="rect">
            <a:avLst/>
          </a:prstGeom>
        </p:spPr>
      </p:pic>
      <p:sp>
        <p:nvSpPr>
          <p:cNvPr id="9" name="Freeform 8"/>
          <p:cNvSpPr/>
          <p:nvPr/>
        </p:nvSpPr>
        <p:spPr>
          <a:xfrm>
            <a:off x="1511477" y="2032023"/>
            <a:ext cx="736600" cy="79449"/>
          </a:xfrm>
          <a:custGeom>
            <a:avLst/>
            <a:gdLst/>
            <a:ahLst/>
            <a:cxnLst/>
            <a:rect l="l" t="t" r="r" b="b"/>
            <a:pathLst>
              <a:path w="736600" h="79449">
                <a:moveTo>
                  <a:pt x="0" y="0"/>
                </a:moveTo>
                <a:lnTo>
                  <a:pt x="736601" y="0"/>
                </a:lnTo>
                <a:lnTo>
                  <a:pt x="736601" y="79448"/>
                </a:lnTo>
                <a:lnTo>
                  <a:pt x="0" y="79448"/>
                </a:lnTo>
                <a:lnTo>
                  <a:pt x="0" y="0"/>
                </a:lnTo>
                <a:close/>
              </a:path>
            </a:pathLst>
          </a:custGeom>
          <a:solidFill>
            <a:srgbClr val="006871"/>
          </a:solidFill>
        </p:spPr>
      </p:sp>
      <p:sp>
        <p:nvSpPr>
          <p:cNvPr id="10" name="Freeform 9"/>
          <p:cNvSpPr/>
          <p:nvPr/>
        </p:nvSpPr>
        <p:spPr>
          <a:xfrm>
            <a:off x="484231" y="354770"/>
            <a:ext cx="150216" cy="136123"/>
          </a:xfrm>
          <a:custGeom>
            <a:avLst/>
            <a:gdLst/>
            <a:ahLst/>
            <a:cxnLst/>
            <a:rect l="l" t="t" r="r" b="b"/>
            <a:pathLst>
              <a:path w="150216" h="136123">
                <a:moveTo>
                  <a:pt x="0" y="68062"/>
                </a:moveTo>
                <a:lnTo>
                  <a:pt x="75109" y="0"/>
                </a:lnTo>
                <a:lnTo>
                  <a:pt x="150217" y="68062"/>
                </a:lnTo>
                <a:lnTo>
                  <a:pt x="75109" y="136123"/>
                </a:lnTo>
                <a:lnTo>
                  <a:pt x="0" y="68062"/>
                </a:lnTo>
                <a:close/>
              </a:path>
            </a:pathLst>
          </a:custGeom>
          <a:solidFill>
            <a:srgbClr val="006871"/>
          </a:solidFill>
        </p:spPr>
      </p:sp>
      <p:sp>
        <p:nvSpPr>
          <p:cNvPr id="11" name="TextBox 10"/>
          <p:cNvSpPr txBox="1"/>
          <p:nvPr/>
        </p:nvSpPr>
        <p:spPr>
          <a:xfrm>
            <a:off x="632856" y="206128"/>
            <a:ext cx="2808188" cy="412115"/>
          </a:xfrm>
          <a:prstGeom prst="rect">
            <a:avLst/>
          </a:prstGeom>
        </p:spPr>
        <p:txBody>
          <a:bodyPr lIns="127000" tIns="63500" rIns="127000" bIns="63500" rtlCol="0" anchor="t">
            <a:spAutoFit/>
          </a:bodyPr>
          <a:lstStyle/>
          <a:p>
            <a:pPr algn="l" latinLnBrk="1">
              <a:lnSpc>
                <a:spcPct val="116000"/>
              </a:lnSpc>
            </a:pPr>
            <a:r>
              <a:rPr sz="1600" b="1" u="none" dirty="0">
                <a:solidFill>
                  <a:srgbClr val="42464B"/>
                </a:solidFill>
                <a:latin typeface="微软雅黑" panose="020B0503020204020204" charset="-122"/>
                <a:ea typeface="微软雅黑" panose="020B0503020204020204" charset="-122"/>
              </a:rPr>
              <a:t>Motivation</a:t>
            </a:r>
            <a:endParaRPr sz="1600" b="1" u="none" dirty="0">
              <a:solidFill>
                <a:srgbClr val="42464B"/>
              </a:solidFill>
              <a:latin typeface="微软雅黑" panose="020B0503020204020204" charset="-122"/>
              <a:ea typeface="微软雅黑" panose="020B0503020204020204" charset="-122"/>
            </a:endParaRPr>
          </a:p>
        </p:txBody>
      </p:sp>
      <p:sp>
        <p:nvSpPr>
          <p:cNvPr id="12" name="Freeform 11"/>
          <p:cNvSpPr/>
          <p:nvPr/>
        </p:nvSpPr>
        <p:spPr>
          <a:xfrm>
            <a:off x="1359929" y="4851195"/>
            <a:ext cx="8571173" cy="0"/>
          </a:xfrm>
          <a:custGeom>
            <a:avLst/>
            <a:gdLst/>
            <a:ahLst/>
            <a:cxnLst/>
            <a:rect l="l" t="t" r="r" b="b"/>
            <a:pathLst>
              <a:path w="8571173">
                <a:moveTo>
                  <a:pt x="0" y="0"/>
                </a:moveTo>
                <a:lnTo>
                  <a:pt x="8571174" y="0"/>
                </a:lnTo>
              </a:path>
            </a:pathLst>
          </a:custGeom>
          <a:solidFill>
            <a:srgbClr val="42464B"/>
          </a:solidFill>
          <a:ln w="6350">
            <a:solidFill>
              <a:srgbClr val="42464B"/>
            </a:solidFill>
            <a:prstDash val="dot"/>
          </a:ln>
        </p:spPr>
      </p:sp>
      <p:sp>
        <p:nvSpPr>
          <p:cNvPr id="13" name="TextBox 12"/>
          <p:cNvSpPr txBox="1"/>
          <p:nvPr/>
        </p:nvSpPr>
        <p:spPr>
          <a:xfrm>
            <a:off x="1360170" y="2413000"/>
            <a:ext cx="8769350" cy="2375535"/>
          </a:xfrm>
          <a:prstGeom prst="rect">
            <a:avLst/>
          </a:prstGeom>
        </p:spPr>
        <p:txBody>
          <a:bodyPr wrap="square" lIns="127000" tIns="63500" rIns="127000" bIns="63500" rtlCol="0" anchor="t">
            <a:spAutoFit/>
          </a:bodyPr>
          <a:lstStyle/>
          <a:p>
            <a:pPr latinLnBrk="1">
              <a:lnSpc>
                <a:spcPct val="116000"/>
              </a:lnSpc>
            </a:pPr>
            <a:r>
              <a:rPr dirty="0">
                <a:solidFill>
                  <a:srgbClr val="42464B"/>
                </a:solidFill>
                <a:latin typeface="微软雅黑" panose="020B0503020204020204" charset="-122"/>
                <a:ea typeface="微软雅黑" panose="020B0503020204020204" charset="-122"/>
              </a:rPr>
              <a:t>MapReduce及其各种变种，在商业集群，实现大规模数据密集型应用方面取得了巨大成功。然而，这些系统大多都是围绕</a:t>
            </a:r>
            <a:r>
              <a:rPr dirty="0">
                <a:solidFill>
                  <a:srgbClr val="FF0000"/>
                </a:solidFill>
                <a:latin typeface="微软雅黑" panose="020B0503020204020204" charset="-122"/>
                <a:ea typeface="微软雅黑" panose="020B0503020204020204" charset="-122"/>
              </a:rPr>
              <a:t>非迭代数据模型</a:t>
            </a:r>
            <a:r>
              <a:rPr dirty="0">
                <a:solidFill>
                  <a:srgbClr val="42464B"/>
                </a:solidFill>
                <a:latin typeface="微软雅黑" panose="020B0503020204020204" charset="-122"/>
                <a:ea typeface="微软雅黑" panose="020B0503020204020204" charset="-122"/>
              </a:rPr>
              <a:t>构建的，不适合其他主流应用。本文侧重于此类应用：</a:t>
            </a:r>
            <a:r>
              <a:rPr dirty="0">
                <a:solidFill>
                  <a:srgbClr val="FF0000"/>
                </a:solidFill>
                <a:latin typeface="微软雅黑" panose="020B0503020204020204" charset="-122"/>
                <a:ea typeface="微软雅黑" panose="020B0503020204020204" charset="-122"/>
              </a:rPr>
              <a:t>可以并行操作重用一组工作数据集的应用</a:t>
            </a:r>
            <a:r>
              <a:rPr dirty="0">
                <a:solidFill>
                  <a:srgbClr val="42464B"/>
                </a:solidFill>
                <a:latin typeface="微软雅黑" panose="020B0503020204020204" charset="-122"/>
                <a:ea typeface="微软雅黑" panose="020B0503020204020204" charset="-122"/>
              </a:rPr>
              <a:t>。包括许多机器学习迭代算法，以及交互式数据分析等。我们提出了一个名为Spark的新框架，它支持这类应用，同时保留MapReduce 的可扩展性和容错性。为了实现这些目标，Spark 引入了</a:t>
            </a:r>
            <a:r>
              <a:rPr dirty="0">
                <a:solidFill>
                  <a:srgbClr val="FF0000"/>
                </a:solidFill>
                <a:latin typeface="微软雅黑" panose="020B0503020204020204" charset="-122"/>
                <a:ea typeface="微软雅黑" panose="020B0503020204020204" charset="-122"/>
              </a:rPr>
              <a:t>弹性分布式数据集 (RDD)</a:t>
            </a:r>
            <a:r>
              <a:rPr dirty="0">
                <a:solidFill>
                  <a:srgbClr val="42464B"/>
                </a:solidFill>
                <a:latin typeface="微软雅黑" panose="020B0503020204020204" charset="-122"/>
                <a:ea typeface="微软雅黑" panose="020B0503020204020204" charset="-122"/>
              </a:rPr>
              <a:t> 。RDD 是在一组可分区的只读对象集合，支持分区数据丢失重建。</a:t>
            </a:r>
            <a:endParaRPr dirty="0">
              <a:solidFill>
                <a:srgbClr val="42464B"/>
              </a:solidFill>
              <a:latin typeface="微软雅黑" panose="020B0503020204020204" charset="-122"/>
              <a:ea typeface="微软雅黑" panose="020B0503020204020204" charset="-122"/>
            </a:endParaRPr>
          </a:p>
        </p:txBody>
      </p:sp>
      <p:sp>
        <p:nvSpPr>
          <p:cNvPr id="15" name="TextBox 12"/>
          <p:cNvSpPr txBox="1"/>
          <p:nvPr/>
        </p:nvSpPr>
        <p:spPr>
          <a:xfrm>
            <a:off x="1434907" y="1498418"/>
            <a:ext cx="8836720" cy="447675"/>
          </a:xfrm>
          <a:prstGeom prst="rect">
            <a:avLst/>
          </a:prstGeom>
        </p:spPr>
        <p:txBody>
          <a:bodyPr lIns="127000" tIns="63500" rIns="127000" bIns="63500" rtlCol="0" anchor="t">
            <a:spAutoFit/>
          </a:bodyPr>
          <a:p>
            <a:pPr latinLnBrk="1">
              <a:lnSpc>
                <a:spcPct val="116000"/>
              </a:lnSpc>
            </a:pPr>
            <a:r>
              <a:rPr lang="zh-CN" altLang="en-US" b="1" dirty="0">
                <a:solidFill>
                  <a:srgbClr val="42464B"/>
                </a:solidFill>
                <a:latin typeface="微软雅黑" panose="020B0503020204020204" charset="-122"/>
                <a:ea typeface="微软雅黑" panose="020B0503020204020204" charset="-122"/>
              </a:rPr>
              <a:t>摘要</a:t>
            </a:r>
            <a:endParaRPr lang="zh-CN" altLang="en-US" b="1" dirty="0">
              <a:solidFill>
                <a:srgbClr val="42464B"/>
              </a:solidFill>
              <a:latin typeface="微软雅黑" panose="020B0503020204020204" charset="-122"/>
              <a:ea typeface="微软雅黑" panose="020B0503020204020204" charset="-122"/>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1"/>
          <a:stretch>
            <a:fillRect l="-12" r="-12"/>
          </a:stretch>
        </a:blipFill>
        <a:effectLst/>
      </p:bgPr>
    </p:bg>
    <p:spTree>
      <p:nvGrpSpPr>
        <p:cNvPr id="1" name=""/>
        <p:cNvGrpSpPr/>
        <p:nvPr/>
      </p:nvGrpSpPr>
      <p:grpSpPr>
        <a:xfrm>
          <a:off x="0" y="0"/>
          <a:ext cx="0" cy="0"/>
          <a:chOff x="0" y="0"/>
          <a:chExt cx="0" cy="0"/>
        </a:xfrm>
      </p:grpSpPr>
      <p:sp>
        <p:nvSpPr>
          <p:cNvPr id="6" name="Freeform 5"/>
          <p:cNvSpPr/>
          <p:nvPr/>
        </p:nvSpPr>
        <p:spPr>
          <a:xfrm>
            <a:off x="199643" y="6098616"/>
            <a:ext cx="10885857" cy="0"/>
          </a:xfrm>
          <a:custGeom>
            <a:avLst/>
            <a:gdLst/>
            <a:ahLst/>
            <a:cxnLst/>
            <a:rect l="l" t="t" r="r" b="b"/>
            <a:pathLst>
              <a:path w="10885857">
                <a:moveTo>
                  <a:pt x="0" y="0"/>
                </a:moveTo>
                <a:lnTo>
                  <a:pt x="10885857" y="0"/>
                </a:lnTo>
              </a:path>
            </a:pathLst>
          </a:custGeom>
          <a:solidFill>
            <a:srgbClr val="42464B"/>
          </a:solidFill>
          <a:ln w="6350">
            <a:solidFill>
              <a:srgbClr val="42464B"/>
            </a:solidFill>
            <a:prstDash val="solid"/>
          </a:ln>
        </p:spPr>
      </p:sp>
      <p:sp>
        <p:nvSpPr>
          <p:cNvPr id="9" name="TextBox 8"/>
          <p:cNvSpPr txBox="1"/>
          <p:nvPr/>
        </p:nvSpPr>
        <p:spPr>
          <a:xfrm>
            <a:off x="9247717" y="313085"/>
            <a:ext cx="1871266" cy="203200"/>
          </a:xfrm>
          <a:prstGeom prst="rect">
            <a:avLst/>
          </a:prstGeom>
        </p:spPr>
        <p:txBody>
          <a:bodyPr lIns="127000" tIns="14213" rIns="127000" bIns="14213" rtlCol="0" anchor="t">
            <a:spAutoFit/>
          </a:bodyPr>
          <a:lstStyle/>
          <a:p>
            <a:pPr algn="l" latinLnBrk="1">
              <a:lnSpc>
                <a:spcPct val="116000"/>
              </a:lnSpc>
            </a:pPr>
            <a:r>
              <a:rPr lang="en-US" sz="1000" u="none" spc="350">
                <a:solidFill>
                  <a:srgbClr val="A5A5A5"/>
                </a:solidFill>
                <a:latin typeface="微软雅黑" panose="020B0503020204020204" charset="-122"/>
                <a:ea typeface="微软雅黑" panose="020B0503020204020204" charset="-122"/>
              </a:rPr>
              <a:t>厚德·励学·笃行·拓新</a:t>
            </a:r>
            <a:endParaRPr lang="en-US" sz="1100"/>
          </a:p>
        </p:txBody>
      </p:sp>
      <p:sp>
        <p:nvSpPr>
          <p:cNvPr id="10" name="Freeform 9"/>
          <p:cNvSpPr/>
          <p:nvPr/>
        </p:nvSpPr>
        <p:spPr>
          <a:xfrm>
            <a:off x="196389" y="620359"/>
            <a:ext cx="10885857" cy="0"/>
          </a:xfrm>
          <a:custGeom>
            <a:avLst/>
            <a:gdLst/>
            <a:ahLst/>
            <a:cxnLst/>
            <a:rect l="l" t="t" r="r" b="b"/>
            <a:pathLst>
              <a:path w="10885857">
                <a:moveTo>
                  <a:pt x="0" y="0"/>
                </a:moveTo>
                <a:lnTo>
                  <a:pt x="10885856" y="0"/>
                </a:lnTo>
              </a:path>
            </a:pathLst>
          </a:custGeom>
          <a:solidFill>
            <a:srgbClr val="42464B"/>
          </a:solidFill>
          <a:ln w="6350">
            <a:solidFill>
              <a:srgbClr val="42464B"/>
            </a:solidFill>
            <a:prstDash val="solid"/>
          </a:ln>
        </p:spPr>
      </p:sp>
      <p:pic>
        <p:nvPicPr>
          <p:cNvPr id="11" name="Picture 10"/>
          <p:cNvPicPr>
            <a:picLocks noChangeAspect="1"/>
          </p:cNvPicPr>
          <p:nvPr/>
        </p:nvPicPr>
        <p:blipFill>
          <a:blip r:embed="rId2"/>
          <a:stretch>
            <a:fillRect/>
          </a:stretch>
        </p:blipFill>
        <p:spPr>
          <a:xfrm>
            <a:off x="10785981" y="217324"/>
            <a:ext cx="302334" cy="302334"/>
          </a:xfrm>
          <a:prstGeom prst="rect">
            <a:avLst/>
          </a:prstGeom>
        </p:spPr>
      </p:pic>
      <p:sp>
        <p:nvSpPr>
          <p:cNvPr id="12" name="Freeform 11"/>
          <p:cNvSpPr/>
          <p:nvPr/>
        </p:nvSpPr>
        <p:spPr>
          <a:xfrm>
            <a:off x="484231" y="354770"/>
            <a:ext cx="150216" cy="136123"/>
          </a:xfrm>
          <a:custGeom>
            <a:avLst/>
            <a:gdLst/>
            <a:ahLst/>
            <a:cxnLst/>
            <a:rect l="l" t="t" r="r" b="b"/>
            <a:pathLst>
              <a:path w="150216" h="136123">
                <a:moveTo>
                  <a:pt x="0" y="68062"/>
                </a:moveTo>
                <a:lnTo>
                  <a:pt x="75109" y="0"/>
                </a:lnTo>
                <a:lnTo>
                  <a:pt x="150217" y="68062"/>
                </a:lnTo>
                <a:lnTo>
                  <a:pt x="75109" y="136123"/>
                </a:lnTo>
                <a:lnTo>
                  <a:pt x="0" y="68062"/>
                </a:lnTo>
                <a:close/>
              </a:path>
            </a:pathLst>
          </a:custGeom>
          <a:solidFill>
            <a:srgbClr val="006871"/>
          </a:solidFill>
        </p:spPr>
      </p:sp>
      <p:sp>
        <p:nvSpPr>
          <p:cNvPr id="13" name="TextBox 12"/>
          <p:cNvSpPr txBox="1"/>
          <p:nvPr/>
        </p:nvSpPr>
        <p:spPr>
          <a:xfrm>
            <a:off x="632856" y="206128"/>
            <a:ext cx="2808188" cy="412115"/>
          </a:xfrm>
          <a:prstGeom prst="rect">
            <a:avLst/>
          </a:prstGeom>
        </p:spPr>
        <p:txBody>
          <a:bodyPr lIns="127000" tIns="63500" rIns="127000" bIns="63500" rtlCol="0" anchor="t">
            <a:spAutoFit/>
          </a:bodyPr>
          <a:lstStyle/>
          <a:p>
            <a:pPr algn="l" latinLnBrk="1">
              <a:lnSpc>
                <a:spcPct val="116000"/>
              </a:lnSpc>
            </a:pPr>
            <a:r>
              <a:rPr lang="zh-CN" altLang="en-US" sz="1600" b="1" u="none" dirty="0">
                <a:solidFill>
                  <a:srgbClr val="42464B"/>
                </a:solidFill>
                <a:latin typeface="微软雅黑" panose="020B0503020204020204" charset="-122"/>
                <a:ea typeface="微软雅黑" panose="020B0503020204020204" charset="-122"/>
              </a:rPr>
              <a:t>Motivation</a:t>
            </a:r>
            <a:endParaRPr lang="zh-CN" altLang="en-US" sz="1600" b="1" u="none" dirty="0">
              <a:solidFill>
                <a:srgbClr val="42464B"/>
              </a:solidFill>
              <a:latin typeface="微软雅黑" panose="020B0503020204020204" charset="-122"/>
              <a:ea typeface="微软雅黑" panose="020B0503020204020204" charset="-122"/>
            </a:endParaRPr>
          </a:p>
        </p:txBody>
      </p:sp>
      <p:sp>
        <p:nvSpPr>
          <p:cNvPr id="14" name="Freeform 13"/>
          <p:cNvSpPr/>
          <p:nvPr/>
        </p:nvSpPr>
        <p:spPr>
          <a:xfrm>
            <a:off x="5029202" y="-885285"/>
            <a:ext cx="0" cy="164935"/>
          </a:xfrm>
          <a:custGeom>
            <a:avLst/>
            <a:gdLst/>
            <a:ahLst/>
            <a:cxnLst/>
            <a:rect l="l" t="t" r="r" b="b"/>
            <a:pathLst>
              <a:path h="164935">
                <a:moveTo>
                  <a:pt x="0" y="0"/>
                </a:moveTo>
                <a:lnTo>
                  <a:pt x="0" y="164934"/>
                </a:lnTo>
              </a:path>
            </a:pathLst>
          </a:custGeom>
          <a:solidFill>
            <a:srgbClr val="DF6B6B"/>
          </a:solidFill>
        </p:spPr>
      </p:sp>
      <p:grpSp>
        <p:nvGrpSpPr>
          <p:cNvPr id="55" name="组合 54"/>
          <p:cNvGrpSpPr/>
          <p:nvPr/>
        </p:nvGrpSpPr>
        <p:grpSpPr>
          <a:xfrm>
            <a:off x="1422845" y="1879318"/>
            <a:ext cx="9039225" cy="944880"/>
            <a:chOff x="1632532" y="1786552"/>
            <a:chExt cx="9039225" cy="944880"/>
          </a:xfrm>
        </p:grpSpPr>
        <p:sp>
          <p:nvSpPr>
            <p:cNvPr id="56" name="Freeform 1"/>
            <p:cNvSpPr/>
            <p:nvPr/>
          </p:nvSpPr>
          <p:spPr>
            <a:xfrm rot="16200000">
              <a:off x="5688912" y="-2251413"/>
              <a:ext cx="944880" cy="9020810"/>
            </a:xfrm>
            <a:custGeom>
              <a:avLst/>
              <a:gdLst/>
              <a:ahLst/>
              <a:cxnLst/>
              <a:rect l="l" t="t" r="r" b="b"/>
              <a:pathLst>
                <a:path w="1417573" h="3555999">
                  <a:moveTo>
                    <a:pt x="0" y="0"/>
                  </a:moveTo>
                  <a:lnTo>
                    <a:pt x="1417573" y="0"/>
                  </a:lnTo>
                  <a:lnTo>
                    <a:pt x="1417573" y="3555998"/>
                  </a:lnTo>
                  <a:lnTo>
                    <a:pt x="0" y="3555998"/>
                  </a:lnTo>
                  <a:lnTo>
                    <a:pt x="0" y="0"/>
                  </a:lnTo>
                  <a:close/>
                </a:path>
              </a:pathLst>
            </a:custGeom>
            <a:solidFill>
              <a:srgbClr val="D8D8D8">
                <a:alpha val="18823"/>
              </a:srgbClr>
            </a:solidFill>
          </p:spPr>
        </p:sp>
        <p:sp>
          <p:nvSpPr>
            <p:cNvPr id="57" name="Freeform 2"/>
            <p:cNvSpPr/>
            <p:nvPr/>
          </p:nvSpPr>
          <p:spPr>
            <a:xfrm rot="10800000">
              <a:off x="1632532" y="1786552"/>
              <a:ext cx="76200" cy="928370"/>
            </a:xfrm>
            <a:custGeom>
              <a:avLst/>
              <a:gdLst/>
              <a:ahLst/>
              <a:cxnLst/>
              <a:rect l="l" t="t" r="r" b="b"/>
              <a:pathLst>
                <a:path w="39408" h="1418701">
                  <a:moveTo>
                    <a:pt x="788" y="0"/>
                  </a:moveTo>
                  <a:lnTo>
                    <a:pt x="38620" y="0"/>
                  </a:lnTo>
                  <a:cubicBezTo>
                    <a:pt x="39055" y="0"/>
                    <a:pt x="39408" y="12697"/>
                    <a:pt x="39408" y="28372"/>
                  </a:cubicBezTo>
                  <a:lnTo>
                    <a:pt x="39408" y="1390331"/>
                  </a:lnTo>
                  <a:cubicBezTo>
                    <a:pt x="39408" y="1405992"/>
                    <a:pt x="39055" y="1418702"/>
                    <a:pt x="38620" y="1418702"/>
                  </a:cubicBezTo>
                  <a:lnTo>
                    <a:pt x="788" y="1418702"/>
                  </a:lnTo>
                  <a:cubicBezTo>
                    <a:pt x="352" y="1418702"/>
                    <a:pt x="0" y="1405992"/>
                    <a:pt x="0" y="1390331"/>
                  </a:cubicBezTo>
                  <a:lnTo>
                    <a:pt x="0" y="28372"/>
                  </a:lnTo>
                  <a:cubicBezTo>
                    <a:pt x="0" y="12697"/>
                    <a:pt x="352" y="0"/>
                    <a:pt x="788" y="0"/>
                  </a:cubicBezTo>
                  <a:close/>
                </a:path>
              </a:pathLst>
            </a:custGeom>
            <a:solidFill>
              <a:srgbClr val="006871"/>
            </a:solidFill>
          </p:spPr>
        </p:sp>
        <p:sp>
          <p:nvSpPr>
            <p:cNvPr id="58" name="TextBox 4"/>
            <p:cNvSpPr txBox="1"/>
            <p:nvPr/>
          </p:nvSpPr>
          <p:spPr>
            <a:xfrm>
              <a:off x="1809062" y="1878627"/>
              <a:ext cx="8772525" cy="768985"/>
            </a:xfrm>
            <a:prstGeom prst="rect">
              <a:avLst/>
            </a:prstGeom>
          </p:spPr>
          <p:txBody>
            <a:bodyPr wrap="square" lIns="127000" tIns="63500" rIns="127000" bIns="63500" rtlCol="0" anchor="t">
              <a:spAutoFit/>
            </a:bodyPr>
            <a:lstStyle/>
            <a:p>
              <a:pPr latinLnBrk="1">
                <a:lnSpc>
                  <a:spcPct val="116000"/>
                </a:lnSpc>
              </a:pPr>
              <a:r>
                <a:rPr lang="zh-CN" altLang="en-US" dirty="0">
                  <a:solidFill>
                    <a:srgbClr val="42464B"/>
                  </a:solidFill>
                  <a:latin typeface="微软雅黑" panose="020B0503020204020204" charset="-122"/>
                  <a:ea typeface="微软雅黑" panose="020B0503020204020204" charset="-122"/>
                </a:rPr>
                <a:t>1）迭代式作业：虽然每次迭代可以都可以表示一个MR任务，但是每一次迭代必须从磁盘加载数据；</a:t>
              </a:r>
              <a:endParaRPr lang="zh-CN" altLang="en-US" dirty="0">
                <a:solidFill>
                  <a:srgbClr val="42464B"/>
                </a:solidFill>
                <a:latin typeface="微软雅黑" panose="020B0503020204020204" charset="-122"/>
                <a:ea typeface="微软雅黑" panose="020B0503020204020204" charset="-122"/>
              </a:endParaRPr>
            </a:p>
          </p:txBody>
        </p:sp>
      </p:grpSp>
      <p:sp>
        <p:nvSpPr>
          <p:cNvPr id="4" name="TextBox 12"/>
          <p:cNvSpPr txBox="1"/>
          <p:nvPr/>
        </p:nvSpPr>
        <p:spPr>
          <a:xfrm>
            <a:off x="901700" y="1431290"/>
            <a:ext cx="10023475" cy="697230"/>
          </a:xfrm>
          <a:prstGeom prst="rect">
            <a:avLst/>
          </a:prstGeom>
        </p:spPr>
        <p:txBody>
          <a:bodyPr wrap="square" lIns="127000" tIns="63500" rIns="127000" bIns="63500" rtlCol="0" anchor="t">
            <a:spAutoFit/>
          </a:bodyPr>
          <a:p>
            <a:pPr latinLnBrk="1">
              <a:lnSpc>
                <a:spcPct val="116000"/>
              </a:lnSpc>
            </a:pPr>
            <a:r>
              <a:rPr lang="en-US" dirty="0">
                <a:solidFill>
                  <a:srgbClr val="42464B"/>
                </a:solidFill>
                <a:latin typeface="微软雅黑" panose="020B0503020204020204" charset="-122"/>
                <a:ea typeface="微软雅黑" panose="020B0503020204020204" charset="-122"/>
              </a:rPr>
              <a:t>      </a:t>
            </a:r>
            <a:r>
              <a:rPr dirty="0">
                <a:solidFill>
                  <a:srgbClr val="42464B"/>
                </a:solidFill>
                <a:latin typeface="微软雅黑" panose="020B0503020204020204" charset="-122"/>
                <a:ea typeface="微软雅黑" panose="020B0503020204020204" charset="-122"/>
              </a:rPr>
              <a:t>现有的大规模数据解决方案（主要指MapReduce）针对如下两类问题时，存在着局限性：</a:t>
            </a:r>
            <a:endParaRPr dirty="0">
              <a:solidFill>
                <a:srgbClr val="42464B"/>
              </a:solidFill>
              <a:latin typeface="微软雅黑" panose="020B0503020204020204" charset="-122"/>
              <a:ea typeface="微软雅黑" panose="020B0503020204020204" charset="-122"/>
            </a:endParaRPr>
          </a:p>
          <a:p>
            <a:pPr latinLnBrk="1">
              <a:lnSpc>
                <a:spcPct val="116000"/>
              </a:lnSpc>
            </a:pPr>
            <a:endParaRPr lang="en-US" sz="1400" dirty="0"/>
          </a:p>
        </p:txBody>
      </p:sp>
      <p:sp>
        <p:nvSpPr>
          <p:cNvPr id="15" name="TextBox 12"/>
          <p:cNvSpPr txBox="1"/>
          <p:nvPr/>
        </p:nvSpPr>
        <p:spPr>
          <a:xfrm>
            <a:off x="1392362" y="749753"/>
            <a:ext cx="8836720" cy="447675"/>
          </a:xfrm>
          <a:prstGeom prst="rect">
            <a:avLst/>
          </a:prstGeom>
        </p:spPr>
        <p:txBody>
          <a:bodyPr lIns="127000" tIns="63500" rIns="127000" bIns="63500" rtlCol="0" anchor="t">
            <a:spAutoFit/>
          </a:bodyPr>
          <a:p>
            <a:pPr latinLnBrk="1">
              <a:lnSpc>
                <a:spcPct val="116000"/>
              </a:lnSpc>
            </a:pPr>
            <a:r>
              <a:rPr lang="zh-CN" altLang="en-US" b="1" dirty="0">
                <a:solidFill>
                  <a:srgbClr val="42464B"/>
                </a:solidFill>
                <a:latin typeface="微软雅黑" panose="020B0503020204020204" charset="-122"/>
                <a:ea typeface="微软雅黑" panose="020B0503020204020204" charset="-122"/>
              </a:rPr>
              <a:t>介绍</a:t>
            </a:r>
            <a:endParaRPr lang="zh-CN" altLang="en-US" b="1" dirty="0">
              <a:solidFill>
                <a:srgbClr val="42464B"/>
              </a:solidFill>
              <a:latin typeface="微软雅黑" panose="020B0503020204020204" charset="-122"/>
              <a:ea typeface="微软雅黑" panose="020B0503020204020204" charset="-122"/>
            </a:endParaRPr>
          </a:p>
        </p:txBody>
      </p:sp>
      <p:sp>
        <p:nvSpPr>
          <p:cNvPr id="16" name="Freeform 8"/>
          <p:cNvSpPr/>
          <p:nvPr/>
        </p:nvSpPr>
        <p:spPr>
          <a:xfrm>
            <a:off x="1511477" y="1193823"/>
            <a:ext cx="736600" cy="79449"/>
          </a:xfrm>
          <a:custGeom>
            <a:avLst/>
            <a:gdLst/>
            <a:ahLst/>
            <a:cxnLst/>
            <a:rect l="l" t="t" r="r" b="b"/>
            <a:pathLst>
              <a:path w="736600" h="79449">
                <a:moveTo>
                  <a:pt x="0" y="0"/>
                </a:moveTo>
                <a:lnTo>
                  <a:pt x="736601" y="0"/>
                </a:lnTo>
                <a:lnTo>
                  <a:pt x="736601" y="79448"/>
                </a:lnTo>
                <a:lnTo>
                  <a:pt x="0" y="79448"/>
                </a:lnTo>
                <a:lnTo>
                  <a:pt x="0" y="0"/>
                </a:lnTo>
                <a:close/>
              </a:path>
            </a:pathLst>
          </a:custGeom>
          <a:solidFill>
            <a:srgbClr val="006871"/>
          </a:solidFill>
        </p:spPr>
      </p:sp>
      <p:grpSp>
        <p:nvGrpSpPr>
          <p:cNvPr id="7" name="组合 6"/>
          <p:cNvGrpSpPr/>
          <p:nvPr/>
        </p:nvGrpSpPr>
        <p:grpSpPr>
          <a:xfrm>
            <a:off x="1422845" y="2887063"/>
            <a:ext cx="9039225" cy="944880"/>
            <a:chOff x="1632532" y="1786552"/>
            <a:chExt cx="9039225" cy="944880"/>
          </a:xfrm>
        </p:grpSpPr>
        <p:sp>
          <p:nvSpPr>
            <p:cNvPr id="8" name="Freeform 1"/>
            <p:cNvSpPr/>
            <p:nvPr/>
          </p:nvSpPr>
          <p:spPr>
            <a:xfrm rot="16200000">
              <a:off x="5688912" y="-2251413"/>
              <a:ext cx="944880" cy="9020810"/>
            </a:xfrm>
            <a:custGeom>
              <a:avLst/>
              <a:gdLst/>
              <a:ahLst/>
              <a:cxnLst/>
              <a:rect l="l" t="t" r="r" b="b"/>
              <a:pathLst>
                <a:path w="1417573" h="3555999">
                  <a:moveTo>
                    <a:pt x="0" y="0"/>
                  </a:moveTo>
                  <a:lnTo>
                    <a:pt x="1417573" y="0"/>
                  </a:lnTo>
                  <a:lnTo>
                    <a:pt x="1417573" y="3555998"/>
                  </a:lnTo>
                  <a:lnTo>
                    <a:pt x="0" y="3555998"/>
                  </a:lnTo>
                  <a:lnTo>
                    <a:pt x="0" y="0"/>
                  </a:lnTo>
                  <a:close/>
                </a:path>
              </a:pathLst>
            </a:custGeom>
            <a:solidFill>
              <a:srgbClr val="D8D8D8">
                <a:alpha val="18823"/>
              </a:srgbClr>
            </a:solidFill>
          </p:spPr>
        </p:sp>
        <p:sp>
          <p:nvSpPr>
            <p:cNvPr id="17" name="Freeform 2"/>
            <p:cNvSpPr/>
            <p:nvPr/>
          </p:nvSpPr>
          <p:spPr>
            <a:xfrm rot="10800000">
              <a:off x="1632532" y="1786552"/>
              <a:ext cx="76200" cy="928370"/>
            </a:xfrm>
            <a:custGeom>
              <a:avLst/>
              <a:gdLst/>
              <a:ahLst/>
              <a:cxnLst/>
              <a:rect l="l" t="t" r="r" b="b"/>
              <a:pathLst>
                <a:path w="39408" h="1418701">
                  <a:moveTo>
                    <a:pt x="788" y="0"/>
                  </a:moveTo>
                  <a:lnTo>
                    <a:pt x="38620" y="0"/>
                  </a:lnTo>
                  <a:cubicBezTo>
                    <a:pt x="39055" y="0"/>
                    <a:pt x="39408" y="12697"/>
                    <a:pt x="39408" y="28372"/>
                  </a:cubicBezTo>
                  <a:lnTo>
                    <a:pt x="39408" y="1390331"/>
                  </a:lnTo>
                  <a:cubicBezTo>
                    <a:pt x="39408" y="1405992"/>
                    <a:pt x="39055" y="1418702"/>
                    <a:pt x="38620" y="1418702"/>
                  </a:cubicBezTo>
                  <a:lnTo>
                    <a:pt x="788" y="1418702"/>
                  </a:lnTo>
                  <a:cubicBezTo>
                    <a:pt x="352" y="1418702"/>
                    <a:pt x="0" y="1405992"/>
                    <a:pt x="0" y="1390331"/>
                  </a:cubicBezTo>
                  <a:lnTo>
                    <a:pt x="0" y="28372"/>
                  </a:lnTo>
                  <a:cubicBezTo>
                    <a:pt x="0" y="12697"/>
                    <a:pt x="352" y="0"/>
                    <a:pt x="788" y="0"/>
                  </a:cubicBezTo>
                  <a:close/>
                </a:path>
              </a:pathLst>
            </a:custGeom>
            <a:solidFill>
              <a:srgbClr val="006871"/>
            </a:solidFill>
          </p:spPr>
        </p:sp>
        <p:sp>
          <p:nvSpPr>
            <p:cNvPr id="18" name="TextBox 4"/>
            <p:cNvSpPr txBox="1"/>
            <p:nvPr/>
          </p:nvSpPr>
          <p:spPr>
            <a:xfrm>
              <a:off x="1809062" y="1878627"/>
              <a:ext cx="8772525" cy="768985"/>
            </a:xfrm>
            <a:prstGeom prst="rect">
              <a:avLst/>
            </a:prstGeom>
          </p:spPr>
          <p:txBody>
            <a:bodyPr wrap="square" lIns="127000" tIns="63500" rIns="127000" bIns="63500" rtlCol="0" anchor="t">
              <a:spAutoFit/>
            </a:bodyPr>
            <a:p>
              <a:pPr latinLnBrk="1">
                <a:lnSpc>
                  <a:spcPct val="116000"/>
                </a:lnSpc>
              </a:pPr>
              <a:r>
                <a:rPr lang="zh-CN" altLang="en-US" dirty="0">
                  <a:solidFill>
                    <a:srgbClr val="42464B"/>
                  </a:solidFill>
                  <a:latin typeface="微软雅黑" panose="020B0503020204020204" charset="-122"/>
                  <a:ea typeface="微软雅黑" panose="020B0503020204020204" charset="-122"/>
                </a:rPr>
                <a:t>2）交互式数据分析：SQL虽然也可以转换成MR任务，但是每一次MR任务都要从磁盘加载数据。</a:t>
              </a:r>
              <a:endParaRPr lang="zh-CN" altLang="en-US" dirty="0">
                <a:solidFill>
                  <a:srgbClr val="42464B"/>
                </a:solidFill>
                <a:latin typeface="微软雅黑" panose="020B0503020204020204" charset="-122"/>
                <a:ea typeface="微软雅黑" panose="020B0503020204020204" charset="-122"/>
              </a:endParaRPr>
            </a:p>
          </p:txBody>
        </p:sp>
      </p:grpSp>
      <p:sp>
        <p:nvSpPr>
          <p:cNvPr id="19" name="TextBox 12"/>
          <p:cNvSpPr txBox="1"/>
          <p:nvPr/>
        </p:nvSpPr>
        <p:spPr>
          <a:xfrm>
            <a:off x="1358900" y="4093845"/>
            <a:ext cx="9103995" cy="1090295"/>
          </a:xfrm>
          <a:prstGeom prst="rect">
            <a:avLst/>
          </a:prstGeom>
        </p:spPr>
        <p:txBody>
          <a:bodyPr wrap="square" lIns="127000" tIns="63500" rIns="127000" bIns="63500" rtlCol="0" anchor="t">
            <a:spAutoFit/>
          </a:bodyPr>
          <a:p>
            <a:pPr latinLnBrk="1">
              <a:lnSpc>
                <a:spcPct val="116000"/>
              </a:lnSpc>
            </a:pPr>
            <a:r>
              <a:rPr lang="en-US" dirty="0">
                <a:solidFill>
                  <a:srgbClr val="42464B"/>
                </a:solidFill>
                <a:latin typeface="微软雅黑" panose="020B0503020204020204" charset="-122"/>
                <a:ea typeface="微软雅黑" panose="020B0503020204020204" charset="-122"/>
              </a:rPr>
              <a:t>      </a:t>
            </a:r>
            <a:r>
              <a:rPr dirty="0">
                <a:solidFill>
                  <a:srgbClr val="42464B"/>
                </a:solidFill>
                <a:latin typeface="微软雅黑" panose="020B0503020204020204" charset="-122"/>
                <a:ea typeface="微软雅黑" panose="020B0503020204020204" charset="-122"/>
              </a:rPr>
              <a:t>针对上述问题，本文提出了一种新的大规模数据计算方案Spark，弹性分布式数据集（RDD）可以用来解决迭代式作业的问题；而Spark是基于Scala进行构建的，而Scala可以提供交互式的操作，可以很好的解决交互式的数据分析。</a:t>
            </a:r>
            <a:endParaRPr lang="en-US" sz="1400" dirty="0"/>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stretch>
            <a:fillRect l="-12" r="-12"/>
          </a:stretch>
        </a:blipFill>
        <a:effectLst/>
      </p:bgPr>
    </p:bg>
    <p:spTree>
      <p:nvGrpSpPr>
        <p:cNvPr id="1" name=""/>
        <p:cNvGrpSpPr/>
        <p:nvPr/>
      </p:nvGrpSpPr>
      <p:grpSpPr>
        <a:xfrm>
          <a:off x="0" y="0"/>
          <a:ext cx="0" cy="0"/>
          <a:chOff x="0" y="0"/>
          <a:chExt cx="0" cy="0"/>
        </a:xfrm>
      </p:grpSpPr>
      <p:sp>
        <p:nvSpPr>
          <p:cNvPr id="2" name="Freeform 1"/>
          <p:cNvSpPr/>
          <p:nvPr/>
        </p:nvSpPr>
        <p:spPr>
          <a:xfrm>
            <a:off x="199643" y="6098616"/>
            <a:ext cx="10885857" cy="0"/>
          </a:xfrm>
          <a:custGeom>
            <a:avLst/>
            <a:gdLst/>
            <a:ahLst/>
            <a:cxnLst/>
            <a:rect l="l" t="t" r="r" b="b"/>
            <a:pathLst>
              <a:path w="10885857">
                <a:moveTo>
                  <a:pt x="0" y="0"/>
                </a:moveTo>
                <a:lnTo>
                  <a:pt x="10885857" y="0"/>
                </a:lnTo>
              </a:path>
            </a:pathLst>
          </a:custGeom>
          <a:solidFill>
            <a:srgbClr val="42464B"/>
          </a:solidFill>
          <a:ln w="6350">
            <a:solidFill>
              <a:srgbClr val="42464B"/>
            </a:solidFill>
            <a:prstDash val="solid"/>
          </a:ln>
        </p:spPr>
      </p:sp>
      <p:sp>
        <p:nvSpPr>
          <p:cNvPr id="5" name="TextBox 4"/>
          <p:cNvSpPr txBox="1"/>
          <p:nvPr/>
        </p:nvSpPr>
        <p:spPr>
          <a:xfrm>
            <a:off x="9247717" y="313085"/>
            <a:ext cx="1871266" cy="203200"/>
          </a:xfrm>
          <a:prstGeom prst="rect">
            <a:avLst/>
          </a:prstGeom>
        </p:spPr>
        <p:txBody>
          <a:bodyPr lIns="127000" tIns="14213" rIns="127000" bIns="14213" rtlCol="0" anchor="t">
            <a:spAutoFit/>
          </a:bodyPr>
          <a:lstStyle/>
          <a:p>
            <a:pPr algn="l" latinLnBrk="1">
              <a:lnSpc>
                <a:spcPct val="116000"/>
              </a:lnSpc>
            </a:pPr>
            <a:r>
              <a:rPr lang="en-US" sz="1000" u="none" spc="350">
                <a:solidFill>
                  <a:srgbClr val="A5A5A5"/>
                </a:solidFill>
                <a:latin typeface="微软雅黑" panose="020B0503020204020204" charset="-122"/>
                <a:ea typeface="微软雅黑" panose="020B0503020204020204" charset="-122"/>
              </a:rPr>
              <a:t>厚德·励学·笃行·拓新</a:t>
            </a:r>
            <a:endParaRPr lang="en-US" sz="1100"/>
          </a:p>
        </p:txBody>
      </p:sp>
      <p:sp>
        <p:nvSpPr>
          <p:cNvPr id="6" name="Freeform 5"/>
          <p:cNvSpPr/>
          <p:nvPr/>
        </p:nvSpPr>
        <p:spPr>
          <a:xfrm>
            <a:off x="196389" y="620359"/>
            <a:ext cx="10885857" cy="0"/>
          </a:xfrm>
          <a:custGeom>
            <a:avLst/>
            <a:gdLst/>
            <a:ahLst/>
            <a:cxnLst/>
            <a:rect l="l" t="t" r="r" b="b"/>
            <a:pathLst>
              <a:path w="10885857">
                <a:moveTo>
                  <a:pt x="0" y="0"/>
                </a:moveTo>
                <a:lnTo>
                  <a:pt x="10885856" y="0"/>
                </a:lnTo>
              </a:path>
            </a:pathLst>
          </a:custGeom>
          <a:solidFill>
            <a:srgbClr val="42464B"/>
          </a:solidFill>
          <a:ln w="6350">
            <a:solidFill>
              <a:srgbClr val="42464B"/>
            </a:solidFill>
            <a:prstDash val="solid"/>
          </a:ln>
        </p:spPr>
      </p:sp>
      <p:pic>
        <p:nvPicPr>
          <p:cNvPr id="7" name="Picture 6"/>
          <p:cNvPicPr>
            <a:picLocks noChangeAspect="1"/>
          </p:cNvPicPr>
          <p:nvPr/>
        </p:nvPicPr>
        <p:blipFill>
          <a:blip r:embed="rId2"/>
          <a:stretch>
            <a:fillRect/>
          </a:stretch>
        </p:blipFill>
        <p:spPr>
          <a:xfrm>
            <a:off x="10785981" y="217324"/>
            <a:ext cx="302334" cy="302334"/>
          </a:xfrm>
          <a:prstGeom prst="rect">
            <a:avLst/>
          </a:prstGeom>
        </p:spPr>
      </p:pic>
      <p:sp>
        <p:nvSpPr>
          <p:cNvPr id="8" name="Freeform 7"/>
          <p:cNvSpPr/>
          <p:nvPr/>
        </p:nvSpPr>
        <p:spPr>
          <a:xfrm>
            <a:off x="1770324" y="229985"/>
            <a:ext cx="2470751" cy="4789069"/>
          </a:xfrm>
          <a:custGeom>
            <a:avLst/>
            <a:gdLst/>
            <a:ahLst/>
            <a:cxnLst/>
            <a:rect l="l" t="t" r="r" b="b"/>
            <a:pathLst>
              <a:path w="2470751" h="4789069">
                <a:moveTo>
                  <a:pt x="0" y="0"/>
                </a:moveTo>
                <a:lnTo>
                  <a:pt x="2470751" y="0"/>
                </a:lnTo>
                <a:lnTo>
                  <a:pt x="2470751" y="4789068"/>
                </a:lnTo>
                <a:lnTo>
                  <a:pt x="0" y="4789068"/>
                </a:lnTo>
                <a:lnTo>
                  <a:pt x="0" y="0"/>
                </a:lnTo>
                <a:close/>
              </a:path>
            </a:pathLst>
          </a:custGeom>
          <a:solidFill>
            <a:srgbClr val="006871"/>
          </a:solidFill>
        </p:spPr>
      </p:sp>
      <p:sp>
        <p:nvSpPr>
          <p:cNvPr id="9" name="Freeform 8"/>
          <p:cNvSpPr/>
          <p:nvPr/>
        </p:nvSpPr>
        <p:spPr>
          <a:xfrm>
            <a:off x="1765198" y="3983955"/>
            <a:ext cx="2476498" cy="75084"/>
          </a:xfrm>
          <a:custGeom>
            <a:avLst/>
            <a:gdLst/>
            <a:ahLst/>
            <a:cxnLst/>
            <a:rect l="l" t="t" r="r" b="b"/>
            <a:pathLst>
              <a:path w="2476498" h="75084">
                <a:moveTo>
                  <a:pt x="0" y="0"/>
                </a:moveTo>
                <a:lnTo>
                  <a:pt x="2476498" y="0"/>
                </a:lnTo>
                <a:lnTo>
                  <a:pt x="2476498" y="75084"/>
                </a:lnTo>
                <a:lnTo>
                  <a:pt x="0" y="75084"/>
                </a:lnTo>
                <a:lnTo>
                  <a:pt x="0" y="0"/>
                </a:lnTo>
                <a:close/>
              </a:path>
            </a:pathLst>
          </a:custGeom>
          <a:solidFill>
            <a:srgbClr val="FFFFFF"/>
          </a:solidFill>
        </p:spPr>
      </p:sp>
      <p:sp>
        <p:nvSpPr>
          <p:cNvPr id="10" name="Freeform 9"/>
          <p:cNvSpPr/>
          <p:nvPr/>
        </p:nvSpPr>
        <p:spPr>
          <a:xfrm>
            <a:off x="1763885" y="3845366"/>
            <a:ext cx="2476498" cy="75084"/>
          </a:xfrm>
          <a:custGeom>
            <a:avLst/>
            <a:gdLst/>
            <a:ahLst/>
            <a:cxnLst/>
            <a:rect l="l" t="t" r="r" b="b"/>
            <a:pathLst>
              <a:path w="2476498" h="75084">
                <a:moveTo>
                  <a:pt x="0" y="0"/>
                </a:moveTo>
                <a:lnTo>
                  <a:pt x="2476497" y="0"/>
                </a:lnTo>
                <a:lnTo>
                  <a:pt x="2476497" y="75084"/>
                </a:lnTo>
                <a:lnTo>
                  <a:pt x="0" y="75084"/>
                </a:lnTo>
                <a:lnTo>
                  <a:pt x="0" y="0"/>
                </a:lnTo>
                <a:close/>
              </a:path>
            </a:pathLst>
          </a:custGeom>
          <a:solidFill>
            <a:srgbClr val="FFFFFF"/>
          </a:solidFill>
        </p:spPr>
      </p:sp>
      <p:sp>
        <p:nvSpPr>
          <p:cNvPr id="11" name="TextBox 10"/>
          <p:cNvSpPr txBox="1"/>
          <p:nvPr/>
        </p:nvSpPr>
        <p:spPr>
          <a:xfrm>
            <a:off x="2092675" y="1687170"/>
            <a:ext cx="2349996" cy="1603388"/>
          </a:xfrm>
          <a:prstGeom prst="rect">
            <a:avLst/>
          </a:prstGeom>
        </p:spPr>
        <p:txBody>
          <a:bodyPr wrap="square" lIns="127000" tIns="0" rIns="127000" bIns="0" rtlCol="0" anchor="t">
            <a:spAutoFit/>
          </a:bodyPr>
          <a:lstStyle/>
          <a:p>
            <a:pPr algn="l" latinLnBrk="1">
              <a:lnSpc>
                <a:spcPct val="116000"/>
              </a:lnSpc>
            </a:pPr>
            <a:r>
              <a:rPr lang="en-US" sz="9600" b="1" u="none" dirty="0">
                <a:solidFill>
                  <a:srgbClr val="FFFFFF"/>
                </a:solidFill>
                <a:latin typeface="微软雅黑" panose="020B0503020204020204" charset="-122"/>
                <a:ea typeface="微软雅黑" panose="020B0503020204020204" charset="-122"/>
              </a:rPr>
              <a:t>02</a:t>
            </a:r>
            <a:endParaRPr lang="en-US" sz="1100" dirty="0"/>
          </a:p>
        </p:txBody>
      </p:sp>
      <p:sp>
        <p:nvSpPr>
          <p:cNvPr id="12" name="Freeform 11"/>
          <p:cNvSpPr/>
          <p:nvPr/>
        </p:nvSpPr>
        <p:spPr>
          <a:xfrm>
            <a:off x="1765052" y="2647571"/>
            <a:ext cx="2476498" cy="460863"/>
          </a:xfrm>
          <a:custGeom>
            <a:avLst/>
            <a:gdLst/>
            <a:ahLst/>
            <a:cxnLst/>
            <a:rect l="l" t="t" r="r" b="b"/>
            <a:pathLst>
              <a:path w="2476498" h="460863">
                <a:moveTo>
                  <a:pt x="0" y="0"/>
                </a:moveTo>
                <a:lnTo>
                  <a:pt x="2476498" y="0"/>
                </a:lnTo>
                <a:lnTo>
                  <a:pt x="2476498" y="460863"/>
                </a:lnTo>
                <a:lnTo>
                  <a:pt x="0" y="460863"/>
                </a:lnTo>
                <a:lnTo>
                  <a:pt x="0" y="0"/>
                </a:lnTo>
                <a:close/>
              </a:path>
            </a:pathLst>
          </a:custGeom>
          <a:solidFill>
            <a:srgbClr val="006871">
              <a:alpha val="12156"/>
            </a:srgbClr>
          </a:solidFill>
        </p:spPr>
      </p:sp>
      <p:pic>
        <p:nvPicPr>
          <p:cNvPr id="13" name="Picture 12"/>
          <p:cNvPicPr>
            <a:picLocks noChangeAspect="1"/>
          </p:cNvPicPr>
          <p:nvPr/>
        </p:nvPicPr>
        <p:blipFill>
          <a:blip r:embed="rId3"/>
          <a:stretch>
            <a:fillRect/>
          </a:stretch>
        </p:blipFill>
        <p:spPr>
          <a:xfrm>
            <a:off x="4753823" y="2878526"/>
            <a:ext cx="2533176" cy="12700"/>
          </a:xfrm>
          <a:prstGeom prst="rect">
            <a:avLst/>
          </a:prstGeom>
        </p:spPr>
      </p:pic>
      <p:sp>
        <p:nvSpPr>
          <p:cNvPr id="14" name="TextBox 13"/>
          <p:cNvSpPr txBox="1"/>
          <p:nvPr/>
        </p:nvSpPr>
        <p:spPr>
          <a:xfrm>
            <a:off x="4635500" y="1955800"/>
            <a:ext cx="5763260" cy="727075"/>
          </a:xfrm>
          <a:prstGeom prst="rect">
            <a:avLst/>
          </a:prstGeom>
        </p:spPr>
        <p:txBody>
          <a:bodyPr wrap="square" lIns="127000" tIns="7466" rIns="127000" bIns="7466" rtlCol="0" anchor="t">
            <a:spAutoFit/>
          </a:bodyPr>
          <a:lstStyle/>
          <a:p>
            <a:pPr latinLnBrk="1">
              <a:lnSpc>
                <a:spcPct val="116000"/>
              </a:lnSpc>
            </a:pPr>
            <a:r>
              <a:rPr lang="zh-CN" altLang="en-US" sz="4000" b="1" dirty="0">
                <a:solidFill>
                  <a:srgbClr val="006871"/>
                </a:solidFill>
                <a:latin typeface="微软雅黑" panose="020B0503020204020204" charset="-122"/>
                <a:ea typeface="微软雅黑" panose="020B0503020204020204" charset="-122"/>
              </a:rPr>
              <a:t>Programming Model</a:t>
            </a:r>
            <a:endParaRPr lang="zh-CN" altLang="en-US" sz="4000" b="1" dirty="0">
              <a:solidFill>
                <a:srgbClr val="006871"/>
              </a:solidFill>
              <a:latin typeface="微软雅黑" panose="020B0503020204020204" charset="-122"/>
              <a:ea typeface="微软雅黑" panose="020B0503020204020204" charset="-122"/>
            </a:endParaRPr>
          </a:p>
        </p:txBody>
      </p:sp>
      <p:sp>
        <p:nvSpPr>
          <p:cNvPr id="4" name="TextBox 9"/>
          <p:cNvSpPr txBox="1"/>
          <p:nvPr/>
        </p:nvSpPr>
        <p:spPr>
          <a:xfrm>
            <a:off x="4768850" y="3938651"/>
            <a:ext cx="482790" cy="491490"/>
          </a:xfrm>
          <a:prstGeom prst="rect">
            <a:avLst/>
          </a:prstGeom>
        </p:spPr>
        <p:txBody>
          <a:bodyPr lIns="52164" tIns="31750" rIns="52164" bIns="31750" rtlCol="0" anchor="t">
            <a:spAutoFit/>
          </a:bodyPr>
          <a:p>
            <a:pPr algn="l" latinLnBrk="1">
              <a:lnSpc>
                <a:spcPct val="116000"/>
              </a:lnSpc>
            </a:pPr>
            <a:r>
              <a:rPr lang="en-US" sz="2400" b="1" u="none">
                <a:solidFill>
                  <a:srgbClr val="42464B"/>
                </a:solidFill>
                <a:latin typeface="微软雅黑" panose="020B0503020204020204" charset="-122"/>
                <a:ea typeface="微软雅黑" panose="020B0503020204020204" charset="-122"/>
              </a:rPr>
              <a:t>2</a:t>
            </a:r>
            <a:endParaRPr lang="en-US" sz="1100"/>
          </a:p>
        </p:txBody>
      </p:sp>
      <p:sp>
        <p:nvSpPr>
          <p:cNvPr id="16" name="TextBox 10"/>
          <p:cNvSpPr txBox="1"/>
          <p:nvPr/>
        </p:nvSpPr>
        <p:spPr>
          <a:xfrm>
            <a:off x="5168900" y="3920490"/>
            <a:ext cx="3764915" cy="427990"/>
          </a:xfrm>
          <a:prstGeom prst="rect">
            <a:avLst/>
          </a:prstGeom>
        </p:spPr>
        <p:txBody>
          <a:bodyPr wrap="square" lIns="127000" tIns="0" rIns="127000" bIns="0" rtlCol="0" anchor="t">
            <a:spAutoFit/>
          </a:bodyPr>
          <a:p>
            <a:pPr algn="l" latinLnBrk="1">
              <a:lnSpc>
                <a:spcPct val="116000"/>
              </a:lnSpc>
            </a:pPr>
            <a:r>
              <a:rPr lang="en-US" sz="2400" b="1" u="none" dirty="0" err="1">
                <a:solidFill>
                  <a:srgbClr val="42464B"/>
                </a:solidFill>
                <a:latin typeface="微软雅黑" panose="020B0503020204020204" charset="-122"/>
                <a:ea typeface="微软雅黑" panose="020B0503020204020204" charset="-122"/>
              </a:rPr>
              <a:t>共享变量</a:t>
            </a:r>
            <a:endParaRPr lang="en-US" sz="2400" b="1" u="none" dirty="0" err="1">
              <a:solidFill>
                <a:srgbClr val="42464B"/>
              </a:solidFill>
              <a:latin typeface="微软雅黑" panose="020B0503020204020204" charset="-122"/>
              <a:ea typeface="微软雅黑" panose="020B0503020204020204" charset="-122"/>
            </a:endParaRPr>
          </a:p>
        </p:txBody>
      </p:sp>
      <p:pic>
        <p:nvPicPr>
          <p:cNvPr id="17" name="Picture 12"/>
          <p:cNvPicPr>
            <a:picLocks noChangeAspect="1"/>
          </p:cNvPicPr>
          <p:nvPr/>
        </p:nvPicPr>
        <p:blipFill>
          <a:blip r:embed="rId4"/>
          <a:stretch>
            <a:fillRect/>
          </a:stretch>
        </p:blipFill>
        <p:spPr>
          <a:xfrm>
            <a:off x="4692904" y="3965194"/>
            <a:ext cx="385853" cy="385853"/>
          </a:xfrm>
          <a:prstGeom prst="rect">
            <a:avLst/>
          </a:prstGeom>
        </p:spPr>
      </p:pic>
      <p:sp>
        <p:nvSpPr>
          <p:cNvPr id="19" name="TextBox 9"/>
          <p:cNvSpPr txBox="1"/>
          <p:nvPr/>
        </p:nvSpPr>
        <p:spPr>
          <a:xfrm>
            <a:off x="4768850" y="3210306"/>
            <a:ext cx="482790" cy="491490"/>
          </a:xfrm>
          <a:prstGeom prst="rect">
            <a:avLst/>
          </a:prstGeom>
        </p:spPr>
        <p:txBody>
          <a:bodyPr lIns="52164" tIns="31750" rIns="52164" bIns="31750" rtlCol="0" anchor="t">
            <a:spAutoFit/>
          </a:bodyPr>
          <a:p>
            <a:pPr algn="l" latinLnBrk="1">
              <a:lnSpc>
                <a:spcPct val="116000"/>
              </a:lnSpc>
            </a:pPr>
            <a:r>
              <a:rPr lang="en-US" sz="2400" b="1" u="none">
                <a:solidFill>
                  <a:srgbClr val="42464B"/>
                </a:solidFill>
                <a:latin typeface="微软雅黑" panose="020B0503020204020204" charset="-122"/>
                <a:ea typeface="微软雅黑" panose="020B0503020204020204" charset="-122"/>
              </a:rPr>
              <a:t>1</a:t>
            </a:r>
            <a:endParaRPr lang="en-US" sz="1100"/>
          </a:p>
        </p:txBody>
      </p:sp>
      <p:sp>
        <p:nvSpPr>
          <p:cNvPr id="20" name="TextBox 10"/>
          <p:cNvSpPr txBox="1"/>
          <p:nvPr/>
        </p:nvSpPr>
        <p:spPr>
          <a:xfrm>
            <a:off x="5168900" y="3192145"/>
            <a:ext cx="3764915" cy="427990"/>
          </a:xfrm>
          <a:prstGeom prst="rect">
            <a:avLst/>
          </a:prstGeom>
        </p:spPr>
        <p:txBody>
          <a:bodyPr wrap="square" lIns="127000" tIns="0" rIns="127000" bIns="0" rtlCol="0" anchor="t">
            <a:spAutoFit/>
          </a:bodyPr>
          <a:p>
            <a:pPr algn="l" latinLnBrk="1">
              <a:lnSpc>
                <a:spcPct val="116000"/>
              </a:lnSpc>
            </a:pPr>
            <a:r>
              <a:rPr lang="en-US" sz="2400" b="1" u="none" dirty="0" err="1">
                <a:solidFill>
                  <a:srgbClr val="42464B"/>
                </a:solidFill>
                <a:latin typeface="微软雅黑" panose="020B0503020204020204" charset="-122"/>
                <a:ea typeface="微软雅黑" panose="020B0503020204020204" charset="-122"/>
              </a:rPr>
              <a:t>弹性分布式数据集（RDD）</a:t>
            </a:r>
            <a:endParaRPr lang="en-US" sz="2400" b="1" u="none" dirty="0" err="1">
              <a:solidFill>
                <a:srgbClr val="42464B"/>
              </a:solidFill>
              <a:latin typeface="微软雅黑" panose="020B0503020204020204" charset="-122"/>
              <a:ea typeface="微软雅黑" panose="020B0503020204020204" charset="-122"/>
            </a:endParaRPr>
          </a:p>
        </p:txBody>
      </p:sp>
      <p:pic>
        <p:nvPicPr>
          <p:cNvPr id="21" name="Picture 12"/>
          <p:cNvPicPr>
            <a:picLocks noChangeAspect="1"/>
          </p:cNvPicPr>
          <p:nvPr/>
        </p:nvPicPr>
        <p:blipFill>
          <a:blip r:embed="rId4"/>
          <a:stretch>
            <a:fillRect/>
          </a:stretch>
        </p:blipFill>
        <p:spPr>
          <a:xfrm>
            <a:off x="4692904" y="3236849"/>
            <a:ext cx="385853" cy="385853"/>
          </a:xfrm>
          <a:prstGeom prst="rect">
            <a:avLst/>
          </a:prstGeom>
        </p:spPr>
      </p:pic>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
          <a:stretch>
            <a:fillRect l="-12" r="-12"/>
          </a:stretch>
        </a:blipFill>
        <a:effectLst/>
      </p:bgPr>
    </p:bg>
    <p:spTree>
      <p:nvGrpSpPr>
        <p:cNvPr id="1" name=""/>
        <p:cNvGrpSpPr/>
        <p:nvPr/>
      </p:nvGrpSpPr>
      <p:grpSpPr>
        <a:xfrm>
          <a:off x="0" y="0"/>
          <a:ext cx="0" cy="0"/>
          <a:chOff x="0" y="0"/>
          <a:chExt cx="0" cy="0"/>
        </a:xfrm>
      </p:grpSpPr>
      <p:sp>
        <p:nvSpPr>
          <p:cNvPr id="6" name="Freeform 5"/>
          <p:cNvSpPr/>
          <p:nvPr/>
        </p:nvSpPr>
        <p:spPr>
          <a:xfrm>
            <a:off x="199643" y="6098616"/>
            <a:ext cx="10885857" cy="0"/>
          </a:xfrm>
          <a:custGeom>
            <a:avLst/>
            <a:gdLst/>
            <a:ahLst/>
            <a:cxnLst/>
            <a:rect l="l" t="t" r="r" b="b"/>
            <a:pathLst>
              <a:path w="10885857">
                <a:moveTo>
                  <a:pt x="0" y="0"/>
                </a:moveTo>
                <a:lnTo>
                  <a:pt x="10885857" y="0"/>
                </a:lnTo>
              </a:path>
            </a:pathLst>
          </a:custGeom>
          <a:solidFill>
            <a:srgbClr val="42464B"/>
          </a:solidFill>
          <a:ln w="6350">
            <a:solidFill>
              <a:srgbClr val="42464B"/>
            </a:solidFill>
            <a:prstDash val="solid"/>
          </a:ln>
        </p:spPr>
      </p:sp>
      <p:sp>
        <p:nvSpPr>
          <p:cNvPr id="9" name="TextBox 8"/>
          <p:cNvSpPr txBox="1"/>
          <p:nvPr/>
        </p:nvSpPr>
        <p:spPr>
          <a:xfrm>
            <a:off x="9247717" y="313085"/>
            <a:ext cx="1871266" cy="203200"/>
          </a:xfrm>
          <a:prstGeom prst="rect">
            <a:avLst/>
          </a:prstGeom>
        </p:spPr>
        <p:txBody>
          <a:bodyPr lIns="127000" tIns="14213" rIns="127000" bIns="14213" rtlCol="0" anchor="t">
            <a:spAutoFit/>
          </a:bodyPr>
          <a:lstStyle/>
          <a:p>
            <a:pPr algn="l" latinLnBrk="1">
              <a:lnSpc>
                <a:spcPct val="116000"/>
              </a:lnSpc>
            </a:pPr>
            <a:r>
              <a:rPr lang="en-US" sz="1000" u="none" spc="350">
                <a:solidFill>
                  <a:srgbClr val="A5A5A5"/>
                </a:solidFill>
                <a:latin typeface="微软雅黑" panose="020B0503020204020204" charset="-122"/>
                <a:ea typeface="微软雅黑" panose="020B0503020204020204" charset="-122"/>
              </a:rPr>
              <a:t>厚德·励学·笃行·拓新</a:t>
            </a:r>
            <a:endParaRPr lang="en-US" sz="1100"/>
          </a:p>
        </p:txBody>
      </p:sp>
      <p:sp>
        <p:nvSpPr>
          <p:cNvPr id="10" name="Freeform 9"/>
          <p:cNvSpPr/>
          <p:nvPr/>
        </p:nvSpPr>
        <p:spPr>
          <a:xfrm>
            <a:off x="196389" y="620359"/>
            <a:ext cx="10885857" cy="0"/>
          </a:xfrm>
          <a:custGeom>
            <a:avLst/>
            <a:gdLst/>
            <a:ahLst/>
            <a:cxnLst/>
            <a:rect l="l" t="t" r="r" b="b"/>
            <a:pathLst>
              <a:path w="10885857">
                <a:moveTo>
                  <a:pt x="0" y="0"/>
                </a:moveTo>
                <a:lnTo>
                  <a:pt x="10885856" y="0"/>
                </a:lnTo>
              </a:path>
            </a:pathLst>
          </a:custGeom>
          <a:solidFill>
            <a:srgbClr val="42464B"/>
          </a:solidFill>
          <a:ln w="6350">
            <a:solidFill>
              <a:srgbClr val="42464B"/>
            </a:solidFill>
            <a:prstDash val="solid"/>
          </a:ln>
        </p:spPr>
      </p:sp>
      <p:pic>
        <p:nvPicPr>
          <p:cNvPr id="11" name="Picture 10"/>
          <p:cNvPicPr>
            <a:picLocks noChangeAspect="1"/>
          </p:cNvPicPr>
          <p:nvPr/>
        </p:nvPicPr>
        <p:blipFill>
          <a:blip r:embed="rId2"/>
          <a:stretch>
            <a:fillRect/>
          </a:stretch>
        </p:blipFill>
        <p:spPr>
          <a:xfrm>
            <a:off x="10785981" y="217324"/>
            <a:ext cx="302334" cy="302334"/>
          </a:xfrm>
          <a:prstGeom prst="rect">
            <a:avLst/>
          </a:prstGeom>
        </p:spPr>
      </p:pic>
      <p:sp>
        <p:nvSpPr>
          <p:cNvPr id="12" name="Freeform 11"/>
          <p:cNvSpPr/>
          <p:nvPr/>
        </p:nvSpPr>
        <p:spPr>
          <a:xfrm>
            <a:off x="484231" y="354770"/>
            <a:ext cx="150216" cy="136123"/>
          </a:xfrm>
          <a:custGeom>
            <a:avLst/>
            <a:gdLst/>
            <a:ahLst/>
            <a:cxnLst/>
            <a:rect l="l" t="t" r="r" b="b"/>
            <a:pathLst>
              <a:path w="150216" h="136123">
                <a:moveTo>
                  <a:pt x="0" y="68062"/>
                </a:moveTo>
                <a:lnTo>
                  <a:pt x="75109" y="0"/>
                </a:lnTo>
                <a:lnTo>
                  <a:pt x="150217" y="68062"/>
                </a:lnTo>
                <a:lnTo>
                  <a:pt x="75109" y="136123"/>
                </a:lnTo>
                <a:lnTo>
                  <a:pt x="0" y="68062"/>
                </a:lnTo>
                <a:close/>
              </a:path>
            </a:pathLst>
          </a:custGeom>
          <a:solidFill>
            <a:srgbClr val="006871"/>
          </a:solidFill>
        </p:spPr>
      </p:sp>
      <p:sp>
        <p:nvSpPr>
          <p:cNvPr id="13" name="TextBox 12"/>
          <p:cNvSpPr txBox="1"/>
          <p:nvPr/>
        </p:nvSpPr>
        <p:spPr>
          <a:xfrm>
            <a:off x="632856" y="206128"/>
            <a:ext cx="2808188" cy="412115"/>
          </a:xfrm>
          <a:prstGeom prst="rect">
            <a:avLst/>
          </a:prstGeom>
        </p:spPr>
        <p:txBody>
          <a:bodyPr lIns="127000" tIns="63500" rIns="127000" bIns="63500" rtlCol="0" anchor="t">
            <a:spAutoFit/>
          </a:bodyPr>
          <a:lstStyle/>
          <a:p>
            <a:pPr algn="l" latinLnBrk="1">
              <a:lnSpc>
                <a:spcPct val="116000"/>
              </a:lnSpc>
            </a:pPr>
            <a:r>
              <a:rPr lang="zh-CN" altLang="en-US" sz="1600" b="1" dirty="0">
                <a:solidFill>
                  <a:srgbClr val="006871"/>
                </a:solidFill>
                <a:latin typeface="微软雅黑" panose="020B0503020204020204" charset="-122"/>
                <a:ea typeface="微软雅黑" panose="020B0503020204020204" charset="-122"/>
                <a:sym typeface="+mn-ea"/>
              </a:rPr>
              <a:t>Programming Model</a:t>
            </a:r>
            <a:endParaRPr lang="zh-CN" altLang="en-US" sz="1600" b="1" u="none" dirty="0">
              <a:solidFill>
                <a:srgbClr val="42464B"/>
              </a:solidFill>
              <a:latin typeface="微软雅黑" panose="020B0503020204020204" charset="-122"/>
              <a:ea typeface="微软雅黑" panose="020B0503020204020204" charset="-122"/>
            </a:endParaRPr>
          </a:p>
        </p:txBody>
      </p:sp>
      <p:sp>
        <p:nvSpPr>
          <p:cNvPr id="14" name="Freeform 13"/>
          <p:cNvSpPr/>
          <p:nvPr/>
        </p:nvSpPr>
        <p:spPr>
          <a:xfrm>
            <a:off x="5029202" y="-885285"/>
            <a:ext cx="0" cy="164935"/>
          </a:xfrm>
          <a:custGeom>
            <a:avLst/>
            <a:gdLst/>
            <a:ahLst/>
            <a:cxnLst/>
            <a:rect l="l" t="t" r="r" b="b"/>
            <a:pathLst>
              <a:path h="164935">
                <a:moveTo>
                  <a:pt x="0" y="0"/>
                </a:moveTo>
                <a:lnTo>
                  <a:pt x="0" y="164934"/>
                </a:lnTo>
              </a:path>
            </a:pathLst>
          </a:custGeom>
          <a:solidFill>
            <a:srgbClr val="DF6B6B"/>
          </a:solidFill>
        </p:spPr>
      </p:sp>
      <p:sp>
        <p:nvSpPr>
          <p:cNvPr id="15" name="TextBox 12"/>
          <p:cNvSpPr txBox="1"/>
          <p:nvPr/>
        </p:nvSpPr>
        <p:spPr>
          <a:xfrm>
            <a:off x="1392362" y="749753"/>
            <a:ext cx="8836720" cy="447675"/>
          </a:xfrm>
          <a:prstGeom prst="rect">
            <a:avLst/>
          </a:prstGeom>
        </p:spPr>
        <p:txBody>
          <a:bodyPr lIns="127000" tIns="63500" rIns="127000" bIns="63500" rtlCol="0" anchor="t">
            <a:spAutoFit/>
          </a:bodyPr>
          <a:p>
            <a:pPr latinLnBrk="1">
              <a:lnSpc>
                <a:spcPct val="116000"/>
              </a:lnSpc>
            </a:pPr>
            <a:r>
              <a:rPr b="1" dirty="0">
                <a:solidFill>
                  <a:srgbClr val="42464B"/>
                </a:solidFill>
                <a:latin typeface="微软雅黑" panose="020B0503020204020204" charset="-122"/>
                <a:ea typeface="微软雅黑" panose="020B0503020204020204" charset="-122"/>
              </a:rPr>
              <a:t>Framework of Spark</a:t>
            </a:r>
            <a:endParaRPr b="1" dirty="0">
              <a:solidFill>
                <a:srgbClr val="42464B"/>
              </a:solidFill>
              <a:latin typeface="微软雅黑" panose="020B0503020204020204" charset="-122"/>
              <a:ea typeface="微软雅黑" panose="020B0503020204020204" charset="-122"/>
            </a:endParaRPr>
          </a:p>
        </p:txBody>
      </p:sp>
      <p:sp>
        <p:nvSpPr>
          <p:cNvPr id="16" name="Freeform 8"/>
          <p:cNvSpPr/>
          <p:nvPr/>
        </p:nvSpPr>
        <p:spPr>
          <a:xfrm>
            <a:off x="1536242" y="1270023"/>
            <a:ext cx="736600" cy="79449"/>
          </a:xfrm>
          <a:custGeom>
            <a:avLst/>
            <a:gdLst/>
            <a:ahLst/>
            <a:cxnLst/>
            <a:rect l="l" t="t" r="r" b="b"/>
            <a:pathLst>
              <a:path w="736600" h="79449">
                <a:moveTo>
                  <a:pt x="0" y="0"/>
                </a:moveTo>
                <a:lnTo>
                  <a:pt x="736601" y="0"/>
                </a:lnTo>
                <a:lnTo>
                  <a:pt x="736601" y="79448"/>
                </a:lnTo>
                <a:lnTo>
                  <a:pt x="0" y="79448"/>
                </a:lnTo>
                <a:lnTo>
                  <a:pt x="0" y="0"/>
                </a:lnTo>
                <a:close/>
              </a:path>
            </a:pathLst>
          </a:custGeom>
          <a:solidFill>
            <a:srgbClr val="006871"/>
          </a:solidFill>
        </p:spPr>
      </p:sp>
      <p:pic>
        <p:nvPicPr>
          <p:cNvPr id="4" name="Picture 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5403" y="1431315"/>
            <a:ext cx="6632876"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1"/>
          <a:stretch>
            <a:fillRect l="-12" r="-12"/>
          </a:stretch>
        </a:blipFill>
        <a:effectLst/>
      </p:bgPr>
    </p:bg>
    <p:spTree>
      <p:nvGrpSpPr>
        <p:cNvPr id="1" name=""/>
        <p:cNvGrpSpPr/>
        <p:nvPr/>
      </p:nvGrpSpPr>
      <p:grpSpPr>
        <a:xfrm>
          <a:off x="0" y="0"/>
          <a:ext cx="0" cy="0"/>
          <a:chOff x="0" y="0"/>
          <a:chExt cx="0" cy="0"/>
        </a:xfrm>
      </p:grpSpPr>
      <p:sp>
        <p:nvSpPr>
          <p:cNvPr id="6" name="Freeform 5"/>
          <p:cNvSpPr/>
          <p:nvPr/>
        </p:nvSpPr>
        <p:spPr>
          <a:xfrm>
            <a:off x="199643" y="6098616"/>
            <a:ext cx="10885857" cy="0"/>
          </a:xfrm>
          <a:custGeom>
            <a:avLst/>
            <a:gdLst/>
            <a:ahLst/>
            <a:cxnLst/>
            <a:rect l="l" t="t" r="r" b="b"/>
            <a:pathLst>
              <a:path w="10885857">
                <a:moveTo>
                  <a:pt x="0" y="0"/>
                </a:moveTo>
                <a:lnTo>
                  <a:pt x="10885857" y="0"/>
                </a:lnTo>
              </a:path>
            </a:pathLst>
          </a:custGeom>
          <a:solidFill>
            <a:srgbClr val="42464B"/>
          </a:solidFill>
          <a:ln w="6350">
            <a:solidFill>
              <a:srgbClr val="42464B"/>
            </a:solidFill>
            <a:prstDash val="solid"/>
          </a:ln>
        </p:spPr>
      </p:sp>
      <p:sp>
        <p:nvSpPr>
          <p:cNvPr id="9" name="TextBox 8"/>
          <p:cNvSpPr txBox="1"/>
          <p:nvPr/>
        </p:nvSpPr>
        <p:spPr>
          <a:xfrm>
            <a:off x="9247717" y="313085"/>
            <a:ext cx="1871266" cy="203200"/>
          </a:xfrm>
          <a:prstGeom prst="rect">
            <a:avLst/>
          </a:prstGeom>
        </p:spPr>
        <p:txBody>
          <a:bodyPr lIns="127000" tIns="14213" rIns="127000" bIns="14213" rtlCol="0" anchor="t">
            <a:spAutoFit/>
          </a:bodyPr>
          <a:lstStyle/>
          <a:p>
            <a:pPr algn="l" latinLnBrk="1">
              <a:lnSpc>
                <a:spcPct val="116000"/>
              </a:lnSpc>
            </a:pPr>
            <a:r>
              <a:rPr lang="en-US" sz="1000" u="none" spc="350">
                <a:solidFill>
                  <a:srgbClr val="A5A5A5"/>
                </a:solidFill>
                <a:latin typeface="微软雅黑" panose="020B0503020204020204" charset="-122"/>
                <a:ea typeface="微软雅黑" panose="020B0503020204020204" charset="-122"/>
              </a:rPr>
              <a:t>厚德·励学·笃行·拓新</a:t>
            </a:r>
            <a:endParaRPr lang="en-US" sz="1100"/>
          </a:p>
        </p:txBody>
      </p:sp>
      <p:sp>
        <p:nvSpPr>
          <p:cNvPr id="10" name="Freeform 9"/>
          <p:cNvSpPr/>
          <p:nvPr/>
        </p:nvSpPr>
        <p:spPr>
          <a:xfrm>
            <a:off x="196389" y="620359"/>
            <a:ext cx="10885857" cy="0"/>
          </a:xfrm>
          <a:custGeom>
            <a:avLst/>
            <a:gdLst/>
            <a:ahLst/>
            <a:cxnLst/>
            <a:rect l="l" t="t" r="r" b="b"/>
            <a:pathLst>
              <a:path w="10885857">
                <a:moveTo>
                  <a:pt x="0" y="0"/>
                </a:moveTo>
                <a:lnTo>
                  <a:pt x="10885856" y="0"/>
                </a:lnTo>
              </a:path>
            </a:pathLst>
          </a:custGeom>
          <a:solidFill>
            <a:srgbClr val="42464B"/>
          </a:solidFill>
          <a:ln w="6350">
            <a:solidFill>
              <a:srgbClr val="42464B"/>
            </a:solidFill>
            <a:prstDash val="solid"/>
          </a:ln>
        </p:spPr>
      </p:sp>
      <p:pic>
        <p:nvPicPr>
          <p:cNvPr id="11" name="Picture 10"/>
          <p:cNvPicPr>
            <a:picLocks noChangeAspect="1"/>
          </p:cNvPicPr>
          <p:nvPr/>
        </p:nvPicPr>
        <p:blipFill>
          <a:blip r:embed="rId2"/>
          <a:stretch>
            <a:fillRect/>
          </a:stretch>
        </p:blipFill>
        <p:spPr>
          <a:xfrm>
            <a:off x="10785981" y="217324"/>
            <a:ext cx="302334" cy="302334"/>
          </a:xfrm>
          <a:prstGeom prst="rect">
            <a:avLst/>
          </a:prstGeom>
        </p:spPr>
      </p:pic>
      <p:sp>
        <p:nvSpPr>
          <p:cNvPr id="12" name="Freeform 11"/>
          <p:cNvSpPr/>
          <p:nvPr/>
        </p:nvSpPr>
        <p:spPr>
          <a:xfrm>
            <a:off x="484231" y="354770"/>
            <a:ext cx="150216" cy="136123"/>
          </a:xfrm>
          <a:custGeom>
            <a:avLst/>
            <a:gdLst/>
            <a:ahLst/>
            <a:cxnLst/>
            <a:rect l="l" t="t" r="r" b="b"/>
            <a:pathLst>
              <a:path w="150216" h="136123">
                <a:moveTo>
                  <a:pt x="0" y="68062"/>
                </a:moveTo>
                <a:lnTo>
                  <a:pt x="75109" y="0"/>
                </a:lnTo>
                <a:lnTo>
                  <a:pt x="150217" y="68062"/>
                </a:lnTo>
                <a:lnTo>
                  <a:pt x="75109" y="136123"/>
                </a:lnTo>
                <a:lnTo>
                  <a:pt x="0" y="68062"/>
                </a:lnTo>
                <a:close/>
              </a:path>
            </a:pathLst>
          </a:custGeom>
          <a:solidFill>
            <a:srgbClr val="006871"/>
          </a:solidFill>
        </p:spPr>
      </p:sp>
      <p:sp>
        <p:nvSpPr>
          <p:cNvPr id="13" name="TextBox 12"/>
          <p:cNvSpPr txBox="1"/>
          <p:nvPr/>
        </p:nvSpPr>
        <p:spPr>
          <a:xfrm>
            <a:off x="632856" y="206128"/>
            <a:ext cx="2808188" cy="412115"/>
          </a:xfrm>
          <a:prstGeom prst="rect">
            <a:avLst/>
          </a:prstGeom>
        </p:spPr>
        <p:txBody>
          <a:bodyPr lIns="127000" tIns="63500" rIns="127000" bIns="63500" rtlCol="0" anchor="t">
            <a:spAutoFit/>
          </a:bodyPr>
          <a:lstStyle/>
          <a:p>
            <a:pPr algn="l" latinLnBrk="1">
              <a:lnSpc>
                <a:spcPct val="116000"/>
              </a:lnSpc>
            </a:pPr>
            <a:r>
              <a:rPr lang="zh-CN" altLang="en-US" sz="1600" b="1" dirty="0">
                <a:solidFill>
                  <a:srgbClr val="006871"/>
                </a:solidFill>
                <a:latin typeface="微软雅黑" panose="020B0503020204020204" charset="-122"/>
                <a:ea typeface="微软雅黑" panose="020B0503020204020204" charset="-122"/>
                <a:sym typeface="+mn-ea"/>
              </a:rPr>
              <a:t>Programming Model</a:t>
            </a:r>
            <a:endParaRPr lang="zh-CN" altLang="en-US" sz="1600" b="1" u="none" dirty="0">
              <a:solidFill>
                <a:srgbClr val="42464B"/>
              </a:solidFill>
              <a:latin typeface="微软雅黑" panose="020B0503020204020204" charset="-122"/>
              <a:ea typeface="微软雅黑" panose="020B0503020204020204" charset="-122"/>
            </a:endParaRPr>
          </a:p>
        </p:txBody>
      </p:sp>
      <p:sp>
        <p:nvSpPr>
          <p:cNvPr id="14" name="Freeform 13"/>
          <p:cNvSpPr/>
          <p:nvPr/>
        </p:nvSpPr>
        <p:spPr>
          <a:xfrm>
            <a:off x="5029202" y="-885285"/>
            <a:ext cx="0" cy="164935"/>
          </a:xfrm>
          <a:custGeom>
            <a:avLst/>
            <a:gdLst/>
            <a:ahLst/>
            <a:cxnLst/>
            <a:rect l="l" t="t" r="r" b="b"/>
            <a:pathLst>
              <a:path h="164935">
                <a:moveTo>
                  <a:pt x="0" y="0"/>
                </a:moveTo>
                <a:lnTo>
                  <a:pt x="0" y="164934"/>
                </a:lnTo>
              </a:path>
            </a:pathLst>
          </a:custGeom>
          <a:solidFill>
            <a:srgbClr val="DF6B6B"/>
          </a:solidFill>
        </p:spPr>
      </p:sp>
      <p:grpSp>
        <p:nvGrpSpPr>
          <p:cNvPr id="55" name="组合 54"/>
          <p:cNvGrpSpPr/>
          <p:nvPr/>
        </p:nvGrpSpPr>
        <p:grpSpPr>
          <a:xfrm>
            <a:off x="1503045" y="1498600"/>
            <a:ext cx="8726806" cy="929005"/>
            <a:chOff x="1644597" y="1786869"/>
            <a:chExt cx="7095500" cy="929484"/>
          </a:xfrm>
        </p:grpSpPr>
        <p:sp>
          <p:nvSpPr>
            <p:cNvPr id="56" name="Freeform 1"/>
            <p:cNvSpPr/>
            <p:nvPr/>
          </p:nvSpPr>
          <p:spPr>
            <a:xfrm rot="16200000">
              <a:off x="4730703" y="-1293041"/>
              <a:ext cx="929484" cy="7089304"/>
            </a:xfrm>
            <a:custGeom>
              <a:avLst/>
              <a:gdLst/>
              <a:ahLst/>
              <a:cxnLst/>
              <a:rect l="l" t="t" r="r" b="b"/>
              <a:pathLst>
                <a:path w="1417573" h="3555999">
                  <a:moveTo>
                    <a:pt x="0" y="0"/>
                  </a:moveTo>
                  <a:lnTo>
                    <a:pt x="1417573" y="0"/>
                  </a:lnTo>
                  <a:lnTo>
                    <a:pt x="1417573" y="3555998"/>
                  </a:lnTo>
                  <a:lnTo>
                    <a:pt x="0" y="3555998"/>
                  </a:lnTo>
                  <a:lnTo>
                    <a:pt x="0" y="0"/>
                  </a:lnTo>
                  <a:close/>
                </a:path>
              </a:pathLst>
            </a:custGeom>
            <a:solidFill>
              <a:srgbClr val="D8D8D8">
                <a:alpha val="18823"/>
              </a:srgbClr>
            </a:solidFill>
          </p:spPr>
        </p:sp>
        <p:sp>
          <p:nvSpPr>
            <p:cNvPr id="57" name="Freeform 2"/>
            <p:cNvSpPr/>
            <p:nvPr/>
          </p:nvSpPr>
          <p:spPr>
            <a:xfrm rot="10800000">
              <a:off x="1644597" y="1845319"/>
              <a:ext cx="68151" cy="871033"/>
            </a:xfrm>
            <a:custGeom>
              <a:avLst/>
              <a:gdLst/>
              <a:ahLst/>
              <a:cxnLst/>
              <a:rect l="l" t="t" r="r" b="b"/>
              <a:pathLst>
                <a:path w="39408" h="1418701">
                  <a:moveTo>
                    <a:pt x="788" y="0"/>
                  </a:moveTo>
                  <a:lnTo>
                    <a:pt x="38620" y="0"/>
                  </a:lnTo>
                  <a:cubicBezTo>
                    <a:pt x="39055" y="0"/>
                    <a:pt x="39408" y="12697"/>
                    <a:pt x="39408" y="28372"/>
                  </a:cubicBezTo>
                  <a:lnTo>
                    <a:pt x="39408" y="1390331"/>
                  </a:lnTo>
                  <a:cubicBezTo>
                    <a:pt x="39408" y="1405992"/>
                    <a:pt x="39055" y="1418702"/>
                    <a:pt x="38620" y="1418702"/>
                  </a:cubicBezTo>
                  <a:lnTo>
                    <a:pt x="788" y="1418702"/>
                  </a:lnTo>
                  <a:cubicBezTo>
                    <a:pt x="352" y="1418702"/>
                    <a:pt x="0" y="1405992"/>
                    <a:pt x="0" y="1390331"/>
                  </a:cubicBezTo>
                  <a:lnTo>
                    <a:pt x="0" y="28372"/>
                  </a:lnTo>
                  <a:cubicBezTo>
                    <a:pt x="0" y="12697"/>
                    <a:pt x="352" y="0"/>
                    <a:pt x="788" y="0"/>
                  </a:cubicBezTo>
                  <a:close/>
                </a:path>
              </a:pathLst>
            </a:custGeom>
            <a:solidFill>
              <a:srgbClr val="006871"/>
            </a:solidFill>
          </p:spPr>
        </p:sp>
        <p:sp>
          <p:nvSpPr>
            <p:cNvPr id="58" name="TextBox 4"/>
            <p:cNvSpPr txBox="1"/>
            <p:nvPr/>
          </p:nvSpPr>
          <p:spPr>
            <a:xfrm>
              <a:off x="1809296" y="1878991"/>
              <a:ext cx="6847159" cy="769381"/>
            </a:xfrm>
            <a:prstGeom prst="rect">
              <a:avLst/>
            </a:prstGeom>
          </p:spPr>
          <p:txBody>
            <a:bodyPr wrap="square" lIns="127000" tIns="63500" rIns="127000" bIns="63500" rtlCol="0" anchor="t">
              <a:spAutoFit/>
            </a:bodyPr>
            <a:lstStyle/>
            <a:p>
              <a:pPr latinLnBrk="1">
                <a:lnSpc>
                  <a:spcPct val="116000"/>
                </a:lnSpc>
              </a:pPr>
              <a:r>
                <a:rPr lang="zh-CN" altLang="en-US" dirty="0">
                  <a:solidFill>
                    <a:srgbClr val="42464B"/>
                  </a:solidFill>
                  <a:latin typeface="微软雅黑" panose="020B0503020204020204" charset="-122"/>
                  <a:ea typeface="微软雅黑" panose="020B0503020204020204" charset="-122"/>
                </a:rPr>
                <a:t>驱动程序（Driver）：为了使用Spark，开发人员需要编写驱动程序，它的作用是控制应用程序的执行流程并在并行的环境中执行一系列的并行操作</a:t>
              </a:r>
              <a:endParaRPr lang="zh-CN" altLang="en-US" dirty="0">
                <a:solidFill>
                  <a:srgbClr val="42464B"/>
                </a:solidFill>
                <a:latin typeface="微软雅黑" panose="020B0503020204020204" charset="-122"/>
                <a:ea typeface="微软雅黑" panose="020B0503020204020204" charset="-122"/>
              </a:endParaRPr>
            </a:p>
          </p:txBody>
        </p:sp>
      </p:grpSp>
      <p:sp>
        <p:nvSpPr>
          <p:cNvPr id="15" name="TextBox 12"/>
          <p:cNvSpPr txBox="1"/>
          <p:nvPr/>
        </p:nvSpPr>
        <p:spPr>
          <a:xfrm>
            <a:off x="1392362" y="749753"/>
            <a:ext cx="8836720" cy="447675"/>
          </a:xfrm>
          <a:prstGeom prst="rect">
            <a:avLst/>
          </a:prstGeom>
        </p:spPr>
        <p:txBody>
          <a:bodyPr lIns="127000" tIns="63500" rIns="127000" bIns="63500" rtlCol="0" anchor="t">
            <a:spAutoFit/>
          </a:bodyPr>
          <a:p>
            <a:pPr latinLnBrk="1">
              <a:lnSpc>
                <a:spcPct val="116000"/>
              </a:lnSpc>
            </a:pPr>
            <a:r>
              <a:rPr b="1" dirty="0">
                <a:solidFill>
                  <a:srgbClr val="42464B"/>
                </a:solidFill>
                <a:latin typeface="微软雅黑" panose="020B0503020204020204" charset="-122"/>
                <a:ea typeface="微软雅黑" panose="020B0503020204020204" charset="-122"/>
              </a:rPr>
              <a:t>Programming Model</a:t>
            </a:r>
            <a:endParaRPr b="1" dirty="0">
              <a:solidFill>
                <a:srgbClr val="42464B"/>
              </a:solidFill>
              <a:latin typeface="微软雅黑" panose="020B0503020204020204" charset="-122"/>
              <a:ea typeface="微软雅黑" panose="020B0503020204020204" charset="-122"/>
            </a:endParaRPr>
          </a:p>
        </p:txBody>
      </p:sp>
      <p:sp>
        <p:nvSpPr>
          <p:cNvPr id="16" name="Freeform 8"/>
          <p:cNvSpPr/>
          <p:nvPr/>
        </p:nvSpPr>
        <p:spPr>
          <a:xfrm>
            <a:off x="1536242" y="1270023"/>
            <a:ext cx="736600" cy="79449"/>
          </a:xfrm>
          <a:custGeom>
            <a:avLst/>
            <a:gdLst/>
            <a:ahLst/>
            <a:cxnLst/>
            <a:rect l="l" t="t" r="r" b="b"/>
            <a:pathLst>
              <a:path w="736600" h="79449">
                <a:moveTo>
                  <a:pt x="0" y="0"/>
                </a:moveTo>
                <a:lnTo>
                  <a:pt x="736601" y="0"/>
                </a:lnTo>
                <a:lnTo>
                  <a:pt x="736601" y="79448"/>
                </a:lnTo>
                <a:lnTo>
                  <a:pt x="0" y="79448"/>
                </a:lnTo>
                <a:lnTo>
                  <a:pt x="0" y="0"/>
                </a:lnTo>
                <a:close/>
              </a:path>
            </a:pathLst>
          </a:custGeom>
          <a:solidFill>
            <a:srgbClr val="006871"/>
          </a:solidFill>
        </p:spPr>
      </p:sp>
      <p:grpSp>
        <p:nvGrpSpPr>
          <p:cNvPr id="7" name="组合 6"/>
          <p:cNvGrpSpPr/>
          <p:nvPr/>
        </p:nvGrpSpPr>
        <p:grpSpPr>
          <a:xfrm>
            <a:off x="1503680" y="2527300"/>
            <a:ext cx="8726806" cy="929005"/>
            <a:chOff x="1644597" y="1786869"/>
            <a:chExt cx="7095500" cy="929484"/>
          </a:xfrm>
        </p:grpSpPr>
        <p:sp>
          <p:nvSpPr>
            <p:cNvPr id="8" name="Freeform 1"/>
            <p:cNvSpPr/>
            <p:nvPr/>
          </p:nvSpPr>
          <p:spPr>
            <a:xfrm rot="16200000">
              <a:off x="4730703" y="-1293041"/>
              <a:ext cx="929484" cy="7089304"/>
            </a:xfrm>
            <a:custGeom>
              <a:avLst/>
              <a:gdLst/>
              <a:ahLst/>
              <a:cxnLst/>
              <a:rect l="l" t="t" r="r" b="b"/>
              <a:pathLst>
                <a:path w="1417573" h="3555999">
                  <a:moveTo>
                    <a:pt x="0" y="0"/>
                  </a:moveTo>
                  <a:lnTo>
                    <a:pt x="1417573" y="0"/>
                  </a:lnTo>
                  <a:lnTo>
                    <a:pt x="1417573" y="3555998"/>
                  </a:lnTo>
                  <a:lnTo>
                    <a:pt x="0" y="3555998"/>
                  </a:lnTo>
                  <a:lnTo>
                    <a:pt x="0" y="0"/>
                  </a:lnTo>
                  <a:close/>
                </a:path>
              </a:pathLst>
            </a:custGeom>
            <a:solidFill>
              <a:srgbClr val="D8D8D8">
                <a:alpha val="18823"/>
              </a:srgbClr>
            </a:solidFill>
          </p:spPr>
        </p:sp>
        <p:sp>
          <p:nvSpPr>
            <p:cNvPr id="17" name="Freeform 2"/>
            <p:cNvSpPr/>
            <p:nvPr/>
          </p:nvSpPr>
          <p:spPr>
            <a:xfrm rot="10800000">
              <a:off x="1644597" y="1845319"/>
              <a:ext cx="68151" cy="871033"/>
            </a:xfrm>
            <a:custGeom>
              <a:avLst/>
              <a:gdLst/>
              <a:ahLst/>
              <a:cxnLst/>
              <a:rect l="l" t="t" r="r" b="b"/>
              <a:pathLst>
                <a:path w="39408" h="1418701">
                  <a:moveTo>
                    <a:pt x="788" y="0"/>
                  </a:moveTo>
                  <a:lnTo>
                    <a:pt x="38620" y="0"/>
                  </a:lnTo>
                  <a:cubicBezTo>
                    <a:pt x="39055" y="0"/>
                    <a:pt x="39408" y="12697"/>
                    <a:pt x="39408" y="28372"/>
                  </a:cubicBezTo>
                  <a:lnTo>
                    <a:pt x="39408" y="1390331"/>
                  </a:lnTo>
                  <a:cubicBezTo>
                    <a:pt x="39408" y="1405992"/>
                    <a:pt x="39055" y="1418702"/>
                    <a:pt x="38620" y="1418702"/>
                  </a:cubicBezTo>
                  <a:lnTo>
                    <a:pt x="788" y="1418702"/>
                  </a:lnTo>
                  <a:cubicBezTo>
                    <a:pt x="352" y="1418702"/>
                    <a:pt x="0" y="1405992"/>
                    <a:pt x="0" y="1390331"/>
                  </a:cubicBezTo>
                  <a:lnTo>
                    <a:pt x="0" y="28372"/>
                  </a:lnTo>
                  <a:cubicBezTo>
                    <a:pt x="0" y="12697"/>
                    <a:pt x="352" y="0"/>
                    <a:pt x="788" y="0"/>
                  </a:cubicBezTo>
                  <a:close/>
                </a:path>
              </a:pathLst>
            </a:custGeom>
            <a:solidFill>
              <a:srgbClr val="006871"/>
            </a:solidFill>
          </p:spPr>
        </p:sp>
        <p:sp>
          <p:nvSpPr>
            <p:cNvPr id="18" name="TextBox 4"/>
            <p:cNvSpPr txBox="1"/>
            <p:nvPr/>
          </p:nvSpPr>
          <p:spPr>
            <a:xfrm>
              <a:off x="1809296" y="2027658"/>
              <a:ext cx="6847159" cy="447906"/>
            </a:xfrm>
            <a:prstGeom prst="rect">
              <a:avLst/>
            </a:prstGeom>
          </p:spPr>
          <p:txBody>
            <a:bodyPr wrap="square" lIns="127000" tIns="63500" rIns="127000" bIns="63500" rtlCol="0" anchor="t">
              <a:spAutoFit/>
            </a:bodyPr>
            <a:p>
              <a:pPr latinLnBrk="1">
                <a:lnSpc>
                  <a:spcPct val="116000"/>
                </a:lnSpc>
              </a:pPr>
              <a:r>
                <a:rPr lang="zh-CN" altLang="en-US" dirty="0">
                  <a:solidFill>
                    <a:srgbClr val="42464B"/>
                  </a:solidFill>
                  <a:latin typeface="微软雅黑" panose="020B0503020204020204" charset="-122"/>
                  <a:ea typeface="微软雅黑" panose="020B0503020204020204" charset="-122"/>
                </a:rPr>
                <a:t>弹性分布式数据集（RDD）</a:t>
              </a:r>
              <a:endParaRPr lang="zh-CN" altLang="en-US" dirty="0">
                <a:solidFill>
                  <a:srgbClr val="42464B"/>
                </a:solidFill>
                <a:latin typeface="微软雅黑" panose="020B0503020204020204" charset="-122"/>
                <a:ea typeface="微软雅黑" panose="020B0503020204020204" charset="-122"/>
              </a:endParaRPr>
            </a:p>
          </p:txBody>
        </p:sp>
      </p:grpSp>
      <p:grpSp>
        <p:nvGrpSpPr>
          <p:cNvPr id="19" name="组合 18"/>
          <p:cNvGrpSpPr/>
          <p:nvPr/>
        </p:nvGrpSpPr>
        <p:grpSpPr>
          <a:xfrm>
            <a:off x="1503680" y="3556000"/>
            <a:ext cx="8726806" cy="929005"/>
            <a:chOff x="1644597" y="1786869"/>
            <a:chExt cx="7095500" cy="929484"/>
          </a:xfrm>
        </p:grpSpPr>
        <p:sp>
          <p:nvSpPr>
            <p:cNvPr id="20" name="Freeform 1"/>
            <p:cNvSpPr/>
            <p:nvPr/>
          </p:nvSpPr>
          <p:spPr>
            <a:xfrm rot="16200000">
              <a:off x="4730703" y="-1293041"/>
              <a:ext cx="929484" cy="7089304"/>
            </a:xfrm>
            <a:custGeom>
              <a:avLst/>
              <a:gdLst/>
              <a:ahLst/>
              <a:cxnLst/>
              <a:rect l="l" t="t" r="r" b="b"/>
              <a:pathLst>
                <a:path w="1417573" h="3555999">
                  <a:moveTo>
                    <a:pt x="0" y="0"/>
                  </a:moveTo>
                  <a:lnTo>
                    <a:pt x="1417573" y="0"/>
                  </a:lnTo>
                  <a:lnTo>
                    <a:pt x="1417573" y="3555998"/>
                  </a:lnTo>
                  <a:lnTo>
                    <a:pt x="0" y="3555998"/>
                  </a:lnTo>
                  <a:lnTo>
                    <a:pt x="0" y="0"/>
                  </a:lnTo>
                  <a:close/>
                </a:path>
              </a:pathLst>
            </a:custGeom>
            <a:solidFill>
              <a:srgbClr val="D8D8D8">
                <a:alpha val="18823"/>
              </a:srgbClr>
            </a:solidFill>
          </p:spPr>
        </p:sp>
        <p:sp>
          <p:nvSpPr>
            <p:cNvPr id="21" name="Freeform 2"/>
            <p:cNvSpPr/>
            <p:nvPr/>
          </p:nvSpPr>
          <p:spPr>
            <a:xfrm rot="10800000">
              <a:off x="1644597" y="1845319"/>
              <a:ext cx="68151" cy="871033"/>
            </a:xfrm>
            <a:custGeom>
              <a:avLst/>
              <a:gdLst/>
              <a:ahLst/>
              <a:cxnLst/>
              <a:rect l="l" t="t" r="r" b="b"/>
              <a:pathLst>
                <a:path w="39408" h="1418701">
                  <a:moveTo>
                    <a:pt x="788" y="0"/>
                  </a:moveTo>
                  <a:lnTo>
                    <a:pt x="38620" y="0"/>
                  </a:lnTo>
                  <a:cubicBezTo>
                    <a:pt x="39055" y="0"/>
                    <a:pt x="39408" y="12697"/>
                    <a:pt x="39408" y="28372"/>
                  </a:cubicBezTo>
                  <a:lnTo>
                    <a:pt x="39408" y="1390331"/>
                  </a:lnTo>
                  <a:cubicBezTo>
                    <a:pt x="39408" y="1405992"/>
                    <a:pt x="39055" y="1418702"/>
                    <a:pt x="38620" y="1418702"/>
                  </a:cubicBezTo>
                  <a:lnTo>
                    <a:pt x="788" y="1418702"/>
                  </a:lnTo>
                  <a:cubicBezTo>
                    <a:pt x="352" y="1418702"/>
                    <a:pt x="0" y="1405992"/>
                    <a:pt x="0" y="1390331"/>
                  </a:cubicBezTo>
                  <a:lnTo>
                    <a:pt x="0" y="28372"/>
                  </a:lnTo>
                  <a:cubicBezTo>
                    <a:pt x="0" y="12697"/>
                    <a:pt x="352" y="0"/>
                    <a:pt x="788" y="0"/>
                  </a:cubicBezTo>
                  <a:close/>
                </a:path>
              </a:pathLst>
            </a:custGeom>
            <a:solidFill>
              <a:srgbClr val="006871"/>
            </a:solidFill>
          </p:spPr>
        </p:sp>
        <p:sp>
          <p:nvSpPr>
            <p:cNvPr id="22" name="TextBox 4"/>
            <p:cNvSpPr txBox="1"/>
            <p:nvPr/>
          </p:nvSpPr>
          <p:spPr>
            <a:xfrm>
              <a:off x="1772123" y="2015587"/>
              <a:ext cx="6847159" cy="447906"/>
            </a:xfrm>
            <a:prstGeom prst="rect">
              <a:avLst/>
            </a:prstGeom>
          </p:spPr>
          <p:txBody>
            <a:bodyPr wrap="square" lIns="127000" tIns="63500" rIns="127000" bIns="63500" rtlCol="0" anchor="t">
              <a:spAutoFit/>
            </a:bodyPr>
            <a:p>
              <a:pPr latinLnBrk="1">
                <a:lnSpc>
                  <a:spcPct val="116000"/>
                </a:lnSpc>
              </a:pPr>
              <a:r>
                <a:rPr lang="zh-CN" altLang="en-US" dirty="0">
                  <a:solidFill>
                    <a:srgbClr val="42464B"/>
                  </a:solidFill>
                  <a:latin typeface="微软雅黑" panose="020B0503020204020204" charset="-122"/>
                  <a:ea typeface="微软雅黑" panose="020B0503020204020204" charset="-122"/>
                </a:rPr>
                <a:t>并行操作：可以在RDD上执行一系列的并行操作</a:t>
              </a:r>
              <a:endParaRPr lang="zh-CN" altLang="en-US" dirty="0">
                <a:solidFill>
                  <a:srgbClr val="42464B"/>
                </a:solidFill>
                <a:latin typeface="微软雅黑" panose="020B0503020204020204" charset="-122"/>
                <a:ea typeface="微软雅黑" panose="020B0503020204020204" charset="-122"/>
              </a:endParaRPr>
            </a:p>
          </p:txBody>
        </p:sp>
      </p:grpSp>
      <p:grpSp>
        <p:nvGrpSpPr>
          <p:cNvPr id="23" name="组合 22"/>
          <p:cNvGrpSpPr/>
          <p:nvPr/>
        </p:nvGrpSpPr>
        <p:grpSpPr>
          <a:xfrm>
            <a:off x="1504315" y="4584700"/>
            <a:ext cx="8726806" cy="929005"/>
            <a:chOff x="1644597" y="1786869"/>
            <a:chExt cx="7095500" cy="929484"/>
          </a:xfrm>
        </p:grpSpPr>
        <p:sp>
          <p:nvSpPr>
            <p:cNvPr id="24" name="Freeform 1"/>
            <p:cNvSpPr/>
            <p:nvPr/>
          </p:nvSpPr>
          <p:spPr>
            <a:xfrm rot="16200000">
              <a:off x="4730703" y="-1293041"/>
              <a:ext cx="929484" cy="7089304"/>
            </a:xfrm>
            <a:custGeom>
              <a:avLst/>
              <a:gdLst/>
              <a:ahLst/>
              <a:cxnLst/>
              <a:rect l="l" t="t" r="r" b="b"/>
              <a:pathLst>
                <a:path w="1417573" h="3555999">
                  <a:moveTo>
                    <a:pt x="0" y="0"/>
                  </a:moveTo>
                  <a:lnTo>
                    <a:pt x="1417573" y="0"/>
                  </a:lnTo>
                  <a:lnTo>
                    <a:pt x="1417573" y="3555998"/>
                  </a:lnTo>
                  <a:lnTo>
                    <a:pt x="0" y="3555998"/>
                  </a:lnTo>
                  <a:lnTo>
                    <a:pt x="0" y="0"/>
                  </a:lnTo>
                  <a:close/>
                </a:path>
              </a:pathLst>
            </a:custGeom>
            <a:solidFill>
              <a:srgbClr val="D8D8D8">
                <a:alpha val="18823"/>
              </a:srgbClr>
            </a:solidFill>
          </p:spPr>
        </p:sp>
        <p:sp>
          <p:nvSpPr>
            <p:cNvPr id="25" name="Freeform 2"/>
            <p:cNvSpPr/>
            <p:nvPr/>
          </p:nvSpPr>
          <p:spPr>
            <a:xfrm rot="10800000">
              <a:off x="1644597" y="1845319"/>
              <a:ext cx="68151" cy="871033"/>
            </a:xfrm>
            <a:custGeom>
              <a:avLst/>
              <a:gdLst/>
              <a:ahLst/>
              <a:cxnLst/>
              <a:rect l="l" t="t" r="r" b="b"/>
              <a:pathLst>
                <a:path w="39408" h="1418701">
                  <a:moveTo>
                    <a:pt x="788" y="0"/>
                  </a:moveTo>
                  <a:lnTo>
                    <a:pt x="38620" y="0"/>
                  </a:lnTo>
                  <a:cubicBezTo>
                    <a:pt x="39055" y="0"/>
                    <a:pt x="39408" y="12697"/>
                    <a:pt x="39408" y="28372"/>
                  </a:cubicBezTo>
                  <a:lnTo>
                    <a:pt x="39408" y="1390331"/>
                  </a:lnTo>
                  <a:cubicBezTo>
                    <a:pt x="39408" y="1405992"/>
                    <a:pt x="39055" y="1418702"/>
                    <a:pt x="38620" y="1418702"/>
                  </a:cubicBezTo>
                  <a:lnTo>
                    <a:pt x="788" y="1418702"/>
                  </a:lnTo>
                  <a:cubicBezTo>
                    <a:pt x="352" y="1418702"/>
                    <a:pt x="0" y="1405992"/>
                    <a:pt x="0" y="1390331"/>
                  </a:cubicBezTo>
                  <a:lnTo>
                    <a:pt x="0" y="28372"/>
                  </a:lnTo>
                  <a:cubicBezTo>
                    <a:pt x="0" y="12697"/>
                    <a:pt x="352" y="0"/>
                    <a:pt x="788" y="0"/>
                  </a:cubicBezTo>
                  <a:close/>
                </a:path>
              </a:pathLst>
            </a:custGeom>
            <a:solidFill>
              <a:srgbClr val="006871"/>
            </a:solidFill>
          </p:spPr>
        </p:sp>
        <p:sp>
          <p:nvSpPr>
            <p:cNvPr id="26" name="TextBox 4"/>
            <p:cNvSpPr txBox="1"/>
            <p:nvPr/>
          </p:nvSpPr>
          <p:spPr>
            <a:xfrm>
              <a:off x="1772123" y="2015587"/>
              <a:ext cx="6847159" cy="447906"/>
            </a:xfrm>
            <a:prstGeom prst="rect">
              <a:avLst/>
            </a:prstGeom>
          </p:spPr>
          <p:txBody>
            <a:bodyPr wrap="square" lIns="127000" tIns="63500" rIns="127000" bIns="63500" rtlCol="0" anchor="t">
              <a:spAutoFit/>
            </a:bodyPr>
            <a:p>
              <a:pPr latinLnBrk="1">
                <a:lnSpc>
                  <a:spcPct val="116000"/>
                </a:lnSpc>
              </a:pPr>
              <a:r>
                <a:rPr lang="zh-CN" altLang="en-US" dirty="0">
                  <a:solidFill>
                    <a:srgbClr val="42464B"/>
                  </a:solidFill>
                  <a:latin typeface="微软雅黑" panose="020B0503020204020204" charset="-122"/>
                  <a:ea typeface="微软雅黑" panose="020B0503020204020204" charset="-122"/>
                </a:rPr>
                <a:t>共享变量：可以在集群上运行的函数中使用</a:t>
              </a:r>
              <a:endParaRPr lang="zh-CN" altLang="en-US" dirty="0">
                <a:solidFill>
                  <a:srgbClr val="42464B"/>
                </a:solidFill>
                <a:latin typeface="微软雅黑" panose="020B0503020204020204" charset="-122"/>
                <a:ea typeface="微软雅黑" panose="020B0503020204020204" charset="-122"/>
              </a:endParaRPr>
            </a:p>
          </p:txBody>
        </p:sp>
      </p:gr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1"/>
          <a:stretch>
            <a:fillRect l="-12" r="-12"/>
          </a:stretch>
        </a:blipFill>
        <a:effectLst/>
      </p:bgPr>
    </p:bg>
    <p:spTree>
      <p:nvGrpSpPr>
        <p:cNvPr id="1" name=""/>
        <p:cNvGrpSpPr/>
        <p:nvPr/>
      </p:nvGrpSpPr>
      <p:grpSpPr>
        <a:xfrm>
          <a:off x="0" y="0"/>
          <a:ext cx="0" cy="0"/>
          <a:chOff x="0" y="0"/>
          <a:chExt cx="0" cy="0"/>
        </a:xfrm>
      </p:grpSpPr>
      <p:sp>
        <p:nvSpPr>
          <p:cNvPr id="6" name="Freeform 5"/>
          <p:cNvSpPr/>
          <p:nvPr/>
        </p:nvSpPr>
        <p:spPr>
          <a:xfrm>
            <a:off x="199643" y="6098616"/>
            <a:ext cx="10885857" cy="0"/>
          </a:xfrm>
          <a:custGeom>
            <a:avLst/>
            <a:gdLst/>
            <a:ahLst/>
            <a:cxnLst/>
            <a:rect l="l" t="t" r="r" b="b"/>
            <a:pathLst>
              <a:path w="10885857">
                <a:moveTo>
                  <a:pt x="0" y="0"/>
                </a:moveTo>
                <a:lnTo>
                  <a:pt x="10885857" y="0"/>
                </a:lnTo>
              </a:path>
            </a:pathLst>
          </a:custGeom>
          <a:solidFill>
            <a:srgbClr val="42464B"/>
          </a:solidFill>
          <a:ln w="6350">
            <a:solidFill>
              <a:srgbClr val="42464B"/>
            </a:solidFill>
            <a:prstDash val="solid"/>
          </a:ln>
        </p:spPr>
      </p:sp>
      <p:sp>
        <p:nvSpPr>
          <p:cNvPr id="9" name="TextBox 8"/>
          <p:cNvSpPr txBox="1"/>
          <p:nvPr/>
        </p:nvSpPr>
        <p:spPr>
          <a:xfrm>
            <a:off x="9247717" y="313085"/>
            <a:ext cx="1871266" cy="203200"/>
          </a:xfrm>
          <a:prstGeom prst="rect">
            <a:avLst/>
          </a:prstGeom>
        </p:spPr>
        <p:txBody>
          <a:bodyPr lIns="127000" tIns="14213" rIns="127000" bIns="14213" rtlCol="0" anchor="t">
            <a:spAutoFit/>
          </a:bodyPr>
          <a:lstStyle/>
          <a:p>
            <a:pPr latinLnBrk="1">
              <a:lnSpc>
                <a:spcPct val="116000"/>
              </a:lnSpc>
            </a:pPr>
            <a:r>
              <a:rPr lang="en-US" sz="1000" spc="350">
                <a:solidFill>
                  <a:srgbClr val="A5A5A5"/>
                </a:solidFill>
                <a:latin typeface="微软雅黑" panose="020B0503020204020204" charset="-122"/>
                <a:ea typeface="微软雅黑" panose="020B0503020204020204" charset="-122"/>
              </a:rPr>
              <a:t>厚德·励学·笃行·拓新</a:t>
            </a:r>
            <a:endParaRPr lang="en-US" sz="1100"/>
          </a:p>
        </p:txBody>
      </p:sp>
      <p:sp>
        <p:nvSpPr>
          <p:cNvPr id="10" name="Freeform 9"/>
          <p:cNvSpPr/>
          <p:nvPr/>
        </p:nvSpPr>
        <p:spPr>
          <a:xfrm>
            <a:off x="196389" y="620359"/>
            <a:ext cx="10885857" cy="0"/>
          </a:xfrm>
          <a:custGeom>
            <a:avLst/>
            <a:gdLst/>
            <a:ahLst/>
            <a:cxnLst/>
            <a:rect l="l" t="t" r="r" b="b"/>
            <a:pathLst>
              <a:path w="10885857">
                <a:moveTo>
                  <a:pt x="0" y="0"/>
                </a:moveTo>
                <a:lnTo>
                  <a:pt x="10885856" y="0"/>
                </a:lnTo>
              </a:path>
            </a:pathLst>
          </a:custGeom>
          <a:solidFill>
            <a:srgbClr val="42464B"/>
          </a:solidFill>
          <a:ln w="6350">
            <a:solidFill>
              <a:srgbClr val="42464B"/>
            </a:solidFill>
            <a:prstDash val="solid"/>
          </a:ln>
        </p:spPr>
      </p:sp>
      <p:pic>
        <p:nvPicPr>
          <p:cNvPr id="11" name="Picture 10"/>
          <p:cNvPicPr>
            <a:picLocks noChangeAspect="1"/>
          </p:cNvPicPr>
          <p:nvPr/>
        </p:nvPicPr>
        <p:blipFill>
          <a:blip r:embed="rId2"/>
          <a:stretch>
            <a:fillRect/>
          </a:stretch>
        </p:blipFill>
        <p:spPr>
          <a:xfrm>
            <a:off x="10785981" y="217324"/>
            <a:ext cx="302334" cy="302334"/>
          </a:xfrm>
          <a:prstGeom prst="rect">
            <a:avLst/>
          </a:prstGeom>
        </p:spPr>
      </p:pic>
      <p:sp>
        <p:nvSpPr>
          <p:cNvPr id="12" name="Freeform 11"/>
          <p:cNvSpPr/>
          <p:nvPr/>
        </p:nvSpPr>
        <p:spPr>
          <a:xfrm>
            <a:off x="484231" y="354770"/>
            <a:ext cx="150216" cy="136123"/>
          </a:xfrm>
          <a:custGeom>
            <a:avLst/>
            <a:gdLst/>
            <a:ahLst/>
            <a:cxnLst/>
            <a:rect l="l" t="t" r="r" b="b"/>
            <a:pathLst>
              <a:path w="150216" h="136123">
                <a:moveTo>
                  <a:pt x="0" y="68062"/>
                </a:moveTo>
                <a:lnTo>
                  <a:pt x="75109" y="0"/>
                </a:lnTo>
                <a:lnTo>
                  <a:pt x="150217" y="68062"/>
                </a:lnTo>
                <a:lnTo>
                  <a:pt x="75109" y="136123"/>
                </a:lnTo>
                <a:lnTo>
                  <a:pt x="0" y="68062"/>
                </a:lnTo>
                <a:close/>
              </a:path>
            </a:pathLst>
          </a:custGeom>
          <a:solidFill>
            <a:srgbClr val="006871"/>
          </a:solidFill>
        </p:spPr>
      </p:sp>
      <p:sp>
        <p:nvSpPr>
          <p:cNvPr id="13" name="TextBox 12"/>
          <p:cNvSpPr txBox="1"/>
          <p:nvPr/>
        </p:nvSpPr>
        <p:spPr>
          <a:xfrm>
            <a:off x="632856" y="206128"/>
            <a:ext cx="2808188" cy="412115"/>
          </a:xfrm>
          <a:prstGeom prst="rect">
            <a:avLst/>
          </a:prstGeom>
        </p:spPr>
        <p:txBody>
          <a:bodyPr lIns="127000" tIns="63500" rIns="127000" bIns="63500" rtlCol="0" anchor="t">
            <a:spAutoFit/>
          </a:bodyPr>
          <a:lstStyle/>
          <a:p>
            <a:pPr latinLnBrk="1">
              <a:lnSpc>
                <a:spcPct val="116000"/>
              </a:lnSpc>
            </a:pPr>
            <a:r>
              <a:rPr lang="zh-CN" altLang="en-US" sz="1600" b="1" dirty="0">
                <a:solidFill>
                  <a:srgbClr val="006871"/>
                </a:solidFill>
                <a:latin typeface="微软雅黑" panose="020B0503020204020204" charset="-122"/>
                <a:ea typeface="微软雅黑" panose="020B0503020204020204" charset="-122"/>
                <a:sym typeface="+mn-ea"/>
              </a:rPr>
              <a:t>Programming Model</a:t>
            </a:r>
            <a:endParaRPr lang="zh-CN" altLang="en-US" sz="1600" b="1" dirty="0">
              <a:solidFill>
                <a:srgbClr val="42464B"/>
              </a:solidFill>
              <a:latin typeface="微软雅黑" panose="020B0503020204020204" charset="-122"/>
              <a:ea typeface="微软雅黑" panose="020B0503020204020204" charset="-122"/>
            </a:endParaRPr>
          </a:p>
        </p:txBody>
      </p:sp>
      <p:sp>
        <p:nvSpPr>
          <p:cNvPr id="14" name="Freeform 13"/>
          <p:cNvSpPr/>
          <p:nvPr/>
        </p:nvSpPr>
        <p:spPr>
          <a:xfrm>
            <a:off x="5029202" y="-885285"/>
            <a:ext cx="0" cy="164935"/>
          </a:xfrm>
          <a:custGeom>
            <a:avLst/>
            <a:gdLst/>
            <a:ahLst/>
            <a:cxnLst/>
            <a:rect l="l" t="t" r="r" b="b"/>
            <a:pathLst>
              <a:path h="164935">
                <a:moveTo>
                  <a:pt x="0" y="0"/>
                </a:moveTo>
                <a:lnTo>
                  <a:pt x="0" y="164934"/>
                </a:lnTo>
              </a:path>
            </a:pathLst>
          </a:custGeom>
          <a:solidFill>
            <a:srgbClr val="DF6B6B"/>
          </a:solidFill>
        </p:spPr>
      </p:sp>
      <p:sp>
        <p:nvSpPr>
          <p:cNvPr id="15" name="TextBox 12"/>
          <p:cNvSpPr txBox="1"/>
          <p:nvPr/>
        </p:nvSpPr>
        <p:spPr>
          <a:xfrm>
            <a:off x="1392362" y="749753"/>
            <a:ext cx="8836720" cy="447675"/>
          </a:xfrm>
          <a:prstGeom prst="rect">
            <a:avLst/>
          </a:prstGeom>
        </p:spPr>
        <p:txBody>
          <a:bodyPr lIns="127000" tIns="63500" rIns="127000" bIns="63500" rtlCol="0" anchor="t">
            <a:spAutoFit/>
          </a:bodyPr>
          <a:p>
            <a:pPr latinLnBrk="1">
              <a:lnSpc>
                <a:spcPct val="116000"/>
              </a:lnSpc>
            </a:pPr>
            <a:r>
              <a:rPr b="1" dirty="0">
                <a:solidFill>
                  <a:srgbClr val="42464B"/>
                </a:solidFill>
                <a:latin typeface="微软雅黑" panose="020B0503020204020204" charset="-122"/>
                <a:ea typeface="微软雅黑" panose="020B0503020204020204" charset="-122"/>
              </a:rPr>
              <a:t>2.1</a:t>
            </a:r>
            <a:r>
              <a:rPr lang="en-US" b="1" dirty="0">
                <a:solidFill>
                  <a:srgbClr val="42464B"/>
                </a:solidFill>
                <a:latin typeface="微软雅黑" panose="020B0503020204020204" charset="-122"/>
                <a:ea typeface="微软雅黑" panose="020B0503020204020204" charset="-122"/>
              </a:rPr>
              <a:t> </a:t>
            </a:r>
            <a:r>
              <a:rPr b="1" dirty="0">
                <a:solidFill>
                  <a:srgbClr val="42464B"/>
                </a:solidFill>
                <a:latin typeface="微软雅黑" panose="020B0503020204020204" charset="-122"/>
                <a:ea typeface="微软雅黑" panose="020B0503020204020204" charset="-122"/>
              </a:rPr>
              <a:t>弹性分布式数据集（RDD）</a:t>
            </a:r>
            <a:endParaRPr b="1" dirty="0">
              <a:solidFill>
                <a:srgbClr val="42464B"/>
              </a:solidFill>
              <a:latin typeface="微软雅黑" panose="020B0503020204020204" charset="-122"/>
              <a:ea typeface="微软雅黑" panose="020B0503020204020204" charset="-122"/>
            </a:endParaRPr>
          </a:p>
        </p:txBody>
      </p:sp>
      <p:sp>
        <p:nvSpPr>
          <p:cNvPr id="16" name="Freeform 8"/>
          <p:cNvSpPr/>
          <p:nvPr/>
        </p:nvSpPr>
        <p:spPr>
          <a:xfrm>
            <a:off x="1536242" y="1270023"/>
            <a:ext cx="736600" cy="79449"/>
          </a:xfrm>
          <a:custGeom>
            <a:avLst/>
            <a:gdLst/>
            <a:ahLst/>
            <a:cxnLst/>
            <a:rect l="l" t="t" r="r" b="b"/>
            <a:pathLst>
              <a:path w="736600" h="79449">
                <a:moveTo>
                  <a:pt x="0" y="0"/>
                </a:moveTo>
                <a:lnTo>
                  <a:pt x="736601" y="0"/>
                </a:lnTo>
                <a:lnTo>
                  <a:pt x="736601" y="79448"/>
                </a:lnTo>
                <a:lnTo>
                  <a:pt x="0" y="79448"/>
                </a:lnTo>
                <a:lnTo>
                  <a:pt x="0" y="0"/>
                </a:lnTo>
                <a:close/>
              </a:path>
            </a:pathLst>
          </a:custGeom>
          <a:solidFill>
            <a:srgbClr val="006871"/>
          </a:solidFill>
        </p:spPr>
      </p:sp>
      <p:sp>
        <p:nvSpPr>
          <p:cNvPr id="7" name="TextBox 12"/>
          <p:cNvSpPr txBox="1"/>
          <p:nvPr/>
        </p:nvSpPr>
        <p:spPr>
          <a:xfrm>
            <a:off x="901507" y="1498418"/>
            <a:ext cx="8836720" cy="697230"/>
          </a:xfrm>
          <a:prstGeom prst="rect">
            <a:avLst/>
          </a:prstGeom>
        </p:spPr>
        <p:txBody>
          <a:bodyPr wrap="square" lIns="127000" tIns="63500" rIns="127000" bIns="63500" rtlCol="0" anchor="t">
            <a:spAutoFit/>
          </a:bodyPr>
          <a:p>
            <a:pPr latinLnBrk="1">
              <a:lnSpc>
                <a:spcPct val="116000"/>
              </a:lnSpc>
            </a:pPr>
            <a:r>
              <a:rPr lang="en-US" dirty="0">
                <a:solidFill>
                  <a:srgbClr val="42464B"/>
                </a:solidFill>
                <a:latin typeface="微软雅黑" panose="020B0503020204020204" charset="-122"/>
                <a:ea typeface="微软雅黑" panose="020B0503020204020204" charset="-122"/>
              </a:rPr>
              <a:t>       </a:t>
            </a:r>
            <a:r>
              <a:rPr dirty="0">
                <a:solidFill>
                  <a:srgbClr val="42464B"/>
                </a:solidFill>
                <a:latin typeface="微软雅黑" panose="020B0503020204020204" charset="-122"/>
                <a:ea typeface="微软雅黑" panose="020B0503020204020204" charset="-122"/>
              </a:rPr>
              <a:t>RDD</a:t>
            </a:r>
            <a:r>
              <a:rPr lang="zh-CN" dirty="0">
                <a:solidFill>
                  <a:srgbClr val="42464B"/>
                </a:solidFill>
                <a:latin typeface="微软雅黑" panose="020B0503020204020204" charset="-122"/>
                <a:ea typeface="微软雅黑" panose="020B0503020204020204" charset="-122"/>
              </a:rPr>
              <a:t>是什么</a:t>
            </a:r>
            <a:r>
              <a:rPr dirty="0">
                <a:solidFill>
                  <a:srgbClr val="42464B"/>
                </a:solidFill>
                <a:latin typeface="微软雅黑" panose="020B0503020204020204" charset="-122"/>
                <a:ea typeface="微软雅黑" panose="020B0503020204020204" charset="-122"/>
              </a:rPr>
              <a:t>：</a:t>
            </a:r>
            <a:r>
              <a:rPr lang="zh-CN" dirty="0">
                <a:solidFill>
                  <a:srgbClr val="42464B"/>
                </a:solidFill>
                <a:latin typeface="微软雅黑" panose="020B0503020204020204" charset="-122"/>
                <a:ea typeface="微软雅黑" panose="020B0503020204020204" charset="-122"/>
              </a:rPr>
              <a:t>分布式内存资源抽象</a:t>
            </a:r>
            <a:endParaRPr dirty="0">
              <a:solidFill>
                <a:srgbClr val="42464B"/>
              </a:solidFill>
              <a:latin typeface="微软雅黑" panose="020B0503020204020204" charset="-122"/>
              <a:ea typeface="微软雅黑" panose="020B0503020204020204" charset="-122"/>
            </a:endParaRPr>
          </a:p>
          <a:p>
            <a:pPr latinLnBrk="1">
              <a:lnSpc>
                <a:spcPct val="116000"/>
              </a:lnSpc>
            </a:pPr>
            <a:endParaRPr lang="en-US" sz="1400" dirty="0"/>
          </a:p>
        </p:txBody>
      </p:sp>
      <p:sp>
        <p:nvSpPr>
          <p:cNvPr id="4" name="TextBox 12"/>
          <p:cNvSpPr txBox="1"/>
          <p:nvPr/>
        </p:nvSpPr>
        <p:spPr>
          <a:xfrm>
            <a:off x="1393825" y="1955800"/>
            <a:ext cx="8769350" cy="1411605"/>
          </a:xfrm>
          <a:prstGeom prst="rect">
            <a:avLst/>
          </a:prstGeom>
        </p:spPr>
        <p:txBody>
          <a:bodyPr wrap="square" lIns="127000" tIns="63500" rIns="127000" bIns="63500" rtlCol="0" anchor="t">
            <a:spAutoFit/>
          </a:bodyPr>
          <a:p>
            <a:pPr indent="457200" latinLnBrk="1">
              <a:lnSpc>
                <a:spcPct val="116000"/>
              </a:lnSpc>
            </a:pPr>
            <a:r>
              <a:rPr dirty="0">
                <a:latin typeface="微软雅黑" panose="020B0503020204020204" charset="-122"/>
                <a:ea typeface="微软雅黑" panose="020B0503020204020204" charset="-122"/>
                <a:sym typeface="+mn-ea"/>
              </a:rPr>
              <a:t>RDD（Resilient Distributed Dataset，弹性分布式数据集）本质上是一种</a:t>
            </a:r>
            <a:r>
              <a:rPr dirty="0">
                <a:solidFill>
                  <a:srgbClr val="FF0000"/>
                </a:solidFill>
                <a:latin typeface="微软雅黑" panose="020B0503020204020204" charset="-122"/>
                <a:ea typeface="微软雅黑" panose="020B0503020204020204" charset="-122"/>
                <a:sym typeface="+mn-ea"/>
              </a:rPr>
              <a:t>只读、分片的记录集合</a:t>
            </a:r>
            <a:r>
              <a:rPr dirty="0">
                <a:latin typeface="微软雅黑" panose="020B0503020204020204" charset="-122"/>
                <a:ea typeface="微软雅黑" panose="020B0503020204020204" charset="-122"/>
                <a:sym typeface="+mn-ea"/>
              </a:rPr>
              <a:t>，只能由所支持的数据源或是由其他 RDD 经过一定的转换（Transformation）来产生。通过由用户构建 RDD 间组成的产生关系图，每个 RDD 都能记录到自己是如何由还位于持久化存储中的源数据计算得出的，即其血统（Lineage）。</a:t>
            </a:r>
            <a:endParaRPr dirty="0">
              <a:latin typeface="微软雅黑" panose="020B0503020204020204" charset="-122"/>
              <a:ea typeface="微软雅黑" panose="020B0503020204020204" charset="-122"/>
              <a:sym typeface="+mn-ea"/>
            </a:endParaRPr>
          </a:p>
        </p:txBody>
      </p:sp>
      <p:pic>
        <p:nvPicPr>
          <p:cNvPr id="8" name="图片 7"/>
          <p:cNvPicPr>
            <a:picLocks noChangeAspect="1"/>
          </p:cNvPicPr>
          <p:nvPr/>
        </p:nvPicPr>
        <p:blipFill>
          <a:blip r:embed="rId3"/>
          <a:stretch>
            <a:fillRect/>
          </a:stretch>
        </p:blipFill>
        <p:spPr>
          <a:xfrm>
            <a:off x="2806700" y="3327400"/>
            <a:ext cx="3851275" cy="2686685"/>
          </a:xfrm>
          <a:prstGeom prst="rect">
            <a:avLst/>
          </a:prstGeom>
        </p:spPr>
      </p:pic>
    </p:spTree>
  </p:cSld>
  <p:clrMapOvr>
    <a:masterClrMapping/>
  </p:clrMapOvr>
  <p:transition spd="med">
    <p:fade/>
  </p:transition>
</p:sld>
</file>

<file path=ppt/tags/tag1.xml><?xml version="1.0" encoding="utf-8"?>
<p:tagLst xmlns:p="http://schemas.openxmlformats.org/presentationml/2006/main">
  <p:tag name="COMMONDATA" val="eyJoZGlkIjoiYjk5ODM0YmMxOWJiYWQyNDU4MGIzYWRmYTA0ZmI5NDcifQ=="/>
  <p:tag name="KSO_WPP_MARK_KEY" val="880ea98d-50c9-44a5-b67e-e5f2a647c02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4454</Words>
  <Application>WPS 演示</Application>
  <PresentationFormat>自定义</PresentationFormat>
  <Paragraphs>275</Paragraphs>
  <Slides>25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Arial</vt:lpstr>
      <vt:lpstr>宋体</vt:lpstr>
      <vt:lpstr>Wingdings</vt:lpstr>
      <vt:lpstr>微软雅黑</vt:lpstr>
      <vt:lpstr>Calibri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一纸荒年</cp:lastModifiedBy>
  <cp:revision>157</cp:revision>
  <dcterms:created xsi:type="dcterms:W3CDTF">2006-08-16T00:00:00Z</dcterms:created>
  <dcterms:modified xsi:type="dcterms:W3CDTF">2022-10-27T10:53:52Z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9F3D54626F4B4CDAB2EF0B6C18228729</vt:lpwstr>
  </property>
  <property fmtid="{D5CDD505-2E9C-101B-9397-08002B2CF9AE}" pid="3" name="KSOProductBuildVer">
    <vt:lpwstr>2052-11.1.0.12598</vt:lpwstr>
  </property>
</Properties>
</file>