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7.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8.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2"/>
  </p:notesMasterIdLst>
  <p:sldIdLst>
    <p:sldId id="256" r:id="rId3"/>
    <p:sldId id="258" r:id="rId4"/>
    <p:sldId id="257" r:id="rId5"/>
    <p:sldId id="295" r:id="rId6"/>
    <p:sldId id="323" r:id="rId7"/>
    <p:sldId id="326" r:id="rId8"/>
    <p:sldId id="319" r:id="rId9"/>
    <p:sldId id="302" r:id="rId10"/>
    <p:sldId id="327" r:id="rId11"/>
    <p:sldId id="328" r:id="rId12"/>
    <p:sldId id="333" r:id="rId13"/>
    <p:sldId id="334" r:id="rId14"/>
    <p:sldId id="320" r:id="rId15"/>
    <p:sldId id="329" r:id="rId16"/>
    <p:sldId id="330" r:id="rId17"/>
    <p:sldId id="331" r:id="rId18"/>
    <p:sldId id="321" r:id="rId19"/>
    <p:sldId id="335" r:id="rId20"/>
    <p:sldId id="33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172"/>
    <a:srgbClr val="FF9C00"/>
    <a:srgbClr val="FECB30"/>
    <a:srgbClr val="B23AF9"/>
    <a:srgbClr val="6F42FF"/>
    <a:srgbClr val="2AA1FF"/>
    <a:srgbClr val="1CA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2" d="100"/>
          <a:sy n="92" d="100"/>
        </p:scale>
        <p:origin x="64" y="220"/>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09957-232C-4C23-BD71-3CF7C12B4AAB}" type="datetimeFigureOut">
              <a:rPr lang="zh-CN" altLang="en-US" smtClean="0"/>
              <a:t>2024/3/21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8AB2E-B972-4F63-8917-8AA4D44F908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8AB2E-B972-4F63-8917-8AA4D44F908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01852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90487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76151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8AB2E-B972-4F63-8917-8AA4D44F9082}"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01912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02156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484613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8AB2E-B972-4F63-8917-8AA4D44F9082}"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93042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8E374D-6E28-41D4-B529-E46F9BB5955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8AB2E-B972-4F63-8917-8AA4D44F908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35916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1041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8AB2E-B972-4F63-8917-8AA4D44F9082}"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49671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2276F4B-A296-492A-8FB9-C78E7B25B44D}" type="datetimeFigureOut">
              <a:rPr lang="zh-CN" altLang="en-US" smtClean="0"/>
              <a:t>2024/3/21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276F4B-A296-492A-8FB9-C78E7B25B44D}" type="datetimeFigureOut">
              <a:rPr lang="zh-CN" altLang="en-US" smtClean="0"/>
              <a:t>2024/3/21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276F4B-A296-492A-8FB9-C78E7B25B44D}" type="datetimeFigureOut">
              <a:rPr lang="zh-CN" altLang="en-US" smtClean="0"/>
              <a:t>2024/3/21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341437" y="209880"/>
            <a:ext cx="10850563" cy="663575"/>
          </a:xfrm>
          <a:prstGeom prst="rect">
            <a:avLst/>
          </a:prstGeom>
        </p:spPr>
        <p:txBody>
          <a:bodyPr anchor="b"/>
          <a:lstStyle>
            <a:lvl1pPr>
              <a:defRPr sz="2400"/>
            </a:lvl1pPr>
          </a:lstStyle>
          <a:p>
            <a:r>
              <a:rPr lang="zh-CN" altLang="en-US"/>
              <a:t>单击此处编辑母版标题样式</a:t>
            </a:r>
          </a:p>
        </p:txBody>
      </p:sp>
      <p:sp>
        <p:nvSpPr>
          <p:cNvPr id="3" name="book-and-cd_43679"/>
          <p:cNvSpPr>
            <a:spLocks noChangeAspect="1"/>
          </p:cNvSpPr>
          <p:nvPr userDrawn="1"/>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276F4B-A296-492A-8FB9-C78E7B25B44D}" type="datetimeFigureOut">
              <a:rPr lang="zh-CN" altLang="en-US" smtClean="0"/>
              <a:t>2024/3/21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2276F4B-A296-492A-8FB9-C78E7B25B44D}" type="datetimeFigureOut">
              <a:rPr lang="zh-CN" altLang="en-US" smtClean="0"/>
              <a:t>2024/3/21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2276F4B-A296-492A-8FB9-C78E7B25B44D}" type="datetimeFigureOut">
              <a:rPr lang="zh-CN" altLang="en-US" smtClean="0"/>
              <a:t>2024/3/21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2276F4B-A296-492A-8FB9-C78E7B25B44D}" type="datetimeFigureOut">
              <a:rPr lang="zh-CN" altLang="en-US" smtClean="0"/>
              <a:t>2024/3/21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276F4B-A296-492A-8FB9-C78E7B25B44D}" type="datetimeFigureOut">
              <a:rPr lang="zh-CN" altLang="en-US" smtClean="0"/>
              <a:t>2024/3/21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276F4B-A296-492A-8FB9-C78E7B25B44D}" type="datetimeFigureOut">
              <a:rPr lang="zh-CN" altLang="en-US" smtClean="0"/>
              <a:t>2024/3/21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2276F4B-A296-492A-8FB9-C78E7B25B44D}" type="datetimeFigureOut">
              <a:rPr lang="zh-CN" altLang="en-US" smtClean="0"/>
              <a:t>2024/3/21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2276F4B-A296-492A-8FB9-C78E7B25B44D}" type="datetimeFigureOut">
              <a:rPr lang="zh-CN" altLang="en-US" smtClean="0"/>
              <a:t>2024/3/21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矩形 9"/>
          <p:cNvSpPr/>
          <p:nvPr userDrawn="1"/>
        </p:nvSpPr>
        <p:spPr>
          <a:xfrm>
            <a:off x="0" y="0"/>
            <a:ext cx="12192000" cy="3848100"/>
          </a:xfrm>
          <a:prstGeom prst="rect">
            <a:avLst/>
          </a:prstGeom>
          <a:solidFill>
            <a:srgbClr val="1A3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76F4B-A296-492A-8FB9-C78E7B25B44D}" type="datetimeFigureOut">
              <a:rPr lang="zh-CN" altLang="en-US" smtClean="0"/>
              <a:t>2024/3/21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8236D-BA36-4C90-BC5E-4C81E997770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hemeOverride" Target="../theme/themeOverride8.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145/2024716.2024718"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hemeOverride" Target="../theme/themeOverride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5.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hemeOverride" Target="../theme/themeOverride6.xml"/><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7" name="矩形 116"/>
          <p:cNvSpPr/>
          <p:nvPr/>
        </p:nvSpPr>
        <p:spPr>
          <a:xfrm flipH="1">
            <a:off x="677419" y="598161"/>
            <a:ext cx="10825884" cy="5667826"/>
          </a:xfrm>
          <a:prstGeom prst="rect">
            <a:avLst/>
          </a:prstGeom>
          <a:blipFill dpi="0" rotWithShape="1">
            <a:blip r:embed="rId4">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5" name="矩形 114"/>
          <p:cNvSpPr/>
          <p:nvPr/>
        </p:nvSpPr>
        <p:spPr>
          <a:xfrm>
            <a:off x="716532" y="4900965"/>
            <a:ext cx="10825884" cy="1408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32" name="组合 131"/>
          <p:cNvGrpSpPr/>
          <p:nvPr/>
        </p:nvGrpSpPr>
        <p:grpSpPr>
          <a:xfrm>
            <a:off x="1026052" y="5394358"/>
            <a:ext cx="2879011" cy="406487"/>
            <a:chOff x="1038752" y="5253033"/>
            <a:chExt cx="2879011" cy="406487"/>
          </a:xfrm>
        </p:grpSpPr>
        <p:grpSp>
          <p:nvGrpSpPr>
            <p:cNvPr id="131" name="组合 130"/>
            <p:cNvGrpSpPr/>
            <p:nvPr/>
          </p:nvGrpSpPr>
          <p:grpSpPr>
            <a:xfrm>
              <a:off x="1546569" y="5253033"/>
              <a:ext cx="1855688" cy="391431"/>
              <a:chOff x="1546569" y="5326964"/>
              <a:chExt cx="1855688" cy="317500"/>
            </a:xfrm>
          </p:grpSpPr>
          <p:sp>
            <p:nvSpPr>
              <p:cNvPr id="118" name="矩形 117"/>
              <p:cNvSpPr/>
              <p:nvPr/>
            </p:nvSpPr>
            <p:spPr>
              <a:xfrm>
                <a:off x="1692618" y="5326964"/>
                <a:ext cx="1571281" cy="317500"/>
              </a:xfrm>
              <a:prstGeom prst="rect">
                <a:avLst/>
              </a:prstGeom>
              <a:solidFill>
                <a:srgbClr val="FF9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9" name="椭圆 118"/>
              <p:cNvSpPr/>
              <p:nvPr/>
            </p:nvSpPr>
            <p:spPr>
              <a:xfrm>
                <a:off x="1546569" y="5326964"/>
                <a:ext cx="292100" cy="317500"/>
              </a:xfrm>
              <a:prstGeom prst="ellipse">
                <a:avLst/>
              </a:prstGeom>
              <a:solidFill>
                <a:srgbClr val="FF9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6" name="椭圆 125"/>
              <p:cNvSpPr/>
              <p:nvPr/>
            </p:nvSpPr>
            <p:spPr>
              <a:xfrm>
                <a:off x="3110157" y="5326964"/>
                <a:ext cx="292100" cy="317500"/>
              </a:xfrm>
              <a:prstGeom prst="ellipse">
                <a:avLst/>
              </a:prstGeom>
              <a:solidFill>
                <a:srgbClr val="FF9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24" name="文本占位符 1110"/>
            <p:cNvSpPr txBox="1"/>
            <p:nvPr/>
          </p:nvSpPr>
          <p:spPr>
            <a:xfrm>
              <a:off x="1038752" y="5268089"/>
              <a:ext cx="2879011" cy="391431"/>
            </a:xfrm>
            <a:prstGeom prst="rect">
              <a:avLst/>
            </a:prstGeom>
          </p:spPr>
          <p:txBody>
            <a:bodyPr vert="horz" lIns="91440" tIns="45720" rIns="91440" bIns="45720" rtlCol="0" anchor="ctr">
              <a:noAutofit/>
            </a:bodyPr>
            <a:lstStyle>
              <a:lvl1pPr marL="0" indent="0" algn="r" defTabSz="913765" rtl="0" eaLnBrk="1" latinLnBrk="0" hangingPunct="1">
                <a:lnSpc>
                  <a:spcPct val="90000"/>
                </a:lnSpc>
                <a:spcBef>
                  <a:spcPts val="1000"/>
                </a:spcBef>
                <a:buFont typeface="Arial" panose="020B0604020202090204" pitchFamily="34" charset="0"/>
                <a:buNone/>
                <a:defRPr sz="1500" b="0" kern="1200">
                  <a:solidFill>
                    <a:srgbClr val="08A0E2"/>
                  </a:solidFill>
                  <a:latin typeface="+mn-lt"/>
                  <a:ea typeface="+mn-ea"/>
                  <a:cs typeface="+mn-cs"/>
                </a:defRPr>
              </a:lvl1pPr>
              <a:lvl2pPr marL="457200" indent="0" algn="l" defTabSz="913765"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2pPr>
              <a:lvl3pPr marL="914400" indent="0" algn="l" defTabSz="913765"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3pPr>
              <a:lvl4pPr marL="1371600" indent="0" algn="l" defTabSz="913765" rtl="0" eaLnBrk="1" latinLnBrk="0" hangingPunct="1">
                <a:lnSpc>
                  <a:spcPct val="90000"/>
                </a:lnSpc>
                <a:spcBef>
                  <a:spcPts val="500"/>
                </a:spcBef>
                <a:buFont typeface="Arial" panose="020B0604020202090204" pitchFamily="34" charset="0"/>
                <a:buNone/>
                <a:defRPr sz="1400" kern="1200">
                  <a:solidFill>
                    <a:schemeClr val="tx1"/>
                  </a:solidFill>
                  <a:latin typeface="+mn-lt"/>
                  <a:ea typeface="+mn-ea"/>
                  <a:cs typeface="+mn-cs"/>
                </a:defRPr>
              </a:lvl4pPr>
              <a:lvl5pPr marL="1828800" indent="0" algn="l" defTabSz="913765" rtl="0" eaLnBrk="1" latinLnBrk="0" hangingPunct="1">
                <a:lnSpc>
                  <a:spcPct val="90000"/>
                </a:lnSpc>
                <a:spcBef>
                  <a:spcPts val="500"/>
                </a:spcBef>
                <a:buFont typeface="Arial" panose="020B0604020202090204" pitchFamily="34" charset="0"/>
                <a:buNone/>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3765"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汇报人：熊天宇</a:t>
              </a:r>
            </a:p>
          </p:txBody>
        </p:sp>
      </p:grpSp>
      <p:grpSp>
        <p:nvGrpSpPr>
          <p:cNvPr id="138" name="组合 137"/>
          <p:cNvGrpSpPr/>
          <p:nvPr/>
        </p:nvGrpSpPr>
        <p:grpSpPr>
          <a:xfrm>
            <a:off x="3625370" y="5399183"/>
            <a:ext cx="2879011" cy="401662"/>
            <a:chOff x="6064368" y="-979684"/>
            <a:chExt cx="3102362" cy="401662"/>
          </a:xfrm>
        </p:grpSpPr>
        <p:grpSp>
          <p:nvGrpSpPr>
            <p:cNvPr id="137" name="组合 136"/>
            <p:cNvGrpSpPr/>
            <p:nvPr/>
          </p:nvGrpSpPr>
          <p:grpSpPr>
            <a:xfrm>
              <a:off x="6196432" y="-979684"/>
              <a:ext cx="2858407" cy="391432"/>
              <a:chOff x="6196432" y="-979684"/>
              <a:chExt cx="2858407" cy="391432"/>
            </a:xfrm>
          </p:grpSpPr>
          <p:sp>
            <p:nvSpPr>
              <p:cNvPr id="133" name="矩形 132"/>
              <p:cNvSpPr/>
              <p:nvPr/>
            </p:nvSpPr>
            <p:spPr>
              <a:xfrm>
                <a:off x="6322310" y="-979684"/>
                <a:ext cx="2586479" cy="391431"/>
              </a:xfrm>
              <a:prstGeom prst="rect">
                <a:avLst/>
              </a:prstGeom>
              <a:solidFill>
                <a:srgbClr val="FF9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4" name="椭圆 133"/>
              <p:cNvSpPr/>
              <p:nvPr/>
            </p:nvSpPr>
            <p:spPr>
              <a:xfrm>
                <a:off x="6196432" y="-979683"/>
                <a:ext cx="292100" cy="391431"/>
              </a:xfrm>
              <a:prstGeom prst="ellipse">
                <a:avLst/>
              </a:prstGeom>
              <a:solidFill>
                <a:srgbClr val="FF9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5" name="椭圆 134"/>
              <p:cNvSpPr/>
              <p:nvPr/>
            </p:nvSpPr>
            <p:spPr>
              <a:xfrm>
                <a:off x="8762739" y="-979683"/>
                <a:ext cx="292100" cy="391431"/>
              </a:xfrm>
              <a:prstGeom prst="ellipse">
                <a:avLst/>
              </a:prstGeom>
              <a:solidFill>
                <a:srgbClr val="FF9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25" name="文本占位符 1111"/>
            <p:cNvSpPr txBox="1"/>
            <p:nvPr/>
          </p:nvSpPr>
          <p:spPr>
            <a:xfrm>
              <a:off x="6064368" y="-969453"/>
              <a:ext cx="3102362" cy="391431"/>
            </a:xfrm>
            <a:prstGeom prst="rect">
              <a:avLst/>
            </a:prstGeom>
          </p:spPr>
          <p:txBody>
            <a:bodyPr vert="horz" lIns="91440" tIns="45720" rIns="91440" bIns="45720" rtlCol="0" anchor="ctr">
              <a:noAutofit/>
            </a:bodyPr>
            <a:lstStyle>
              <a:lvl1pPr marL="0" indent="0" algn="r" defTabSz="913765" rtl="0" eaLnBrk="1" latinLnBrk="0" hangingPunct="1">
                <a:lnSpc>
                  <a:spcPct val="90000"/>
                </a:lnSpc>
                <a:spcBef>
                  <a:spcPts val="1000"/>
                </a:spcBef>
                <a:buFont typeface="Arial" panose="020B0604020202090204" pitchFamily="34" charset="0"/>
                <a:buNone/>
                <a:defRPr sz="1500" b="0" kern="1200">
                  <a:solidFill>
                    <a:srgbClr val="08A0E2"/>
                  </a:solidFill>
                  <a:latin typeface="+mn-lt"/>
                  <a:ea typeface="+mn-ea"/>
                  <a:cs typeface="+mn-cs"/>
                </a:defRPr>
              </a:lvl1pPr>
              <a:lvl2pPr marL="457200" indent="0" algn="l" defTabSz="913765"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2pPr>
              <a:lvl3pPr marL="914400" indent="0" algn="l" defTabSz="913765"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3pPr>
              <a:lvl4pPr marL="1371600" indent="0" algn="l" defTabSz="913765" rtl="0" eaLnBrk="1" latinLnBrk="0" hangingPunct="1">
                <a:lnSpc>
                  <a:spcPct val="90000"/>
                </a:lnSpc>
                <a:spcBef>
                  <a:spcPts val="500"/>
                </a:spcBef>
                <a:buFont typeface="Arial" panose="020B0604020202090204" pitchFamily="34" charset="0"/>
                <a:buNone/>
                <a:defRPr sz="1400" kern="1200">
                  <a:solidFill>
                    <a:schemeClr val="tx1"/>
                  </a:solidFill>
                  <a:latin typeface="+mn-lt"/>
                  <a:ea typeface="+mn-ea"/>
                  <a:cs typeface="+mn-cs"/>
                </a:defRPr>
              </a:lvl4pPr>
              <a:lvl5pPr marL="1828800" indent="0" algn="l" defTabSz="913765" rtl="0" eaLnBrk="1" latinLnBrk="0" hangingPunct="1">
                <a:lnSpc>
                  <a:spcPct val="90000"/>
                </a:lnSpc>
                <a:spcBef>
                  <a:spcPts val="500"/>
                </a:spcBef>
                <a:buFont typeface="Arial" panose="020B0604020202090204" pitchFamily="34" charset="0"/>
                <a:buNone/>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3765"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汇报时间：</a:t>
              </a:r>
              <a:r>
                <a:rPr lang="en-US" altLang="zh-CN" sz="1800" b="1" dirty="0">
                  <a:solidFill>
                    <a:schemeClr val="bg1"/>
                  </a:solidFill>
                  <a:effectLst>
                    <a:outerShdw blurRad="355600" dist="88900" dir="2700000" algn="tl" rotWithShape="0">
                      <a:prstClr val="black">
                        <a:alpha val="28000"/>
                      </a:prstClr>
                    </a:outerShdw>
                  </a:effectLst>
                  <a:latin typeface="字魂59号-创粗黑" panose="00000500000000000000" pitchFamily="2" charset="-122"/>
                  <a:ea typeface="字魂59号-创粗黑" panose="00000500000000000000" pitchFamily="2" charset="-122"/>
                  <a:sym typeface="字魂59号-创粗黑" panose="00000500000000000000" pitchFamily="2" charset="-122"/>
                </a:rPr>
                <a:t>2024</a:t>
              </a:r>
              <a:r>
                <a:rPr kumimoji="0" lang="zh-CN" altLang="en-US"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年</a:t>
              </a:r>
              <a:r>
                <a:rPr lang="en-US" altLang="zh-CN" sz="1800" b="1" dirty="0">
                  <a:solidFill>
                    <a:schemeClr val="bg1"/>
                  </a:solidFill>
                  <a:effectLst>
                    <a:outerShdw blurRad="355600" dist="88900" dir="2700000" algn="tl" rotWithShape="0">
                      <a:prstClr val="black">
                        <a:alpha val="28000"/>
                      </a:prstClr>
                    </a:outerShdw>
                  </a:effectLst>
                  <a:latin typeface="字魂59号-创粗黑" panose="00000500000000000000" pitchFamily="2" charset="-122"/>
                  <a:ea typeface="字魂59号-创粗黑" panose="00000500000000000000" pitchFamily="2" charset="-122"/>
                  <a:sym typeface="字魂59号-创粗黑" panose="00000500000000000000" pitchFamily="2" charset="-122"/>
                </a:rPr>
                <a:t>04</a:t>
              </a:r>
              <a:r>
                <a:rPr kumimoji="0" lang="zh-CN" altLang="en-US"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月</a:t>
              </a:r>
              <a:endParaRPr kumimoji="0" lang="en-US" altLang="en-US"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50" name="组合 149"/>
          <p:cNvGrpSpPr/>
          <p:nvPr/>
        </p:nvGrpSpPr>
        <p:grpSpPr>
          <a:xfrm>
            <a:off x="6788727" y="837908"/>
            <a:ext cx="4450772" cy="457054"/>
            <a:chOff x="6788727" y="837908"/>
            <a:chExt cx="4450772" cy="457054"/>
          </a:xfrm>
        </p:grpSpPr>
        <p:grpSp>
          <p:nvGrpSpPr>
            <p:cNvPr id="143" name="组合 142"/>
            <p:cNvGrpSpPr/>
            <p:nvPr/>
          </p:nvGrpSpPr>
          <p:grpSpPr>
            <a:xfrm>
              <a:off x="10795050" y="837908"/>
              <a:ext cx="444449" cy="457054"/>
              <a:chOff x="10795050" y="837908"/>
              <a:chExt cx="444449" cy="457054"/>
            </a:xfrm>
          </p:grpSpPr>
          <p:sp>
            <p:nvSpPr>
              <p:cNvPr id="141" name="businessman_57134"/>
              <p:cNvSpPr>
                <a:spLocks noChangeAspect="1"/>
              </p:cNvSpPr>
              <p:nvPr/>
            </p:nvSpPr>
            <p:spPr bwMode="auto">
              <a:xfrm>
                <a:off x="10884001" y="895204"/>
                <a:ext cx="279300" cy="304842"/>
              </a:xfrm>
              <a:custGeom>
                <a:avLst/>
                <a:gdLst>
                  <a:gd name="connsiteX0" fmla="*/ 243589 w 557114"/>
                  <a:gd name="connsiteY0" fmla="*/ 355438 h 608062"/>
                  <a:gd name="connsiteX1" fmla="*/ 277656 w 557114"/>
                  <a:gd name="connsiteY1" fmla="*/ 355438 h 608062"/>
                  <a:gd name="connsiteX2" fmla="*/ 277940 w 557114"/>
                  <a:gd name="connsiteY2" fmla="*/ 355438 h 608062"/>
                  <a:gd name="connsiteX3" fmla="*/ 278604 w 557114"/>
                  <a:gd name="connsiteY3" fmla="*/ 355438 h 608062"/>
                  <a:gd name="connsiteX4" fmla="*/ 279174 w 557114"/>
                  <a:gd name="connsiteY4" fmla="*/ 355438 h 608062"/>
                  <a:gd name="connsiteX5" fmla="*/ 279458 w 557114"/>
                  <a:gd name="connsiteY5" fmla="*/ 355438 h 608062"/>
                  <a:gd name="connsiteX6" fmla="*/ 279553 w 557114"/>
                  <a:gd name="connsiteY6" fmla="*/ 355438 h 608062"/>
                  <a:gd name="connsiteX7" fmla="*/ 313620 w 557114"/>
                  <a:gd name="connsiteY7" fmla="*/ 355438 h 608062"/>
                  <a:gd name="connsiteX8" fmla="*/ 324438 w 557114"/>
                  <a:gd name="connsiteY8" fmla="*/ 375432 h 608062"/>
                  <a:gd name="connsiteX9" fmla="*/ 298152 w 557114"/>
                  <a:gd name="connsiteY9" fmla="*/ 430202 h 608062"/>
                  <a:gd name="connsiteX10" fmla="*/ 301948 w 557114"/>
                  <a:gd name="connsiteY10" fmla="*/ 510272 h 608062"/>
                  <a:gd name="connsiteX11" fmla="*/ 356891 w 557114"/>
                  <a:gd name="connsiteY11" fmla="*/ 389172 h 608062"/>
                  <a:gd name="connsiteX12" fmla="*/ 356986 w 557114"/>
                  <a:gd name="connsiteY12" fmla="*/ 389172 h 608062"/>
                  <a:gd name="connsiteX13" fmla="*/ 376628 w 557114"/>
                  <a:gd name="connsiteY13" fmla="*/ 375337 h 608062"/>
                  <a:gd name="connsiteX14" fmla="*/ 383556 w 557114"/>
                  <a:gd name="connsiteY14" fmla="*/ 376474 h 608062"/>
                  <a:gd name="connsiteX15" fmla="*/ 383745 w 557114"/>
                  <a:gd name="connsiteY15" fmla="*/ 376569 h 608062"/>
                  <a:gd name="connsiteX16" fmla="*/ 518588 w 557114"/>
                  <a:gd name="connsiteY16" fmla="*/ 438920 h 608062"/>
                  <a:gd name="connsiteX17" fmla="*/ 557114 w 557114"/>
                  <a:gd name="connsiteY17" fmla="*/ 482224 h 608062"/>
                  <a:gd name="connsiteX18" fmla="*/ 557114 w 557114"/>
                  <a:gd name="connsiteY18" fmla="*/ 608062 h 608062"/>
                  <a:gd name="connsiteX19" fmla="*/ 279743 w 557114"/>
                  <a:gd name="connsiteY19" fmla="*/ 608062 h 608062"/>
                  <a:gd name="connsiteX20" fmla="*/ 279458 w 557114"/>
                  <a:gd name="connsiteY20" fmla="*/ 608062 h 608062"/>
                  <a:gd name="connsiteX21" fmla="*/ 279364 w 557114"/>
                  <a:gd name="connsiteY21" fmla="*/ 608062 h 608062"/>
                  <a:gd name="connsiteX22" fmla="*/ 279174 w 557114"/>
                  <a:gd name="connsiteY22" fmla="*/ 608062 h 608062"/>
                  <a:gd name="connsiteX23" fmla="*/ 278984 w 557114"/>
                  <a:gd name="connsiteY23" fmla="*/ 608062 h 608062"/>
                  <a:gd name="connsiteX24" fmla="*/ 278604 w 557114"/>
                  <a:gd name="connsiteY24" fmla="*/ 608062 h 608062"/>
                  <a:gd name="connsiteX25" fmla="*/ 278130 w 557114"/>
                  <a:gd name="connsiteY25" fmla="*/ 608062 h 608062"/>
                  <a:gd name="connsiteX26" fmla="*/ 277940 w 557114"/>
                  <a:gd name="connsiteY26" fmla="*/ 608062 h 608062"/>
                  <a:gd name="connsiteX27" fmla="*/ 277845 w 557114"/>
                  <a:gd name="connsiteY27" fmla="*/ 608062 h 608062"/>
                  <a:gd name="connsiteX28" fmla="*/ 277750 w 557114"/>
                  <a:gd name="connsiteY28" fmla="*/ 608062 h 608062"/>
                  <a:gd name="connsiteX29" fmla="*/ 277656 w 557114"/>
                  <a:gd name="connsiteY29" fmla="*/ 608062 h 608062"/>
                  <a:gd name="connsiteX30" fmla="*/ 277371 w 557114"/>
                  <a:gd name="connsiteY30" fmla="*/ 608062 h 608062"/>
                  <a:gd name="connsiteX31" fmla="*/ 0 w 557114"/>
                  <a:gd name="connsiteY31" fmla="*/ 608062 h 608062"/>
                  <a:gd name="connsiteX32" fmla="*/ 0 w 557114"/>
                  <a:gd name="connsiteY32" fmla="*/ 482224 h 608062"/>
                  <a:gd name="connsiteX33" fmla="*/ 38621 w 557114"/>
                  <a:gd name="connsiteY33" fmla="*/ 438920 h 608062"/>
                  <a:gd name="connsiteX34" fmla="*/ 173464 w 557114"/>
                  <a:gd name="connsiteY34" fmla="*/ 376569 h 608062"/>
                  <a:gd name="connsiteX35" fmla="*/ 173558 w 557114"/>
                  <a:gd name="connsiteY35" fmla="*/ 376474 h 608062"/>
                  <a:gd name="connsiteX36" fmla="*/ 180486 w 557114"/>
                  <a:gd name="connsiteY36" fmla="*/ 375337 h 608062"/>
                  <a:gd name="connsiteX37" fmla="*/ 200223 w 557114"/>
                  <a:gd name="connsiteY37" fmla="*/ 389172 h 608062"/>
                  <a:gd name="connsiteX38" fmla="*/ 255166 w 557114"/>
                  <a:gd name="connsiteY38" fmla="*/ 510272 h 608062"/>
                  <a:gd name="connsiteX39" fmla="*/ 258962 w 557114"/>
                  <a:gd name="connsiteY39" fmla="*/ 430202 h 608062"/>
                  <a:gd name="connsiteX40" fmla="*/ 232676 w 557114"/>
                  <a:gd name="connsiteY40" fmla="*/ 375432 h 608062"/>
                  <a:gd name="connsiteX41" fmla="*/ 243589 w 557114"/>
                  <a:gd name="connsiteY41" fmla="*/ 355438 h 608062"/>
                  <a:gd name="connsiteX42" fmla="*/ 276250 w 557114"/>
                  <a:gd name="connsiteY42" fmla="*/ 0 h 608062"/>
                  <a:gd name="connsiteX43" fmla="*/ 277674 w 557114"/>
                  <a:gd name="connsiteY43" fmla="*/ 0 h 608062"/>
                  <a:gd name="connsiteX44" fmla="*/ 277863 w 557114"/>
                  <a:gd name="connsiteY44" fmla="*/ 0 h 608062"/>
                  <a:gd name="connsiteX45" fmla="*/ 277958 w 557114"/>
                  <a:gd name="connsiteY45" fmla="*/ 0 h 608062"/>
                  <a:gd name="connsiteX46" fmla="*/ 279382 w 557114"/>
                  <a:gd name="connsiteY46" fmla="*/ 0 h 608062"/>
                  <a:gd name="connsiteX47" fmla="*/ 402570 w 557114"/>
                  <a:gd name="connsiteY47" fmla="*/ 104895 h 608062"/>
                  <a:gd name="connsiteX48" fmla="*/ 394693 w 557114"/>
                  <a:gd name="connsiteY48" fmla="*/ 159001 h 608062"/>
                  <a:gd name="connsiteX49" fmla="*/ 405892 w 557114"/>
                  <a:gd name="connsiteY49" fmla="*/ 184774 h 608062"/>
                  <a:gd name="connsiteX50" fmla="*/ 377040 w 557114"/>
                  <a:gd name="connsiteY50" fmla="*/ 236890 h 608062"/>
                  <a:gd name="connsiteX51" fmla="*/ 315731 w 557114"/>
                  <a:gd name="connsiteY51" fmla="*/ 311274 h 608062"/>
                  <a:gd name="connsiteX52" fmla="*/ 277958 w 557114"/>
                  <a:gd name="connsiteY52" fmla="*/ 319707 h 608062"/>
                  <a:gd name="connsiteX53" fmla="*/ 277958 w 557114"/>
                  <a:gd name="connsiteY53" fmla="*/ 319802 h 608062"/>
                  <a:gd name="connsiteX54" fmla="*/ 277863 w 557114"/>
                  <a:gd name="connsiteY54" fmla="*/ 319802 h 608062"/>
                  <a:gd name="connsiteX55" fmla="*/ 277674 w 557114"/>
                  <a:gd name="connsiteY55" fmla="*/ 319802 h 608062"/>
                  <a:gd name="connsiteX56" fmla="*/ 277674 w 557114"/>
                  <a:gd name="connsiteY56" fmla="*/ 319707 h 608062"/>
                  <a:gd name="connsiteX57" fmla="*/ 239901 w 557114"/>
                  <a:gd name="connsiteY57" fmla="*/ 311274 h 608062"/>
                  <a:gd name="connsiteX58" fmla="*/ 178592 w 557114"/>
                  <a:gd name="connsiteY58" fmla="*/ 236890 h 608062"/>
                  <a:gd name="connsiteX59" fmla="*/ 149740 w 557114"/>
                  <a:gd name="connsiteY59" fmla="*/ 184774 h 608062"/>
                  <a:gd name="connsiteX60" fmla="*/ 161034 w 557114"/>
                  <a:gd name="connsiteY60" fmla="*/ 159001 h 608062"/>
                  <a:gd name="connsiteX61" fmla="*/ 153062 w 557114"/>
                  <a:gd name="connsiteY61" fmla="*/ 104895 h 608062"/>
                  <a:gd name="connsiteX62" fmla="*/ 276250 w 557114"/>
                  <a:gd name="connsiteY62"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rgbClr val="1A3172"/>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2" name="椭圆 141"/>
              <p:cNvSpPr/>
              <p:nvPr/>
            </p:nvSpPr>
            <p:spPr>
              <a:xfrm>
                <a:off x="10795050" y="837908"/>
                <a:ext cx="444449" cy="457054"/>
              </a:xfrm>
              <a:prstGeom prst="ellipse">
                <a:avLst/>
              </a:prstGeom>
              <a:noFill/>
              <a:ln w="25400">
                <a:solidFill>
                  <a:srgbClr val="1A3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44" name="文本框 143"/>
            <p:cNvSpPr txBox="1"/>
            <p:nvPr/>
          </p:nvSpPr>
          <p:spPr>
            <a:xfrm>
              <a:off x="6788727" y="915813"/>
              <a:ext cx="3961847" cy="369332"/>
            </a:xfrm>
            <a:prstGeom prst="rect">
              <a:avLst/>
            </a:prstGeom>
            <a:noFill/>
          </p:spPr>
          <p:txBody>
            <a:bodyPr wrap="square" rtlCol="0">
              <a:spAutoFit/>
            </a:bodyPr>
            <a:lstStyle/>
            <a:p>
              <a:pPr algn="r"/>
              <a:r>
                <a:rPr lang="zh-CN" altLang="en-US"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电子科技大学计算机科学与技术专业</a:t>
              </a:r>
            </a:p>
          </p:txBody>
        </p:sp>
      </p:grpSp>
      <p:grpSp>
        <p:nvGrpSpPr>
          <p:cNvPr id="149" name="组合 148"/>
          <p:cNvGrpSpPr/>
          <p:nvPr/>
        </p:nvGrpSpPr>
        <p:grpSpPr>
          <a:xfrm>
            <a:off x="1231338" y="2476382"/>
            <a:ext cx="9796272" cy="2038428"/>
            <a:chOff x="1231338" y="2476382"/>
            <a:chExt cx="9796272" cy="2038428"/>
          </a:xfrm>
        </p:grpSpPr>
        <p:sp>
          <p:nvSpPr>
            <p:cNvPr id="123" name="标题 1104"/>
            <p:cNvSpPr txBox="1"/>
            <p:nvPr/>
          </p:nvSpPr>
          <p:spPr>
            <a:xfrm>
              <a:off x="1533869" y="2891804"/>
              <a:ext cx="6188531" cy="478635"/>
            </a:xfrm>
            <a:prstGeom prst="rect">
              <a:avLst/>
            </a:prstGeom>
          </p:spPr>
          <p:txBody>
            <a:bodyPr vert="horz" lIns="91440" tIns="45720" rIns="91440" bIns="45720" rtlCol="0" anchor="ctr">
              <a:normAutofit/>
            </a:bodyPr>
            <a:lstStyle>
              <a:lvl1pPr algn="r" defTabSz="913765" rtl="0" eaLnBrk="1" latinLnBrk="0" hangingPunct="1">
                <a:lnSpc>
                  <a:spcPct val="90000"/>
                </a:lnSpc>
                <a:spcBef>
                  <a:spcPct val="0"/>
                </a:spcBef>
                <a:buNone/>
                <a:defRPr sz="4000" b="1" kern="1200">
                  <a:solidFill>
                    <a:srgbClr val="08A0E2"/>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defRPr/>
              </a:pPr>
              <a:endParaRPr kumimoji="0" lang="zh-CN" altLang="en-US" sz="2800" i="0" u="none" strike="noStrike" kern="1200" cap="none" spc="0" normalizeH="0" baseline="0" noProof="0" dirty="0">
                <a:ln>
                  <a:noFill/>
                </a:ln>
                <a:solidFill>
                  <a:schemeClr val="tx1">
                    <a:lumMod val="85000"/>
                    <a:lumOff val="15000"/>
                  </a:schemeClr>
                </a:solidFill>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 name="矩形 4"/>
            <p:cNvSpPr/>
            <p:nvPr/>
          </p:nvSpPr>
          <p:spPr>
            <a:xfrm>
              <a:off x="1231338" y="2476382"/>
              <a:ext cx="9796272" cy="830997"/>
            </a:xfrm>
            <a:prstGeom prst="rect">
              <a:avLst/>
            </a:prstGeom>
          </p:spPr>
          <p:txBody>
            <a:bodyPr wrap="none">
              <a:spAutoFit/>
            </a:bodyPr>
            <a:lstStyle/>
            <a:p>
              <a:r>
                <a:rPr lang="zh-CN" altLang="en-US" sz="48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基于</a:t>
              </a:r>
              <a:r>
                <a:rPr lang="en-US" altLang="zh-CN" sz="48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NEMU</a:t>
              </a:r>
              <a:r>
                <a:rPr lang="zh-CN" altLang="en-US" sz="48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的</a:t>
              </a:r>
              <a:r>
                <a:rPr lang="en-US" altLang="zh-CN" sz="48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GEM5 CPU</a:t>
              </a:r>
              <a:r>
                <a:rPr lang="zh-CN" altLang="en-US" sz="48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模型实现</a:t>
              </a:r>
            </a:p>
          </p:txBody>
        </p:sp>
        <p:sp>
          <p:nvSpPr>
            <p:cNvPr id="140" name="矩形 139"/>
            <p:cNvSpPr/>
            <p:nvPr/>
          </p:nvSpPr>
          <p:spPr>
            <a:xfrm>
              <a:off x="1533869" y="4126242"/>
              <a:ext cx="6281320" cy="388568"/>
            </a:xfrm>
            <a:prstGeom prst="rect">
              <a:avLst/>
            </a:prstGeom>
          </p:spPr>
          <p:txBody>
            <a:bodyPr wrap="square">
              <a:spAutoFit/>
            </a:bodyPr>
            <a:lstStyle/>
            <a:p>
              <a:pPr>
                <a:lnSpc>
                  <a:spcPct val="150000"/>
                </a:lnSpc>
              </a:pPr>
              <a:endParaRPr lang="en-US" altLang="zh-CN" sz="14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75960" y="4876901"/>
            <a:ext cx="1305133" cy="12987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437" y="253713"/>
            <a:ext cx="10850563" cy="663575"/>
          </a:xfrm>
        </p:spPr>
        <p:txBody>
          <a:bodyPr/>
          <a:lstStyle/>
          <a:p>
            <a:r>
              <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rPr>
              <a:t>系统实现细节</a:t>
            </a:r>
            <a:r>
              <a:rPr lang="en-US" altLang="zh-CN" sz="2800" dirty="0">
                <a:latin typeface="字魂59号-创粗黑" panose="00000500000000000000" pitchFamily="2" charset="-122"/>
                <a:ea typeface="字魂59号-创粗黑" panose="00000500000000000000" pitchFamily="2" charset="-122"/>
                <a:sym typeface="字魂59号-创粗黑" panose="00000500000000000000" pitchFamily="2" charset="-122"/>
              </a:rPr>
              <a:t>-NEMU</a:t>
            </a:r>
            <a:endPar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126" name="图片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pic>
        <p:nvPicPr>
          <p:cNvPr id="4" name="图片 3">
            <a:extLst>
              <a:ext uri="{FF2B5EF4-FFF2-40B4-BE49-F238E27FC236}">
                <a16:creationId xmlns:a16="http://schemas.microsoft.com/office/drawing/2014/main" id="{0ADACA74-9EB9-4447-BBFA-36DB3785C2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526" y="1059873"/>
            <a:ext cx="4144583" cy="2573148"/>
          </a:xfrm>
          <a:prstGeom prst="rect">
            <a:avLst/>
          </a:prstGeom>
        </p:spPr>
      </p:pic>
      <p:pic>
        <p:nvPicPr>
          <p:cNvPr id="6" name="图片 5">
            <a:extLst>
              <a:ext uri="{FF2B5EF4-FFF2-40B4-BE49-F238E27FC236}">
                <a16:creationId xmlns:a16="http://schemas.microsoft.com/office/drawing/2014/main" id="{CD503238-223F-48B3-A9E3-4385C2318CF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2439" y="868796"/>
            <a:ext cx="3853849" cy="2823439"/>
          </a:xfrm>
          <a:prstGeom prst="rect">
            <a:avLst/>
          </a:prstGeom>
        </p:spPr>
      </p:pic>
      <p:sp>
        <p:nvSpPr>
          <p:cNvPr id="7" name="矩形 6">
            <a:extLst>
              <a:ext uri="{FF2B5EF4-FFF2-40B4-BE49-F238E27FC236}">
                <a16:creationId xmlns:a16="http://schemas.microsoft.com/office/drawing/2014/main" id="{0719F253-57F2-45AE-9F30-DB3A7FCB5A49}"/>
              </a:ext>
            </a:extLst>
          </p:cNvPr>
          <p:cNvSpPr/>
          <p:nvPr/>
        </p:nvSpPr>
        <p:spPr bwMode="auto">
          <a:xfrm>
            <a:off x="1976962" y="1957675"/>
            <a:ext cx="475293" cy="134361"/>
          </a:xfrm>
          <a:prstGeom prst="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pic>
        <p:nvPicPr>
          <p:cNvPr id="13" name="图片 12">
            <a:extLst>
              <a:ext uri="{FF2B5EF4-FFF2-40B4-BE49-F238E27FC236}">
                <a16:creationId xmlns:a16="http://schemas.microsoft.com/office/drawing/2014/main" id="{4155F18F-AC3A-4B68-8764-09021FAF9EF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0270" y="3692235"/>
            <a:ext cx="2986676" cy="3027219"/>
          </a:xfrm>
          <a:prstGeom prst="rect">
            <a:avLst/>
          </a:prstGeom>
        </p:spPr>
      </p:pic>
      <p:sp>
        <p:nvSpPr>
          <p:cNvPr id="15" name="矩形 14">
            <a:extLst>
              <a:ext uri="{FF2B5EF4-FFF2-40B4-BE49-F238E27FC236}">
                <a16:creationId xmlns:a16="http://schemas.microsoft.com/office/drawing/2014/main" id="{162EEB19-A212-4ADD-8EB1-79A2CCBE0776}"/>
              </a:ext>
            </a:extLst>
          </p:cNvPr>
          <p:cNvSpPr/>
          <p:nvPr/>
        </p:nvSpPr>
        <p:spPr bwMode="auto">
          <a:xfrm>
            <a:off x="2153608" y="2441862"/>
            <a:ext cx="548028" cy="124691"/>
          </a:xfrm>
          <a:prstGeom prst="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8" name="矩形 17">
            <a:extLst>
              <a:ext uri="{FF2B5EF4-FFF2-40B4-BE49-F238E27FC236}">
                <a16:creationId xmlns:a16="http://schemas.microsoft.com/office/drawing/2014/main" id="{3ACC1CD0-B914-4D7F-B0D4-4F071E652227}"/>
              </a:ext>
            </a:extLst>
          </p:cNvPr>
          <p:cNvSpPr/>
          <p:nvPr/>
        </p:nvSpPr>
        <p:spPr bwMode="auto">
          <a:xfrm>
            <a:off x="7532635" y="1932235"/>
            <a:ext cx="593056" cy="110766"/>
          </a:xfrm>
          <a:prstGeom prst="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9" name="矩形 18">
            <a:extLst>
              <a:ext uri="{FF2B5EF4-FFF2-40B4-BE49-F238E27FC236}">
                <a16:creationId xmlns:a16="http://schemas.microsoft.com/office/drawing/2014/main" id="{0D4855C6-6879-485A-8927-C294B6B58B00}"/>
              </a:ext>
            </a:extLst>
          </p:cNvPr>
          <p:cNvSpPr/>
          <p:nvPr/>
        </p:nvSpPr>
        <p:spPr bwMode="auto">
          <a:xfrm>
            <a:off x="7553416" y="2566553"/>
            <a:ext cx="475293" cy="134361"/>
          </a:xfrm>
          <a:prstGeom prst="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0" name="矩形 19">
            <a:extLst>
              <a:ext uri="{FF2B5EF4-FFF2-40B4-BE49-F238E27FC236}">
                <a16:creationId xmlns:a16="http://schemas.microsoft.com/office/drawing/2014/main" id="{9E177860-F85A-4966-B590-E2F694473CE1}"/>
              </a:ext>
            </a:extLst>
          </p:cNvPr>
          <p:cNvSpPr/>
          <p:nvPr/>
        </p:nvSpPr>
        <p:spPr bwMode="auto">
          <a:xfrm>
            <a:off x="7532635" y="2138612"/>
            <a:ext cx="516856" cy="110765"/>
          </a:xfrm>
          <a:prstGeom prst="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4" name="箭头: 右 13">
            <a:extLst>
              <a:ext uri="{FF2B5EF4-FFF2-40B4-BE49-F238E27FC236}">
                <a16:creationId xmlns:a16="http://schemas.microsoft.com/office/drawing/2014/main" id="{CEED68F8-D7CF-4900-A4D8-0B50485EA27C}"/>
              </a:ext>
            </a:extLst>
          </p:cNvPr>
          <p:cNvSpPr/>
          <p:nvPr/>
        </p:nvSpPr>
        <p:spPr bwMode="auto">
          <a:xfrm>
            <a:off x="4856389" y="2043001"/>
            <a:ext cx="1586346" cy="318654"/>
          </a:xfrm>
          <a:prstGeom prst="rightArrow">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2" name="文本框 21">
            <a:extLst>
              <a:ext uri="{FF2B5EF4-FFF2-40B4-BE49-F238E27FC236}">
                <a16:creationId xmlns:a16="http://schemas.microsoft.com/office/drawing/2014/main" id="{E3E8EB5D-6B61-4FC1-BA9A-70D1931DEAD1}"/>
              </a:ext>
            </a:extLst>
          </p:cNvPr>
          <p:cNvSpPr txBox="1"/>
          <p:nvPr/>
        </p:nvSpPr>
        <p:spPr>
          <a:xfrm>
            <a:off x="3869385" y="3830781"/>
            <a:ext cx="8059377" cy="3027219"/>
          </a:xfrm>
          <a:prstGeom prst="rect">
            <a:avLst/>
          </a:prstGeom>
          <a:noFill/>
        </p:spPr>
        <p:txBody>
          <a:bodyPr wrap="none" lIns="90000" tIns="46800" rIns="90000" bIns="46800" rtlCol="0" anchor="ctr" anchorCtr="0">
            <a:normAutofit fontScale="92500" lnSpcReduction="10000"/>
          </a:bodyPr>
          <a:lstStyle/>
          <a:p>
            <a:pPr marL="285750" indent="-285750">
              <a:lnSpc>
                <a:spcPct val="150000"/>
              </a:lnSpc>
              <a:buClr>
                <a:schemeClr val="accent6">
                  <a:lumMod val="50000"/>
                </a:schemeClr>
              </a:buClr>
              <a:buFont typeface="Wingdings" panose="05000000000000000000" pitchFamily="2" charset="2"/>
              <a:buChar char="Ø"/>
            </a:pPr>
            <a:r>
              <a:rPr lang="zh-CN" altLang="en-US" dirty="0"/>
              <a:t>用</a:t>
            </a:r>
            <a:r>
              <a:rPr lang="en-US" altLang="zh-CN" dirty="0"/>
              <a:t>GEM5</a:t>
            </a:r>
            <a:r>
              <a:rPr lang="zh-CN" altLang="en-US" dirty="0"/>
              <a:t>中新建的函数签名一致的访存接口替换掉</a:t>
            </a:r>
            <a:r>
              <a:rPr lang="en-US" altLang="zh-CN" dirty="0"/>
              <a:t>NEMU</a:t>
            </a:r>
            <a:r>
              <a:rPr lang="zh-CN" altLang="en-US" dirty="0"/>
              <a:t>中原有的访存接口。</a:t>
            </a:r>
            <a:endParaRPr lang="en-US" altLang="zh-CN" dirty="0"/>
          </a:p>
          <a:p>
            <a:pPr marL="285750" indent="-285750">
              <a:lnSpc>
                <a:spcPct val="150000"/>
              </a:lnSpc>
              <a:buClr>
                <a:schemeClr val="accent6">
                  <a:lumMod val="50000"/>
                </a:schemeClr>
              </a:buClr>
              <a:buFont typeface="Wingdings" panose="05000000000000000000" pitchFamily="2" charset="2"/>
              <a:buChar char="Ø"/>
            </a:pPr>
            <a:r>
              <a:rPr lang="en-US" altLang="zh-CN" dirty="0"/>
              <a:t>GEM5</a:t>
            </a:r>
            <a:r>
              <a:rPr lang="zh-CN" altLang="en-US" dirty="0"/>
              <a:t>中</a:t>
            </a:r>
            <a:r>
              <a:rPr lang="en-US" altLang="zh-CN" dirty="0"/>
              <a:t>CPU</a:t>
            </a:r>
            <a:r>
              <a:rPr lang="zh-CN" altLang="en-US" dirty="0"/>
              <a:t>访存时有</a:t>
            </a:r>
            <a:r>
              <a:rPr lang="en-US" altLang="zh-CN" dirty="0"/>
              <a:t>L1_ICache </a:t>
            </a:r>
            <a:r>
              <a:rPr lang="zh-CN" altLang="en-US" dirty="0"/>
              <a:t>和 </a:t>
            </a:r>
            <a:r>
              <a:rPr lang="en-US" altLang="zh-CN" dirty="0"/>
              <a:t>L1_DCache</a:t>
            </a:r>
            <a:r>
              <a:rPr lang="zh-CN" altLang="en-US" dirty="0"/>
              <a:t>并存，</a:t>
            </a:r>
            <a:r>
              <a:rPr lang="en-US" altLang="zh-CN" dirty="0"/>
              <a:t>paddr_read</a:t>
            </a:r>
            <a:r>
              <a:rPr lang="zh-CN" altLang="en-US" dirty="0"/>
              <a:t>中</a:t>
            </a:r>
            <a:endParaRPr lang="en-US" altLang="zh-CN" dirty="0"/>
          </a:p>
          <a:p>
            <a:pPr>
              <a:lnSpc>
                <a:spcPct val="150000"/>
              </a:lnSpc>
            </a:pPr>
            <a:r>
              <a:rPr lang="zh-CN" altLang="en-US" dirty="0"/>
              <a:t>也需要做相应区分，取指令</a:t>
            </a:r>
            <a:r>
              <a:rPr lang="en-US" altLang="zh-CN" dirty="0">
                <a:sym typeface="Wingdings" panose="05000000000000000000" pitchFamily="2" charset="2"/>
              </a:rPr>
              <a:t>gem5_ifetch, </a:t>
            </a:r>
            <a:r>
              <a:rPr lang="zh-CN" altLang="en-US" dirty="0">
                <a:sym typeface="Wingdings" panose="05000000000000000000" pitchFamily="2" charset="2"/>
              </a:rPr>
              <a:t>取数据</a:t>
            </a:r>
            <a:r>
              <a:rPr lang="en-US" altLang="zh-CN" dirty="0">
                <a:sym typeface="Wingdings" panose="05000000000000000000" pitchFamily="2" charset="2"/>
              </a:rPr>
              <a:t>gem5_read</a:t>
            </a:r>
            <a:r>
              <a:rPr lang="zh-CN" altLang="en-US" dirty="0">
                <a:sym typeface="Wingdings" panose="05000000000000000000" pitchFamily="2" charset="2"/>
              </a:rPr>
              <a:t>。</a:t>
            </a:r>
            <a:endParaRPr lang="en-US" altLang="zh-CN" dirty="0">
              <a:sym typeface="Wingdings" panose="05000000000000000000" pitchFamily="2" charset="2"/>
            </a:endParaRPr>
          </a:p>
          <a:p>
            <a:pPr marL="285750" indent="-285750">
              <a:lnSpc>
                <a:spcPct val="150000"/>
              </a:lnSpc>
              <a:buClr>
                <a:schemeClr val="accent6">
                  <a:lumMod val="50000"/>
                </a:schemeClr>
              </a:buClr>
              <a:buFont typeface="Wingdings" panose="05000000000000000000" pitchFamily="2" charset="2"/>
              <a:buChar char="Ø"/>
            </a:pPr>
            <a:r>
              <a:rPr lang="en-US" altLang="zh-CN" dirty="0"/>
              <a:t>GEM5</a:t>
            </a:r>
            <a:r>
              <a:rPr lang="zh-CN" altLang="en-US" dirty="0"/>
              <a:t>中</a:t>
            </a:r>
            <a:r>
              <a:rPr lang="en-US" altLang="zh-CN" dirty="0"/>
              <a:t>memory </a:t>
            </a:r>
            <a:r>
              <a:rPr lang="zh-CN" altLang="en-US" dirty="0"/>
              <a:t>和 </a:t>
            </a:r>
            <a:r>
              <a:rPr lang="en-US" altLang="zh-CN" dirty="0"/>
              <a:t>device </a:t>
            </a:r>
            <a:r>
              <a:rPr lang="zh-CN" altLang="en-US" dirty="0"/>
              <a:t>统一编址，共享一块物理地址空间，因此</a:t>
            </a:r>
            <a:r>
              <a:rPr lang="en-US" altLang="zh-CN" dirty="0"/>
              <a:t>paddr_</a:t>
            </a:r>
          </a:p>
          <a:p>
            <a:pPr>
              <a:lnSpc>
                <a:spcPct val="150000"/>
              </a:lnSpc>
            </a:pPr>
            <a:r>
              <a:rPr lang="en-US" altLang="zh-CN" dirty="0"/>
              <a:t>read</a:t>
            </a:r>
            <a:r>
              <a:rPr lang="zh-CN" altLang="en-US" dirty="0"/>
              <a:t>中不需要区分是读写</a:t>
            </a:r>
            <a:r>
              <a:rPr lang="en-US" altLang="zh-CN" dirty="0"/>
              <a:t>memory</a:t>
            </a:r>
            <a:r>
              <a:rPr lang="zh-CN" altLang="en-US" dirty="0"/>
              <a:t>还是读写</a:t>
            </a:r>
            <a:r>
              <a:rPr lang="en-US" altLang="zh-CN" dirty="0"/>
              <a:t>device</a:t>
            </a:r>
            <a:r>
              <a:rPr lang="zh-CN" altLang="en-US" dirty="0"/>
              <a:t>。</a:t>
            </a:r>
            <a:endParaRPr lang="en-US" altLang="zh-CN" dirty="0"/>
          </a:p>
          <a:p>
            <a:pPr marL="285750" indent="-285750">
              <a:lnSpc>
                <a:spcPct val="150000"/>
              </a:lnSpc>
              <a:buClr>
                <a:schemeClr val="accent6">
                  <a:lumMod val="50000"/>
                </a:schemeClr>
              </a:buClr>
              <a:buFont typeface="Wingdings" panose="05000000000000000000" pitchFamily="2" charset="2"/>
              <a:buChar char="Ø"/>
            </a:pPr>
            <a:r>
              <a:rPr lang="en-US" altLang="zh-CN" dirty="0"/>
              <a:t>NEMU</a:t>
            </a:r>
            <a:r>
              <a:rPr lang="zh-CN" altLang="en-US" dirty="0"/>
              <a:t>被打包为动态库时不清楚</a:t>
            </a:r>
            <a:r>
              <a:rPr lang="en-US" altLang="zh-CN" dirty="0"/>
              <a:t>GEM5</a:t>
            </a:r>
            <a:r>
              <a:rPr lang="zh-CN" altLang="en-US" dirty="0"/>
              <a:t>中对应读写接口的地址，因此在</a:t>
            </a:r>
            <a:r>
              <a:rPr lang="en-US" altLang="zh-CN" dirty="0"/>
              <a:t>NEMU</a:t>
            </a:r>
          </a:p>
          <a:p>
            <a:pPr>
              <a:lnSpc>
                <a:spcPct val="150000"/>
              </a:lnSpc>
            </a:pPr>
            <a:r>
              <a:rPr lang="zh-CN" altLang="en-US" dirty="0"/>
              <a:t>中创建几个辅助函数暴露给</a:t>
            </a:r>
            <a:r>
              <a:rPr lang="en-US" altLang="zh-CN" dirty="0"/>
              <a:t>GEM5, </a:t>
            </a:r>
            <a:r>
              <a:rPr lang="zh-CN" altLang="en-US" dirty="0"/>
              <a:t>让</a:t>
            </a:r>
            <a:r>
              <a:rPr lang="en-US" altLang="zh-CN" dirty="0"/>
              <a:t>GEM5 </a:t>
            </a:r>
            <a:r>
              <a:rPr lang="zh-CN" altLang="en-US" dirty="0"/>
              <a:t>中</a:t>
            </a:r>
            <a:r>
              <a:rPr lang="en-US" altLang="zh-CN" dirty="0"/>
              <a:t>NemuCPU</a:t>
            </a:r>
            <a:r>
              <a:rPr lang="zh-CN" altLang="en-US" dirty="0"/>
              <a:t>在初始化时调用辅助函数</a:t>
            </a:r>
            <a:endParaRPr lang="en-US" altLang="zh-CN" dirty="0"/>
          </a:p>
          <a:p>
            <a:pPr>
              <a:lnSpc>
                <a:spcPct val="150000"/>
              </a:lnSpc>
            </a:pPr>
            <a:r>
              <a:rPr lang="zh-CN" altLang="en-US" dirty="0"/>
              <a:t>设置</a:t>
            </a:r>
            <a:r>
              <a:rPr lang="en-US" altLang="zh-CN" dirty="0"/>
              <a:t>NEMU</a:t>
            </a:r>
            <a:r>
              <a:rPr lang="zh-CN" altLang="en-US" dirty="0"/>
              <a:t>需要的函数指针。</a:t>
            </a:r>
            <a:endParaRPr lang="en-US" altLang="zh-CN" dirty="0"/>
          </a:p>
          <a:p>
            <a:pPr marL="285750" indent="-28575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80528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437" y="253713"/>
            <a:ext cx="10850563" cy="663575"/>
          </a:xfrm>
        </p:spPr>
        <p:txBody>
          <a:bodyPr/>
          <a:lstStyle/>
          <a:p>
            <a:r>
              <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rPr>
              <a:t>系统实现细节</a:t>
            </a:r>
            <a:r>
              <a:rPr lang="en-US" altLang="zh-CN" sz="2800" dirty="0">
                <a:latin typeface="字魂59号-创粗黑" panose="00000500000000000000" pitchFamily="2" charset="-122"/>
                <a:ea typeface="字魂59号-创粗黑" panose="00000500000000000000" pitchFamily="2" charset="-122"/>
                <a:sym typeface="字魂59号-创粗黑" panose="00000500000000000000" pitchFamily="2" charset="-122"/>
              </a:rPr>
              <a:t>-GEM5</a:t>
            </a:r>
            <a:endPar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126" name="图片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pic>
        <p:nvPicPr>
          <p:cNvPr id="4" name="图片 3">
            <a:extLst>
              <a:ext uri="{FF2B5EF4-FFF2-40B4-BE49-F238E27FC236}">
                <a16:creationId xmlns:a16="http://schemas.microsoft.com/office/drawing/2014/main" id="{47D2D91C-39BB-41F1-89A0-84EE4AA113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338" y="1032164"/>
            <a:ext cx="4349180" cy="5638800"/>
          </a:xfrm>
          <a:prstGeom prst="rect">
            <a:avLst/>
          </a:prstGeom>
        </p:spPr>
      </p:pic>
      <p:sp>
        <p:nvSpPr>
          <p:cNvPr id="5" name="箭头: 右 4">
            <a:extLst>
              <a:ext uri="{FF2B5EF4-FFF2-40B4-BE49-F238E27FC236}">
                <a16:creationId xmlns:a16="http://schemas.microsoft.com/office/drawing/2014/main" id="{F8D3D1D3-5B00-41AB-8AC4-BD0D36645725}"/>
              </a:ext>
            </a:extLst>
          </p:cNvPr>
          <p:cNvSpPr/>
          <p:nvPr/>
        </p:nvSpPr>
        <p:spPr bwMode="auto">
          <a:xfrm>
            <a:off x="5264727" y="1851025"/>
            <a:ext cx="1662545" cy="256309"/>
          </a:xfrm>
          <a:prstGeom prst="rightArrow">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7" name="箭头: 右 6">
            <a:extLst>
              <a:ext uri="{FF2B5EF4-FFF2-40B4-BE49-F238E27FC236}">
                <a16:creationId xmlns:a16="http://schemas.microsoft.com/office/drawing/2014/main" id="{5FEFB025-BC2E-42C4-B0BA-9257A0726BAF}"/>
              </a:ext>
            </a:extLst>
          </p:cNvPr>
          <p:cNvSpPr/>
          <p:nvPr/>
        </p:nvSpPr>
        <p:spPr bwMode="auto">
          <a:xfrm>
            <a:off x="5264726" y="3300845"/>
            <a:ext cx="1662545" cy="256309"/>
          </a:xfrm>
          <a:prstGeom prst="rightArrow">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8" name="箭头: 右 7">
            <a:extLst>
              <a:ext uri="{FF2B5EF4-FFF2-40B4-BE49-F238E27FC236}">
                <a16:creationId xmlns:a16="http://schemas.microsoft.com/office/drawing/2014/main" id="{1376732E-9C5A-40BE-AC6F-FA904BDFA57A}"/>
              </a:ext>
            </a:extLst>
          </p:cNvPr>
          <p:cNvSpPr/>
          <p:nvPr/>
        </p:nvSpPr>
        <p:spPr bwMode="auto">
          <a:xfrm>
            <a:off x="5264724" y="4688320"/>
            <a:ext cx="1662545" cy="256309"/>
          </a:xfrm>
          <a:prstGeom prst="rightArrow">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9" name="箭头: 右 8">
            <a:extLst>
              <a:ext uri="{FF2B5EF4-FFF2-40B4-BE49-F238E27FC236}">
                <a16:creationId xmlns:a16="http://schemas.microsoft.com/office/drawing/2014/main" id="{CF589FF0-13BE-4358-A4CB-A855EBCBFBB4}"/>
              </a:ext>
            </a:extLst>
          </p:cNvPr>
          <p:cNvSpPr/>
          <p:nvPr/>
        </p:nvSpPr>
        <p:spPr bwMode="auto">
          <a:xfrm>
            <a:off x="5264725" y="5494771"/>
            <a:ext cx="1662545" cy="256309"/>
          </a:xfrm>
          <a:prstGeom prst="rightArrow">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6" name="文本框 5">
            <a:extLst>
              <a:ext uri="{FF2B5EF4-FFF2-40B4-BE49-F238E27FC236}">
                <a16:creationId xmlns:a16="http://schemas.microsoft.com/office/drawing/2014/main" id="{D0746732-64DD-4505-A49B-85093AE4A810}"/>
              </a:ext>
            </a:extLst>
          </p:cNvPr>
          <p:cNvSpPr txBox="1"/>
          <p:nvPr/>
        </p:nvSpPr>
        <p:spPr>
          <a:xfrm>
            <a:off x="7259479" y="1695882"/>
            <a:ext cx="4426830" cy="523193"/>
          </a:xfrm>
          <a:prstGeom prst="rect">
            <a:avLst/>
          </a:prstGeom>
          <a:noFill/>
        </p:spPr>
        <p:txBody>
          <a:bodyPr wrap="none" lIns="90000" tIns="46800" rIns="90000" bIns="46800" rtlCol="0" anchor="ctr" anchorCtr="0">
            <a:normAutofit/>
          </a:bodyPr>
          <a:lstStyle/>
          <a:p>
            <a:pPr marL="285750" indent="-285750">
              <a:buClr>
                <a:schemeClr val="accent6">
                  <a:lumMod val="50000"/>
                </a:schemeClr>
              </a:buClr>
              <a:buFont typeface="Wingdings" panose="05000000000000000000" pitchFamily="2" charset="2"/>
              <a:buChar char="Ø"/>
            </a:pPr>
            <a:r>
              <a:rPr lang="zh-CN" altLang="en-US" dirty="0"/>
              <a:t>注册事件回调函数，</a:t>
            </a:r>
            <a:r>
              <a:rPr lang="en-US" altLang="zh-CN" dirty="0"/>
              <a:t>tickEvent </a:t>
            </a:r>
            <a:r>
              <a:rPr lang="en-US" altLang="zh-CN" dirty="0">
                <a:sym typeface="Wingdings" panose="05000000000000000000" pitchFamily="2" charset="2"/>
              </a:rPr>
              <a:t> tick()</a:t>
            </a:r>
            <a:r>
              <a:rPr lang="zh-CN" altLang="en-US" dirty="0">
                <a:sym typeface="Wingdings" panose="05000000000000000000" pitchFamily="2" charset="2"/>
              </a:rPr>
              <a:t>。</a:t>
            </a:r>
            <a:endParaRPr lang="zh-CN" altLang="en-US" dirty="0"/>
          </a:p>
        </p:txBody>
      </p:sp>
      <p:sp>
        <p:nvSpPr>
          <p:cNvPr id="11" name="文本框 10">
            <a:extLst>
              <a:ext uri="{FF2B5EF4-FFF2-40B4-BE49-F238E27FC236}">
                <a16:creationId xmlns:a16="http://schemas.microsoft.com/office/drawing/2014/main" id="{AB3F4D47-1CA9-47C6-A3DE-1DA6FCAD6EE3}"/>
              </a:ext>
            </a:extLst>
          </p:cNvPr>
          <p:cNvSpPr txBox="1"/>
          <p:nvPr/>
        </p:nvSpPr>
        <p:spPr>
          <a:xfrm>
            <a:off x="7259479" y="2708008"/>
            <a:ext cx="4775124" cy="1419757"/>
          </a:xfrm>
          <a:prstGeom prst="rect">
            <a:avLst/>
          </a:prstGeom>
          <a:noFill/>
        </p:spPr>
        <p:txBody>
          <a:bodyPr wrap="none" lIns="90000" tIns="46800" rIns="90000" bIns="46800" rtlCol="0" anchor="ctr" anchorCtr="0">
            <a:normAutofit/>
          </a:bodyPr>
          <a:lstStyle/>
          <a:p>
            <a:pPr marL="285750" indent="-285750">
              <a:buClr>
                <a:schemeClr val="accent6">
                  <a:lumMod val="50000"/>
                </a:schemeClr>
              </a:buClr>
              <a:buFont typeface="Wingdings" panose="05000000000000000000" pitchFamily="2" charset="2"/>
              <a:buChar char="Ø"/>
            </a:pPr>
            <a:r>
              <a:rPr lang="zh-CN" altLang="en-US" dirty="0"/>
              <a:t>加载</a:t>
            </a:r>
            <a:r>
              <a:rPr lang="en-US" altLang="zh-CN" dirty="0"/>
              <a:t>NEMU</a:t>
            </a:r>
            <a:r>
              <a:rPr lang="zh-CN" altLang="en-US" dirty="0"/>
              <a:t>动态库，读出所需函数指针，</a:t>
            </a:r>
            <a:endParaRPr lang="en-US" altLang="zh-CN" dirty="0"/>
          </a:p>
          <a:p>
            <a:r>
              <a:rPr lang="zh-CN" altLang="en-US" dirty="0"/>
              <a:t>通过读出的辅助函数设置</a:t>
            </a:r>
            <a:r>
              <a:rPr lang="en-US" altLang="zh-CN" dirty="0"/>
              <a:t>NEMU</a:t>
            </a:r>
            <a:r>
              <a:rPr lang="zh-CN" altLang="en-US" dirty="0"/>
              <a:t>中新的读写</a:t>
            </a:r>
            <a:endParaRPr lang="en-US" altLang="zh-CN" dirty="0"/>
          </a:p>
          <a:p>
            <a:r>
              <a:rPr lang="zh-CN" altLang="en-US" dirty="0"/>
              <a:t>函数指针，并通过读出的</a:t>
            </a:r>
            <a:r>
              <a:rPr lang="en-US" altLang="zh-CN" dirty="0"/>
              <a:t>init_isa()</a:t>
            </a:r>
            <a:r>
              <a:rPr lang="zh-CN" altLang="en-US" dirty="0"/>
              <a:t>初始化</a:t>
            </a:r>
            <a:r>
              <a:rPr lang="en-US" altLang="zh-CN" dirty="0"/>
              <a:t>NEMU</a:t>
            </a:r>
          </a:p>
          <a:p>
            <a:r>
              <a:rPr lang="zh-CN" altLang="en-US" dirty="0"/>
              <a:t>系统状态。</a:t>
            </a:r>
          </a:p>
        </p:txBody>
      </p:sp>
      <p:sp>
        <p:nvSpPr>
          <p:cNvPr id="12" name="文本框 11">
            <a:extLst>
              <a:ext uri="{FF2B5EF4-FFF2-40B4-BE49-F238E27FC236}">
                <a16:creationId xmlns:a16="http://schemas.microsoft.com/office/drawing/2014/main" id="{05BE24D2-2FA2-4216-A4CE-0C59595D31DF}"/>
              </a:ext>
            </a:extLst>
          </p:cNvPr>
          <p:cNvSpPr txBox="1"/>
          <p:nvPr/>
        </p:nvSpPr>
        <p:spPr>
          <a:xfrm>
            <a:off x="7259475" y="4461090"/>
            <a:ext cx="4655129" cy="710768"/>
          </a:xfrm>
          <a:prstGeom prst="rect">
            <a:avLst/>
          </a:prstGeom>
          <a:noFill/>
        </p:spPr>
        <p:txBody>
          <a:bodyPr wrap="none" lIns="90000" tIns="46800" rIns="90000" bIns="46800" rtlCol="0" anchor="ctr" anchorCtr="0">
            <a:normAutofit/>
          </a:bodyPr>
          <a:lstStyle/>
          <a:p>
            <a:pPr marL="285750" indent="-285750">
              <a:buClr>
                <a:schemeClr val="accent6">
                  <a:lumMod val="50000"/>
                </a:schemeClr>
              </a:buClr>
              <a:buFont typeface="Wingdings" panose="05000000000000000000" pitchFamily="2" charset="2"/>
              <a:buChar char="Ø"/>
            </a:pPr>
            <a:r>
              <a:rPr lang="en-US" altLang="zh-CN" dirty="0"/>
              <a:t>schedule tickEvent,  </a:t>
            </a:r>
            <a:r>
              <a:rPr lang="zh-CN" altLang="en-US" dirty="0"/>
              <a:t>下一个</a:t>
            </a:r>
            <a:r>
              <a:rPr lang="en-US" altLang="zh-CN" dirty="0"/>
              <a:t>clock</a:t>
            </a:r>
            <a:r>
              <a:rPr lang="zh-CN" altLang="en-US" dirty="0"/>
              <a:t>到来时，</a:t>
            </a:r>
            <a:endParaRPr lang="en-US" altLang="zh-CN" dirty="0"/>
          </a:p>
          <a:p>
            <a:r>
              <a:rPr lang="zh-CN" altLang="en-US" dirty="0"/>
              <a:t>自动调用</a:t>
            </a:r>
            <a:r>
              <a:rPr lang="en-US" altLang="zh-CN" dirty="0"/>
              <a:t>tick</a:t>
            </a:r>
            <a:r>
              <a:rPr lang="zh-CN" altLang="en-US" dirty="0"/>
              <a:t>函数执行指令。</a:t>
            </a:r>
          </a:p>
        </p:txBody>
      </p:sp>
      <p:sp>
        <p:nvSpPr>
          <p:cNvPr id="13" name="文本框 12">
            <a:extLst>
              <a:ext uri="{FF2B5EF4-FFF2-40B4-BE49-F238E27FC236}">
                <a16:creationId xmlns:a16="http://schemas.microsoft.com/office/drawing/2014/main" id="{BB376960-1419-4A6F-AB60-83E6F32A6770}"/>
              </a:ext>
            </a:extLst>
          </p:cNvPr>
          <p:cNvSpPr txBox="1"/>
          <p:nvPr/>
        </p:nvSpPr>
        <p:spPr>
          <a:xfrm>
            <a:off x="7259475" y="5171858"/>
            <a:ext cx="4717781" cy="1518372"/>
          </a:xfrm>
          <a:prstGeom prst="rect">
            <a:avLst/>
          </a:prstGeom>
          <a:noFill/>
        </p:spPr>
        <p:txBody>
          <a:bodyPr wrap="none" lIns="90000" tIns="46800" rIns="90000" bIns="46800" rtlCol="0" anchor="ctr" anchorCtr="0">
            <a:normAutofit/>
          </a:bodyPr>
          <a:lstStyle/>
          <a:p>
            <a:pPr marL="285750" indent="-285750">
              <a:buClr>
                <a:schemeClr val="accent6">
                  <a:lumMod val="50000"/>
                </a:schemeClr>
              </a:buClr>
              <a:buFont typeface="Wingdings" panose="05000000000000000000" pitchFamily="2" charset="2"/>
              <a:buChar char="Ø"/>
            </a:pPr>
            <a:r>
              <a:rPr lang="zh-CN" altLang="en-US" dirty="0"/>
              <a:t>通过读出的</a:t>
            </a:r>
            <a:r>
              <a:rPr lang="en-US" altLang="zh-CN" dirty="0"/>
              <a:t>cpu_execute</a:t>
            </a:r>
            <a:r>
              <a:rPr lang="zh-CN" altLang="en-US" dirty="0"/>
              <a:t>函数执行指令，根</a:t>
            </a:r>
            <a:endParaRPr lang="en-US" altLang="zh-CN" dirty="0"/>
          </a:p>
          <a:p>
            <a:r>
              <a:rPr lang="zh-CN" altLang="en-US" dirty="0"/>
              <a:t>据返回值来完成指令计数以及判断是否退出模</a:t>
            </a:r>
            <a:endParaRPr lang="en-US" altLang="zh-CN" dirty="0"/>
          </a:p>
          <a:p>
            <a:r>
              <a:rPr lang="zh-CN" altLang="en-US" dirty="0"/>
              <a:t>拟。最后</a:t>
            </a:r>
            <a:r>
              <a:rPr lang="en-US" altLang="zh-CN" dirty="0"/>
              <a:t>reschedule tickEvent, </a:t>
            </a:r>
            <a:r>
              <a:rPr lang="zh-CN" altLang="en-US" dirty="0"/>
              <a:t>下一个</a:t>
            </a:r>
            <a:r>
              <a:rPr lang="en-US" altLang="zh-CN" dirty="0"/>
              <a:t>clock</a:t>
            </a:r>
            <a:r>
              <a:rPr lang="zh-CN" altLang="en-US" dirty="0"/>
              <a:t>到</a:t>
            </a:r>
            <a:endParaRPr lang="en-US" altLang="zh-CN" dirty="0"/>
          </a:p>
          <a:p>
            <a:r>
              <a:rPr lang="zh-CN" altLang="en-US" dirty="0"/>
              <a:t>来时自动调用</a:t>
            </a:r>
            <a:r>
              <a:rPr lang="en-US" altLang="zh-CN" dirty="0"/>
              <a:t>tick</a:t>
            </a:r>
            <a:r>
              <a:rPr lang="zh-CN" altLang="en-US" dirty="0"/>
              <a:t>函数执行指令。</a:t>
            </a:r>
          </a:p>
        </p:txBody>
      </p:sp>
    </p:spTree>
    <p:extLst>
      <p:ext uri="{BB962C8B-B14F-4D97-AF65-F5344CB8AC3E}">
        <p14:creationId xmlns:p14="http://schemas.microsoft.com/office/powerpoint/2010/main" val="1614502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437" y="253713"/>
            <a:ext cx="10850563" cy="663575"/>
          </a:xfrm>
        </p:spPr>
        <p:txBody>
          <a:bodyPr/>
          <a:lstStyle/>
          <a:p>
            <a:r>
              <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rPr>
              <a:t>系统实现细节</a:t>
            </a:r>
            <a:r>
              <a:rPr lang="en-US" altLang="zh-CN" sz="2800" dirty="0">
                <a:latin typeface="字魂59号-创粗黑" panose="00000500000000000000" pitchFamily="2" charset="-122"/>
                <a:ea typeface="字魂59号-创粗黑" panose="00000500000000000000" pitchFamily="2" charset="-122"/>
                <a:sym typeface="字魂59号-创粗黑" panose="00000500000000000000" pitchFamily="2" charset="-122"/>
              </a:rPr>
              <a:t>-GEM5</a:t>
            </a:r>
            <a:endPar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126" name="图片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pic>
        <p:nvPicPr>
          <p:cNvPr id="10" name="图片 9">
            <a:extLst>
              <a:ext uri="{FF2B5EF4-FFF2-40B4-BE49-F238E27FC236}">
                <a16:creationId xmlns:a16="http://schemas.microsoft.com/office/drawing/2014/main" id="{D04DFDB0-4C73-437A-AAAF-713EE0FD12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357" y="1296963"/>
            <a:ext cx="3124072" cy="3332766"/>
          </a:xfrm>
          <a:prstGeom prst="rect">
            <a:avLst/>
          </a:prstGeom>
        </p:spPr>
      </p:pic>
      <p:pic>
        <p:nvPicPr>
          <p:cNvPr id="15" name="图片 14">
            <a:extLst>
              <a:ext uri="{FF2B5EF4-FFF2-40B4-BE49-F238E27FC236}">
                <a16:creationId xmlns:a16="http://schemas.microsoft.com/office/drawing/2014/main" id="{D5AA8B03-B95E-4317-AC2C-E5206F909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4314" y="1266942"/>
            <a:ext cx="7955358" cy="3332767"/>
          </a:xfrm>
          <a:prstGeom prst="rect">
            <a:avLst/>
          </a:prstGeom>
        </p:spPr>
      </p:pic>
      <p:pic>
        <p:nvPicPr>
          <p:cNvPr id="17" name="图片 16">
            <a:extLst>
              <a:ext uri="{FF2B5EF4-FFF2-40B4-BE49-F238E27FC236}">
                <a16:creationId xmlns:a16="http://schemas.microsoft.com/office/drawing/2014/main" id="{CFCFFB90-B535-476E-BF06-8238D23D19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357" y="4879932"/>
            <a:ext cx="5874052" cy="1670136"/>
          </a:xfrm>
          <a:prstGeom prst="rect">
            <a:avLst/>
          </a:prstGeom>
        </p:spPr>
      </p:pic>
      <p:sp>
        <p:nvSpPr>
          <p:cNvPr id="19" name="矩形 18">
            <a:extLst>
              <a:ext uri="{FF2B5EF4-FFF2-40B4-BE49-F238E27FC236}">
                <a16:creationId xmlns:a16="http://schemas.microsoft.com/office/drawing/2014/main" id="{2E500CF2-E899-4DDD-AC2F-C72AB3FE7DBF}"/>
              </a:ext>
            </a:extLst>
          </p:cNvPr>
          <p:cNvSpPr/>
          <p:nvPr/>
        </p:nvSpPr>
        <p:spPr bwMode="auto">
          <a:xfrm>
            <a:off x="873963" y="1798347"/>
            <a:ext cx="982546" cy="168997"/>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1" name="矩形 20">
            <a:extLst>
              <a:ext uri="{FF2B5EF4-FFF2-40B4-BE49-F238E27FC236}">
                <a16:creationId xmlns:a16="http://schemas.microsoft.com/office/drawing/2014/main" id="{D30976B4-5A3A-4010-966B-69FAB1DD1BF8}"/>
              </a:ext>
            </a:extLst>
          </p:cNvPr>
          <p:cNvSpPr/>
          <p:nvPr/>
        </p:nvSpPr>
        <p:spPr bwMode="auto">
          <a:xfrm>
            <a:off x="1978121" y="1798347"/>
            <a:ext cx="917479" cy="168997"/>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2" name="矩形 21">
            <a:extLst>
              <a:ext uri="{FF2B5EF4-FFF2-40B4-BE49-F238E27FC236}">
                <a16:creationId xmlns:a16="http://schemas.microsoft.com/office/drawing/2014/main" id="{10A02F82-AFAD-4721-B9F4-0E49C520A1AE}"/>
              </a:ext>
            </a:extLst>
          </p:cNvPr>
          <p:cNvSpPr/>
          <p:nvPr/>
        </p:nvSpPr>
        <p:spPr bwMode="auto">
          <a:xfrm>
            <a:off x="4461163" y="5285509"/>
            <a:ext cx="595745" cy="256309"/>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3" name="矩形 22">
            <a:extLst>
              <a:ext uri="{FF2B5EF4-FFF2-40B4-BE49-F238E27FC236}">
                <a16:creationId xmlns:a16="http://schemas.microsoft.com/office/drawing/2014/main" id="{F13804B0-248F-44A0-B0D8-3A37978D4DF3}"/>
              </a:ext>
            </a:extLst>
          </p:cNvPr>
          <p:cNvSpPr/>
          <p:nvPr/>
        </p:nvSpPr>
        <p:spPr bwMode="auto">
          <a:xfrm>
            <a:off x="5625663" y="5285508"/>
            <a:ext cx="595746" cy="256309"/>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8" name="文本框 17">
            <a:extLst>
              <a:ext uri="{FF2B5EF4-FFF2-40B4-BE49-F238E27FC236}">
                <a16:creationId xmlns:a16="http://schemas.microsoft.com/office/drawing/2014/main" id="{00179E29-492A-4B7A-9DE8-21F1F12ADB0B}"/>
              </a:ext>
            </a:extLst>
          </p:cNvPr>
          <p:cNvSpPr txBox="1"/>
          <p:nvPr/>
        </p:nvSpPr>
        <p:spPr>
          <a:xfrm>
            <a:off x="6496871" y="4879932"/>
            <a:ext cx="5002844" cy="1466678"/>
          </a:xfrm>
          <a:prstGeom prst="rect">
            <a:avLst/>
          </a:prstGeom>
          <a:noFill/>
        </p:spPr>
        <p:txBody>
          <a:bodyPr wrap="none" lIns="90000" tIns="46800" rIns="90000" bIns="46800" rtlCol="0" anchor="ctr" anchorCtr="0">
            <a:normAutofit/>
          </a:bodyPr>
          <a:lstStyle/>
          <a:p>
            <a:pPr marL="285750" indent="-285750">
              <a:buClr>
                <a:schemeClr val="accent6">
                  <a:lumMod val="50000"/>
                </a:schemeClr>
              </a:buClr>
              <a:buFont typeface="Wingdings" panose="05000000000000000000" pitchFamily="2" charset="2"/>
              <a:buChar char="Ø"/>
            </a:pPr>
            <a:r>
              <a:rPr lang="zh-CN" altLang="en-US" dirty="0"/>
              <a:t>为</a:t>
            </a:r>
            <a:r>
              <a:rPr lang="en-US" altLang="zh-CN" dirty="0"/>
              <a:t>NemuCPU</a:t>
            </a:r>
            <a:r>
              <a:rPr lang="zh-CN" altLang="en-US" dirty="0"/>
              <a:t>创建</a:t>
            </a:r>
            <a:r>
              <a:rPr lang="en-US" altLang="zh-CN" dirty="0"/>
              <a:t>icachePort</a:t>
            </a:r>
            <a:r>
              <a:rPr lang="zh-CN" altLang="en-US" dirty="0"/>
              <a:t>和</a:t>
            </a:r>
            <a:r>
              <a:rPr lang="en-US" altLang="zh-CN" dirty="0"/>
              <a:t>dcachePort,</a:t>
            </a:r>
          </a:p>
          <a:p>
            <a:r>
              <a:rPr lang="en-US" altLang="zh-CN" dirty="0"/>
              <a:t>gem5_ifetch</a:t>
            </a:r>
            <a:r>
              <a:rPr lang="zh-CN" altLang="en-US" dirty="0"/>
              <a:t>、</a:t>
            </a:r>
            <a:r>
              <a:rPr lang="en-US" altLang="zh-CN" dirty="0"/>
              <a:t>gem5_read</a:t>
            </a:r>
            <a:r>
              <a:rPr lang="zh-CN" altLang="en-US" dirty="0"/>
              <a:t>、</a:t>
            </a:r>
            <a:r>
              <a:rPr lang="en-US" altLang="zh-CN" dirty="0"/>
              <a:t>gem5_write</a:t>
            </a:r>
            <a:r>
              <a:rPr lang="zh-CN" altLang="en-US" dirty="0"/>
              <a:t>函数通过</a:t>
            </a:r>
            <a:endParaRPr lang="en-US" altLang="zh-CN" dirty="0"/>
          </a:p>
          <a:p>
            <a:r>
              <a:rPr lang="zh-CN" altLang="en-US" dirty="0"/>
              <a:t>这两个</a:t>
            </a:r>
            <a:r>
              <a:rPr lang="en-US" altLang="zh-CN" dirty="0"/>
              <a:t>port</a:t>
            </a:r>
            <a:r>
              <a:rPr lang="zh-CN" altLang="en-US" dirty="0"/>
              <a:t>向</a:t>
            </a:r>
            <a:r>
              <a:rPr lang="en-US" altLang="zh-CN" dirty="0"/>
              <a:t>peer(</a:t>
            </a:r>
            <a:r>
              <a:rPr lang="zh-CN" altLang="en-US" dirty="0"/>
              <a:t>下一层级存储层次</a:t>
            </a:r>
            <a:r>
              <a:rPr lang="en-US" altLang="zh-CN" dirty="0"/>
              <a:t>)</a:t>
            </a:r>
            <a:r>
              <a:rPr lang="zh-CN" altLang="en-US" dirty="0"/>
              <a:t>发送</a:t>
            </a:r>
            <a:r>
              <a:rPr lang="en-US" altLang="zh-CN" dirty="0"/>
              <a:t>Packet</a:t>
            </a:r>
          </a:p>
          <a:p>
            <a:r>
              <a:rPr lang="zh-CN" altLang="en-US" dirty="0"/>
              <a:t>来完成数据交互。</a:t>
            </a:r>
          </a:p>
        </p:txBody>
      </p:sp>
    </p:spTree>
    <p:extLst>
      <p:ext uri="{BB962C8B-B14F-4D97-AF65-F5344CB8AC3E}">
        <p14:creationId xmlns:p14="http://schemas.microsoft.com/office/powerpoint/2010/main" val="268069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7419" y="598161"/>
            <a:ext cx="10825884" cy="5667826"/>
          </a:xfrm>
          <a:prstGeom prst="rect">
            <a:avLst/>
          </a:prstGeom>
          <a:blipFill dpi="0" rotWithShape="1">
            <a:blip r:embed="rId4">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1" name="组合 10"/>
          <p:cNvGrpSpPr/>
          <p:nvPr/>
        </p:nvGrpSpPr>
        <p:grpSpPr>
          <a:xfrm>
            <a:off x="5015410" y="1465053"/>
            <a:ext cx="2149901" cy="2149901"/>
            <a:chOff x="5015408" y="1196255"/>
            <a:chExt cx="2149901" cy="2149901"/>
          </a:xfrm>
        </p:grpSpPr>
        <p:sp>
          <p:nvSpPr>
            <p:cNvPr id="10" name="菱形 9"/>
            <p:cNvSpPr/>
            <p:nvPr/>
          </p:nvSpPr>
          <p:spPr bwMode="auto">
            <a:xfrm>
              <a:off x="5015408" y="1196255"/>
              <a:ext cx="2149901" cy="2149901"/>
            </a:xfrm>
            <a:prstGeom prst="diamond">
              <a:avLst/>
            </a:prstGeom>
            <a:solidFill>
              <a:srgbClr val="1A3172"/>
            </a:solidFill>
            <a:ln w="38100">
              <a:solidFill>
                <a:srgbClr val="1A3172"/>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endParaRPr lang="zh-CN" altLang="en-US" sz="2400" dirty="0">
                <a:solidFill>
                  <a:schemeClr val="tx1">
                    <a:lumMod val="85000"/>
                    <a:lumOff val="1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7" name="矩形 6"/>
            <p:cNvSpPr/>
            <p:nvPr/>
          </p:nvSpPr>
          <p:spPr>
            <a:xfrm>
              <a:off x="5428988" y="1671042"/>
              <a:ext cx="1334020" cy="1200329"/>
            </a:xfrm>
            <a:prstGeom prst="rect">
              <a:avLst/>
            </a:prstGeom>
          </p:spPr>
          <p:txBody>
            <a:bodyPr wrap="none">
              <a:spAutoFit/>
            </a:bodyPr>
            <a:lstStyle/>
            <a:p>
              <a:pPr lvl="0" algn="ctr"/>
              <a:r>
                <a:rPr lang="en-US" altLang="zh-CN" sz="7200" b="1" spc="6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03</a:t>
              </a:r>
              <a:endParaRPr lang="zh-CN" altLang="en-US" sz="7200" b="1" spc="6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sp>
        <p:nvSpPr>
          <p:cNvPr id="8" name="矩形 7"/>
          <p:cNvSpPr/>
          <p:nvPr/>
        </p:nvSpPr>
        <p:spPr>
          <a:xfrm>
            <a:off x="2960980" y="3718091"/>
            <a:ext cx="6260098" cy="1191993"/>
          </a:xfrm>
          <a:prstGeom prst="rect">
            <a:avLst/>
          </a:prstGeom>
        </p:spPr>
        <p:txBody>
          <a:bodyPr wrap="square">
            <a:spAutoFit/>
          </a:bodyPr>
          <a:lstStyle/>
          <a:p>
            <a:pPr algn="ctr">
              <a:lnSpc>
                <a:spcPct val="150000"/>
              </a:lnSpc>
            </a:pPr>
            <a:r>
              <a:rPr lang="zh-CN" altLang="en-US" sz="5400" b="1" spc="6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验证和测试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437" y="253713"/>
            <a:ext cx="10850563" cy="663575"/>
          </a:xfrm>
        </p:spPr>
        <p:txBody>
          <a:bodyPr/>
          <a:lstStyle/>
          <a:p>
            <a:r>
              <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rPr>
              <a:t>正确性验证</a:t>
            </a:r>
            <a:r>
              <a:rPr lang="en-US" altLang="zh-CN" sz="2800" dirty="0">
                <a:latin typeface="字魂59号-创粗黑" panose="00000500000000000000" pitchFamily="2" charset="-122"/>
                <a:ea typeface="字魂59号-创粗黑" panose="00000500000000000000" pitchFamily="2" charset="-122"/>
                <a:sym typeface="字魂59号-创粗黑" panose="00000500000000000000" pitchFamily="2" charset="-122"/>
              </a:rPr>
              <a:t>@linux</a:t>
            </a:r>
            <a:endPar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126" name="图片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pic>
        <p:nvPicPr>
          <p:cNvPr id="4" name="图片 3">
            <a:extLst>
              <a:ext uri="{FF2B5EF4-FFF2-40B4-BE49-F238E27FC236}">
                <a16:creationId xmlns:a16="http://schemas.microsoft.com/office/drawing/2014/main" id="{4627FE52-5255-4789-B956-8D799EE4B9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0279" y="194288"/>
            <a:ext cx="5080284" cy="6469424"/>
          </a:xfrm>
          <a:prstGeom prst="rect">
            <a:avLst/>
          </a:prstGeom>
        </p:spPr>
      </p:pic>
      <p:pic>
        <p:nvPicPr>
          <p:cNvPr id="6" name="图片 5">
            <a:extLst>
              <a:ext uri="{FF2B5EF4-FFF2-40B4-BE49-F238E27FC236}">
                <a16:creationId xmlns:a16="http://schemas.microsoft.com/office/drawing/2014/main" id="{27276BCC-DA83-48CC-ADB9-D97F50496F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142" y="1051915"/>
            <a:ext cx="4497150" cy="3824082"/>
          </a:xfrm>
          <a:prstGeom prst="rect">
            <a:avLst/>
          </a:prstGeom>
        </p:spPr>
      </p:pic>
      <p:sp>
        <p:nvSpPr>
          <p:cNvPr id="7" name="箭头: 右 6">
            <a:extLst>
              <a:ext uri="{FF2B5EF4-FFF2-40B4-BE49-F238E27FC236}">
                <a16:creationId xmlns:a16="http://schemas.microsoft.com/office/drawing/2014/main" id="{F4F3D60A-90CB-4A06-B856-47A87524E1AC}"/>
              </a:ext>
            </a:extLst>
          </p:cNvPr>
          <p:cNvSpPr/>
          <p:nvPr/>
        </p:nvSpPr>
        <p:spPr bwMode="auto">
          <a:xfrm>
            <a:off x="5005625" y="3589608"/>
            <a:ext cx="684320" cy="200891"/>
          </a:xfrm>
          <a:prstGeom prst="rightArrow">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9" name="矩形 8">
            <a:extLst>
              <a:ext uri="{FF2B5EF4-FFF2-40B4-BE49-F238E27FC236}">
                <a16:creationId xmlns:a16="http://schemas.microsoft.com/office/drawing/2014/main" id="{17F8D999-5C91-4E4F-BE70-6CF220754273}"/>
              </a:ext>
            </a:extLst>
          </p:cNvPr>
          <p:cNvSpPr/>
          <p:nvPr/>
        </p:nvSpPr>
        <p:spPr bwMode="auto">
          <a:xfrm>
            <a:off x="1108364" y="2729346"/>
            <a:ext cx="803563" cy="138546"/>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0" name="矩形 9">
            <a:extLst>
              <a:ext uri="{FF2B5EF4-FFF2-40B4-BE49-F238E27FC236}">
                <a16:creationId xmlns:a16="http://schemas.microsoft.com/office/drawing/2014/main" id="{4530CF9F-401E-4191-9FA9-E845601A2F1A}"/>
              </a:ext>
            </a:extLst>
          </p:cNvPr>
          <p:cNvSpPr/>
          <p:nvPr/>
        </p:nvSpPr>
        <p:spPr bwMode="auto">
          <a:xfrm>
            <a:off x="1108364" y="2918021"/>
            <a:ext cx="2417618" cy="138546"/>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8" name="文本框 7">
            <a:extLst>
              <a:ext uri="{FF2B5EF4-FFF2-40B4-BE49-F238E27FC236}">
                <a16:creationId xmlns:a16="http://schemas.microsoft.com/office/drawing/2014/main" id="{36BDA084-4CD5-4481-BB42-23335D5FF877}"/>
              </a:ext>
            </a:extLst>
          </p:cNvPr>
          <p:cNvSpPr txBox="1"/>
          <p:nvPr/>
        </p:nvSpPr>
        <p:spPr>
          <a:xfrm>
            <a:off x="246622" y="4864348"/>
            <a:ext cx="5261803" cy="1313976"/>
          </a:xfrm>
          <a:prstGeom prst="rect">
            <a:avLst/>
          </a:prstGeom>
          <a:noFill/>
        </p:spPr>
        <p:txBody>
          <a:bodyPr wrap="none" lIns="90000" tIns="46800" rIns="90000" bIns="46800" rtlCol="0" anchor="ctr" anchorCtr="0">
            <a:normAutofit/>
          </a:bodyPr>
          <a:lstStyle/>
          <a:p>
            <a:pPr marL="285750" indent="-285750">
              <a:buClr>
                <a:schemeClr val="accent6">
                  <a:lumMod val="50000"/>
                </a:schemeClr>
              </a:buClr>
              <a:buFont typeface="Wingdings" panose="05000000000000000000" pitchFamily="2" charset="2"/>
              <a:buChar char="Ø"/>
            </a:pPr>
            <a:r>
              <a:rPr lang="en-US" altLang="zh-CN" dirty="0"/>
              <a:t>NemuCPU</a:t>
            </a:r>
            <a:r>
              <a:rPr lang="zh-CN" altLang="en-US" dirty="0"/>
              <a:t>可以正常</a:t>
            </a:r>
            <a:r>
              <a:rPr lang="en-US" altLang="zh-CN" dirty="0"/>
              <a:t>boot linux kernel</a:t>
            </a:r>
            <a:r>
              <a:rPr lang="zh-CN" altLang="en-US" dirty="0"/>
              <a:t>。</a:t>
            </a:r>
            <a:endParaRPr lang="en-US" altLang="zh-CN" dirty="0"/>
          </a:p>
          <a:p>
            <a:r>
              <a:rPr lang="en-US" altLang="zh-CN" dirty="0"/>
              <a:t>Linux version: 4.18.0-00046-g2ba394515c09-dirty</a:t>
            </a:r>
            <a:endParaRPr lang="zh-CN" altLang="en-US" dirty="0"/>
          </a:p>
        </p:txBody>
      </p:sp>
    </p:spTree>
    <p:extLst>
      <p:ext uri="{BB962C8B-B14F-4D97-AF65-F5344CB8AC3E}">
        <p14:creationId xmlns:p14="http://schemas.microsoft.com/office/powerpoint/2010/main" val="328006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437" y="253713"/>
            <a:ext cx="10850563" cy="663575"/>
          </a:xfrm>
        </p:spPr>
        <p:txBody>
          <a:bodyPr/>
          <a:lstStyle/>
          <a:p>
            <a:r>
              <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rPr>
              <a:t>性能分析</a:t>
            </a:r>
            <a:r>
              <a:rPr lang="en-US" altLang="zh-CN" sz="2800" dirty="0">
                <a:latin typeface="字魂59号-创粗黑" panose="00000500000000000000" pitchFamily="2" charset="-122"/>
                <a:ea typeface="字魂59号-创粗黑" panose="00000500000000000000" pitchFamily="2" charset="-122"/>
                <a:sym typeface="字魂59号-创粗黑" panose="00000500000000000000" pitchFamily="2" charset="-122"/>
              </a:rPr>
              <a:t>@SPEC CPU 2006</a:t>
            </a:r>
            <a:endPar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126" name="图片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sp>
        <p:nvSpPr>
          <p:cNvPr id="7" name="文本框 6">
            <a:extLst>
              <a:ext uri="{FF2B5EF4-FFF2-40B4-BE49-F238E27FC236}">
                <a16:creationId xmlns:a16="http://schemas.microsoft.com/office/drawing/2014/main" id="{1E743182-8F0E-42BB-B981-F804C5AF3653}"/>
              </a:ext>
            </a:extLst>
          </p:cNvPr>
          <p:cNvSpPr txBox="1"/>
          <p:nvPr/>
        </p:nvSpPr>
        <p:spPr>
          <a:xfrm>
            <a:off x="858981" y="975026"/>
            <a:ext cx="7190510" cy="914400"/>
          </a:xfrm>
          <a:prstGeom prst="rect">
            <a:avLst/>
          </a:prstGeom>
          <a:noFill/>
        </p:spPr>
        <p:txBody>
          <a:bodyPr wrap="none" lIns="90000" tIns="46800" rIns="90000" bIns="46800" rtlCol="0" anchor="ctr" anchorCtr="0">
            <a:normAutofit/>
          </a:bodyPr>
          <a:lstStyle/>
          <a:p>
            <a:pPr marL="285750" indent="-285750">
              <a:buClr>
                <a:schemeClr val="accent6">
                  <a:lumMod val="50000"/>
                </a:schemeClr>
              </a:buClr>
              <a:buFont typeface="Wingdings" panose="05000000000000000000" pitchFamily="2" charset="2"/>
              <a:buChar char="Ø"/>
            </a:pPr>
            <a:r>
              <a:rPr lang="zh-CN" altLang="en-US" dirty="0"/>
              <a:t>测试方式：从相同的</a:t>
            </a:r>
            <a:r>
              <a:rPr lang="en-US" altLang="zh-CN" dirty="0"/>
              <a:t>checkpoint</a:t>
            </a:r>
            <a:r>
              <a:rPr lang="zh-CN" altLang="en-US" dirty="0"/>
              <a:t>启动，执行</a:t>
            </a:r>
            <a:r>
              <a:rPr lang="en-US" altLang="zh-CN" dirty="0"/>
              <a:t>40M</a:t>
            </a:r>
            <a:r>
              <a:rPr lang="zh-CN" altLang="en-US" dirty="0"/>
              <a:t>条指令后停止</a:t>
            </a:r>
          </a:p>
        </p:txBody>
      </p:sp>
      <p:sp>
        <p:nvSpPr>
          <p:cNvPr id="9" name="文本框 8">
            <a:extLst>
              <a:ext uri="{FF2B5EF4-FFF2-40B4-BE49-F238E27FC236}">
                <a16:creationId xmlns:a16="http://schemas.microsoft.com/office/drawing/2014/main" id="{B4642869-E37E-41DA-8083-01D15EC8F844}"/>
              </a:ext>
            </a:extLst>
          </p:cNvPr>
          <p:cNvSpPr txBox="1"/>
          <p:nvPr/>
        </p:nvSpPr>
        <p:spPr>
          <a:xfrm>
            <a:off x="7888937" y="3327481"/>
            <a:ext cx="3990108" cy="663575"/>
          </a:xfrm>
          <a:prstGeom prst="rect">
            <a:avLst/>
          </a:prstGeom>
          <a:noFill/>
        </p:spPr>
        <p:txBody>
          <a:bodyPr wrap="none" lIns="90000" tIns="46800" rIns="90000" bIns="46800" rtlCol="0" anchor="ctr" anchorCtr="0">
            <a:normAutofit/>
          </a:bodyPr>
          <a:lstStyle/>
          <a:p>
            <a:pPr algn="ctr"/>
            <a:r>
              <a:rPr lang="en-US" altLang="zh-CN" sz="3600" b="1" dirty="0"/>
              <a:t>Speedup: </a:t>
            </a:r>
            <a:r>
              <a:rPr lang="en-US" altLang="zh-CN" sz="3600" b="1" dirty="0">
                <a:solidFill>
                  <a:srgbClr val="C00000"/>
                </a:solidFill>
              </a:rPr>
              <a:t>2X~63X</a:t>
            </a:r>
            <a:endParaRPr lang="zh-CN" altLang="en-US" sz="3600" b="1" dirty="0">
              <a:solidFill>
                <a:srgbClr val="C00000"/>
              </a:solidFill>
            </a:endParaRPr>
          </a:p>
        </p:txBody>
      </p:sp>
      <p:pic>
        <p:nvPicPr>
          <p:cNvPr id="13" name="图片 12">
            <a:extLst>
              <a:ext uri="{FF2B5EF4-FFF2-40B4-BE49-F238E27FC236}">
                <a16:creationId xmlns:a16="http://schemas.microsoft.com/office/drawing/2014/main" id="{D80682F4-BE03-42BF-AE87-DEFC98752C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490" y="1792225"/>
            <a:ext cx="7190510" cy="5065775"/>
          </a:xfrm>
          <a:prstGeom prst="rect">
            <a:avLst/>
          </a:prstGeom>
        </p:spPr>
      </p:pic>
    </p:spTree>
    <p:extLst>
      <p:ext uri="{BB962C8B-B14F-4D97-AF65-F5344CB8AC3E}">
        <p14:creationId xmlns:p14="http://schemas.microsoft.com/office/powerpoint/2010/main" val="441050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437" y="253713"/>
            <a:ext cx="10850563" cy="663575"/>
          </a:xfrm>
        </p:spPr>
        <p:txBody>
          <a:bodyPr/>
          <a:lstStyle/>
          <a:p>
            <a:r>
              <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rPr>
              <a:t>测试配置信息</a:t>
            </a:r>
          </a:p>
        </p:txBody>
      </p:sp>
      <p:pic>
        <p:nvPicPr>
          <p:cNvPr id="126" name="图片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grpSp>
        <p:nvGrpSpPr>
          <p:cNvPr id="24" name="组合 23">
            <a:extLst>
              <a:ext uri="{FF2B5EF4-FFF2-40B4-BE49-F238E27FC236}">
                <a16:creationId xmlns:a16="http://schemas.microsoft.com/office/drawing/2014/main" id="{E048C426-B87D-4DF4-9FC6-C28A97160642}"/>
              </a:ext>
            </a:extLst>
          </p:cNvPr>
          <p:cNvGrpSpPr/>
          <p:nvPr/>
        </p:nvGrpSpPr>
        <p:grpSpPr>
          <a:xfrm>
            <a:off x="433325" y="1390252"/>
            <a:ext cx="6333393" cy="3297090"/>
            <a:chOff x="391390" y="1307125"/>
            <a:chExt cx="6333393" cy="3297090"/>
          </a:xfrm>
        </p:grpSpPr>
        <p:pic>
          <p:nvPicPr>
            <p:cNvPr id="8" name="图片 7">
              <a:extLst>
                <a:ext uri="{FF2B5EF4-FFF2-40B4-BE49-F238E27FC236}">
                  <a16:creationId xmlns:a16="http://schemas.microsoft.com/office/drawing/2014/main" id="{D720FC5C-9DFB-4BA3-AF46-17B66FF81D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390" y="1307125"/>
              <a:ext cx="6333393" cy="3297090"/>
            </a:xfrm>
            <a:prstGeom prst="rect">
              <a:avLst/>
            </a:prstGeom>
          </p:spPr>
        </p:pic>
        <p:sp>
          <p:nvSpPr>
            <p:cNvPr id="10" name="矩形 9">
              <a:extLst>
                <a:ext uri="{FF2B5EF4-FFF2-40B4-BE49-F238E27FC236}">
                  <a16:creationId xmlns:a16="http://schemas.microsoft.com/office/drawing/2014/main" id="{4DE80A1B-0728-403D-9DFB-92968D1341FC}"/>
                </a:ext>
              </a:extLst>
            </p:cNvPr>
            <p:cNvSpPr/>
            <p:nvPr/>
          </p:nvSpPr>
          <p:spPr bwMode="auto">
            <a:xfrm>
              <a:off x="1953491" y="4227271"/>
              <a:ext cx="4745181" cy="157688"/>
            </a:xfrm>
            <a:prstGeom prst="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1" name="矩形 10">
              <a:extLst>
                <a:ext uri="{FF2B5EF4-FFF2-40B4-BE49-F238E27FC236}">
                  <a16:creationId xmlns:a16="http://schemas.microsoft.com/office/drawing/2014/main" id="{A10F156F-6FC3-4746-A003-62D69DEEF581}"/>
                </a:ext>
              </a:extLst>
            </p:cNvPr>
            <p:cNvSpPr/>
            <p:nvPr/>
          </p:nvSpPr>
          <p:spPr bwMode="auto">
            <a:xfrm>
              <a:off x="1995053" y="2149094"/>
              <a:ext cx="1497518" cy="157688"/>
            </a:xfrm>
            <a:prstGeom prst="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cxnSp>
          <p:nvCxnSpPr>
            <p:cNvPr id="12" name="直接箭头连接符 11">
              <a:extLst>
                <a:ext uri="{FF2B5EF4-FFF2-40B4-BE49-F238E27FC236}">
                  <a16:creationId xmlns:a16="http://schemas.microsoft.com/office/drawing/2014/main" id="{28A876ED-8C88-41E5-913E-9AF09796D1AD}"/>
                </a:ext>
              </a:extLst>
            </p:cNvPr>
            <p:cNvCxnSpPr>
              <a:cxnSpLocks/>
            </p:cNvCxnSpPr>
            <p:nvPr/>
          </p:nvCxnSpPr>
          <p:spPr>
            <a:xfrm flipV="1">
              <a:off x="3499034" y="1964455"/>
              <a:ext cx="830342" cy="207281"/>
            </a:xfrm>
            <a:prstGeom prst="straightConnector1">
              <a:avLst/>
            </a:prstGeom>
            <a:ln>
              <a:solidFill>
                <a:srgbClr val="FF0000"/>
              </a:solidFill>
              <a:headEnd type="none"/>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2F4419CB-1EC1-460E-9E76-FABC38FA4C5A}"/>
                </a:ext>
              </a:extLst>
            </p:cNvPr>
            <p:cNvCxnSpPr>
              <a:cxnSpLocks/>
            </p:cNvCxnSpPr>
            <p:nvPr/>
          </p:nvCxnSpPr>
          <p:spPr>
            <a:xfrm flipV="1">
              <a:off x="4516583" y="3380504"/>
              <a:ext cx="574962" cy="846767"/>
            </a:xfrm>
            <a:prstGeom prst="straightConnector1">
              <a:avLst/>
            </a:prstGeom>
            <a:ln>
              <a:solidFill>
                <a:srgbClr val="FF0000"/>
              </a:solidFill>
              <a:headEnd type="none"/>
              <a:tailEnd type="triangle"/>
            </a:ln>
          </p:spPr>
          <p:style>
            <a:lnRef idx="3">
              <a:schemeClr val="dk1"/>
            </a:lnRef>
            <a:fillRef idx="0">
              <a:schemeClr val="dk1"/>
            </a:fillRef>
            <a:effectRef idx="2">
              <a:schemeClr val="dk1"/>
            </a:effectRef>
            <a:fontRef idx="minor">
              <a:schemeClr val="tx1"/>
            </a:fontRef>
          </p:style>
        </p:cxnSp>
        <p:sp>
          <p:nvSpPr>
            <p:cNvPr id="16" name="文本框 15">
              <a:extLst>
                <a:ext uri="{FF2B5EF4-FFF2-40B4-BE49-F238E27FC236}">
                  <a16:creationId xmlns:a16="http://schemas.microsoft.com/office/drawing/2014/main" id="{68751125-3770-4203-A70B-50B05F137E70}"/>
                </a:ext>
              </a:extLst>
            </p:cNvPr>
            <p:cNvSpPr txBox="1"/>
            <p:nvPr/>
          </p:nvSpPr>
          <p:spPr>
            <a:xfrm>
              <a:off x="4038600" y="1725793"/>
              <a:ext cx="1932709" cy="423301"/>
            </a:xfrm>
            <a:prstGeom prst="rect">
              <a:avLst/>
            </a:prstGeom>
            <a:noFill/>
          </p:spPr>
          <p:txBody>
            <a:bodyPr wrap="none" lIns="90000" tIns="46800" rIns="90000" bIns="46800" rtlCol="0" anchor="ctr" anchorCtr="0">
              <a:normAutofit/>
            </a:bodyPr>
            <a:lstStyle/>
            <a:p>
              <a:pPr algn="ctr"/>
              <a:r>
                <a:rPr lang="zh-CN" altLang="en-US" sz="1400" dirty="0">
                  <a:solidFill>
                    <a:srgbClr val="FF0000"/>
                  </a:solidFill>
                </a:rPr>
                <a:t>设置</a:t>
              </a:r>
              <a:r>
                <a:rPr lang="en-US" altLang="zh-CN" sz="1400" dirty="0">
                  <a:solidFill>
                    <a:srgbClr val="FF0000"/>
                  </a:solidFill>
                </a:rPr>
                <a:t>CPU model</a:t>
              </a:r>
              <a:endParaRPr lang="zh-CN" altLang="en-US" sz="1400" dirty="0">
                <a:solidFill>
                  <a:srgbClr val="FF0000"/>
                </a:solidFill>
              </a:endParaRPr>
            </a:p>
          </p:txBody>
        </p:sp>
        <p:sp>
          <p:nvSpPr>
            <p:cNvPr id="18" name="文本框 17">
              <a:extLst>
                <a:ext uri="{FF2B5EF4-FFF2-40B4-BE49-F238E27FC236}">
                  <a16:creationId xmlns:a16="http://schemas.microsoft.com/office/drawing/2014/main" id="{FEA83209-A311-404B-87C5-E72993BC0C17}"/>
                </a:ext>
              </a:extLst>
            </p:cNvPr>
            <p:cNvSpPr txBox="1"/>
            <p:nvPr/>
          </p:nvSpPr>
          <p:spPr>
            <a:xfrm>
              <a:off x="4642339" y="3071501"/>
              <a:ext cx="1932709" cy="423301"/>
            </a:xfrm>
            <a:prstGeom prst="rect">
              <a:avLst/>
            </a:prstGeom>
            <a:noFill/>
          </p:spPr>
          <p:txBody>
            <a:bodyPr wrap="none" lIns="90000" tIns="46800" rIns="90000" bIns="46800" rtlCol="0" anchor="ctr" anchorCtr="0">
              <a:normAutofit/>
            </a:bodyPr>
            <a:lstStyle/>
            <a:p>
              <a:pPr algn="ctr"/>
              <a:r>
                <a:rPr lang="zh-CN" altLang="en-US" sz="1400" dirty="0">
                  <a:solidFill>
                    <a:srgbClr val="FF0000"/>
                  </a:solidFill>
                </a:rPr>
                <a:t>设置</a:t>
              </a:r>
              <a:r>
                <a:rPr lang="en-US" altLang="zh-CN" sz="1400" dirty="0">
                  <a:solidFill>
                    <a:srgbClr val="FF0000"/>
                  </a:solidFill>
                </a:rPr>
                <a:t>workload</a:t>
              </a:r>
              <a:endParaRPr lang="zh-CN" altLang="en-US" sz="1400" dirty="0">
                <a:solidFill>
                  <a:srgbClr val="FF0000"/>
                </a:solidFill>
              </a:endParaRPr>
            </a:p>
          </p:txBody>
        </p:sp>
      </p:grpSp>
      <p:graphicFrame>
        <p:nvGraphicFramePr>
          <p:cNvPr id="17" name="表格 19">
            <a:extLst>
              <a:ext uri="{FF2B5EF4-FFF2-40B4-BE49-F238E27FC236}">
                <a16:creationId xmlns:a16="http://schemas.microsoft.com/office/drawing/2014/main" id="{CDB4FBDA-5D17-424F-BF6E-F24D4DEBBB63}"/>
              </a:ext>
            </a:extLst>
          </p:cNvPr>
          <p:cNvGraphicFramePr>
            <a:graphicFrameLocks noGrp="1"/>
          </p:cNvGraphicFramePr>
          <p:nvPr>
            <p:extLst>
              <p:ext uri="{D42A27DB-BD31-4B8C-83A1-F6EECF244321}">
                <p14:modId xmlns:p14="http://schemas.microsoft.com/office/powerpoint/2010/main" val="2297568312"/>
              </p:ext>
            </p:extLst>
          </p:nvPr>
        </p:nvGraphicFramePr>
        <p:xfrm>
          <a:off x="7071145" y="1428695"/>
          <a:ext cx="5120855" cy="4023360"/>
        </p:xfrm>
        <a:graphic>
          <a:graphicData uri="http://schemas.openxmlformats.org/drawingml/2006/table">
            <a:tbl>
              <a:tblPr firstRow="1" bandRow="1">
                <a:tableStyleId>{5C22544A-7EE6-4342-B048-85BDC9FD1C3A}</a:tableStyleId>
              </a:tblPr>
              <a:tblGrid>
                <a:gridCol w="1775065">
                  <a:extLst>
                    <a:ext uri="{9D8B030D-6E8A-4147-A177-3AD203B41FA5}">
                      <a16:colId xmlns:a16="http://schemas.microsoft.com/office/drawing/2014/main" val="2404874686"/>
                    </a:ext>
                  </a:extLst>
                </a:gridCol>
                <a:gridCol w="3345790">
                  <a:extLst>
                    <a:ext uri="{9D8B030D-6E8A-4147-A177-3AD203B41FA5}">
                      <a16:colId xmlns:a16="http://schemas.microsoft.com/office/drawing/2014/main" val="1622932569"/>
                    </a:ext>
                  </a:extLst>
                </a:gridCol>
              </a:tblGrid>
              <a:tr h="262341">
                <a:tc>
                  <a:txBody>
                    <a:bodyPr/>
                    <a:lstStyle/>
                    <a:p>
                      <a:r>
                        <a:rPr lang="en-US" altLang="zh-CN" dirty="0"/>
                        <a:t>Item</a:t>
                      </a:r>
                      <a:endParaRPr lang="zh-CN" altLang="en-US" dirty="0"/>
                    </a:p>
                  </a:txBody>
                  <a:tcPr/>
                </a:tc>
                <a:tc>
                  <a:txBody>
                    <a:bodyPr/>
                    <a:lstStyle/>
                    <a:p>
                      <a:r>
                        <a:rPr lang="en-US" altLang="zh-CN" dirty="0"/>
                        <a:t>Value</a:t>
                      </a:r>
                      <a:endParaRPr lang="zh-CN" altLang="en-US" dirty="0"/>
                    </a:p>
                  </a:txBody>
                  <a:tcPr/>
                </a:tc>
                <a:extLst>
                  <a:ext uri="{0D108BD9-81ED-4DB2-BD59-A6C34878D82A}">
                    <a16:rowId xmlns:a16="http://schemas.microsoft.com/office/drawing/2014/main" val="3250762751"/>
                  </a:ext>
                </a:extLst>
              </a:tr>
              <a:tr h="262341">
                <a:tc>
                  <a:txBody>
                    <a:bodyPr/>
                    <a:lstStyle/>
                    <a:p>
                      <a:r>
                        <a:rPr lang="en-US" altLang="zh-CN" dirty="0"/>
                        <a:t>CPU</a:t>
                      </a:r>
                      <a:endParaRPr lang="zh-CN" altLang="en-US" dirty="0"/>
                    </a:p>
                  </a:txBody>
                  <a:tcPr/>
                </a:tc>
                <a:tc>
                  <a:txBody>
                    <a:bodyPr/>
                    <a:lstStyle/>
                    <a:p>
                      <a:r>
                        <a:rPr lang="en-US" altLang="zh-CN" dirty="0"/>
                        <a:t>NemuCPU</a:t>
                      </a:r>
                      <a:endParaRPr lang="zh-CN" altLang="en-US" dirty="0"/>
                    </a:p>
                  </a:txBody>
                  <a:tcPr/>
                </a:tc>
                <a:extLst>
                  <a:ext uri="{0D108BD9-81ED-4DB2-BD59-A6C34878D82A}">
                    <a16:rowId xmlns:a16="http://schemas.microsoft.com/office/drawing/2014/main" val="2537692324"/>
                  </a:ext>
                </a:extLst>
              </a:tr>
              <a:tr h="262341">
                <a:tc>
                  <a:txBody>
                    <a:bodyPr/>
                    <a:lstStyle/>
                    <a:p>
                      <a:r>
                        <a:rPr lang="en-US" altLang="zh-CN" dirty="0"/>
                        <a:t>Clock</a:t>
                      </a:r>
                      <a:endParaRPr lang="zh-CN" altLang="en-US" dirty="0"/>
                    </a:p>
                  </a:txBody>
                  <a:tcPr/>
                </a:tc>
                <a:tc>
                  <a:txBody>
                    <a:bodyPr/>
                    <a:lstStyle/>
                    <a:p>
                      <a:r>
                        <a:rPr lang="en-US" altLang="zh-CN" dirty="0"/>
                        <a:t>3Ghz</a:t>
                      </a:r>
                      <a:endParaRPr lang="zh-CN" altLang="en-US" dirty="0"/>
                    </a:p>
                  </a:txBody>
                  <a:tcPr/>
                </a:tc>
                <a:extLst>
                  <a:ext uri="{0D108BD9-81ED-4DB2-BD59-A6C34878D82A}">
                    <a16:rowId xmlns:a16="http://schemas.microsoft.com/office/drawing/2014/main" val="1363309282"/>
                  </a:ext>
                </a:extLst>
              </a:tr>
              <a:tr h="262341">
                <a:tc>
                  <a:txBody>
                    <a:bodyPr/>
                    <a:lstStyle/>
                    <a:p>
                      <a:r>
                        <a:rPr lang="en-US" altLang="zh-CN" dirty="0"/>
                        <a:t>RAM</a:t>
                      </a:r>
                      <a:endParaRPr lang="zh-CN" altLang="en-US" dirty="0"/>
                    </a:p>
                  </a:txBody>
                  <a:tcPr/>
                </a:tc>
                <a:tc>
                  <a:txBody>
                    <a:bodyPr/>
                    <a:lstStyle/>
                    <a:p>
                      <a:r>
                        <a:rPr lang="en-US" altLang="zh-CN" dirty="0"/>
                        <a:t>8GB, DRAMsim3</a:t>
                      </a:r>
                      <a:endParaRPr lang="zh-CN" altLang="en-US" dirty="0"/>
                    </a:p>
                  </a:txBody>
                  <a:tcPr/>
                </a:tc>
                <a:extLst>
                  <a:ext uri="{0D108BD9-81ED-4DB2-BD59-A6C34878D82A}">
                    <a16:rowId xmlns:a16="http://schemas.microsoft.com/office/drawing/2014/main" val="2050558024"/>
                  </a:ext>
                </a:extLst>
              </a:tr>
              <a:tr h="360226">
                <a:tc>
                  <a:txBody>
                    <a:bodyPr/>
                    <a:lstStyle/>
                    <a:p>
                      <a:r>
                        <a:rPr lang="en-US" altLang="zh-CN" dirty="0"/>
                        <a:t>Cache line size</a:t>
                      </a:r>
                      <a:endParaRPr lang="zh-CN" altLang="en-US" dirty="0"/>
                    </a:p>
                  </a:txBody>
                  <a:tcPr/>
                </a:tc>
                <a:tc>
                  <a:txBody>
                    <a:bodyPr/>
                    <a:lstStyle/>
                    <a:p>
                      <a:r>
                        <a:rPr lang="en-US" altLang="zh-CN" dirty="0"/>
                        <a:t>64B</a:t>
                      </a:r>
                      <a:endParaRPr lang="zh-CN" altLang="en-US" dirty="0"/>
                    </a:p>
                  </a:txBody>
                  <a:tcPr/>
                </a:tc>
                <a:extLst>
                  <a:ext uri="{0D108BD9-81ED-4DB2-BD59-A6C34878D82A}">
                    <a16:rowId xmlns:a16="http://schemas.microsoft.com/office/drawing/2014/main" val="1764689074"/>
                  </a:ext>
                </a:extLst>
              </a:tr>
              <a:tr h="262341">
                <a:tc>
                  <a:txBody>
                    <a:bodyPr/>
                    <a:lstStyle/>
                    <a:p>
                      <a:r>
                        <a:rPr lang="en-US" altLang="zh-CN" dirty="0"/>
                        <a:t>L1i cache</a:t>
                      </a:r>
                      <a:endParaRPr lang="zh-CN" altLang="en-US" dirty="0"/>
                    </a:p>
                  </a:txBody>
                  <a:tcPr/>
                </a:tc>
                <a:tc>
                  <a:txBody>
                    <a:bodyPr/>
                    <a:lstStyle/>
                    <a:p>
                      <a:r>
                        <a:rPr lang="en-US" altLang="zh-CN" dirty="0"/>
                        <a:t>64KB, 8-way</a:t>
                      </a:r>
                      <a:endParaRPr lang="zh-CN" altLang="en-US" dirty="0"/>
                    </a:p>
                  </a:txBody>
                  <a:tcPr/>
                </a:tc>
                <a:extLst>
                  <a:ext uri="{0D108BD9-81ED-4DB2-BD59-A6C34878D82A}">
                    <a16:rowId xmlns:a16="http://schemas.microsoft.com/office/drawing/2014/main" val="2199713720"/>
                  </a:ext>
                </a:extLst>
              </a:tr>
              <a:tr h="262341">
                <a:tc>
                  <a:txBody>
                    <a:bodyPr/>
                    <a:lstStyle/>
                    <a:p>
                      <a:r>
                        <a:rPr lang="en-US" altLang="zh-CN" dirty="0"/>
                        <a:t>L1d cache</a:t>
                      </a:r>
                      <a:endParaRPr lang="zh-CN" altLang="en-US" dirty="0"/>
                    </a:p>
                  </a:txBody>
                  <a:tcPr/>
                </a:tc>
                <a:tc>
                  <a:txBody>
                    <a:bodyPr/>
                    <a:lstStyle/>
                    <a:p>
                      <a:r>
                        <a:rPr lang="en-US" altLang="zh-CN" dirty="0"/>
                        <a:t>64KB, 8-way</a:t>
                      </a:r>
                      <a:endParaRPr lang="zh-CN" altLang="en-US" dirty="0"/>
                    </a:p>
                  </a:txBody>
                  <a:tcPr/>
                </a:tc>
                <a:extLst>
                  <a:ext uri="{0D108BD9-81ED-4DB2-BD59-A6C34878D82A}">
                    <a16:rowId xmlns:a16="http://schemas.microsoft.com/office/drawing/2014/main" val="2994013552"/>
                  </a:ext>
                </a:extLst>
              </a:tr>
              <a:tr h="262341">
                <a:tc>
                  <a:txBody>
                    <a:bodyPr/>
                    <a:lstStyle/>
                    <a:p>
                      <a:r>
                        <a:rPr lang="en-US" altLang="zh-CN" dirty="0"/>
                        <a:t>L2</a:t>
                      </a:r>
                      <a:r>
                        <a:rPr lang="zh-CN" altLang="en-US" dirty="0"/>
                        <a:t> </a:t>
                      </a:r>
                      <a:r>
                        <a:rPr lang="en-US" altLang="zh-CN" dirty="0"/>
                        <a:t>cache</a:t>
                      </a:r>
                      <a:endParaRPr lang="zh-CN" altLang="en-US" dirty="0"/>
                    </a:p>
                  </a:txBody>
                  <a:tcPr/>
                </a:tc>
                <a:tc>
                  <a:txBody>
                    <a:bodyPr/>
                    <a:lstStyle/>
                    <a:p>
                      <a:r>
                        <a:rPr lang="en-US" altLang="zh-CN" dirty="0"/>
                        <a:t>1MB, 8-way</a:t>
                      </a:r>
                      <a:endParaRPr lang="zh-CN" altLang="en-US" dirty="0"/>
                    </a:p>
                  </a:txBody>
                  <a:tcPr/>
                </a:tc>
                <a:extLst>
                  <a:ext uri="{0D108BD9-81ED-4DB2-BD59-A6C34878D82A}">
                    <a16:rowId xmlns:a16="http://schemas.microsoft.com/office/drawing/2014/main" val="2469989409"/>
                  </a:ext>
                </a:extLst>
              </a:tr>
              <a:tr h="262341">
                <a:tc>
                  <a:txBody>
                    <a:bodyPr/>
                    <a:lstStyle/>
                    <a:p>
                      <a:r>
                        <a:rPr lang="en-US" altLang="zh-CN" dirty="0"/>
                        <a:t>L3 cache</a:t>
                      </a:r>
                      <a:endParaRPr lang="zh-CN" altLang="en-US" dirty="0"/>
                    </a:p>
                  </a:txBody>
                  <a:tcPr/>
                </a:tc>
                <a:tc>
                  <a:txBody>
                    <a:bodyPr/>
                    <a:lstStyle/>
                    <a:p>
                      <a:r>
                        <a:rPr lang="en-US" altLang="zh-CN" dirty="0"/>
                        <a:t>16MB, 16-way</a:t>
                      </a:r>
                      <a:endParaRPr lang="zh-CN" altLang="en-US" dirty="0"/>
                    </a:p>
                  </a:txBody>
                  <a:tcPr/>
                </a:tc>
                <a:extLst>
                  <a:ext uri="{0D108BD9-81ED-4DB2-BD59-A6C34878D82A}">
                    <a16:rowId xmlns:a16="http://schemas.microsoft.com/office/drawing/2014/main" val="3902246954"/>
                  </a:ext>
                </a:extLst>
              </a:tr>
              <a:tr h="262341">
                <a:tc>
                  <a:txBody>
                    <a:bodyPr/>
                    <a:lstStyle/>
                    <a:p>
                      <a:r>
                        <a:rPr lang="en-US" altLang="zh-CN" dirty="0"/>
                        <a:t>warmup-insts</a:t>
                      </a:r>
                      <a:endParaRPr lang="zh-CN" altLang="en-US" dirty="0"/>
                    </a:p>
                  </a:txBody>
                  <a:tcPr/>
                </a:tc>
                <a:tc>
                  <a:txBody>
                    <a:bodyPr/>
                    <a:lstStyle/>
                    <a:p>
                      <a:r>
                        <a:rPr lang="en-US" altLang="zh-CN" dirty="0"/>
                        <a:t>20 000 000</a:t>
                      </a:r>
                      <a:endParaRPr lang="zh-CN" altLang="en-US" dirty="0"/>
                    </a:p>
                  </a:txBody>
                  <a:tcPr/>
                </a:tc>
                <a:extLst>
                  <a:ext uri="{0D108BD9-81ED-4DB2-BD59-A6C34878D82A}">
                    <a16:rowId xmlns:a16="http://schemas.microsoft.com/office/drawing/2014/main" val="4129760663"/>
                  </a:ext>
                </a:extLst>
              </a:tr>
              <a:tr h="262341">
                <a:tc>
                  <a:txBody>
                    <a:bodyPr/>
                    <a:lstStyle/>
                    <a:p>
                      <a:r>
                        <a:rPr lang="en-US" altLang="zh-CN" dirty="0"/>
                        <a:t>maxinsts</a:t>
                      </a:r>
                      <a:endParaRPr lang="zh-CN" altLang="en-US" dirty="0"/>
                    </a:p>
                  </a:txBody>
                  <a:tcPr/>
                </a:tc>
                <a:tc>
                  <a:txBody>
                    <a:bodyPr/>
                    <a:lstStyle/>
                    <a:p>
                      <a:r>
                        <a:rPr lang="en-US" altLang="zh-CN" dirty="0"/>
                        <a:t>40 000 000</a:t>
                      </a:r>
                      <a:endParaRPr lang="zh-CN" altLang="en-US" dirty="0"/>
                    </a:p>
                  </a:txBody>
                  <a:tcPr/>
                </a:tc>
                <a:extLst>
                  <a:ext uri="{0D108BD9-81ED-4DB2-BD59-A6C34878D82A}">
                    <a16:rowId xmlns:a16="http://schemas.microsoft.com/office/drawing/2014/main" val="2712184435"/>
                  </a:ext>
                </a:extLst>
              </a:tr>
            </a:tbl>
          </a:graphicData>
        </a:graphic>
      </p:graphicFrame>
      <p:sp>
        <p:nvSpPr>
          <p:cNvPr id="28" name="矩形 27">
            <a:extLst>
              <a:ext uri="{FF2B5EF4-FFF2-40B4-BE49-F238E27FC236}">
                <a16:creationId xmlns:a16="http://schemas.microsoft.com/office/drawing/2014/main" id="{DD59C776-8085-4521-8A9F-1A83DD196372}"/>
              </a:ext>
            </a:extLst>
          </p:cNvPr>
          <p:cNvSpPr/>
          <p:nvPr/>
        </p:nvSpPr>
        <p:spPr bwMode="auto">
          <a:xfrm>
            <a:off x="540455" y="2230587"/>
            <a:ext cx="1497518" cy="157688"/>
          </a:xfrm>
          <a:prstGeom prst="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cxnSp>
        <p:nvCxnSpPr>
          <p:cNvPr id="29" name="直接箭头连接符 28">
            <a:extLst>
              <a:ext uri="{FF2B5EF4-FFF2-40B4-BE49-F238E27FC236}">
                <a16:creationId xmlns:a16="http://schemas.microsoft.com/office/drawing/2014/main" id="{D91728FA-5B7F-4FEC-8BD6-62B7EA8C2319}"/>
              </a:ext>
            </a:extLst>
          </p:cNvPr>
          <p:cNvCxnSpPr>
            <a:cxnSpLocks/>
          </p:cNvCxnSpPr>
          <p:nvPr/>
        </p:nvCxnSpPr>
        <p:spPr>
          <a:xfrm flipH="1">
            <a:off x="651164" y="2388276"/>
            <a:ext cx="473024" cy="3285160"/>
          </a:xfrm>
          <a:prstGeom prst="straightConnector1">
            <a:avLst/>
          </a:prstGeom>
          <a:ln>
            <a:solidFill>
              <a:srgbClr val="FF0000"/>
            </a:solidFill>
            <a:headEnd type="none"/>
            <a:tailEnd type="triangle"/>
          </a:ln>
        </p:spPr>
        <p:style>
          <a:lnRef idx="3">
            <a:schemeClr val="dk1"/>
          </a:lnRef>
          <a:fillRef idx="0">
            <a:schemeClr val="dk1"/>
          </a:fillRef>
          <a:effectRef idx="2">
            <a:schemeClr val="dk1"/>
          </a:effectRef>
          <a:fontRef idx="minor">
            <a:schemeClr val="tx1"/>
          </a:fontRef>
        </p:style>
      </p:cxnSp>
      <p:sp>
        <p:nvSpPr>
          <p:cNvPr id="31" name="文本框 30">
            <a:extLst>
              <a:ext uri="{FF2B5EF4-FFF2-40B4-BE49-F238E27FC236}">
                <a16:creationId xmlns:a16="http://schemas.microsoft.com/office/drawing/2014/main" id="{7E8DBB86-99CC-484D-B40B-D60AAF23F739}"/>
              </a:ext>
            </a:extLst>
          </p:cNvPr>
          <p:cNvSpPr txBox="1"/>
          <p:nvPr/>
        </p:nvSpPr>
        <p:spPr>
          <a:xfrm>
            <a:off x="360775" y="5498709"/>
            <a:ext cx="8970448" cy="1185353"/>
          </a:xfrm>
          <a:prstGeom prst="rect">
            <a:avLst/>
          </a:prstGeom>
          <a:noFill/>
        </p:spPr>
        <p:txBody>
          <a:bodyPr wrap="none" lIns="90000" tIns="46800" rIns="90000" bIns="46800" rtlCol="0" anchor="ctr" anchorCtr="0">
            <a:normAutofit/>
          </a:bodyPr>
          <a:lstStyle/>
          <a:p>
            <a:pPr marL="285750" indent="-285750">
              <a:buFont typeface="Wingdings" panose="05000000000000000000" pitchFamily="2" charset="2"/>
              <a:buChar char="Ø"/>
            </a:pPr>
            <a:r>
              <a:rPr lang="en-US" altLang="zh-CN" dirty="0"/>
              <a:t>--xiangshan-system: </a:t>
            </a:r>
            <a:r>
              <a:rPr lang="zh-CN" altLang="en-US" dirty="0"/>
              <a:t>确保</a:t>
            </a:r>
            <a:r>
              <a:rPr lang="en-US" altLang="zh-CN" dirty="0"/>
              <a:t>gem5</a:t>
            </a:r>
            <a:r>
              <a:rPr lang="zh-CN" altLang="en-US" dirty="0"/>
              <a:t>内部的物理地址空间与</a:t>
            </a:r>
            <a:r>
              <a:rPr lang="en-US" altLang="zh-CN" dirty="0"/>
              <a:t>NEMU</a:t>
            </a:r>
            <a:r>
              <a:rPr lang="zh-CN" altLang="en-US" dirty="0"/>
              <a:t>中的物理地址空间对齐。</a:t>
            </a:r>
            <a:endParaRPr lang="en-US" altLang="zh-CN" dirty="0"/>
          </a:p>
          <a:p>
            <a:r>
              <a:rPr lang="zh-CN" altLang="en-US" dirty="0"/>
              <a:t>得益于</a:t>
            </a:r>
            <a:r>
              <a:rPr lang="en-US" altLang="zh-CN" dirty="0"/>
              <a:t>gem5</a:t>
            </a:r>
            <a:r>
              <a:rPr lang="zh-CN" altLang="en-US" dirty="0"/>
              <a:t>和</a:t>
            </a:r>
            <a:r>
              <a:rPr lang="en-US" altLang="zh-CN" dirty="0"/>
              <a:t>NEMU</a:t>
            </a:r>
            <a:r>
              <a:rPr lang="zh-CN" altLang="en-US" dirty="0"/>
              <a:t>物理地址空间对齐，</a:t>
            </a:r>
            <a:r>
              <a:rPr lang="en-US" altLang="zh-CN" dirty="0"/>
              <a:t>NEMU</a:t>
            </a:r>
            <a:r>
              <a:rPr lang="zh-CN" altLang="en-US" dirty="0"/>
              <a:t>读写内存和设备的地址传递给</a:t>
            </a:r>
            <a:r>
              <a:rPr lang="en-US" altLang="zh-CN" dirty="0"/>
              <a:t>gem5</a:t>
            </a:r>
            <a:r>
              <a:rPr lang="zh-CN" altLang="en-US" dirty="0"/>
              <a:t>后，</a:t>
            </a:r>
            <a:endParaRPr lang="en-US" altLang="zh-CN" dirty="0"/>
          </a:p>
          <a:p>
            <a:r>
              <a:rPr lang="en-US" altLang="zh-CN" dirty="0"/>
              <a:t>gem5</a:t>
            </a:r>
            <a:r>
              <a:rPr lang="zh-CN" altLang="en-US" dirty="0"/>
              <a:t>不需要做任何映射或转换，可以直接由此地址读写数据。</a:t>
            </a:r>
          </a:p>
        </p:txBody>
      </p:sp>
    </p:spTree>
    <p:extLst>
      <p:ext uri="{BB962C8B-B14F-4D97-AF65-F5344CB8AC3E}">
        <p14:creationId xmlns:p14="http://schemas.microsoft.com/office/powerpoint/2010/main" val="253305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7419" y="598161"/>
            <a:ext cx="10825884" cy="5667826"/>
          </a:xfrm>
          <a:prstGeom prst="rect">
            <a:avLst/>
          </a:prstGeom>
          <a:blipFill dpi="0" rotWithShape="1">
            <a:blip r:embed="rId4">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1" name="组合 10"/>
          <p:cNvGrpSpPr/>
          <p:nvPr/>
        </p:nvGrpSpPr>
        <p:grpSpPr>
          <a:xfrm>
            <a:off x="5015410" y="1465053"/>
            <a:ext cx="2149901" cy="2149901"/>
            <a:chOff x="5015408" y="1196255"/>
            <a:chExt cx="2149901" cy="2149901"/>
          </a:xfrm>
        </p:grpSpPr>
        <p:sp>
          <p:nvSpPr>
            <p:cNvPr id="10" name="菱形 9"/>
            <p:cNvSpPr/>
            <p:nvPr/>
          </p:nvSpPr>
          <p:spPr bwMode="auto">
            <a:xfrm>
              <a:off x="5015408" y="1196255"/>
              <a:ext cx="2149901" cy="2149901"/>
            </a:xfrm>
            <a:prstGeom prst="diamond">
              <a:avLst/>
            </a:prstGeom>
            <a:solidFill>
              <a:srgbClr val="1A3172"/>
            </a:solidFill>
            <a:ln w="38100">
              <a:solidFill>
                <a:srgbClr val="1A3172"/>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endParaRPr lang="zh-CN" altLang="en-US" sz="2400" dirty="0">
                <a:solidFill>
                  <a:schemeClr val="tx1">
                    <a:lumMod val="85000"/>
                    <a:lumOff val="1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7" name="矩形 6"/>
            <p:cNvSpPr/>
            <p:nvPr/>
          </p:nvSpPr>
          <p:spPr>
            <a:xfrm>
              <a:off x="5423378" y="1671042"/>
              <a:ext cx="1345240" cy="1200329"/>
            </a:xfrm>
            <a:prstGeom prst="rect">
              <a:avLst/>
            </a:prstGeom>
          </p:spPr>
          <p:txBody>
            <a:bodyPr wrap="none">
              <a:spAutoFit/>
            </a:bodyPr>
            <a:lstStyle/>
            <a:p>
              <a:pPr lvl="0" algn="ctr"/>
              <a:r>
                <a:rPr lang="en-US" altLang="zh-CN" sz="7200" b="1" spc="6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04</a:t>
              </a:r>
              <a:endParaRPr lang="zh-CN" altLang="en-US" sz="7200" b="1" spc="6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sp>
        <p:nvSpPr>
          <p:cNvPr id="8" name="矩形 7"/>
          <p:cNvSpPr/>
          <p:nvPr/>
        </p:nvSpPr>
        <p:spPr>
          <a:xfrm>
            <a:off x="2960980" y="3718091"/>
            <a:ext cx="6260098" cy="1191993"/>
          </a:xfrm>
          <a:prstGeom prst="rect">
            <a:avLst/>
          </a:prstGeom>
        </p:spPr>
        <p:txBody>
          <a:bodyPr wrap="square">
            <a:spAutoFit/>
          </a:bodyPr>
          <a:lstStyle/>
          <a:p>
            <a:pPr algn="ctr">
              <a:lnSpc>
                <a:spcPct val="150000"/>
              </a:lnSpc>
            </a:pPr>
            <a:r>
              <a:rPr lang="zh-CN" altLang="en-US" sz="5400" b="1" spc="6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展望与参考文献</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437" y="253713"/>
            <a:ext cx="10850563" cy="663575"/>
          </a:xfrm>
        </p:spPr>
        <p:txBody>
          <a:bodyPr/>
          <a:lstStyle/>
          <a:p>
            <a:r>
              <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rPr>
              <a:t>展望</a:t>
            </a:r>
          </a:p>
        </p:txBody>
      </p:sp>
      <p:pic>
        <p:nvPicPr>
          <p:cNvPr id="126" name="图片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sp>
        <p:nvSpPr>
          <p:cNvPr id="3" name="流程图: 终止 2">
            <a:extLst>
              <a:ext uri="{FF2B5EF4-FFF2-40B4-BE49-F238E27FC236}">
                <a16:creationId xmlns:a16="http://schemas.microsoft.com/office/drawing/2014/main" id="{DCF75F5A-6464-41A1-B8E3-52840BED2F00}"/>
              </a:ext>
            </a:extLst>
          </p:cNvPr>
          <p:cNvSpPr/>
          <p:nvPr/>
        </p:nvSpPr>
        <p:spPr bwMode="auto">
          <a:xfrm rot="5400000">
            <a:off x="481446" y="2019301"/>
            <a:ext cx="694252" cy="185511"/>
          </a:xfrm>
          <a:prstGeom prst="flowChartTerminator">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  </a:t>
            </a:r>
            <a:endParaRPr lang="zh-CN" altLang="en-US" dirty="0">
              <a:solidFill>
                <a:schemeClr val="dk1"/>
              </a:solidFill>
            </a:endParaRPr>
          </a:p>
        </p:txBody>
      </p:sp>
      <p:sp>
        <p:nvSpPr>
          <p:cNvPr id="10" name="流程图: 终止 9">
            <a:extLst>
              <a:ext uri="{FF2B5EF4-FFF2-40B4-BE49-F238E27FC236}">
                <a16:creationId xmlns:a16="http://schemas.microsoft.com/office/drawing/2014/main" id="{54DD694F-4CAE-4F6D-BDE2-0787DD2A95E4}"/>
              </a:ext>
            </a:extLst>
          </p:cNvPr>
          <p:cNvSpPr/>
          <p:nvPr/>
        </p:nvSpPr>
        <p:spPr bwMode="auto">
          <a:xfrm rot="5400000">
            <a:off x="481446" y="4478487"/>
            <a:ext cx="694252" cy="185511"/>
          </a:xfrm>
          <a:prstGeom prst="flowChartTerminator">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  </a:t>
            </a:r>
            <a:endParaRPr lang="zh-CN" altLang="en-US" dirty="0">
              <a:solidFill>
                <a:schemeClr val="dk1"/>
              </a:solidFill>
            </a:endParaRPr>
          </a:p>
        </p:txBody>
      </p:sp>
      <p:sp>
        <p:nvSpPr>
          <p:cNvPr id="4" name="文本框 3">
            <a:extLst>
              <a:ext uri="{FF2B5EF4-FFF2-40B4-BE49-F238E27FC236}">
                <a16:creationId xmlns:a16="http://schemas.microsoft.com/office/drawing/2014/main" id="{1D8B9649-2EA9-4F26-B477-A8B6C11F619E}"/>
              </a:ext>
            </a:extLst>
          </p:cNvPr>
          <p:cNvSpPr txBox="1"/>
          <p:nvPr/>
        </p:nvSpPr>
        <p:spPr>
          <a:xfrm>
            <a:off x="1253836" y="1647547"/>
            <a:ext cx="6456219" cy="929017"/>
          </a:xfrm>
          <a:prstGeom prst="rect">
            <a:avLst/>
          </a:prstGeom>
          <a:noFill/>
        </p:spPr>
        <p:txBody>
          <a:bodyPr wrap="none" lIns="90000" tIns="46800" rIns="90000" bIns="46800" rtlCol="0" anchor="ctr" anchorCtr="0">
            <a:normAutofit/>
          </a:bodyPr>
          <a:lstStyle/>
          <a:p>
            <a:pPr marL="285750" indent="-285750">
              <a:buClr>
                <a:schemeClr val="accent6">
                  <a:lumMod val="50000"/>
                </a:schemeClr>
              </a:buClr>
              <a:buFont typeface="Wingdings" panose="05000000000000000000" pitchFamily="2" charset="2"/>
              <a:buChar char="Ø"/>
            </a:pPr>
            <a:r>
              <a:rPr lang="zh-CN" altLang="en-US" sz="2800" dirty="0"/>
              <a:t>多核</a:t>
            </a:r>
            <a:r>
              <a:rPr lang="en-US" altLang="zh-CN" sz="2800" dirty="0"/>
              <a:t>NemuCPU &gt; Bare NEMU </a:t>
            </a:r>
            <a:r>
              <a:rPr lang="zh-CN" altLang="en-US" sz="2800" dirty="0"/>
              <a:t>？</a:t>
            </a:r>
            <a:endParaRPr lang="en-US" altLang="zh-CN" sz="2800" dirty="0"/>
          </a:p>
        </p:txBody>
      </p:sp>
      <p:sp>
        <p:nvSpPr>
          <p:cNvPr id="6" name="文本框 5">
            <a:extLst>
              <a:ext uri="{FF2B5EF4-FFF2-40B4-BE49-F238E27FC236}">
                <a16:creationId xmlns:a16="http://schemas.microsoft.com/office/drawing/2014/main" id="{86CFDBE3-138B-4B3D-BAFE-123B643E7984}"/>
              </a:ext>
            </a:extLst>
          </p:cNvPr>
          <p:cNvSpPr txBox="1"/>
          <p:nvPr/>
        </p:nvSpPr>
        <p:spPr>
          <a:xfrm>
            <a:off x="1475508" y="2459182"/>
            <a:ext cx="4565073" cy="1309253"/>
          </a:xfrm>
          <a:prstGeom prst="rect">
            <a:avLst/>
          </a:prstGeom>
          <a:noFill/>
        </p:spPr>
        <p:txBody>
          <a:bodyPr wrap="none" lIns="90000" tIns="46800" rIns="90000" bIns="46800" rtlCol="0" anchor="ctr" anchorCtr="0">
            <a:normAutofit/>
          </a:bodyPr>
          <a:lstStyle/>
          <a:p>
            <a:pPr marL="285750" indent="-285750">
              <a:lnSpc>
                <a:spcPct val="150000"/>
              </a:lnSpc>
              <a:buFont typeface="Wingdings" panose="05000000000000000000" pitchFamily="2" charset="2"/>
              <a:buChar char="è"/>
            </a:pPr>
            <a:r>
              <a:rPr lang="zh-CN" altLang="en-US" sz="2400" dirty="0">
                <a:sym typeface="Wingdings" panose="05000000000000000000" pitchFamily="2" charset="2"/>
              </a:rPr>
              <a:t>提高</a:t>
            </a:r>
            <a:r>
              <a:rPr lang="en-US" altLang="zh-CN" sz="2400" dirty="0">
                <a:sym typeface="Wingdings" panose="05000000000000000000" pitchFamily="2" charset="2"/>
              </a:rPr>
              <a:t>make checkpoint</a:t>
            </a:r>
            <a:r>
              <a:rPr lang="zh-CN" altLang="en-US" sz="2400" dirty="0">
                <a:sym typeface="Wingdings" panose="05000000000000000000" pitchFamily="2" charset="2"/>
              </a:rPr>
              <a:t>的速度</a:t>
            </a:r>
            <a:endParaRPr lang="en-US" altLang="zh-CN" sz="2400" dirty="0">
              <a:sym typeface="Wingdings" panose="05000000000000000000" pitchFamily="2" charset="2"/>
            </a:endParaRPr>
          </a:p>
          <a:p>
            <a:pPr marL="285750" indent="-285750">
              <a:lnSpc>
                <a:spcPct val="150000"/>
              </a:lnSpc>
              <a:buFont typeface="Wingdings" panose="05000000000000000000" pitchFamily="2" charset="2"/>
              <a:buChar char="è"/>
            </a:pPr>
            <a:r>
              <a:rPr lang="zh-CN" altLang="en-US" sz="2400" dirty="0">
                <a:sym typeface="Wingdings" panose="05000000000000000000" pitchFamily="2" charset="2"/>
              </a:rPr>
              <a:t>为</a:t>
            </a:r>
            <a:r>
              <a:rPr lang="en-US" altLang="zh-CN" sz="2400" dirty="0">
                <a:sym typeface="Wingdings" panose="05000000000000000000" pitchFamily="2" charset="2"/>
              </a:rPr>
              <a:t>SimPoint</a:t>
            </a:r>
            <a:r>
              <a:rPr lang="zh-CN" altLang="en-US" sz="2400" dirty="0">
                <a:sym typeface="Wingdings" panose="05000000000000000000" pitchFamily="2" charset="2"/>
              </a:rPr>
              <a:t>提供更广阔的探索空间</a:t>
            </a:r>
            <a:endParaRPr lang="zh-CN" altLang="en-US" sz="2400" dirty="0"/>
          </a:p>
        </p:txBody>
      </p:sp>
      <p:sp>
        <p:nvSpPr>
          <p:cNvPr id="14" name="文本框 13">
            <a:extLst>
              <a:ext uri="{FF2B5EF4-FFF2-40B4-BE49-F238E27FC236}">
                <a16:creationId xmlns:a16="http://schemas.microsoft.com/office/drawing/2014/main" id="{FE15A6F0-12C5-41BC-BEB8-FF32E0EA2691}"/>
              </a:ext>
            </a:extLst>
          </p:cNvPr>
          <p:cNvSpPr txBox="1"/>
          <p:nvPr/>
        </p:nvSpPr>
        <p:spPr>
          <a:xfrm>
            <a:off x="1253835" y="4115561"/>
            <a:ext cx="6456219" cy="929017"/>
          </a:xfrm>
          <a:prstGeom prst="rect">
            <a:avLst/>
          </a:prstGeom>
          <a:noFill/>
        </p:spPr>
        <p:txBody>
          <a:bodyPr wrap="none" lIns="90000" tIns="46800" rIns="90000" bIns="46800" rtlCol="0" anchor="ctr" anchorCtr="0">
            <a:normAutofit/>
          </a:bodyPr>
          <a:lstStyle/>
          <a:p>
            <a:pPr marL="285750" indent="-285750">
              <a:buClr>
                <a:schemeClr val="accent6">
                  <a:lumMod val="50000"/>
                </a:schemeClr>
              </a:buClr>
              <a:buFont typeface="Wingdings" panose="05000000000000000000" pitchFamily="2" charset="2"/>
              <a:buChar char="Ø"/>
            </a:pPr>
            <a:r>
              <a:rPr lang="en-US" altLang="zh-CN" sz="2800" dirty="0"/>
              <a:t>NemuCPU  VS   O3CPU </a:t>
            </a:r>
          </a:p>
        </p:txBody>
      </p:sp>
      <p:sp>
        <p:nvSpPr>
          <p:cNvPr id="15" name="文本框 14">
            <a:extLst>
              <a:ext uri="{FF2B5EF4-FFF2-40B4-BE49-F238E27FC236}">
                <a16:creationId xmlns:a16="http://schemas.microsoft.com/office/drawing/2014/main" id="{3EDE3F71-0571-4F26-B95F-F4227950C357}"/>
              </a:ext>
            </a:extLst>
          </p:cNvPr>
          <p:cNvSpPr txBox="1"/>
          <p:nvPr/>
        </p:nvSpPr>
        <p:spPr>
          <a:xfrm>
            <a:off x="1530927" y="4918369"/>
            <a:ext cx="6511634" cy="1309253"/>
          </a:xfrm>
          <a:prstGeom prst="rect">
            <a:avLst/>
          </a:prstGeom>
          <a:noFill/>
        </p:spPr>
        <p:txBody>
          <a:bodyPr wrap="none" lIns="90000" tIns="46800" rIns="90000" bIns="46800" rtlCol="0" anchor="ctr" anchorCtr="0">
            <a:normAutofit/>
          </a:bodyPr>
          <a:lstStyle/>
          <a:p>
            <a:pPr marL="285750" indent="-285750">
              <a:lnSpc>
                <a:spcPct val="150000"/>
              </a:lnSpc>
              <a:buFont typeface="Wingdings" panose="05000000000000000000" pitchFamily="2" charset="2"/>
              <a:buChar char="è"/>
            </a:pPr>
            <a:r>
              <a:rPr lang="zh-CN" altLang="en-US" sz="2400" dirty="0">
                <a:sym typeface="Wingdings" panose="05000000000000000000" pitchFamily="2" charset="2"/>
              </a:rPr>
              <a:t> 以精度换取速度？助力架构空间参数探索？</a:t>
            </a:r>
            <a:endParaRPr lang="en-US" altLang="zh-CN" sz="2400" dirty="0">
              <a:sym typeface="Wingdings" panose="05000000000000000000" pitchFamily="2" charset="2"/>
            </a:endParaRPr>
          </a:p>
          <a:p>
            <a:pPr marL="285750" indent="-285750">
              <a:lnSpc>
                <a:spcPct val="150000"/>
              </a:lnSpc>
              <a:buFont typeface="Wingdings" panose="05000000000000000000" pitchFamily="2" charset="2"/>
              <a:buChar char="è"/>
            </a:pPr>
            <a:r>
              <a:rPr lang="zh-CN" altLang="en-US" sz="2400" dirty="0">
                <a:sym typeface="Wingdings" panose="05000000000000000000" pitchFamily="2" charset="2"/>
              </a:rPr>
              <a:t> </a:t>
            </a:r>
            <a:r>
              <a:rPr lang="en-US" altLang="zh-CN" sz="2400" dirty="0">
                <a:sym typeface="Wingdings" panose="05000000000000000000" pitchFamily="2" charset="2"/>
              </a:rPr>
              <a:t>NemuCPU</a:t>
            </a:r>
            <a:r>
              <a:rPr lang="zh-CN" altLang="en-US" sz="2400" dirty="0">
                <a:sym typeface="Wingdings" panose="05000000000000000000" pitchFamily="2" charset="2"/>
              </a:rPr>
              <a:t>用于</a:t>
            </a:r>
            <a:r>
              <a:rPr lang="en-US" altLang="zh-CN" sz="2400" dirty="0">
                <a:sym typeface="Wingdings" panose="05000000000000000000" pitchFamily="2" charset="2"/>
              </a:rPr>
              <a:t>warmup </a:t>
            </a:r>
            <a:r>
              <a:rPr lang="zh-CN" altLang="en-US" sz="2400" dirty="0">
                <a:sym typeface="Wingdings" panose="05000000000000000000" pitchFamily="2" charset="2"/>
              </a:rPr>
              <a:t>或 </a:t>
            </a:r>
            <a:r>
              <a:rPr lang="en-US" altLang="zh-CN" sz="2400" dirty="0">
                <a:sym typeface="Wingdings" panose="05000000000000000000" pitchFamily="2" charset="2"/>
              </a:rPr>
              <a:t>fast forwarding?</a:t>
            </a:r>
            <a:endParaRPr lang="zh-CN" altLang="en-US" sz="2400" dirty="0"/>
          </a:p>
        </p:txBody>
      </p:sp>
    </p:spTree>
    <p:extLst>
      <p:ext uri="{BB962C8B-B14F-4D97-AF65-F5344CB8AC3E}">
        <p14:creationId xmlns:p14="http://schemas.microsoft.com/office/powerpoint/2010/main" val="375187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íṧḷïďé"/>
          <p:cNvSpPr/>
          <p:nvPr/>
        </p:nvSpPr>
        <p:spPr bwMode="auto">
          <a:xfrm>
            <a:off x="741000" y="2032133"/>
            <a:ext cx="4822826" cy="893076"/>
          </a:xfrm>
          <a:custGeom>
            <a:avLst/>
            <a:gdLst>
              <a:gd name="T0" fmla="*/ 1375 w 2897"/>
              <a:gd name="T1" fmla="*/ 509 h 537"/>
              <a:gd name="T2" fmla="*/ 1284 w 2897"/>
              <a:gd name="T3" fmla="*/ 418 h 537"/>
              <a:gd name="T4" fmla="*/ 35 w 2897"/>
              <a:gd name="T5" fmla="*/ 61 h 537"/>
              <a:gd name="T6" fmla="*/ 1313 w 2897"/>
              <a:gd name="T7" fmla="*/ 379 h 537"/>
              <a:gd name="T8" fmla="*/ 1303 w 2897"/>
              <a:gd name="T9" fmla="*/ 365 h 537"/>
              <a:gd name="T10" fmla="*/ 1356 w 2897"/>
              <a:gd name="T11" fmla="*/ 474 h 537"/>
              <a:gd name="T12" fmla="*/ 1430 w 2897"/>
              <a:gd name="T13" fmla="*/ 484 h 537"/>
              <a:gd name="T14" fmla="*/ 1503 w 2897"/>
              <a:gd name="T15" fmla="*/ 484 h 537"/>
              <a:gd name="T16" fmla="*/ 1579 w 2897"/>
              <a:gd name="T17" fmla="*/ 430 h 537"/>
              <a:gd name="T18" fmla="*/ 1579 w 2897"/>
              <a:gd name="T19" fmla="*/ 365 h 537"/>
              <a:gd name="T20" fmla="*/ 2846 w 2897"/>
              <a:gd name="T21" fmla="*/ 32 h 537"/>
              <a:gd name="T22" fmla="*/ 1622 w 2897"/>
              <a:gd name="T23" fmla="*/ 404 h 537"/>
              <a:gd name="T24" fmla="*/ 1585 w 2897"/>
              <a:gd name="T25" fmla="*/ 482 h 537"/>
              <a:gd name="T26" fmla="*/ 1448 w 2897"/>
              <a:gd name="T27" fmla="*/ 509 h 537"/>
              <a:gd name="T28" fmla="*/ 1448 w 2897"/>
              <a:gd name="T29" fmla="*/ 537 h 537"/>
              <a:gd name="T30" fmla="*/ 1605 w 2897"/>
              <a:gd name="T31" fmla="*/ 502 h 537"/>
              <a:gd name="T32" fmla="*/ 1626 w 2897"/>
              <a:gd name="T33" fmla="*/ 418 h 537"/>
              <a:gd name="T34" fmla="*/ 2886 w 2897"/>
              <a:gd name="T35" fmla="*/ 83 h 537"/>
              <a:gd name="T36" fmla="*/ 2894 w 2897"/>
              <a:gd name="T37" fmla="*/ 63 h 537"/>
              <a:gd name="T38" fmla="*/ 2849 w 2897"/>
              <a:gd name="T39" fmla="*/ 2 h 537"/>
              <a:gd name="T40" fmla="*/ 1565 w 2897"/>
              <a:gd name="T41" fmla="*/ 365 h 537"/>
              <a:gd name="T42" fmla="*/ 1526 w 2897"/>
              <a:gd name="T43" fmla="*/ 450 h 537"/>
              <a:gd name="T44" fmla="*/ 1466 w 2897"/>
              <a:gd name="T45" fmla="*/ 456 h 537"/>
              <a:gd name="T46" fmla="*/ 1393 w 2897"/>
              <a:gd name="T47" fmla="*/ 456 h 537"/>
              <a:gd name="T48" fmla="*/ 1343 w 2897"/>
              <a:gd name="T49" fmla="*/ 418 h 537"/>
              <a:gd name="T50" fmla="*/ 1321 w 2897"/>
              <a:gd name="T51" fmla="*/ 352 h 537"/>
              <a:gd name="T52" fmla="*/ 31 w 2897"/>
              <a:gd name="T53" fmla="*/ 9 h 537"/>
              <a:gd name="T54" fmla="*/ 1 w 2897"/>
              <a:gd name="T55" fmla="*/ 75 h 537"/>
              <a:gd name="T56" fmla="*/ 1266 w 2897"/>
              <a:gd name="T57" fmla="*/ 431 h 537"/>
              <a:gd name="T58" fmla="*/ 1256 w 2897"/>
              <a:gd name="T59" fmla="*/ 418 h 537"/>
              <a:gd name="T60" fmla="*/ 1375 w 2897"/>
              <a:gd name="T61" fmla="*/ 537 h 537"/>
              <a:gd name="T62" fmla="*/ 1462 w 2897"/>
              <a:gd name="T63" fmla="*/ 523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97" h="537">
                <a:moveTo>
                  <a:pt x="1448" y="509"/>
                </a:moveTo>
                <a:cubicBezTo>
                  <a:pt x="1375" y="509"/>
                  <a:pt x="1375" y="509"/>
                  <a:pt x="1375" y="509"/>
                </a:cubicBezTo>
                <a:cubicBezTo>
                  <a:pt x="1350" y="509"/>
                  <a:pt x="1327" y="499"/>
                  <a:pt x="1311" y="482"/>
                </a:cubicBezTo>
                <a:cubicBezTo>
                  <a:pt x="1294" y="466"/>
                  <a:pt x="1284" y="443"/>
                  <a:pt x="1284" y="418"/>
                </a:cubicBezTo>
                <a:cubicBezTo>
                  <a:pt x="1284" y="411"/>
                  <a:pt x="1280" y="406"/>
                  <a:pt x="1274" y="404"/>
                </a:cubicBezTo>
                <a:cubicBezTo>
                  <a:pt x="35" y="61"/>
                  <a:pt x="35" y="61"/>
                  <a:pt x="35" y="61"/>
                </a:cubicBezTo>
                <a:cubicBezTo>
                  <a:pt x="50" y="32"/>
                  <a:pt x="50" y="32"/>
                  <a:pt x="50" y="32"/>
                </a:cubicBezTo>
                <a:cubicBezTo>
                  <a:pt x="1313" y="379"/>
                  <a:pt x="1313" y="379"/>
                  <a:pt x="1313" y="379"/>
                </a:cubicBezTo>
                <a:cubicBezTo>
                  <a:pt x="1317" y="365"/>
                  <a:pt x="1317" y="365"/>
                  <a:pt x="1317" y="365"/>
                </a:cubicBezTo>
                <a:cubicBezTo>
                  <a:pt x="1303" y="365"/>
                  <a:pt x="1303" y="365"/>
                  <a:pt x="1303" y="365"/>
                </a:cubicBezTo>
                <a:cubicBezTo>
                  <a:pt x="1303" y="397"/>
                  <a:pt x="1312" y="426"/>
                  <a:pt x="1328" y="448"/>
                </a:cubicBezTo>
                <a:cubicBezTo>
                  <a:pt x="1336" y="459"/>
                  <a:pt x="1345" y="468"/>
                  <a:pt x="1356" y="474"/>
                </a:cubicBezTo>
                <a:cubicBezTo>
                  <a:pt x="1367" y="481"/>
                  <a:pt x="1380" y="484"/>
                  <a:pt x="1393" y="484"/>
                </a:cubicBezTo>
                <a:cubicBezTo>
                  <a:pt x="1430" y="484"/>
                  <a:pt x="1430" y="484"/>
                  <a:pt x="1430" y="484"/>
                </a:cubicBezTo>
                <a:cubicBezTo>
                  <a:pt x="1466" y="484"/>
                  <a:pt x="1466" y="484"/>
                  <a:pt x="1466" y="484"/>
                </a:cubicBezTo>
                <a:cubicBezTo>
                  <a:pt x="1503" y="484"/>
                  <a:pt x="1503" y="484"/>
                  <a:pt x="1503" y="484"/>
                </a:cubicBezTo>
                <a:cubicBezTo>
                  <a:pt x="1517" y="484"/>
                  <a:pt x="1529" y="481"/>
                  <a:pt x="1540" y="474"/>
                </a:cubicBezTo>
                <a:cubicBezTo>
                  <a:pt x="1557" y="464"/>
                  <a:pt x="1570" y="449"/>
                  <a:pt x="1579" y="430"/>
                </a:cubicBezTo>
                <a:cubicBezTo>
                  <a:pt x="1588" y="411"/>
                  <a:pt x="1593" y="389"/>
                  <a:pt x="1593" y="365"/>
                </a:cubicBezTo>
                <a:cubicBezTo>
                  <a:pt x="1579" y="365"/>
                  <a:pt x="1579" y="365"/>
                  <a:pt x="1579" y="365"/>
                </a:cubicBezTo>
                <a:cubicBezTo>
                  <a:pt x="1583" y="379"/>
                  <a:pt x="1583" y="379"/>
                  <a:pt x="1583" y="379"/>
                </a:cubicBezTo>
                <a:cubicBezTo>
                  <a:pt x="2846" y="32"/>
                  <a:pt x="2846" y="32"/>
                  <a:pt x="2846" y="32"/>
                </a:cubicBezTo>
                <a:cubicBezTo>
                  <a:pt x="2861" y="61"/>
                  <a:pt x="2861" y="61"/>
                  <a:pt x="2861" y="61"/>
                </a:cubicBezTo>
                <a:cubicBezTo>
                  <a:pt x="1622" y="404"/>
                  <a:pt x="1622" y="404"/>
                  <a:pt x="1622" y="404"/>
                </a:cubicBezTo>
                <a:cubicBezTo>
                  <a:pt x="1616" y="406"/>
                  <a:pt x="1612" y="411"/>
                  <a:pt x="1612" y="418"/>
                </a:cubicBezTo>
                <a:cubicBezTo>
                  <a:pt x="1612" y="443"/>
                  <a:pt x="1602" y="466"/>
                  <a:pt x="1585" y="482"/>
                </a:cubicBezTo>
                <a:cubicBezTo>
                  <a:pt x="1569" y="499"/>
                  <a:pt x="1546" y="509"/>
                  <a:pt x="1521" y="509"/>
                </a:cubicBezTo>
                <a:cubicBezTo>
                  <a:pt x="1448" y="509"/>
                  <a:pt x="1448" y="509"/>
                  <a:pt x="1448" y="509"/>
                </a:cubicBezTo>
                <a:cubicBezTo>
                  <a:pt x="1440" y="509"/>
                  <a:pt x="1434" y="515"/>
                  <a:pt x="1434" y="523"/>
                </a:cubicBezTo>
                <a:cubicBezTo>
                  <a:pt x="1434" y="531"/>
                  <a:pt x="1440" y="537"/>
                  <a:pt x="1448" y="537"/>
                </a:cubicBezTo>
                <a:cubicBezTo>
                  <a:pt x="1521" y="537"/>
                  <a:pt x="1521" y="537"/>
                  <a:pt x="1521" y="537"/>
                </a:cubicBezTo>
                <a:cubicBezTo>
                  <a:pt x="1554" y="537"/>
                  <a:pt x="1584" y="523"/>
                  <a:pt x="1605" y="502"/>
                </a:cubicBezTo>
                <a:cubicBezTo>
                  <a:pt x="1627" y="480"/>
                  <a:pt x="1640" y="451"/>
                  <a:pt x="1640" y="418"/>
                </a:cubicBezTo>
                <a:cubicBezTo>
                  <a:pt x="1626" y="418"/>
                  <a:pt x="1626" y="418"/>
                  <a:pt x="1626" y="418"/>
                </a:cubicBezTo>
                <a:cubicBezTo>
                  <a:pt x="1630" y="431"/>
                  <a:pt x="1630" y="431"/>
                  <a:pt x="1630" y="431"/>
                </a:cubicBezTo>
                <a:cubicBezTo>
                  <a:pt x="2886" y="83"/>
                  <a:pt x="2886" y="83"/>
                  <a:pt x="2886" y="83"/>
                </a:cubicBezTo>
                <a:cubicBezTo>
                  <a:pt x="2890" y="82"/>
                  <a:pt x="2893" y="79"/>
                  <a:pt x="2895" y="75"/>
                </a:cubicBezTo>
                <a:cubicBezTo>
                  <a:pt x="2897" y="71"/>
                  <a:pt x="2896" y="67"/>
                  <a:pt x="2894" y="63"/>
                </a:cubicBezTo>
                <a:cubicBezTo>
                  <a:pt x="2866" y="9"/>
                  <a:pt x="2866" y="9"/>
                  <a:pt x="2866" y="9"/>
                </a:cubicBezTo>
                <a:cubicBezTo>
                  <a:pt x="2862" y="3"/>
                  <a:pt x="2856" y="0"/>
                  <a:pt x="2849" y="2"/>
                </a:cubicBezTo>
                <a:cubicBezTo>
                  <a:pt x="1576" y="352"/>
                  <a:pt x="1576" y="352"/>
                  <a:pt x="1576" y="352"/>
                </a:cubicBezTo>
                <a:cubicBezTo>
                  <a:pt x="1570" y="353"/>
                  <a:pt x="1565" y="359"/>
                  <a:pt x="1565" y="365"/>
                </a:cubicBezTo>
                <a:cubicBezTo>
                  <a:pt x="1565" y="392"/>
                  <a:pt x="1558" y="415"/>
                  <a:pt x="1546" y="431"/>
                </a:cubicBezTo>
                <a:cubicBezTo>
                  <a:pt x="1540" y="439"/>
                  <a:pt x="1533" y="446"/>
                  <a:pt x="1526" y="450"/>
                </a:cubicBezTo>
                <a:cubicBezTo>
                  <a:pt x="1519" y="454"/>
                  <a:pt x="1511" y="456"/>
                  <a:pt x="1503" y="456"/>
                </a:cubicBezTo>
                <a:cubicBezTo>
                  <a:pt x="1466" y="456"/>
                  <a:pt x="1466" y="456"/>
                  <a:pt x="1466" y="456"/>
                </a:cubicBezTo>
                <a:cubicBezTo>
                  <a:pt x="1430" y="456"/>
                  <a:pt x="1430" y="456"/>
                  <a:pt x="1430" y="456"/>
                </a:cubicBezTo>
                <a:cubicBezTo>
                  <a:pt x="1393" y="456"/>
                  <a:pt x="1393" y="456"/>
                  <a:pt x="1393" y="456"/>
                </a:cubicBezTo>
                <a:cubicBezTo>
                  <a:pt x="1385" y="456"/>
                  <a:pt x="1378" y="454"/>
                  <a:pt x="1370" y="450"/>
                </a:cubicBezTo>
                <a:cubicBezTo>
                  <a:pt x="1360" y="444"/>
                  <a:pt x="1350" y="433"/>
                  <a:pt x="1343" y="418"/>
                </a:cubicBezTo>
                <a:cubicBezTo>
                  <a:pt x="1335" y="403"/>
                  <a:pt x="1331" y="385"/>
                  <a:pt x="1331" y="365"/>
                </a:cubicBezTo>
                <a:cubicBezTo>
                  <a:pt x="1331" y="359"/>
                  <a:pt x="1327" y="353"/>
                  <a:pt x="1321" y="352"/>
                </a:cubicBezTo>
                <a:cubicBezTo>
                  <a:pt x="47" y="2"/>
                  <a:pt x="47" y="2"/>
                  <a:pt x="47" y="2"/>
                </a:cubicBezTo>
                <a:cubicBezTo>
                  <a:pt x="40" y="0"/>
                  <a:pt x="34" y="3"/>
                  <a:pt x="31" y="9"/>
                </a:cubicBezTo>
                <a:cubicBezTo>
                  <a:pt x="2" y="63"/>
                  <a:pt x="2" y="63"/>
                  <a:pt x="2" y="63"/>
                </a:cubicBezTo>
                <a:cubicBezTo>
                  <a:pt x="0" y="67"/>
                  <a:pt x="0" y="71"/>
                  <a:pt x="1" y="75"/>
                </a:cubicBezTo>
                <a:cubicBezTo>
                  <a:pt x="3" y="79"/>
                  <a:pt x="6" y="82"/>
                  <a:pt x="11" y="83"/>
                </a:cubicBezTo>
                <a:cubicBezTo>
                  <a:pt x="1266" y="431"/>
                  <a:pt x="1266" y="431"/>
                  <a:pt x="1266" y="431"/>
                </a:cubicBezTo>
                <a:cubicBezTo>
                  <a:pt x="1270" y="418"/>
                  <a:pt x="1270" y="418"/>
                  <a:pt x="1270" y="418"/>
                </a:cubicBezTo>
                <a:cubicBezTo>
                  <a:pt x="1256" y="418"/>
                  <a:pt x="1256" y="418"/>
                  <a:pt x="1256" y="418"/>
                </a:cubicBezTo>
                <a:cubicBezTo>
                  <a:pt x="1256" y="451"/>
                  <a:pt x="1269" y="480"/>
                  <a:pt x="1291" y="502"/>
                </a:cubicBezTo>
                <a:cubicBezTo>
                  <a:pt x="1312" y="523"/>
                  <a:pt x="1342" y="537"/>
                  <a:pt x="1375" y="537"/>
                </a:cubicBezTo>
                <a:cubicBezTo>
                  <a:pt x="1448" y="537"/>
                  <a:pt x="1448" y="537"/>
                  <a:pt x="1448" y="537"/>
                </a:cubicBezTo>
                <a:cubicBezTo>
                  <a:pt x="1456" y="537"/>
                  <a:pt x="1462" y="531"/>
                  <a:pt x="1462" y="523"/>
                </a:cubicBezTo>
                <a:cubicBezTo>
                  <a:pt x="1462" y="515"/>
                  <a:pt x="1456" y="509"/>
                  <a:pt x="1448" y="509"/>
                </a:cubicBezTo>
              </a:path>
            </a:pathLst>
          </a:custGeom>
          <a:solidFill>
            <a:srgbClr val="5F616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6" name="iSľîḋe"/>
          <p:cNvSpPr/>
          <p:nvPr/>
        </p:nvSpPr>
        <p:spPr bwMode="auto">
          <a:xfrm>
            <a:off x="763678" y="2171439"/>
            <a:ext cx="4775310" cy="3609020"/>
          </a:xfrm>
          <a:custGeom>
            <a:avLst/>
            <a:gdLst>
              <a:gd name="T0" fmla="*/ 2868 w 2868"/>
              <a:gd name="T1" fmla="*/ 0 h 2168"/>
              <a:gd name="T2" fmla="*/ 1626 w 2868"/>
              <a:gd name="T3" fmla="*/ 345 h 2168"/>
              <a:gd name="T4" fmla="*/ 1591 w 2868"/>
              <a:gd name="T5" fmla="*/ 418 h 2168"/>
              <a:gd name="T6" fmla="*/ 1507 w 2868"/>
              <a:gd name="T7" fmla="*/ 453 h 2168"/>
              <a:gd name="T8" fmla="*/ 1507 w 2868"/>
              <a:gd name="T9" fmla="*/ 453 h 2168"/>
              <a:gd name="T10" fmla="*/ 1434 w 2868"/>
              <a:gd name="T11" fmla="*/ 453 h 2168"/>
              <a:gd name="T12" fmla="*/ 1434 w 2868"/>
              <a:gd name="T13" fmla="*/ 453 h 2168"/>
              <a:gd name="T14" fmla="*/ 1361 w 2868"/>
              <a:gd name="T15" fmla="*/ 453 h 2168"/>
              <a:gd name="T16" fmla="*/ 1361 w 2868"/>
              <a:gd name="T17" fmla="*/ 453 h 2168"/>
              <a:gd name="T18" fmla="*/ 1277 w 2868"/>
              <a:gd name="T19" fmla="*/ 418 h 2168"/>
              <a:gd name="T20" fmla="*/ 1243 w 2868"/>
              <a:gd name="T21" fmla="*/ 345 h 2168"/>
              <a:gd name="T22" fmla="*/ 0 w 2868"/>
              <a:gd name="T23" fmla="*/ 0 h 2168"/>
              <a:gd name="T24" fmla="*/ 0 w 2868"/>
              <a:gd name="T25" fmla="*/ 1705 h 2168"/>
              <a:gd name="T26" fmla="*/ 1256 w 2868"/>
              <a:gd name="T27" fmla="*/ 2063 h 2168"/>
              <a:gd name="T28" fmla="*/ 1361 w 2868"/>
              <a:gd name="T29" fmla="*/ 2168 h 2168"/>
              <a:gd name="T30" fmla="*/ 1434 w 2868"/>
              <a:gd name="T31" fmla="*/ 2168 h 2168"/>
              <a:gd name="T32" fmla="*/ 1507 w 2868"/>
              <a:gd name="T33" fmla="*/ 2168 h 2168"/>
              <a:gd name="T34" fmla="*/ 1612 w 2868"/>
              <a:gd name="T35" fmla="*/ 2063 h 2168"/>
              <a:gd name="T36" fmla="*/ 2868 w 2868"/>
              <a:gd name="T37" fmla="*/ 1705 h 2168"/>
              <a:gd name="T38" fmla="*/ 2868 w 2868"/>
              <a:gd name="T39" fmla="*/ 0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68" h="2168">
                <a:moveTo>
                  <a:pt x="2868" y="0"/>
                </a:moveTo>
                <a:cubicBezTo>
                  <a:pt x="1626" y="345"/>
                  <a:pt x="1626" y="345"/>
                  <a:pt x="1626" y="345"/>
                </a:cubicBezTo>
                <a:cubicBezTo>
                  <a:pt x="1623" y="373"/>
                  <a:pt x="1610" y="399"/>
                  <a:pt x="1591" y="418"/>
                </a:cubicBezTo>
                <a:cubicBezTo>
                  <a:pt x="1570" y="439"/>
                  <a:pt x="1540" y="453"/>
                  <a:pt x="1507" y="453"/>
                </a:cubicBezTo>
                <a:cubicBezTo>
                  <a:pt x="1507" y="453"/>
                  <a:pt x="1507" y="453"/>
                  <a:pt x="1507" y="453"/>
                </a:cubicBezTo>
                <a:cubicBezTo>
                  <a:pt x="1434" y="453"/>
                  <a:pt x="1434" y="453"/>
                  <a:pt x="1434" y="453"/>
                </a:cubicBezTo>
                <a:cubicBezTo>
                  <a:pt x="1434" y="453"/>
                  <a:pt x="1434" y="453"/>
                  <a:pt x="1434" y="453"/>
                </a:cubicBezTo>
                <a:cubicBezTo>
                  <a:pt x="1361" y="453"/>
                  <a:pt x="1361" y="453"/>
                  <a:pt x="1361" y="453"/>
                </a:cubicBezTo>
                <a:cubicBezTo>
                  <a:pt x="1361" y="453"/>
                  <a:pt x="1361" y="453"/>
                  <a:pt x="1361" y="453"/>
                </a:cubicBezTo>
                <a:cubicBezTo>
                  <a:pt x="1328" y="453"/>
                  <a:pt x="1298" y="439"/>
                  <a:pt x="1277" y="418"/>
                </a:cubicBezTo>
                <a:cubicBezTo>
                  <a:pt x="1258" y="399"/>
                  <a:pt x="1245" y="373"/>
                  <a:pt x="1243" y="345"/>
                </a:cubicBezTo>
                <a:cubicBezTo>
                  <a:pt x="0" y="0"/>
                  <a:pt x="0" y="0"/>
                  <a:pt x="0" y="0"/>
                </a:cubicBezTo>
                <a:cubicBezTo>
                  <a:pt x="0" y="1705"/>
                  <a:pt x="0" y="1705"/>
                  <a:pt x="0" y="1705"/>
                </a:cubicBezTo>
                <a:cubicBezTo>
                  <a:pt x="1256" y="2063"/>
                  <a:pt x="1256" y="2063"/>
                  <a:pt x="1256" y="2063"/>
                </a:cubicBezTo>
                <a:cubicBezTo>
                  <a:pt x="1256" y="2121"/>
                  <a:pt x="1303" y="2168"/>
                  <a:pt x="1361" y="2168"/>
                </a:cubicBezTo>
                <a:cubicBezTo>
                  <a:pt x="1434" y="2168"/>
                  <a:pt x="1434" y="2168"/>
                  <a:pt x="1434" y="2168"/>
                </a:cubicBezTo>
                <a:cubicBezTo>
                  <a:pt x="1507" y="2168"/>
                  <a:pt x="1507" y="2168"/>
                  <a:pt x="1507" y="2168"/>
                </a:cubicBezTo>
                <a:cubicBezTo>
                  <a:pt x="1565" y="2168"/>
                  <a:pt x="1612" y="2121"/>
                  <a:pt x="1612" y="2063"/>
                </a:cubicBezTo>
                <a:cubicBezTo>
                  <a:pt x="2868" y="1705"/>
                  <a:pt x="2868" y="1705"/>
                  <a:pt x="2868" y="1705"/>
                </a:cubicBezTo>
                <a:cubicBezTo>
                  <a:pt x="2868" y="0"/>
                  <a:pt x="2868" y="0"/>
                  <a:pt x="2868"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7" name="ïṣ1ïḍé"/>
          <p:cNvSpPr/>
          <p:nvPr/>
        </p:nvSpPr>
        <p:spPr bwMode="auto">
          <a:xfrm>
            <a:off x="763678" y="2146602"/>
            <a:ext cx="4775310" cy="778607"/>
          </a:xfrm>
          <a:custGeom>
            <a:avLst/>
            <a:gdLst>
              <a:gd name="T0" fmla="*/ 2868 w 2868"/>
              <a:gd name="T1" fmla="*/ 0 h 468"/>
              <a:gd name="T2" fmla="*/ 1612 w 2868"/>
              <a:gd name="T3" fmla="*/ 349 h 468"/>
              <a:gd name="T4" fmla="*/ 1507 w 2868"/>
              <a:gd name="T5" fmla="*/ 454 h 468"/>
              <a:gd name="T6" fmla="*/ 1434 w 2868"/>
              <a:gd name="T7" fmla="*/ 454 h 468"/>
              <a:gd name="T8" fmla="*/ 1361 w 2868"/>
              <a:gd name="T9" fmla="*/ 454 h 468"/>
              <a:gd name="T10" fmla="*/ 1256 w 2868"/>
              <a:gd name="T11" fmla="*/ 349 h 468"/>
              <a:gd name="T12" fmla="*/ 0 w 2868"/>
              <a:gd name="T13" fmla="*/ 0 h 468"/>
              <a:gd name="T14" fmla="*/ 0 w 2868"/>
              <a:gd name="T15" fmla="*/ 15 h 468"/>
              <a:gd name="T16" fmla="*/ 1243 w 2868"/>
              <a:gd name="T17" fmla="*/ 360 h 468"/>
              <a:gd name="T18" fmla="*/ 1277 w 2868"/>
              <a:gd name="T19" fmla="*/ 433 h 468"/>
              <a:gd name="T20" fmla="*/ 1361 w 2868"/>
              <a:gd name="T21" fmla="*/ 468 h 468"/>
              <a:gd name="T22" fmla="*/ 1361 w 2868"/>
              <a:gd name="T23" fmla="*/ 468 h 468"/>
              <a:gd name="T24" fmla="*/ 1434 w 2868"/>
              <a:gd name="T25" fmla="*/ 468 h 468"/>
              <a:gd name="T26" fmla="*/ 1434 w 2868"/>
              <a:gd name="T27" fmla="*/ 468 h 468"/>
              <a:gd name="T28" fmla="*/ 1507 w 2868"/>
              <a:gd name="T29" fmla="*/ 468 h 468"/>
              <a:gd name="T30" fmla="*/ 1507 w 2868"/>
              <a:gd name="T31" fmla="*/ 468 h 468"/>
              <a:gd name="T32" fmla="*/ 1591 w 2868"/>
              <a:gd name="T33" fmla="*/ 433 h 468"/>
              <a:gd name="T34" fmla="*/ 1626 w 2868"/>
              <a:gd name="T35" fmla="*/ 360 h 468"/>
              <a:gd name="T36" fmla="*/ 2868 w 2868"/>
              <a:gd name="T37" fmla="*/ 15 h 468"/>
              <a:gd name="T38" fmla="*/ 2868 w 2868"/>
              <a:gd name="T3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68" h="468">
                <a:moveTo>
                  <a:pt x="2868" y="0"/>
                </a:moveTo>
                <a:cubicBezTo>
                  <a:pt x="1612" y="349"/>
                  <a:pt x="1612" y="349"/>
                  <a:pt x="1612" y="349"/>
                </a:cubicBezTo>
                <a:cubicBezTo>
                  <a:pt x="1612" y="407"/>
                  <a:pt x="1565" y="454"/>
                  <a:pt x="1507" y="454"/>
                </a:cubicBezTo>
                <a:cubicBezTo>
                  <a:pt x="1434" y="454"/>
                  <a:pt x="1434" y="454"/>
                  <a:pt x="1434" y="454"/>
                </a:cubicBezTo>
                <a:cubicBezTo>
                  <a:pt x="1361" y="454"/>
                  <a:pt x="1361" y="454"/>
                  <a:pt x="1361" y="454"/>
                </a:cubicBezTo>
                <a:cubicBezTo>
                  <a:pt x="1303" y="454"/>
                  <a:pt x="1256" y="407"/>
                  <a:pt x="1256" y="349"/>
                </a:cubicBezTo>
                <a:cubicBezTo>
                  <a:pt x="0" y="0"/>
                  <a:pt x="0" y="0"/>
                  <a:pt x="0" y="0"/>
                </a:cubicBezTo>
                <a:cubicBezTo>
                  <a:pt x="0" y="15"/>
                  <a:pt x="0" y="15"/>
                  <a:pt x="0" y="15"/>
                </a:cubicBezTo>
                <a:cubicBezTo>
                  <a:pt x="1243" y="360"/>
                  <a:pt x="1243" y="360"/>
                  <a:pt x="1243" y="360"/>
                </a:cubicBezTo>
                <a:cubicBezTo>
                  <a:pt x="1245" y="388"/>
                  <a:pt x="1258" y="414"/>
                  <a:pt x="1277" y="433"/>
                </a:cubicBezTo>
                <a:cubicBezTo>
                  <a:pt x="1298" y="454"/>
                  <a:pt x="1328" y="468"/>
                  <a:pt x="1361" y="468"/>
                </a:cubicBezTo>
                <a:cubicBezTo>
                  <a:pt x="1361" y="468"/>
                  <a:pt x="1361" y="468"/>
                  <a:pt x="1361" y="468"/>
                </a:cubicBezTo>
                <a:cubicBezTo>
                  <a:pt x="1434" y="468"/>
                  <a:pt x="1434" y="468"/>
                  <a:pt x="1434" y="468"/>
                </a:cubicBezTo>
                <a:cubicBezTo>
                  <a:pt x="1434" y="468"/>
                  <a:pt x="1434" y="468"/>
                  <a:pt x="1434" y="468"/>
                </a:cubicBezTo>
                <a:cubicBezTo>
                  <a:pt x="1507" y="468"/>
                  <a:pt x="1507" y="468"/>
                  <a:pt x="1507" y="468"/>
                </a:cubicBezTo>
                <a:cubicBezTo>
                  <a:pt x="1507" y="468"/>
                  <a:pt x="1507" y="468"/>
                  <a:pt x="1507" y="468"/>
                </a:cubicBezTo>
                <a:cubicBezTo>
                  <a:pt x="1540" y="468"/>
                  <a:pt x="1570" y="454"/>
                  <a:pt x="1591" y="433"/>
                </a:cubicBezTo>
                <a:cubicBezTo>
                  <a:pt x="1610" y="414"/>
                  <a:pt x="1623" y="388"/>
                  <a:pt x="1626" y="360"/>
                </a:cubicBezTo>
                <a:cubicBezTo>
                  <a:pt x="2868" y="15"/>
                  <a:pt x="2868" y="15"/>
                  <a:pt x="2868" y="15"/>
                </a:cubicBezTo>
                <a:cubicBezTo>
                  <a:pt x="2868" y="0"/>
                  <a:pt x="2868" y="0"/>
                  <a:pt x="2868" y="0"/>
                </a:cubicBezTo>
              </a:path>
            </a:pathLst>
          </a:custGeom>
          <a:solidFill>
            <a:srgbClr val="5F616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8" name="ïŝļïḋê"/>
          <p:cNvSpPr/>
          <p:nvPr/>
        </p:nvSpPr>
        <p:spPr bwMode="auto">
          <a:xfrm>
            <a:off x="741000" y="2122844"/>
            <a:ext cx="4820666" cy="3681374"/>
          </a:xfrm>
          <a:custGeom>
            <a:avLst/>
            <a:gdLst>
              <a:gd name="T0" fmla="*/ 0 w 2896"/>
              <a:gd name="T1" fmla="*/ 14 h 2211"/>
              <a:gd name="T2" fmla="*/ 0 w 2896"/>
              <a:gd name="T3" fmla="*/ 1734 h 2211"/>
              <a:gd name="T4" fmla="*/ 10 w 2896"/>
              <a:gd name="T5" fmla="*/ 1748 h 2211"/>
              <a:gd name="T6" fmla="*/ 1266 w 2896"/>
              <a:gd name="T7" fmla="*/ 2105 h 2211"/>
              <a:gd name="T8" fmla="*/ 1270 w 2896"/>
              <a:gd name="T9" fmla="*/ 2092 h 2211"/>
              <a:gd name="T10" fmla="*/ 1256 w 2896"/>
              <a:gd name="T11" fmla="*/ 2092 h 2211"/>
              <a:gd name="T12" fmla="*/ 1291 w 2896"/>
              <a:gd name="T13" fmla="*/ 2176 h 2211"/>
              <a:gd name="T14" fmla="*/ 1375 w 2896"/>
              <a:gd name="T15" fmla="*/ 2211 h 2211"/>
              <a:gd name="T16" fmla="*/ 1448 w 2896"/>
              <a:gd name="T17" fmla="*/ 2211 h 2211"/>
              <a:gd name="T18" fmla="*/ 1521 w 2896"/>
              <a:gd name="T19" fmla="*/ 2211 h 2211"/>
              <a:gd name="T20" fmla="*/ 1605 w 2896"/>
              <a:gd name="T21" fmla="*/ 2176 h 2211"/>
              <a:gd name="T22" fmla="*/ 1640 w 2896"/>
              <a:gd name="T23" fmla="*/ 2092 h 2211"/>
              <a:gd name="T24" fmla="*/ 1626 w 2896"/>
              <a:gd name="T25" fmla="*/ 2092 h 2211"/>
              <a:gd name="T26" fmla="*/ 1630 w 2896"/>
              <a:gd name="T27" fmla="*/ 2105 h 2211"/>
              <a:gd name="T28" fmla="*/ 2886 w 2896"/>
              <a:gd name="T29" fmla="*/ 1748 h 2211"/>
              <a:gd name="T30" fmla="*/ 2896 w 2896"/>
              <a:gd name="T31" fmla="*/ 1734 h 2211"/>
              <a:gd name="T32" fmla="*/ 2896 w 2896"/>
              <a:gd name="T33" fmla="*/ 14 h 2211"/>
              <a:gd name="T34" fmla="*/ 2882 w 2896"/>
              <a:gd name="T35" fmla="*/ 0 h 2211"/>
              <a:gd name="T36" fmla="*/ 2868 w 2896"/>
              <a:gd name="T37" fmla="*/ 14 h 2211"/>
              <a:gd name="T38" fmla="*/ 2868 w 2896"/>
              <a:gd name="T39" fmla="*/ 1724 h 2211"/>
              <a:gd name="T40" fmla="*/ 1622 w 2896"/>
              <a:gd name="T41" fmla="*/ 2078 h 2211"/>
              <a:gd name="T42" fmla="*/ 1612 w 2896"/>
              <a:gd name="T43" fmla="*/ 2092 h 2211"/>
              <a:gd name="T44" fmla="*/ 1585 w 2896"/>
              <a:gd name="T45" fmla="*/ 2156 h 2211"/>
              <a:gd name="T46" fmla="*/ 1521 w 2896"/>
              <a:gd name="T47" fmla="*/ 2183 h 2211"/>
              <a:gd name="T48" fmla="*/ 1448 w 2896"/>
              <a:gd name="T49" fmla="*/ 2183 h 2211"/>
              <a:gd name="T50" fmla="*/ 1375 w 2896"/>
              <a:gd name="T51" fmla="*/ 2183 h 2211"/>
              <a:gd name="T52" fmla="*/ 1311 w 2896"/>
              <a:gd name="T53" fmla="*/ 2156 h 2211"/>
              <a:gd name="T54" fmla="*/ 1284 w 2896"/>
              <a:gd name="T55" fmla="*/ 2092 h 2211"/>
              <a:gd name="T56" fmla="*/ 1274 w 2896"/>
              <a:gd name="T57" fmla="*/ 2078 h 2211"/>
              <a:gd name="T58" fmla="*/ 28 w 2896"/>
              <a:gd name="T59" fmla="*/ 1724 h 2211"/>
              <a:gd name="T60" fmla="*/ 28 w 2896"/>
              <a:gd name="T61" fmla="*/ 14 h 2211"/>
              <a:gd name="T62" fmla="*/ 14 w 2896"/>
              <a:gd name="T63" fmla="*/ 0 h 2211"/>
              <a:gd name="T64" fmla="*/ 0 w 2896"/>
              <a:gd name="T65" fmla="*/ 14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6" h="2211">
                <a:moveTo>
                  <a:pt x="0" y="14"/>
                </a:moveTo>
                <a:cubicBezTo>
                  <a:pt x="0" y="1734"/>
                  <a:pt x="0" y="1734"/>
                  <a:pt x="0" y="1734"/>
                </a:cubicBezTo>
                <a:cubicBezTo>
                  <a:pt x="0" y="1741"/>
                  <a:pt x="4" y="1746"/>
                  <a:pt x="10" y="1748"/>
                </a:cubicBezTo>
                <a:cubicBezTo>
                  <a:pt x="1266" y="2105"/>
                  <a:pt x="1266" y="2105"/>
                  <a:pt x="1266" y="2105"/>
                </a:cubicBezTo>
                <a:cubicBezTo>
                  <a:pt x="1270" y="2092"/>
                  <a:pt x="1270" y="2092"/>
                  <a:pt x="1270" y="2092"/>
                </a:cubicBezTo>
                <a:cubicBezTo>
                  <a:pt x="1256" y="2092"/>
                  <a:pt x="1256" y="2092"/>
                  <a:pt x="1256" y="2092"/>
                </a:cubicBezTo>
                <a:cubicBezTo>
                  <a:pt x="1256" y="2125"/>
                  <a:pt x="1269" y="2154"/>
                  <a:pt x="1291" y="2176"/>
                </a:cubicBezTo>
                <a:cubicBezTo>
                  <a:pt x="1312" y="2197"/>
                  <a:pt x="1342" y="2211"/>
                  <a:pt x="1375" y="2211"/>
                </a:cubicBezTo>
                <a:cubicBezTo>
                  <a:pt x="1448" y="2211"/>
                  <a:pt x="1448" y="2211"/>
                  <a:pt x="1448" y="2211"/>
                </a:cubicBezTo>
                <a:cubicBezTo>
                  <a:pt x="1521" y="2211"/>
                  <a:pt x="1521" y="2211"/>
                  <a:pt x="1521" y="2211"/>
                </a:cubicBezTo>
                <a:cubicBezTo>
                  <a:pt x="1554" y="2211"/>
                  <a:pt x="1584" y="2197"/>
                  <a:pt x="1605" y="2176"/>
                </a:cubicBezTo>
                <a:cubicBezTo>
                  <a:pt x="1627" y="2154"/>
                  <a:pt x="1640" y="2125"/>
                  <a:pt x="1640" y="2092"/>
                </a:cubicBezTo>
                <a:cubicBezTo>
                  <a:pt x="1626" y="2092"/>
                  <a:pt x="1626" y="2092"/>
                  <a:pt x="1626" y="2092"/>
                </a:cubicBezTo>
                <a:cubicBezTo>
                  <a:pt x="1630" y="2105"/>
                  <a:pt x="1630" y="2105"/>
                  <a:pt x="1630" y="2105"/>
                </a:cubicBezTo>
                <a:cubicBezTo>
                  <a:pt x="2886" y="1748"/>
                  <a:pt x="2886" y="1748"/>
                  <a:pt x="2886" y="1748"/>
                </a:cubicBezTo>
                <a:cubicBezTo>
                  <a:pt x="2892" y="1746"/>
                  <a:pt x="2896" y="1741"/>
                  <a:pt x="2896" y="1734"/>
                </a:cubicBezTo>
                <a:cubicBezTo>
                  <a:pt x="2896" y="14"/>
                  <a:pt x="2896" y="14"/>
                  <a:pt x="2896" y="14"/>
                </a:cubicBezTo>
                <a:cubicBezTo>
                  <a:pt x="2896" y="7"/>
                  <a:pt x="2890" y="0"/>
                  <a:pt x="2882" y="0"/>
                </a:cubicBezTo>
                <a:cubicBezTo>
                  <a:pt x="2874" y="0"/>
                  <a:pt x="2868" y="7"/>
                  <a:pt x="2868" y="14"/>
                </a:cubicBezTo>
                <a:cubicBezTo>
                  <a:pt x="2868" y="1724"/>
                  <a:pt x="2868" y="1724"/>
                  <a:pt x="2868" y="1724"/>
                </a:cubicBezTo>
                <a:cubicBezTo>
                  <a:pt x="1622" y="2078"/>
                  <a:pt x="1622" y="2078"/>
                  <a:pt x="1622" y="2078"/>
                </a:cubicBezTo>
                <a:cubicBezTo>
                  <a:pt x="1616" y="2080"/>
                  <a:pt x="1612" y="2086"/>
                  <a:pt x="1612" y="2092"/>
                </a:cubicBezTo>
                <a:cubicBezTo>
                  <a:pt x="1612" y="2117"/>
                  <a:pt x="1602" y="2140"/>
                  <a:pt x="1585" y="2156"/>
                </a:cubicBezTo>
                <a:cubicBezTo>
                  <a:pt x="1569" y="2173"/>
                  <a:pt x="1546" y="2183"/>
                  <a:pt x="1521" y="2183"/>
                </a:cubicBezTo>
                <a:cubicBezTo>
                  <a:pt x="1448" y="2183"/>
                  <a:pt x="1448" y="2183"/>
                  <a:pt x="1448" y="2183"/>
                </a:cubicBezTo>
                <a:cubicBezTo>
                  <a:pt x="1375" y="2183"/>
                  <a:pt x="1375" y="2183"/>
                  <a:pt x="1375" y="2183"/>
                </a:cubicBezTo>
                <a:cubicBezTo>
                  <a:pt x="1350" y="2183"/>
                  <a:pt x="1327" y="2173"/>
                  <a:pt x="1311" y="2156"/>
                </a:cubicBezTo>
                <a:cubicBezTo>
                  <a:pt x="1294" y="2140"/>
                  <a:pt x="1284" y="2117"/>
                  <a:pt x="1284" y="2092"/>
                </a:cubicBezTo>
                <a:cubicBezTo>
                  <a:pt x="1284" y="2086"/>
                  <a:pt x="1280" y="2080"/>
                  <a:pt x="1274" y="2078"/>
                </a:cubicBezTo>
                <a:cubicBezTo>
                  <a:pt x="28" y="1724"/>
                  <a:pt x="28" y="1724"/>
                  <a:pt x="28" y="1724"/>
                </a:cubicBezTo>
                <a:cubicBezTo>
                  <a:pt x="28" y="14"/>
                  <a:pt x="28" y="14"/>
                  <a:pt x="28" y="14"/>
                </a:cubicBezTo>
                <a:cubicBezTo>
                  <a:pt x="28" y="7"/>
                  <a:pt x="22" y="0"/>
                  <a:pt x="14" y="0"/>
                </a:cubicBezTo>
                <a:cubicBezTo>
                  <a:pt x="7" y="0"/>
                  <a:pt x="0" y="7"/>
                  <a:pt x="0" y="14"/>
                </a:cubicBezTo>
                <a:close/>
              </a:path>
            </a:pathLst>
          </a:custGeom>
          <a:solidFill>
            <a:srgbClr val="5F616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9" name="îsliďè"/>
          <p:cNvSpPr/>
          <p:nvPr/>
        </p:nvSpPr>
        <p:spPr bwMode="auto">
          <a:xfrm>
            <a:off x="750719" y="5359299"/>
            <a:ext cx="1106896" cy="333689"/>
          </a:xfrm>
          <a:custGeom>
            <a:avLst/>
            <a:gdLst>
              <a:gd name="T0" fmla="*/ 6 w 665"/>
              <a:gd name="T1" fmla="*/ 14 h 200"/>
              <a:gd name="T2" fmla="*/ 655 w 665"/>
              <a:gd name="T3" fmla="*/ 199 h 200"/>
              <a:gd name="T4" fmla="*/ 664 w 665"/>
              <a:gd name="T5" fmla="*/ 194 h 200"/>
              <a:gd name="T6" fmla="*/ 659 w 665"/>
              <a:gd name="T7" fmla="*/ 186 h 200"/>
              <a:gd name="T8" fmla="*/ 10 w 665"/>
              <a:gd name="T9" fmla="*/ 1 h 200"/>
              <a:gd name="T10" fmla="*/ 2 w 665"/>
              <a:gd name="T11" fmla="*/ 6 h 200"/>
              <a:gd name="T12" fmla="*/ 6 w 665"/>
              <a:gd name="T13" fmla="*/ 14 h 200"/>
            </a:gdLst>
            <a:ahLst/>
            <a:cxnLst>
              <a:cxn ang="0">
                <a:pos x="T0" y="T1"/>
              </a:cxn>
              <a:cxn ang="0">
                <a:pos x="T2" y="T3"/>
              </a:cxn>
              <a:cxn ang="0">
                <a:pos x="T4" y="T5"/>
              </a:cxn>
              <a:cxn ang="0">
                <a:pos x="T6" y="T7"/>
              </a:cxn>
              <a:cxn ang="0">
                <a:pos x="T8" y="T9"/>
              </a:cxn>
              <a:cxn ang="0">
                <a:pos x="T10" y="T11"/>
              </a:cxn>
              <a:cxn ang="0">
                <a:pos x="T12" y="T13"/>
              </a:cxn>
            </a:cxnLst>
            <a:rect l="0" t="0" r="r" b="b"/>
            <a:pathLst>
              <a:path w="665" h="200">
                <a:moveTo>
                  <a:pt x="6" y="14"/>
                </a:moveTo>
                <a:cubicBezTo>
                  <a:pt x="655" y="199"/>
                  <a:pt x="655" y="199"/>
                  <a:pt x="655" y="199"/>
                </a:cubicBezTo>
                <a:cubicBezTo>
                  <a:pt x="659" y="200"/>
                  <a:pt x="663" y="198"/>
                  <a:pt x="664" y="194"/>
                </a:cubicBezTo>
                <a:cubicBezTo>
                  <a:pt x="665" y="191"/>
                  <a:pt x="663" y="187"/>
                  <a:pt x="659" y="186"/>
                </a:cubicBezTo>
                <a:cubicBezTo>
                  <a:pt x="10" y="1"/>
                  <a:pt x="10" y="1"/>
                  <a:pt x="10" y="1"/>
                </a:cubicBezTo>
                <a:cubicBezTo>
                  <a:pt x="7" y="0"/>
                  <a:pt x="3" y="2"/>
                  <a:pt x="2" y="6"/>
                </a:cubicBezTo>
                <a:cubicBezTo>
                  <a:pt x="0" y="10"/>
                  <a:pt x="3" y="13"/>
                  <a:pt x="6" y="14"/>
                </a:cubicBezTo>
                <a:close/>
              </a:path>
            </a:pathLst>
          </a:custGeom>
          <a:solidFill>
            <a:srgbClr val="5F616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 name="îśľïḍê"/>
          <p:cNvSpPr/>
          <p:nvPr/>
        </p:nvSpPr>
        <p:spPr bwMode="auto">
          <a:xfrm>
            <a:off x="4445051" y="5359299"/>
            <a:ext cx="1106896" cy="333689"/>
          </a:xfrm>
          <a:custGeom>
            <a:avLst/>
            <a:gdLst>
              <a:gd name="T0" fmla="*/ 655 w 665"/>
              <a:gd name="T1" fmla="*/ 1 h 200"/>
              <a:gd name="T2" fmla="*/ 6 w 665"/>
              <a:gd name="T3" fmla="*/ 186 h 200"/>
              <a:gd name="T4" fmla="*/ 1 w 665"/>
              <a:gd name="T5" fmla="*/ 194 h 200"/>
              <a:gd name="T6" fmla="*/ 10 w 665"/>
              <a:gd name="T7" fmla="*/ 199 h 200"/>
              <a:gd name="T8" fmla="*/ 659 w 665"/>
              <a:gd name="T9" fmla="*/ 14 h 200"/>
              <a:gd name="T10" fmla="*/ 664 w 665"/>
              <a:gd name="T11" fmla="*/ 6 h 200"/>
              <a:gd name="T12" fmla="*/ 655 w 665"/>
              <a:gd name="T13" fmla="*/ 1 h 200"/>
            </a:gdLst>
            <a:ahLst/>
            <a:cxnLst>
              <a:cxn ang="0">
                <a:pos x="T0" y="T1"/>
              </a:cxn>
              <a:cxn ang="0">
                <a:pos x="T2" y="T3"/>
              </a:cxn>
              <a:cxn ang="0">
                <a:pos x="T4" y="T5"/>
              </a:cxn>
              <a:cxn ang="0">
                <a:pos x="T6" y="T7"/>
              </a:cxn>
              <a:cxn ang="0">
                <a:pos x="T8" y="T9"/>
              </a:cxn>
              <a:cxn ang="0">
                <a:pos x="T10" y="T11"/>
              </a:cxn>
              <a:cxn ang="0">
                <a:pos x="T12" y="T13"/>
              </a:cxn>
            </a:cxnLst>
            <a:rect l="0" t="0" r="r" b="b"/>
            <a:pathLst>
              <a:path w="665" h="200">
                <a:moveTo>
                  <a:pt x="655" y="1"/>
                </a:moveTo>
                <a:cubicBezTo>
                  <a:pt x="6" y="186"/>
                  <a:pt x="6" y="186"/>
                  <a:pt x="6" y="186"/>
                </a:cubicBezTo>
                <a:cubicBezTo>
                  <a:pt x="3" y="187"/>
                  <a:pt x="0" y="191"/>
                  <a:pt x="1" y="194"/>
                </a:cubicBezTo>
                <a:cubicBezTo>
                  <a:pt x="2" y="198"/>
                  <a:pt x="6" y="200"/>
                  <a:pt x="10" y="199"/>
                </a:cubicBezTo>
                <a:cubicBezTo>
                  <a:pt x="659" y="14"/>
                  <a:pt x="659" y="14"/>
                  <a:pt x="659" y="14"/>
                </a:cubicBezTo>
                <a:cubicBezTo>
                  <a:pt x="663" y="13"/>
                  <a:pt x="665" y="10"/>
                  <a:pt x="664" y="6"/>
                </a:cubicBezTo>
                <a:cubicBezTo>
                  <a:pt x="663" y="2"/>
                  <a:pt x="659" y="0"/>
                  <a:pt x="655" y="1"/>
                </a:cubicBezTo>
                <a:close/>
              </a:path>
            </a:pathLst>
          </a:custGeom>
          <a:solidFill>
            <a:srgbClr val="5F616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1" name="isliḋè"/>
          <p:cNvSpPr/>
          <p:nvPr/>
        </p:nvSpPr>
        <p:spPr bwMode="auto">
          <a:xfrm>
            <a:off x="3436426" y="2715708"/>
            <a:ext cx="22678" cy="2901687"/>
          </a:xfrm>
          <a:custGeom>
            <a:avLst/>
            <a:gdLst>
              <a:gd name="T0" fmla="*/ 0 w 14"/>
              <a:gd name="T1" fmla="*/ 7 h 1743"/>
              <a:gd name="T2" fmla="*/ 0 w 14"/>
              <a:gd name="T3" fmla="*/ 1736 h 1743"/>
              <a:gd name="T4" fmla="*/ 7 w 14"/>
              <a:gd name="T5" fmla="*/ 1743 h 1743"/>
              <a:gd name="T6" fmla="*/ 14 w 14"/>
              <a:gd name="T7" fmla="*/ 1736 h 1743"/>
              <a:gd name="T8" fmla="*/ 14 w 14"/>
              <a:gd name="T9" fmla="*/ 7 h 1743"/>
              <a:gd name="T10" fmla="*/ 7 w 14"/>
              <a:gd name="T11" fmla="*/ 0 h 1743"/>
              <a:gd name="T12" fmla="*/ 0 w 14"/>
              <a:gd name="T13" fmla="*/ 7 h 1743"/>
            </a:gdLst>
            <a:ahLst/>
            <a:cxnLst>
              <a:cxn ang="0">
                <a:pos x="T0" y="T1"/>
              </a:cxn>
              <a:cxn ang="0">
                <a:pos x="T2" y="T3"/>
              </a:cxn>
              <a:cxn ang="0">
                <a:pos x="T4" y="T5"/>
              </a:cxn>
              <a:cxn ang="0">
                <a:pos x="T6" y="T7"/>
              </a:cxn>
              <a:cxn ang="0">
                <a:pos x="T8" y="T9"/>
              </a:cxn>
              <a:cxn ang="0">
                <a:pos x="T10" y="T11"/>
              </a:cxn>
              <a:cxn ang="0">
                <a:pos x="T12" y="T13"/>
              </a:cxn>
            </a:cxnLst>
            <a:rect l="0" t="0" r="r" b="b"/>
            <a:pathLst>
              <a:path w="14" h="1743">
                <a:moveTo>
                  <a:pt x="0" y="7"/>
                </a:moveTo>
                <a:cubicBezTo>
                  <a:pt x="0" y="1736"/>
                  <a:pt x="0" y="1736"/>
                  <a:pt x="0" y="1736"/>
                </a:cubicBezTo>
                <a:cubicBezTo>
                  <a:pt x="0" y="1740"/>
                  <a:pt x="3" y="1743"/>
                  <a:pt x="7" y="1743"/>
                </a:cubicBezTo>
                <a:cubicBezTo>
                  <a:pt x="11" y="1743"/>
                  <a:pt x="14" y="1740"/>
                  <a:pt x="14" y="1736"/>
                </a:cubicBezTo>
                <a:cubicBezTo>
                  <a:pt x="14" y="7"/>
                  <a:pt x="14" y="7"/>
                  <a:pt x="14" y="7"/>
                </a:cubicBezTo>
                <a:cubicBezTo>
                  <a:pt x="14" y="3"/>
                  <a:pt x="11" y="0"/>
                  <a:pt x="7" y="0"/>
                </a:cubicBezTo>
                <a:cubicBezTo>
                  <a:pt x="3" y="0"/>
                  <a:pt x="0" y="3"/>
                  <a:pt x="0" y="7"/>
                </a:cubicBezTo>
              </a:path>
            </a:pathLst>
          </a:custGeom>
          <a:solidFill>
            <a:srgbClr val="5F616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2" name="ïṡľîḍê"/>
          <p:cNvSpPr/>
          <p:nvPr/>
        </p:nvSpPr>
        <p:spPr bwMode="auto">
          <a:xfrm>
            <a:off x="2843562" y="2715708"/>
            <a:ext cx="22678" cy="2901687"/>
          </a:xfrm>
          <a:custGeom>
            <a:avLst/>
            <a:gdLst>
              <a:gd name="T0" fmla="*/ 0 w 14"/>
              <a:gd name="T1" fmla="*/ 7 h 1743"/>
              <a:gd name="T2" fmla="*/ 0 w 14"/>
              <a:gd name="T3" fmla="*/ 1736 h 1743"/>
              <a:gd name="T4" fmla="*/ 7 w 14"/>
              <a:gd name="T5" fmla="*/ 1743 h 1743"/>
              <a:gd name="T6" fmla="*/ 14 w 14"/>
              <a:gd name="T7" fmla="*/ 1736 h 1743"/>
              <a:gd name="T8" fmla="*/ 14 w 14"/>
              <a:gd name="T9" fmla="*/ 7 h 1743"/>
              <a:gd name="T10" fmla="*/ 7 w 14"/>
              <a:gd name="T11" fmla="*/ 0 h 1743"/>
              <a:gd name="T12" fmla="*/ 0 w 14"/>
              <a:gd name="T13" fmla="*/ 7 h 1743"/>
            </a:gdLst>
            <a:ahLst/>
            <a:cxnLst>
              <a:cxn ang="0">
                <a:pos x="T0" y="T1"/>
              </a:cxn>
              <a:cxn ang="0">
                <a:pos x="T2" y="T3"/>
              </a:cxn>
              <a:cxn ang="0">
                <a:pos x="T4" y="T5"/>
              </a:cxn>
              <a:cxn ang="0">
                <a:pos x="T6" y="T7"/>
              </a:cxn>
              <a:cxn ang="0">
                <a:pos x="T8" y="T9"/>
              </a:cxn>
              <a:cxn ang="0">
                <a:pos x="T10" y="T11"/>
              </a:cxn>
              <a:cxn ang="0">
                <a:pos x="T12" y="T13"/>
              </a:cxn>
            </a:cxnLst>
            <a:rect l="0" t="0" r="r" b="b"/>
            <a:pathLst>
              <a:path w="14" h="1743">
                <a:moveTo>
                  <a:pt x="0" y="7"/>
                </a:moveTo>
                <a:cubicBezTo>
                  <a:pt x="0" y="1736"/>
                  <a:pt x="0" y="1736"/>
                  <a:pt x="0" y="1736"/>
                </a:cubicBezTo>
                <a:cubicBezTo>
                  <a:pt x="0" y="1740"/>
                  <a:pt x="3" y="1743"/>
                  <a:pt x="7" y="1743"/>
                </a:cubicBezTo>
                <a:cubicBezTo>
                  <a:pt x="11" y="1743"/>
                  <a:pt x="14" y="1740"/>
                  <a:pt x="14" y="1736"/>
                </a:cubicBezTo>
                <a:cubicBezTo>
                  <a:pt x="14" y="7"/>
                  <a:pt x="14" y="7"/>
                  <a:pt x="14" y="7"/>
                </a:cubicBezTo>
                <a:cubicBezTo>
                  <a:pt x="14" y="3"/>
                  <a:pt x="11" y="0"/>
                  <a:pt x="7" y="0"/>
                </a:cubicBezTo>
                <a:cubicBezTo>
                  <a:pt x="3" y="0"/>
                  <a:pt x="0" y="3"/>
                  <a:pt x="0" y="7"/>
                </a:cubicBezTo>
              </a:path>
            </a:pathLst>
          </a:custGeom>
          <a:solidFill>
            <a:srgbClr val="5F616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3" name="í$ḷîḑé"/>
          <p:cNvSpPr/>
          <p:nvPr/>
        </p:nvSpPr>
        <p:spPr bwMode="auto">
          <a:xfrm>
            <a:off x="1171880" y="1541859"/>
            <a:ext cx="1992413" cy="1127414"/>
          </a:xfrm>
          <a:custGeom>
            <a:avLst/>
            <a:gdLst>
              <a:gd name="T0" fmla="*/ 248 w 1197"/>
              <a:gd name="T1" fmla="*/ 280 h 677"/>
              <a:gd name="T2" fmla="*/ 248 w 1197"/>
              <a:gd name="T3" fmla="*/ 21 h 677"/>
              <a:gd name="T4" fmla="*/ 1133 w 1197"/>
              <a:gd name="T5" fmla="*/ 639 h 677"/>
              <a:gd name="T6" fmla="*/ 10 w 1197"/>
              <a:gd name="T7" fmla="*/ 177 h 677"/>
              <a:gd name="T8" fmla="*/ 3 w 1197"/>
              <a:gd name="T9" fmla="*/ 178 h 677"/>
              <a:gd name="T10" fmla="*/ 0 w 1197"/>
              <a:gd name="T11" fmla="*/ 183 h 677"/>
              <a:gd name="T12" fmla="*/ 0 w 1197"/>
              <a:gd name="T13" fmla="*/ 363 h 677"/>
              <a:gd name="T14" fmla="*/ 7 w 1197"/>
              <a:gd name="T15" fmla="*/ 370 h 677"/>
              <a:gd name="T16" fmla="*/ 14 w 1197"/>
              <a:gd name="T17" fmla="*/ 363 h 677"/>
              <a:gd name="T18" fmla="*/ 14 w 1197"/>
              <a:gd name="T19" fmla="*/ 194 h 677"/>
              <a:gd name="T20" fmla="*/ 1186 w 1197"/>
              <a:gd name="T21" fmla="*/ 676 h 677"/>
              <a:gd name="T22" fmla="*/ 1195 w 1197"/>
              <a:gd name="T23" fmla="*/ 673 h 677"/>
              <a:gd name="T24" fmla="*/ 1193 w 1197"/>
              <a:gd name="T25" fmla="*/ 663 h 677"/>
              <a:gd name="T26" fmla="*/ 245 w 1197"/>
              <a:gd name="T27" fmla="*/ 1 h 677"/>
              <a:gd name="T28" fmla="*/ 238 w 1197"/>
              <a:gd name="T29" fmla="*/ 1 h 677"/>
              <a:gd name="T30" fmla="*/ 234 w 1197"/>
              <a:gd name="T31" fmla="*/ 7 h 677"/>
              <a:gd name="T32" fmla="*/ 234 w 1197"/>
              <a:gd name="T33" fmla="*/ 280 h 677"/>
              <a:gd name="T34" fmla="*/ 241 w 1197"/>
              <a:gd name="T35" fmla="*/ 287 h 677"/>
              <a:gd name="T36" fmla="*/ 248 w 1197"/>
              <a:gd name="T37" fmla="*/ 28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7" h="677">
                <a:moveTo>
                  <a:pt x="248" y="280"/>
                </a:moveTo>
                <a:cubicBezTo>
                  <a:pt x="248" y="21"/>
                  <a:pt x="248" y="21"/>
                  <a:pt x="248" y="21"/>
                </a:cubicBezTo>
                <a:cubicBezTo>
                  <a:pt x="1133" y="639"/>
                  <a:pt x="1133" y="639"/>
                  <a:pt x="1133" y="639"/>
                </a:cubicBezTo>
                <a:cubicBezTo>
                  <a:pt x="10" y="177"/>
                  <a:pt x="10" y="177"/>
                  <a:pt x="10" y="177"/>
                </a:cubicBezTo>
                <a:cubicBezTo>
                  <a:pt x="7" y="176"/>
                  <a:pt x="5" y="176"/>
                  <a:pt x="3" y="178"/>
                </a:cubicBezTo>
                <a:cubicBezTo>
                  <a:pt x="1" y="179"/>
                  <a:pt x="0" y="181"/>
                  <a:pt x="0" y="183"/>
                </a:cubicBezTo>
                <a:cubicBezTo>
                  <a:pt x="0" y="363"/>
                  <a:pt x="0" y="363"/>
                  <a:pt x="0" y="363"/>
                </a:cubicBezTo>
                <a:cubicBezTo>
                  <a:pt x="0" y="367"/>
                  <a:pt x="3" y="370"/>
                  <a:pt x="7" y="370"/>
                </a:cubicBezTo>
                <a:cubicBezTo>
                  <a:pt x="11" y="370"/>
                  <a:pt x="14" y="367"/>
                  <a:pt x="14" y="363"/>
                </a:cubicBezTo>
                <a:cubicBezTo>
                  <a:pt x="14" y="194"/>
                  <a:pt x="14" y="194"/>
                  <a:pt x="14" y="194"/>
                </a:cubicBezTo>
                <a:cubicBezTo>
                  <a:pt x="1186" y="676"/>
                  <a:pt x="1186" y="676"/>
                  <a:pt x="1186" y="676"/>
                </a:cubicBezTo>
                <a:cubicBezTo>
                  <a:pt x="1190" y="677"/>
                  <a:pt x="1194" y="676"/>
                  <a:pt x="1195" y="673"/>
                </a:cubicBezTo>
                <a:cubicBezTo>
                  <a:pt x="1197" y="669"/>
                  <a:pt x="1196" y="666"/>
                  <a:pt x="1193" y="663"/>
                </a:cubicBezTo>
                <a:cubicBezTo>
                  <a:pt x="245" y="1"/>
                  <a:pt x="245" y="1"/>
                  <a:pt x="245" y="1"/>
                </a:cubicBezTo>
                <a:cubicBezTo>
                  <a:pt x="243" y="0"/>
                  <a:pt x="240" y="0"/>
                  <a:pt x="238" y="1"/>
                </a:cubicBezTo>
                <a:cubicBezTo>
                  <a:pt x="236" y="2"/>
                  <a:pt x="234" y="5"/>
                  <a:pt x="234" y="7"/>
                </a:cubicBezTo>
                <a:cubicBezTo>
                  <a:pt x="234" y="280"/>
                  <a:pt x="234" y="280"/>
                  <a:pt x="234" y="280"/>
                </a:cubicBezTo>
                <a:cubicBezTo>
                  <a:pt x="234" y="284"/>
                  <a:pt x="237" y="287"/>
                  <a:pt x="241" y="287"/>
                </a:cubicBezTo>
                <a:cubicBezTo>
                  <a:pt x="245" y="287"/>
                  <a:pt x="248" y="284"/>
                  <a:pt x="248" y="280"/>
                </a:cubicBezTo>
                <a:close/>
              </a:path>
            </a:pathLst>
          </a:custGeom>
          <a:solidFill>
            <a:srgbClr val="5F616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4" name="îṥľïḋê"/>
          <p:cNvSpPr/>
          <p:nvPr/>
        </p:nvSpPr>
        <p:spPr bwMode="auto">
          <a:xfrm>
            <a:off x="1928888" y="1314000"/>
            <a:ext cx="1235404" cy="1355273"/>
          </a:xfrm>
          <a:custGeom>
            <a:avLst/>
            <a:gdLst>
              <a:gd name="T0" fmla="*/ 14 w 742"/>
              <a:gd name="T1" fmla="*/ 295 h 814"/>
              <a:gd name="T2" fmla="*/ 10 w 742"/>
              <a:gd name="T3" fmla="*/ 299 h 814"/>
              <a:gd name="T4" fmla="*/ 16 w 742"/>
              <a:gd name="T5" fmla="*/ 297 h 814"/>
              <a:gd name="T6" fmla="*/ 14 w 742"/>
              <a:gd name="T7" fmla="*/ 295 h 814"/>
              <a:gd name="T8" fmla="*/ 10 w 742"/>
              <a:gd name="T9" fmla="*/ 299 h 814"/>
              <a:gd name="T10" fmla="*/ 16 w 742"/>
              <a:gd name="T11" fmla="*/ 297 h 814"/>
              <a:gd name="T12" fmla="*/ 12 w 742"/>
              <a:gd name="T13" fmla="*/ 299 h 814"/>
              <a:gd name="T14" fmla="*/ 16 w 742"/>
              <a:gd name="T15" fmla="*/ 298 h 814"/>
              <a:gd name="T16" fmla="*/ 16 w 742"/>
              <a:gd name="T17" fmla="*/ 297 h 814"/>
              <a:gd name="T18" fmla="*/ 12 w 742"/>
              <a:gd name="T19" fmla="*/ 299 h 814"/>
              <a:gd name="T20" fmla="*/ 16 w 742"/>
              <a:gd name="T21" fmla="*/ 298 h 814"/>
              <a:gd name="T22" fmla="*/ 15 w 742"/>
              <a:gd name="T23" fmla="*/ 298 h 814"/>
              <a:gd name="T24" fmla="*/ 16 w 742"/>
              <a:gd name="T25" fmla="*/ 298 h 814"/>
              <a:gd name="T26" fmla="*/ 16 w 742"/>
              <a:gd name="T27" fmla="*/ 298 h 814"/>
              <a:gd name="T28" fmla="*/ 15 w 742"/>
              <a:gd name="T29" fmla="*/ 298 h 814"/>
              <a:gd name="T30" fmla="*/ 16 w 742"/>
              <a:gd name="T31" fmla="*/ 298 h 814"/>
              <a:gd name="T32" fmla="*/ 16 w 742"/>
              <a:gd name="T33" fmla="*/ 295 h 814"/>
              <a:gd name="T34" fmla="*/ 15 w 742"/>
              <a:gd name="T35" fmla="*/ 268 h 814"/>
              <a:gd name="T36" fmla="*/ 14 w 742"/>
              <a:gd name="T37" fmla="*/ 222 h 814"/>
              <a:gd name="T38" fmla="*/ 15 w 742"/>
              <a:gd name="T39" fmla="*/ 82 h 814"/>
              <a:gd name="T40" fmla="*/ 16 w 742"/>
              <a:gd name="T41" fmla="*/ 29 h 814"/>
              <a:gd name="T42" fmla="*/ 16 w 742"/>
              <a:gd name="T43" fmla="*/ 8 h 814"/>
              <a:gd name="T44" fmla="*/ 9 w 742"/>
              <a:gd name="T45" fmla="*/ 7 h 814"/>
              <a:gd name="T46" fmla="*/ 4 w 742"/>
              <a:gd name="T47" fmla="*/ 12 h 814"/>
              <a:gd name="T48" fmla="*/ 729 w 742"/>
              <a:gd name="T49" fmla="*/ 811 h 814"/>
              <a:gd name="T50" fmla="*/ 739 w 742"/>
              <a:gd name="T51" fmla="*/ 811 h 814"/>
              <a:gd name="T52" fmla="*/ 739 w 742"/>
              <a:gd name="T53" fmla="*/ 802 h 814"/>
              <a:gd name="T54" fmla="*/ 14 w 742"/>
              <a:gd name="T55" fmla="*/ 3 h 814"/>
              <a:gd name="T56" fmla="*/ 7 w 742"/>
              <a:gd name="T57" fmla="*/ 1 h 814"/>
              <a:gd name="T58" fmla="*/ 2 w 742"/>
              <a:gd name="T59" fmla="*/ 7 h 814"/>
              <a:gd name="T60" fmla="*/ 0 w 742"/>
              <a:gd name="T61" fmla="*/ 222 h 814"/>
              <a:gd name="T62" fmla="*/ 1 w 742"/>
              <a:gd name="T63" fmla="*/ 277 h 814"/>
              <a:gd name="T64" fmla="*/ 1 w 742"/>
              <a:gd name="T65" fmla="*/ 294 h 814"/>
              <a:gd name="T66" fmla="*/ 2 w 742"/>
              <a:gd name="T67" fmla="*/ 299 h 814"/>
              <a:gd name="T68" fmla="*/ 2 w 742"/>
              <a:gd name="T69" fmla="*/ 301 h 814"/>
              <a:gd name="T70" fmla="*/ 3 w 742"/>
              <a:gd name="T71" fmla="*/ 302 h 814"/>
              <a:gd name="T72" fmla="*/ 4 w 742"/>
              <a:gd name="T73" fmla="*/ 305 h 814"/>
              <a:gd name="T74" fmla="*/ 14 w 742"/>
              <a:gd name="T75" fmla="*/ 305 h 814"/>
              <a:gd name="T76" fmla="*/ 14 w 742"/>
              <a:gd name="T77" fmla="*/ 295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42" h="814">
                <a:moveTo>
                  <a:pt x="14" y="295"/>
                </a:moveTo>
                <a:cubicBezTo>
                  <a:pt x="10" y="299"/>
                  <a:pt x="10" y="299"/>
                  <a:pt x="10" y="299"/>
                </a:cubicBezTo>
                <a:cubicBezTo>
                  <a:pt x="16" y="297"/>
                  <a:pt x="16" y="297"/>
                  <a:pt x="16" y="297"/>
                </a:cubicBezTo>
                <a:cubicBezTo>
                  <a:pt x="15" y="297"/>
                  <a:pt x="15" y="296"/>
                  <a:pt x="14" y="295"/>
                </a:cubicBezTo>
                <a:cubicBezTo>
                  <a:pt x="10" y="299"/>
                  <a:pt x="10" y="299"/>
                  <a:pt x="10" y="299"/>
                </a:cubicBezTo>
                <a:cubicBezTo>
                  <a:pt x="16" y="297"/>
                  <a:pt x="16" y="297"/>
                  <a:pt x="16" y="297"/>
                </a:cubicBezTo>
                <a:cubicBezTo>
                  <a:pt x="12" y="299"/>
                  <a:pt x="12" y="299"/>
                  <a:pt x="12" y="299"/>
                </a:cubicBezTo>
                <a:cubicBezTo>
                  <a:pt x="16" y="298"/>
                  <a:pt x="16" y="298"/>
                  <a:pt x="16" y="298"/>
                </a:cubicBezTo>
                <a:cubicBezTo>
                  <a:pt x="16" y="297"/>
                  <a:pt x="16" y="297"/>
                  <a:pt x="16" y="297"/>
                </a:cubicBezTo>
                <a:cubicBezTo>
                  <a:pt x="12" y="299"/>
                  <a:pt x="12" y="299"/>
                  <a:pt x="12" y="299"/>
                </a:cubicBezTo>
                <a:cubicBezTo>
                  <a:pt x="16" y="298"/>
                  <a:pt x="16" y="298"/>
                  <a:pt x="16" y="298"/>
                </a:cubicBezTo>
                <a:cubicBezTo>
                  <a:pt x="15" y="298"/>
                  <a:pt x="15" y="298"/>
                  <a:pt x="15" y="298"/>
                </a:cubicBezTo>
                <a:cubicBezTo>
                  <a:pt x="16" y="298"/>
                  <a:pt x="16" y="298"/>
                  <a:pt x="16" y="298"/>
                </a:cubicBezTo>
                <a:cubicBezTo>
                  <a:pt x="16" y="298"/>
                  <a:pt x="16" y="298"/>
                  <a:pt x="16" y="298"/>
                </a:cubicBezTo>
                <a:cubicBezTo>
                  <a:pt x="15" y="298"/>
                  <a:pt x="15" y="298"/>
                  <a:pt x="15" y="298"/>
                </a:cubicBezTo>
                <a:cubicBezTo>
                  <a:pt x="16" y="298"/>
                  <a:pt x="16" y="298"/>
                  <a:pt x="16" y="298"/>
                </a:cubicBezTo>
                <a:cubicBezTo>
                  <a:pt x="16" y="297"/>
                  <a:pt x="16" y="297"/>
                  <a:pt x="16" y="295"/>
                </a:cubicBezTo>
                <a:cubicBezTo>
                  <a:pt x="15" y="290"/>
                  <a:pt x="15" y="281"/>
                  <a:pt x="15" y="268"/>
                </a:cubicBezTo>
                <a:cubicBezTo>
                  <a:pt x="14" y="255"/>
                  <a:pt x="14" y="240"/>
                  <a:pt x="14" y="222"/>
                </a:cubicBezTo>
                <a:cubicBezTo>
                  <a:pt x="14" y="179"/>
                  <a:pt x="15" y="125"/>
                  <a:pt x="15" y="82"/>
                </a:cubicBezTo>
                <a:cubicBezTo>
                  <a:pt x="16" y="61"/>
                  <a:pt x="16" y="42"/>
                  <a:pt x="16" y="29"/>
                </a:cubicBezTo>
                <a:cubicBezTo>
                  <a:pt x="16" y="16"/>
                  <a:pt x="16" y="8"/>
                  <a:pt x="16" y="8"/>
                </a:cubicBezTo>
                <a:cubicBezTo>
                  <a:pt x="9" y="7"/>
                  <a:pt x="9" y="7"/>
                  <a:pt x="9" y="7"/>
                </a:cubicBezTo>
                <a:cubicBezTo>
                  <a:pt x="4" y="12"/>
                  <a:pt x="4" y="12"/>
                  <a:pt x="4" y="12"/>
                </a:cubicBezTo>
                <a:cubicBezTo>
                  <a:pt x="729" y="811"/>
                  <a:pt x="729" y="811"/>
                  <a:pt x="729" y="811"/>
                </a:cubicBezTo>
                <a:cubicBezTo>
                  <a:pt x="732" y="814"/>
                  <a:pt x="736" y="814"/>
                  <a:pt x="739" y="811"/>
                </a:cubicBezTo>
                <a:cubicBezTo>
                  <a:pt x="742" y="809"/>
                  <a:pt x="742" y="804"/>
                  <a:pt x="739" y="802"/>
                </a:cubicBezTo>
                <a:cubicBezTo>
                  <a:pt x="14" y="3"/>
                  <a:pt x="14" y="3"/>
                  <a:pt x="14" y="3"/>
                </a:cubicBezTo>
                <a:cubicBezTo>
                  <a:pt x="13" y="1"/>
                  <a:pt x="9" y="0"/>
                  <a:pt x="7" y="1"/>
                </a:cubicBezTo>
                <a:cubicBezTo>
                  <a:pt x="4" y="2"/>
                  <a:pt x="2" y="4"/>
                  <a:pt x="2" y="7"/>
                </a:cubicBezTo>
                <a:cubicBezTo>
                  <a:pt x="2" y="7"/>
                  <a:pt x="0" y="135"/>
                  <a:pt x="0" y="222"/>
                </a:cubicBezTo>
                <a:cubicBezTo>
                  <a:pt x="0" y="244"/>
                  <a:pt x="0" y="263"/>
                  <a:pt x="1" y="277"/>
                </a:cubicBezTo>
                <a:cubicBezTo>
                  <a:pt x="1" y="284"/>
                  <a:pt x="1" y="290"/>
                  <a:pt x="1" y="294"/>
                </a:cubicBezTo>
                <a:cubicBezTo>
                  <a:pt x="1" y="296"/>
                  <a:pt x="2" y="297"/>
                  <a:pt x="2" y="299"/>
                </a:cubicBezTo>
                <a:cubicBezTo>
                  <a:pt x="2" y="300"/>
                  <a:pt x="2" y="300"/>
                  <a:pt x="2" y="301"/>
                </a:cubicBezTo>
                <a:cubicBezTo>
                  <a:pt x="2" y="301"/>
                  <a:pt x="2" y="302"/>
                  <a:pt x="3" y="302"/>
                </a:cubicBezTo>
                <a:cubicBezTo>
                  <a:pt x="3" y="303"/>
                  <a:pt x="3" y="304"/>
                  <a:pt x="4" y="305"/>
                </a:cubicBezTo>
                <a:cubicBezTo>
                  <a:pt x="7" y="308"/>
                  <a:pt x="12" y="308"/>
                  <a:pt x="14" y="305"/>
                </a:cubicBezTo>
                <a:cubicBezTo>
                  <a:pt x="17" y="302"/>
                  <a:pt x="17" y="298"/>
                  <a:pt x="14" y="295"/>
                </a:cubicBezTo>
                <a:close/>
              </a:path>
            </a:pathLst>
          </a:custGeom>
          <a:solidFill>
            <a:srgbClr val="5F616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5" name="íS1iḋê"/>
          <p:cNvSpPr/>
          <p:nvPr/>
        </p:nvSpPr>
        <p:spPr bwMode="auto">
          <a:xfrm>
            <a:off x="3138374" y="1541859"/>
            <a:ext cx="1992413" cy="1127414"/>
          </a:xfrm>
          <a:custGeom>
            <a:avLst/>
            <a:gdLst>
              <a:gd name="T0" fmla="*/ 963 w 1197"/>
              <a:gd name="T1" fmla="*/ 280 h 677"/>
              <a:gd name="T2" fmla="*/ 963 w 1197"/>
              <a:gd name="T3" fmla="*/ 7 h 677"/>
              <a:gd name="T4" fmla="*/ 959 w 1197"/>
              <a:gd name="T5" fmla="*/ 1 h 677"/>
              <a:gd name="T6" fmla="*/ 952 w 1197"/>
              <a:gd name="T7" fmla="*/ 1 h 677"/>
              <a:gd name="T8" fmla="*/ 4 w 1197"/>
              <a:gd name="T9" fmla="*/ 663 h 677"/>
              <a:gd name="T10" fmla="*/ 2 w 1197"/>
              <a:gd name="T11" fmla="*/ 673 h 677"/>
              <a:gd name="T12" fmla="*/ 11 w 1197"/>
              <a:gd name="T13" fmla="*/ 676 h 677"/>
              <a:gd name="T14" fmla="*/ 1183 w 1197"/>
              <a:gd name="T15" fmla="*/ 194 h 677"/>
              <a:gd name="T16" fmla="*/ 1183 w 1197"/>
              <a:gd name="T17" fmla="*/ 363 h 677"/>
              <a:gd name="T18" fmla="*/ 1190 w 1197"/>
              <a:gd name="T19" fmla="*/ 370 h 677"/>
              <a:gd name="T20" fmla="*/ 1197 w 1197"/>
              <a:gd name="T21" fmla="*/ 363 h 677"/>
              <a:gd name="T22" fmla="*/ 1197 w 1197"/>
              <a:gd name="T23" fmla="*/ 183 h 677"/>
              <a:gd name="T24" fmla="*/ 1194 w 1197"/>
              <a:gd name="T25" fmla="*/ 178 h 677"/>
              <a:gd name="T26" fmla="*/ 1188 w 1197"/>
              <a:gd name="T27" fmla="*/ 177 h 677"/>
              <a:gd name="T28" fmla="*/ 64 w 1197"/>
              <a:gd name="T29" fmla="*/ 639 h 677"/>
              <a:gd name="T30" fmla="*/ 949 w 1197"/>
              <a:gd name="T31" fmla="*/ 21 h 677"/>
              <a:gd name="T32" fmla="*/ 949 w 1197"/>
              <a:gd name="T33" fmla="*/ 280 h 677"/>
              <a:gd name="T34" fmla="*/ 956 w 1197"/>
              <a:gd name="T35" fmla="*/ 287 h 677"/>
              <a:gd name="T36" fmla="*/ 963 w 1197"/>
              <a:gd name="T37" fmla="*/ 28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7" h="677">
                <a:moveTo>
                  <a:pt x="963" y="280"/>
                </a:moveTo>
                <a:cubicBezTo>
                  <a:pt x="963" y="7"/>
                  <a:pt x="963" y="7"/>
                  <a:pt x="963" y="7"/>
                </a:cubicBezTo>
                <a:cubicBezTo>
                  <a:pt x="963" y="5"/>
                  <a:pt x="962" y="2"/>
                  <a:pt x="959" y="1"/>
                </a:cubicBezTo>
                <a:cubicBezTo>
                  <a:pt x="957" y="0"/>
                  <a:pt x="954" y="0"/>
                  <a:pt x="952" y="1"/>
                </a:cubicBezTo>
                <a:cubicBezTo>
                  <a:pt x="4" y="663"/>
                  <a:pt x="4" y="663"/>
                  <a:pt x="4" y="663"/>
                </a:cubicBezTo>
                <a:cubicBezTo>
                  <a:pt x="1" y="666"/>
                  <a:pt x="0" y="669"/>
                  <a:pt x="2" y="673"/>
                </a:cubicBezTo>
                <a:cubicBezTo>
                  <a:pt x="4" y="676"/>
                  <a:pt x="7" y="677"/>
                  <a:pt x="11" y="676"/>
                </a:cubicBezTo>
                <a:cubicBezTo>
                  <a:pt x="1183" y="194"/>
                  <a:pt x="1183" y="194"/>
                  <a:pt x="1183" y="194"/>
                </a:cubicBezTo>
                <a:cubicBezTo>
                  <a:pt x="1183" y="363"/>
                  <a:pt x="1183" y="363"/>
                  <a:pt x="1183" y="363"/>
                </a:cubicBezTo>
                <a:cubicBezTo>
                  <a:pt x="1183" y="367"/>
                  <a:pt x="1186" y="370"/>
                  <a:pt x="1190" y="370"/>
                </a:cubicBezTo>
                <a:cubicBezTo>
                  <a:pt x="1194" y="370"/>
                  <a:pt x="1197" y="367"/>
                  <a:pt x="1197" y="363"/>
                </a:cubicBezTo>
                <a:cubicBezTo>
                  <a:pt x="1197" y="183"/>
                  <a:pt x="1197" y="183"/>
                  <a:pt x="1197" y="183"/>
                </a:cubicBezTo>
                <a:cubicBezTo>
                  <a:pt x="1197" y="181"/>
                  <a:pt x="1196" y="179"/>
                  <a:pt x="1194" y="178"/>
                </a:cubicBezTo>
                <a:cubicBezTo>
                  <a:pt x="1192" y="176"/>
                  <a:pt x="1190" y="176"/>
                  <a:pt x="1188" y="177"/>
                </a:cubicBezTo>
                <a:cubicBezTo>
                  <a:pt x="64" y="639"/>
                  <a:pt x="64" y="639"/>
                  <a:pt x="64" y="639"/>
                </a:cubicBezTo>
                <a:cubicBezTo>
                  <a:pt x="949" y="21"/>
                  <a:pt x="949" y="21"/>
                  <a:pt x="949" y="21"/>
                </a:cubicBezTo>
                <a:cubicBezTo>
                  <a:pt x="949" y="280"/>
                  <a:pt x="949" y="280"/>
                  <a:pt x="949" y="280"/>
                </a:cubicBezTo>
                <a:cubicBezTo>
                  <a:pt x="949" y="284"/>
                  <a:pt x="952" y="287"/>
                  <a:pt x="956" y="287"/>
                </a:cubicBezTo>
                <a:cubicBezTo>
                  <a:pt x="960" y="287"/>
                  <a:pt x="963" y="284"/>
                  <a:pt x="963" y="280"/>
                </a:cubicBezTo>
                <a:close/>
              </a:path>
            </a:pathLst>
          </a:custGeom>
          <a:solidFill>
            <a:srgbClr val="5F616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6" name="îslíďe"/>
          <p:cNvSpPr/>
          <p:nvPr/>
        </p:nvSpPr>
        <p:spPr bwMode="auto">
          <a:xfrm>
            <a:off x="3138374" y="1314000"/>
            <a:ext cx="1235404" cy="1355273"/>
          </a:xfrm>
          <a:custGeom>
            <a:avLst/>
            <a:gdLst>
              <a:gd name="T0" fmla="*/ 738 w 742"/>
              <a:gd name="T1" fmla="*/ 305 h 814"/>
              <a:gd name="T2" fmla="*/ 740 w 742"/>
              <a:gd name="T3" fmla="*/ 302 h 814"/>
              <a:gd name="T4" fmla="*/ 740 w 742"/>
              <a:gd name="T5" fmla="*/ 300 h 814"/>
              <a:gd name="T6" fmla="*/ 741 w 742"/>
              <a:gd name="T7" fmla="*/ 296 h 814"/>
              <a:gd name="T8" fmla="*/ 742 w 742"/>
              <a:gd name="T9" fmla="*/ 268 h 814"/>
              <a:gd name="T10" fmla="*/ 742 w 742"/>
              <a:gd name="T11" fmla="*/ 222 h 814"/>
              <a:gd name="T12" fmla="*/ 740 w 742"/>
              <a:gd name="T13" fmla="*/ 7 h 814"/>
              <a:gd name="T14" fmla="*/ 735 w 742"/>
              <a:gd name="T15" fmla="*/ 1 h 814"/>
              <a:gd name="T16" fmla="*/ 728 w 742"/>
              <a:gd name="T17" fmla="*/ 3 h 814"/>
              <a:gd name="T18" fmla="*/ 3 w 742"/>
              <a:gd name="T19" fmla="*/ 802 h 814"/>
              <a:gd name="T20" fmla="*/ 3 w 742"/>
              <a:gd name="T21" fmla="*/ 811 h 814"/>
              <a:gd name="T22" fmla="*/ 13 w 742"/>
              <a:gd name="T23" fmla="*/ 811 h 814"/>
              <a:gd name="T24" fmla="*/ 738 w 742"/>
              <a:gd name="T25" fmla="*/ 12 h 814"/>
              <a:gd name="T26" fmla="*/ 733 w 742"/>
              <a:gd name="T27" fmla="*/ 7 h 814"/>
              <a:gd name="T28" fmla="*/ 726 w 742"/>
              <a:gd name="T29" fmla="*/ 8 h 814"/>
              <a:gd name="T30" fmla="*/ 726 w 742"/>
              <a:gd name="T31" fmla="*/ 29 h 814"/>
              <a:gd name="T32" fmla="*/ 728 w 742"/>
              <a:gd name="T33" fmla="*/ 222 h 814"/>
              <a:gd name="T34" fmla="*/ 727 w 742"/>
              <a:gd name="T35" fmla="*/ 277 h 814"/>
              <a:gd name="T36" fmla="*/ 727 w 742"/>
              <a:gd name="T37" fmla="*/ 293 h 814"/>
              <a:gd name="T38" fmla="*/ 727 w 742"/>
              <a:gd name="T39" fmla="*/ 297 h 814"/>
              <a:gd name="T40" fmla="*/ 726 w 742"/>
              <a:gd name="T41" fmla="*/ 298 h 814"/>
              <a:gd name="T42" fmla="*/ 726 w 742"/>
              <a:gd name="T43" fmla="*/ 298 h 814"/>
              <a:gd name="T44" fmla="*/ 730 w 742"/>
              <a:gd name="T45" fmla="*/ 298 h 814"/>
              <a:gd name="T46" fmla="*/ 727 w 742"/>
              <a:gd name="T47" fmla="*/ 297 h 814"/>
              <a:gd name="T48" fmla="*/ 726 w 742"/>
              <a:gd name="T49" fmla="*/ 298 h 814"/>
              <a:gd name="T50" fmla="*/ 730 w 742"/>
              <a:gd name="T51" fmla="*/ 298 h 814"/>
              <a:gd name="T52" fmla="*/ 727 w 742"/>
              <a:gd name="T53" fmla="*/ 297 h 814"/>
              <a:gd name="T54" fmla="*/ 732 w 742"/>
              <a:gd name="T55" fmla="*/ 299 h 814"/>
              <a:gd name="T56" fmla="*/ 728 w 742"/>
              <a:gd name="T57" fmla="*/ 295 h 814"/>
              <a:gd name="T58" fmla="*/ 727 w 742"/>
              <a:gd name="T59" fmla="*/ 297 h 814"/>
              <a:gd name="T60" fmla="*/ 732 w 742"/>
              <a:gd name="T61" fmla="*/ 299 h 814"/>
              <a:gd name="T62" fmla="*/ 728 w 742"/>
              <a:gd name="T63" fmla="*/ 295 h 814"/>
              <a:gd name="T64" fmla="*/ 728 w 742"/>
              <a:gd name="T65" fmla="*/ 305 h 814"/>
              <a:gd name="T66" fmla="*/ 738 w 742"/>
              <a:gd name="T67" fmla="*/ 305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2" h="814">
                <a:moveTo>
                  <a:pt x="738" y="305"/>
                </a:moveTo>
                <a:cubicBezTo>
                  <a:pt x="739" y="304"/>
                  <a:pt x="739" y="303"/>
                  <a:pt x="740" y="302"/>
                </a:cubicBezTo>
                <a:cubicBezTo>
                  <a:pt x="740" y="301"/>
                  <a:pt x="740" y="301"/>
                  <a:pt x="740" y="300"/>
                </a:cubicBezTo>
                <a:cubicBezTo>
                  <a:pt x="740" y="299"/>
                  <a:pt x="741" y="297"/>
                  <a:pt x="741" y="296"/>
                </a:cubicBezTo>
                <a:cubicBezTo>
                  <a:pt x="741" y="290"/>
                  <a:pt x="741" y="280"/>
                  <a:pt x="742" y="268"/>
                </a:cubicBezTo>
                <a:cubicBezTo>
                  <a:pt x="742" y="255"/>
                  <a:pt x="742" y="239"/>
                  <a:pt x="742" y="222"/>
                </a:cubicBezTo>
                <a:cubicBezTo>
                  <a:pt x="742" y="135"/>
                  <a:pt x="740" y="7"/>
                  <a:pt x="740" y="7"/>
                </a:cubicBezTo>
                <a:cubicBezTo>
                  <a:pt x="740" y="4"/>
                  <a:pt x="738" y="2"/>
                  <a:pt x="735" y="1"/>
                </a:cubicBezTo>
                <a:cubicBezTo>
                  <a:pt x="733" y="0"/>
                  <a:pt x="730" y="1"/>
                  <a:pt x="728" y="3"/>
                </a:cubicBezTo>
                <a:cubicBezTo>
                  <a:pt x="3" y="802"/>
                  <a:pt x="3" y="802"/>
                  <a:pt x="3" y="802"/>
                </a:cubicBezTo>
                <a:cubicBezTo>
                  <a:pt x="0" y="804"/>
                  <a:pt x="1" y="809"/>
                  <a:pt x="3" y="811"/>
                </a:cubicBezTo>
                <a:cubicBezTo>
                  <a:pt x="6" y="814"/>
                  <a:pt x="11" y="814"/>
                  <a:pt x="13" y="811"/>
                </a:cubicBezTo>
                <a:cubicBezTo>
                  <a:pt x="738" y="12"/>
                  <a:pt x="738" y="12"/>
                  <a:pt x="738" y="12"/>
                </a:cubicBezTo>
                <a:cubicBezTo>
                  <a:pt x="733" y="7"/>
                  <a:pt x="733" y="7"/>
                  <a:pt x="733" y="7"/>
                </a:cubicBezTo>
                <a:cubicBezTo>
                  <a:pt x="726" y="8"/>
                  <a:pt x="726" y="8"/>
                  <a:pt x="726" y="8"/>
                </a:cubicBezTo>
                <a:cubicBezTo>
                  <a:pt x="726" y="8"/>
                  <a:pt x="726" y="16"/>
                  <a:pt x="726" y="29"/>
                </a:cubicBezTo>
                <a:cubicBezTo>
                  <a:pt x="727" y="69"/>
                  <a:pt x="728" y="157"/>
                  <a:pt x="728" y="222"/>
                </a:cubicBezTo>
                <a:cubicBezTo>
                  <a:pt x="728" y="244"/>
                  <a:pt x="728" y="263"/>
                  <a:pt x="727" y="277"/>
                </a:cubicBezTo>
                <a:cubicBezTo>
                  <a:pt x="727" y="283"/>
                  <a:pt x="727" y="289"/>
                  <a:pt x="727" y="293"/>
                </a:cubicBezTo>
                <a:cubicBezTo>
                  <a:pt x="727" y="295"/>
                  <a:pt x="727" y="296"/>
                  <a:pt x="727" y="297"/>
                </a:cubicBezTo>
                <a:cubicBezTo>
                  <a:pt x="726" y="298"/>
                  <a:pt x="726" y="298"/>
                  <a:pt x="726" y="298"/>
                </a:cubicBezTo>
                <a:cubicBezTo>
                  <a:pt x="726" y="298"/>
                  <a:pt x="726" y="298"/>
                  <a:pt x="726" y="298"/>
                </a:cubicBezTo>
                <a:cubicBezTo>
                  <a:pt x="730" y="298"/>
                  <a:pt x="730" y="298"/>
                  <a:pt x="730" y="298"/>
                </a:cubicBezTo>
                <a:cubicBezTo>
                  <a:pt x="727" y="297"/>
                  <a:pt x="727" y="297"/>
                  <a:pt x="727" y="297"/>
                </a:cubicBezTo>
                <a:cubicBezTo>
                  <a:pt x="726" y="298"/>
                  <a:pt x="726" y="298"/>
                  <a:pt x="726" y="298"/>
                </a:cubicBezTo>
                <a:cubicBezTo>
                  <a:pt x="730" y="298"/>
                  <a:pt x="730" y="298"/>
                  <a:pt x="730" y="298"/>
                </a:cubicBezTo>
                <a:cubicBezTo>
                  <a:pt x="727" y="297"/>
                  <a:pt x="727" y="297"/>
                  <a:pt x="727" y="297"/>
                </a:cubicBezTo>
                <a:cubicBezTo>
                  <a:pt x="732" y="299"/>
                  <a:pt x="732" y="299"/>
                  <a:pt x="732" y="299"/>
                </a:cubicBezTo>
                <a:cubicBezTo>
                  <a:pt x="728" y="295"/>
                  <a:pt x="728" y="295"/>
                  <a:pt x="728" y="295"/>
                </a:cubicBezTo>
                <a:cubicBezTo>
                  <a:pt x="727" y="296"/>
                  <a:pt x="727" y="297"/>
                  <a:pt x="727" y="297"/>
                </a:cubicBezTo>
                <a:cubicBezTo>
                  <a:pt x="732" y="299"/>
                  <a:pt x="732" y="299"/>
                  <a:pt x="732" y="299"/>
                </a:cubicBezTo>
                <a:cubicBezTo>
                  <a:pt x="728" y="295"/>
                  <a:pt x="728" y="295"/>
                  <a:pt x="728" y="295"/>
                </a:cubicBezTo>
                <a:cubicBezTo>
                  <a:pt x="725" y="298"/>
                  <a:pt x="725" y="302"/>
                  <a:pt x="728" y="305"/>
                </a:cubicBezTo>
                <a:cubicBezTo>
                  <a:pt x="731" y="308"/>
                  <a:pt x="735" y="308"/>
                  <a:pt x="738" y="305"/>
                </a:cubicBezTo>
                <a:close/>
              </a:path>
            </a:pathLst>
          </a:custGeom>
          <a:solidFill>
            <a:srgbClr val="5F616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48" name="直接连接符 47"/>
          <p:cNvCxnSpPr/>
          <p:nvPr/>
        </p:nvCxnSpPr>
        <p:spPr>
          <a:xfrm>
            <a:off x="6006000" y="112395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6366000" y="1123950"/>
            <a:ext cx="5154488" cy="5019675"/>
          </a:xfrm>
          <a:prstGeom prst="rect">
            <a:avLst/>
          </a:prstGeom>
          <a:noFill/>
        </p:spPr>
        <p:txBody>
          <a:bodyPr wrap="square" lIns="90000" tIns="46800" rIns="90000" bIns="46800" rtlCol="0" anchor="t" anchorCtr="0">
            <a:normAutofit/>
          </a:bodyPr>
          <a:lstStyle/>
          <a:p>
            <a:pPr marL="228600" marR="0" lvl="0" indent="-228600" algn="l" defTabSz="913765" rtl="0" eaLnBrk="1" fontAlgn="auto" latinLnBrk="0" hangingPunct="1">
              <a:lnSpc>
                <a:spcPct val="150000"/>
              </a:lnSpc>
              <a:spcBef>
                <a:spcPts val="0"/>
              </a:spcBef>
              <a:spcAft>
                <a:spcPts val="500"/>
              </a:spcAft>
              <a:buClrTx/>
              <a:buSzTx/>
              <a:buFont typeface="+mj-lt"/>
              <a:buAutoNum type="arabicPeriod"/>
              <a:defRPr/>
            </a:pPr>
            <a:r>
              <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字魂59号-创粗黑" panose="00000500000000000000" pitchFamily="2" charset="-122"/>
                <a:cs typeface="Times New Roman" panose="02020603050405020304" pitchFamily="18" charset="0"/>
                <a:sym typeface="字魂59号-创粗黑" panose="00000500000000000000" pitchFamily="2" charset="-122"/>
              </a:rPr>
              <a:t>Y. Xu et al., “Towards Developing High Performance RISC-V Processors Using Agile Methodology,” 2022 55th IEEE/ACM International Symposium on Microarchitecture (MICRO), Chicago, IL, USA, 2022, pp. 1178-1199, doi: 10.1109/MICRO56248.2022.00080</a:t>
            </a:r>
            <a:r>
              <a:rPr lang="en-US" altLang="zh-CN" sz="1200" dirty="0">
                <a:solidFill>
                  <a:srgbClr val="000000"/>
                </a:solidFill>
                <a:latin typeface="Times New Roman" panose="02020603050405020304" pitchFamily="18" charset="0"/>
                <a:ea typeface="字魂59号-创粗黑" panose="00000500000000000000" pitchFamily="2" charset="-122"/>
                <a:cs typeface="Times New Roman" panose="02020603050405020304" pitchFamily="18" charset="0"/>
                <a:sym typeface="字魂59号-创粗黑" panose="00000500000000000000" pitchFamily="2" charset="-122"/>
              </a:rPr>
              <a:t>.</a:t>
            </a:r>
          </a:p>
          <a:p>
            <a:pPr marL="228600" marR="0" lvl="0" indent="-228600" algn="l" defTabSz="913765" rtl="0" eaLnBrk="1" fontAlgn="auto" latinLnBrk="0" hangingPunct="1">
              <a:lnSpc>
                <a:spcPct val="150000"/>
              </a:lnSpc>
              <a:spcBef>
                <a:spcPts val="0"/>
              </a:spcBef>
              <a:spcAft>
                <a:spcPts val="500"/>
              </a:spcAft>
              <a:buClrTx/>
              <a:buSzTx/>
              <a:buFont typeface="+mj-lt"/>
              <a:buAutoNum type="arabicPeriod"/>
              <a:defRPr/>
            </a:pPr>
            <a:r>
              <a:rPr lang="en-US" altLang="zh-CN" sz="1200" dirty="0">
                <a:solidFill>
                  <a:srgbClr val="000000"/>
                </a:solidFill>
                <a:latin typeface="Times New Roman" panose="02020603050405020304" pitchFamily="18" charset="0"/>
                <a:ea typeface="字魂59号-创粗黑" panose="00000500000000000000" pitchFamily="2" charset="-122"/>
                <a:cs typeface="Times New Roman" panose="02020603050405020304" pitchFamily="18" charset="0"/>
                <a:sym typeface="字魂59号-创粗黑" panose="00000500000000000000" pitchFamily="2" charset="-122"/>
              </a:rPr>
              <a:t>Nathan Binkert, Bradford Beckmann, Gabriel Black, Steven K. Reinhardt, Ali Saidi, Arkaprava Basu, Joel Hestness, Derek R. Hower, Tushar Krishna, Somayeh Sardashti, Rathijit Sen, Korey Sewell, Muhammad Shoaib, Nilay Vaish, Mark D. Hill, and David A. Wood. 2011. The gem5 simulator. SIGARCH Comput. Archit. News 39, 2 (May 2011), 1–7. </a:t>
            </a:r>
            <a:r>
              <a:rPr lang="en-US" altLang="zh-CN" sz="1200" dirty="0">
                <a:solidFill>
                  <a:srgbClr val="000000"/>
                </a:solidFill>
                <a:latin typeface="Times New Roman" panose="02020603050405020304" pitchFamily="18" charset="0"/>
                <a:ea typeface="字魂59号-创粗黑" panose="00000500000000000000" pitchFamily="2" charset="-122"/>
                <a:cs typeface="Times New Roman" panose="02020603050405020304" pitchFamily="18" charset="0"/>
                <a:sym typeface="字魂59号-创粗黑" panose="00000500000000000000" pitchFamily="2" charset="-122"/>
                <a:hlinkClick r:id="rId3"/>
              </a:rPr>
              <a:t>https://doi.org/10.1145/2024716.2024718</a:t>
            </a:r>
            <a:r>
              <a:rPr lang="en-US" altLang="zh-CN" sz="1200" dirty="0">
                <a:solidFill>
                  <a:srgbClr val="000000"/>
                </a:solidFill>
                <a:latin typeface="Times New Roman" panose="02020603050405020304" pitchFamily="18" charset="0"/>
                <a:ea typeface="字魂59号-创粗黑" panose="00000500000000000000" pitchFamily="2" charset="-122"/>
                <a:cs typeface="Times New Roman" panose="02020603050405020304" pitchFamily="18" charset="0"/>
                <a:sym typeface="字魂59号-创粗黑" panose="00000500000000000000" pitchFamily="2" charset="-122"/>
              </a:rPr>
              <a:t>.</a:t>
            </a:r>
          </a:p>
          <a:p>
            <a:pPr marL="228600" marR="0" lvl="0" indent="-228600" algn="l" defTabSz="913765" rtl="0" eaLnBrk="1" fontAlgn="auto" latinLnBrk="0" hangingPunct="1">
              <a:lnSpc>
                <a:spcPct val="150000"/>
              </a:lnSpc>
              <a:spcBef>
                <a:spcPts val="0"/>
              </a:spcBef>
              <a:spcAft>
                <a:spcPts val="500"/>
              </a:spcAft>
              <a:buClrTx/>
              <a:buSzTx/>
              <a:buFont typeface="+mj-lt"/>
              <a:buAutoNum type="arabicPeriod"/>
              <a:defRPr/>
            </a:pPr>
            <a:r>
              <a:rPr lang="en-US" altLang="zh-CN" sz="1200" b="0" i="0" dirty="0">
                <a:solidFill>
                  <a:srgbClr val="2E414F"/>
                </a:solidFill>
                <a:effectLst/>
                <a:latin typeface="Times New Roman" panose="02020603050405020304" pitchFamily="18" charset="0"/>
                <a:cs typeface="Times New Roman" panose="02020603050405020304" pitchFamily="18" charset="0"/>
              </a:rPr>
              <a:t>Lowe-Power, Jason et al. “The gem5 Simulator: Version 20.0+.” </a:t>
            </a:r>
            <a:r>
              <a:rPr lang="en-US" altLang="zh-CN" sz="1200" b="0" i="1" dirty="0">
                <a:solidFill>
                  <a:srgbClr val="2E414F"/>
                </a:solidFill>
                <a:effectLst/>
                <a:latin typeface="Times New Roman" panose="02020603050405020304" pitchFamily="18" charset="0"/>
                <a:cs typeface="Times New Roman" panose="02020603050405020304" pitchFamily="18" charset="0"/>
              </a:rPr>
              <a:t>ArXiv</a:t>
            </a:r>
            <a:r>
              <a:rPr lang="en-US" altLang="zh-CN" sz="1200" b="0" i="0" dirty="0">
                <a:solidFill>
                  <a:srgbClr val="2E414F"/>
                </a:solidFill>
                <a:effectLst/>
                <a:latin typeface="Times New Roman" panose="02020603050405020304" pitchFamily="18" charset="0"/>
                <a:cs typeface="Times New Roman" panose="02020603050405020304" pitchFamily="18" charset="0"/>
              </a:rPr>
              <a:t> abs/2007.03152 (2020): n. pag.</a:t>
            </a:r>
          </a:p>
          <a:p>
            <a:pPr marL="228600" marR="0" lvl="0" indent="-228600" algn="l" defTabSz="913765" rtl="0" eaLnBrk="1" fontAlgn="auto" latinLnBrk="0" hangingPunct="1">
              <a:lnSpc>
                <a:spcPct val="150000"/>
              </a:lnSpc>
              <a:spcBef>
                <a:spcPts val="0"/>
              </a:spcBef>
              <a:spcAft>
                <a:spcPts val="500"/>
              </a:spcAft>
              <a:buClrTx/>
              <a:buSzTx/>
              <a:buFont typeface="+mj-lt"/>
              <a:buAutoNum type="arabicPeriod"/>
              <a:defRPr/>
            </a:pPr>
            <a:r>
              <a:rPr lang="en-US" altLang="zh-CN" sz="1200" b="0" i="0" dirty="0">
                <a:solidFill>
                  <a:srgbClr val="333333"/>
                </a:solidFill>
                <a:effectLst/>
                <a:latin typeface="Times New Roman" panose="02020603050405020304" pitchFamily="18" charset="0"/>
                <a:cs typeface="Times New Roman" panose="02020603050405020304" pitchFamily="18" charset="0"/>
              </a:rPr>
              <a:t>A. Sandberg, N. Nikoleris, T. E. Carlson, E. Hagersten, S. Kaxiras and D. Black-Schaffer, "Full Speed Ahead: Detailed Architectural Simulation at Near-Native Speed," </a:t>
            </a:r>
            <a:r>
              <a:rPr lang="en-US" altLang="zh-CN" sz="1200" b="0" i="1" dirty="0">
                <a:solidFill>
                  <a:srgbClr val="333333"/>
                </a:solidFill>
                <a:effectLst/>
                <a:latin typeface="Times New Roman" panose="02020603050405020304" pitchFamily="18" charset="0"/>
                <a:cs typeface="Times New Roman" panose="02020603050405020304" pitchFamily="18" charset="0"/>
              </a:rPr>
              <a:t>2015 IEEE International Symposium on Workload Characterization</a:t>
            </a:r>
            <a:r>
              <a:rPr lang="en-US" altLang="zh-CN" sz="1200" b="0" i="0" dirty="0">
                <a:solidFill>
                  <a:srgbClr val="333333"/>
                </a:solidFill>
                <a:effectLst/>
                <a:latin typeface="Times New Roman" panose="02020603050405020304" pitchFamily="18" charset="0"/>
                <a:cs typeface="Times New Roman" panose="02020603050405020304" pitchFamily="18" charset="0"/>
              </a:rPr>
              <a:t>, Atlanta, GA, USA, 2015, pp. 183-192, doi: 10.1109/IISWC.2015.29.</a:t>
            </a:r>
            <a:endParaRPr lang="en-US" altLang="zh-CN" sz="1200" dirty="0">
              <a:solidFill>
                <a:srgbClr val="000000"/>
              </a:solidFill>
              <a:latin typeface="Times New Roman" panose="02020603050405020304" pitchFamily="18" charset="0"/>
              <a:ea typeface="字魂59号-创粗黑" panose="00000500000000000000" pitchFamily="2" charset="-122"/>
              <a:cs typeface="Times New Roman" panose="02020603050405020304" pitchFamily="18" charset="0"/>
              <a:sym typeface="字魂59号-创粗黑" panose="00000500000000000000" pitchFamily="2" charset="-122"/>
            </a:endParaRPr>
          </a:p>
          <a:p>
            <a:pPr marL="228600" marR="0" lvl="0" indent="-228600" algn="l" defTabSz="913765" rtl="0" eaLnBrk="1" fontAlgn="auto" latinLnBrk="0" hangingPunct="1">
              <a:lnSpc>
                <a:spcPct val="150000"/>
              </a:lnSpc>
              <a:spcBef>
                <a:spcPts val="0"/>
              </a:spcBef>
              <a:spcAft>
                <a:spcPts val="500"/>
              </a:spcAft>
              <a:buClrTx/>
              <a:buSzTx/>
              <a:buFont typeface="+mj-lt"/>
              <a:buAutoNum type="arabicPeriod"/>
              <a:defRPr/>
            </a:pPr>
            <a:endParaRPr kumimoji="0" lang="en-US" altLang="zh-CN" sz="1200" b="0" i="0" u="none" strike="noStrike" kern="1200" cap="none" spc="0" normalizeH="0" baseline="0" noProof="0" dirty="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 name="标题 1"/>
          <p:cNvSpPr>
            <a:spLocks noGrp="1"/>
          </p:cNvSpPr>
          <p:nvPr>
            <p:ph type="title"/>
          </p:nvPr>
        </p:nvSpPr>
        <p:spPr>
          <a:xfrm>
            <a:off x="1304167" y="215238"/>
            <a:ext cx="10850563" cy="663575"/>
          </a:xfrm>
        </p:spPr>
        <p:txBody>
          <a:bodyPr/>
          <a:lstStyle/>
          <a:p>
            <a:r>
              <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rPr>
              <a:t>参考文献</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6715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 name="矩形 1"/>
          <p:cNvSpPr/>
          <p:nvPr/>
        </p:nvSpPr>
        <p:spPr>
          <a:xfrm>
            <a:off x="671512" y="0"/>
            <a:ext cx="1152048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矩形 5"/>
          <p:cNvSpPr/>
          <p:nvPr/>
        </p:nvSpPr>
        <p:spPr>
          <a:xfrm>
            <a:off x="1680377" y="243459"/>
            <a:ext cx="10033350" cy="6115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1" name="组合 20"/>
          <p:cNvGrpSpPr/>
          <p:nvPr/>
        </p:nvGrpSpPr>
        <p:grpSpPr>
          <a:xfrm>
            <a:off x="6277005" y="5218247"/>
            <a:ext cx="5125668" cy="771282"/>
            <a:chOff x="6277005" y="5218247"/>
            <a:chExt cx="5125668" cy="771282"/>
          </a:xfrm>
        </p:grpSpPr>
        <p:sp>
          <p:nvSpPr>
            <p:cNvPr id="30" name="菱形 29"/>
            <p:cNvSpPr/>
            <p:nvPr/>
          </p:nvSpPr>
          <p:spPr bwMode="auto">
            <a:xfrm>
              <a:off x="6277005" y="5218247"/>
              <a:ext cx="771282" cy="771282"/>
            </a:xfrm>
            <a:prstGeom prst="diamond">
              <a:avLst/>
            </a:prstGeom>
            <a:solidFill>
              <a:srgbClr val="1A3172"/>
            </a:solidFill>
            <a:ln w="38100">
              <a:noFill/>
            </a:ln>
            <a:effectLst>
              <a:outerShdw blurRad="355600" dist="88900" dir="2700000" algn="tl" rotWithShape="0">
                <a:srgbClr val="1A3172">
                  <a:alpha val="27000"/>
                </a:srgbClr>
              </a:outerShdw>
            </a:effec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sz="24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04</a:t>
              </a:r>
              <a:endPar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32" name="TextBox 31"/>
            <p:cNvSpPr txBox="1"/>
            <p:nvPr/>
          </p:nvSpPr>
          <p:spPr bwMode="auto">
            <a:xfrm>
              <a:off x="7281987" y="5239828"/>
              <a:ext cx="4120686" cy="74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zh-CN" altLang="en-US" sz="3200" spc="600" dirty="0">
                  <a:solidFill>
                    <a:srgbClr val="1A3172"/>
                  </a:solidFill>
                  <a:latin typeface="字魂59号-创粗黑" panose="00000500000000000000" pitchFamily="2" charset="-122"/>
                  <a:ea typeface="字魂59号-创粗黑" panose="00000500000000000000" pitchFamily="2" charset="-122"/>
                  <a:sym typeface="字魂59号-创粗黑" panose="00000500000000000000" pitchFamily="2" charset="-122"/>
                </a:rPr>
                <a:t>展望与参考文献</a:t>
              </a:r>
              <a:endParaRPr lang="en-US" altLang="zh-CN" sz="3200" spc="600" dirty="0">
                <a:solidFill>
                  <a:srgbClr val="1A317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7" name="组合 16"/>
          <p:cNvGrpSpPr/>
          <p:nvPr/>
        </p:nvGrpSpPr>
        <p:grpSpPr>
          <a:xfrm>
            <a:off x="6277005" y="1119176"/>
            <a:ext cx="5125668" cy="887669"/>
            <a:chOff x="6277005" y="1119176"/>
            <a:chExt cx="5125668" cy="887669"/>
          </a:xfrm>
        </p:grpSpPr>
        <p:sp>
          <p:nvSpPr>
            <p:cNvPr id="16" name="菱形 15"/>
            <p:cNvSpPr/>
            <p:nvPr/>
          </p:nvSpPr>
          <p:spPr bwMode="auto">
            <a:xfrm>
              <a:off x="6277005" y="1235563"/>
              <a:ext cx="771282" cy="771282"/>
            </a:xfrm>
            <a:prstGeom prst="diamond">
              <a:avLst/>
            </a:prstGeom>
            <a:solidFill>
              <a:srgbClr val="1A3172"/>
            </a:solidFill>
            <a:ln w="38100">
              <a:noFill/>
            </a:ln>
            <a:effectLst>
              <a:outerShdw blurRad="355600" dist="88900" dir="2700000" algn="tl" rotWithShape="0">
                <a:srgbClr val="1A3172">
                  <a:alpha val="27000"/>
                </a:srgbClr>
              </a:outerShdw>
            </a:effec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sz="24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01</a:t>
              </a:r>
              <a:endPar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9" name="TextBox 31"/>
            <p:cNvSpPr txBox="1"/>
            <p:nvPr/>
          </p:nvSpPr>
          <p:spPr bwMode="auto">
            <a:xfrm>
              <a:off x="7281987" y="1119176"/>
              <a:ext cx="4120686" cy="74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zh-CN" altLang="en-US" sz="3200" spc="600" dirty="0">
                  <a:solidFill>
                    <a:srgbClr val="1A3172"/>
                  </a:solidFill>
                  <a:latin typeface="字魂59号-创粗黑" panose="00000500000000000000" pitchFamily="2" charset="-122"/>
                  <a:ea typeface="字魂59号-创粗黑" panose="00000500000000000000" pitchFamily="2" charset="-122"/>
                  <a:sym typeface="字魂59号-创粗黑" panose="00000500000000000000" pitchFamily="2" charset="-122"/>
                </a:rPr>
                <a:t>引言和背景</a:t>
              </a:r>
              <a:endParaRPr lang="en-US" altLang="zh-CN" sz="3200" spc="600" dirty="0">
                <a:solidFill>
                  <a:srgbClr val="1A317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34" name="直接连接符 33"/>
            <p:cNvCxnSpPr/>
            <p:nvPr/>
          </p:nvCxnSpPr>
          <p:spPr>
            <a:xfrm>
              <a:off x="7340054" y="2006845"/>
              <a:ext cx="3984488" cy="0"/>
            </a:xfrm>
            <a:prstGeom prst="line">
              <a:avLst/>
            </a:prstGeom>
            <a:ln w="6350"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6277005" y="2597253"/>
            <a:ext cx="5125668" cy="771282"/>
            <a:chOff x="6277005" y="2597253"/>
            <a:chExt cx="5125668" cy="771282"/>
          </a:xfrm>
        </p:grpSpPr>
        <p:sp>
          <p:nvSpPr>
            <p:cNvPr id="22" name="菱形 21"/>
            <p:cNvSpPr/>
            <p:nvPr/>
          </p:nvSpPr>
          <p:spPr bwMode="auto">
            <a:xfrm>
              <a:off x="6277005" y="2597253"/>
              <a:ext cx="771282" cy="771282"/>
            </a:xfrm>
            <a:prstGeom prst="diamond">
              <a:avLst/>
            </a:prstGeom>
            <a:solidFill>
              <a:srgbClr val="1A3172"/>
            </a:solidFill>
            <a:ln w="38100">
              <a:noFill/>
            </a:ln>
            <a:effectLst>
              <a:outerShdw blurRad="355600" dist="88900" dir="2700000" algn="tl" rotWithShape="0">
                <a:srgbClr val="1A3172">
                  <a:alpha val="27000"/>
                </a:srgbClr>
              </a:outerShdw>
            </a:effec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sz="24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02</a:t>
              </a:r>
              <a:endPar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24" name="TextBox 31"/>
            <p:cNvSpPr txBox="1"/>
            <p:nvPr/>
          </p:nvSpPr>
          <p:spPr bwMode="auto">
            <a:xfrm>
              <a:off x="7281987" y="2618834"/>
              <a:ext cx="4120686" cy="74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spcBef>
                  <a:spcPct val="0"/>
                </a:spcBef>
              </a:pPr>
              <a:r>
                <a:rPr lang="zh-CN" altLang="en-US" sz="3200" spc="600" dirty="0">
                  <a:solidFill>
                    <a:srgbClr val="1A3172"/>
                  </a:solidFill>
                  <a:latin typeface="字魂59号-创粗黑" panose="00000500000000000000" pitchFamily="2" charset="-122"/>
                  <a:ea typeface="字魂59号-创粗黑" panose="00000500000000000000" pitchFamily="2" charset="-122"/>
                  <a:sym typeface="字魂59号-创粗黑" panose="00000500000000000000" pitchFamily="2" charset="-122"/>
                </a:rPr>
                <a:t>设计和实现</a:t>
              </a:r>
              <a:endParaRPr lang="en-US" altLang="zh-CN" sz="3200" spc="600" dirty="0">
                <a:solidFill>
                  <a:srgbClr val="1A317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37" name="直接连接符 36"/>
            <p:cNvCxnSpPr/>
            <p:nvPr/>
          </p:nvCxnSpPr>
          <p:spPr>
            <a:xfrm>
              <a:off x="7340054" y="3368535"/>
              <a:ext cx="3984488" cy="0"/>
            </a:xfrm>
            <a:prstGeom prst="line">
              <a:avLst/>
            </a:prstGeom>
            <a:ln w="6350"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6277005" y="3958943"/>
            <a:ext cx="5125668" cy="771282"/>
            <a:chOff x="6277005" y="3958943"/>
            <a:chExt cx="5125668" cy="771282"/>
          </a:xfrm>
        </p:grpSpPr>
        <p:sp>
          <p:nvSpPr>
            <p:cNvPr id="26" name="菱形 25"/>
            <p:cNvSpPr/>
            <p:nvPr/>
          </p:nvSpPr>
          <p:spPr bwMode="auto">
            <a:xfrm>
              <a:off x="6277005" y="3958943"/>
              <a:ext cx="771282" cy="771282"/>
            </a:xfrm>
            <a:prstGeom prst="diamond">
              <a:avLst/>
            </a:prstGeom>
            <a:solidFill>
              <a:srgbClr val="1A3172"/>
            </a:solidFill>
            <a:ln w="38100">
              <a:noFill/>
            </a:ln>
            <a:effectLst>
              <a:outerShdw blurRad="355600" dist="88900" dir="2700000" algn="tl" rotWithShape="0">
                <a:srgbClr val="1A3172">
                  <a:alpha val="27000"/>
                </a:srgbClr>
              </a:outerShdw>
            </a:effec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sz="24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03</a:t>
              </a:r>
              <a:endPar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28" name="TextBox 31"/>
            <p:cNvSpPr txBox="1"/>
            <p:nvPr/>
          </p:nvSpPr>
          <p:spPr bwMode="auto">
            <a:xfrm>
              <a:off x="7281987" y="3980524"/>
              <a:ext cx="4120686" cy="74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spcBef>
                  <a:spcPct val="0"/>
                </a:spcBef>
              </a:pPr>
              <a:r>
                <a:rPr lang="zh-CN" altLang="en-US" sz="3200" spc="600" dirty="0">
                  <a:solidFill>
                    <a:srgbClr val="1A3172"/>
                  </a:solidFill>
                  <a:latin typeface="字魂59号-创粗黑" panose="00000500000000000000" pitchFamily="2" charset="-122"/>
                  <a:ea typeface="字魂59号-创粗黑" panose="00000500000000000000" pitchFamily="2" charset="-122"/>
                  <a:sym typeface="字魂59号-创粗黑" panose="00000500000000000000" pitchFamily="2" charset="-122"/>
                </a:rPr>
                <a:t>验证和测试</a:t>
              </a:r>
              <a:endParaRPr lang="en-US" altLang="zh-CN" sz="3200" spc="600" dirty="0">
                <a:solidFill>
                  <a:srgbClr val="1A317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38" name="直接连接符 37"/>
            <p:cNvCxnSpPr/>
            <p:nvPr/>
          </p:nvCxnSpPr>
          <p:spPr>
            <a:xfrm>
              <a:off x="7340054" y="4724350"/>
              <a:ext cx="3984488" cy="0"/>
            </a:xfrm>
            <a:prstGeom prst="line">
              <a:avLst/>
            </a:prstGeom>
            <a:ln w="6350"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333378" y="1469699"/>
            <a:ext cx="4216744" cy="4311372"/>
            <a:chOff x="1329535" y="2086986"/>
            <a:chExt cx="2851930" cy="2999852"/>
          </a:xfrm>
        </p:grpSpPr>
        <p:sp>
          <p:nvSpPr>
            <p:cNvPr id="9" name="矩形 8"/>
            <p:cNvSpPr/>
            <p:nvPr/>
          </p:nvSpPr>
          <p:spPr>
            <a:xfrm>
              <a:off x="1485000" y="2799000"/>
              <a:ext cx="2541000" cy="562912"/>
            </a:xfrm>
            <a:prstGeom prst="rect">
              <a:avLst/>
            </a:prstGeom>
            <a:noFill/>
          </p:spPr>
          <p:txBody>
            <a:bodyPr wrap="none" anchor="ctr">
              <a:normAutofit/>
            </a:bodyPr>
            <a:lstStyle/>
            <a:p>
              <a:pPr algn="ctr"/>
              <a:r>
                <a:rPr lang="en-US" altLang="zh-CN" sz="28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CONTENTS</a:t>
              </a:r>
            </a:p>
          </p:txBody>
        </p:sp>
        <p:sp>
          <p:nvSpPr>
            <p:cNvPr id="56" name="菱形 55"/>
            <p:cNvSpPr/>
            <p:nvPr/>
          </p:nvSpPr>
          <p:spPr bwMode="auto">
            <a:xfrm>
              <a:off x="1329535" y="2086986"/>
              <a:ext cx="2851930" cy="2999852"/>
            </a:xfrm>
            <a:prstGeom prst="diamond">
              <a:avLst/>
            </a:prstGeom>
            <a:solidFill>
              <a:srgbClr val="1A3172"/>
            </a:solidFill>
            <a:ln w="38100">
              <a:noFill/>
            </a:ln>
            <a:effectLst>
              <a:outerShdw blurRad="355600" dist="88900" dir="2700000" algn="tl" rotWithShape="0">
                <a:srgbClr val="1A3172">
                  <a:alpha val="27000"/>
                </a:srgbClr>
              </a:outerShdw>
            </a:effec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endParaRPr lang="zh-CN" altLang="en-US" sz="24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0" name="文本框 9"/>
            <p:cNvSpPr txBox="1"/>
            <p:nvPr/>
          </p:nvSpPr>
          <p:spPr>
            <a:xfrm>
              <a:off x="2240557" y="3361912"/>
              <a:ext cx="900000" cy="450000"/>
            </a:xfrm>
            <a:prstGeom prst="rect">
              <a:avLst/>
            </a:prstGeom>
            <a:noFill/>
          </p:spPr>
          <p:txBody>
            <a:bodyPr wrap="none" rtlCol="0" anchor="ctr">
              <a:normAutofit fontScale="92500" lnSpcReduction="20000"/>
            </a:bodyPr>
            <a:lstStyle/>
            <a:p>
              <a:pPr algn="ctr"/>
              <a:r>
                <a:rPr lang="zh-CN" altLang="en-US" sz="4400" dirty="0">
                  <a:solidFill>
                    <a:schemeClr val="bg1">
                      <a:lumMod val="9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目录</a:t>
              </a:r>
              <a:endParaRPr lang="en-US" altLang="zh-CN" sz="4400" dirty="0">
                <a:solidFill>
                  <a:schemeClr val="bg1">
                    <a:lumMod val="9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cxnSp>
          <p:nvCxnSpPr>
            <p:cNvPr id="12" name="直接连接符 11"/>
            <p:cNvCxnSpPr>
              <a:stCxn id="10" idx="1"/>
            </p:cNvCxnSpPr>
            <p:nvPr/>
          </p:nvCxnSpPr>
          <p:spPr>
            <a:xfrm flipH="1">
              <a:off x="1655557" y="3586912"/>
              <a:ext cx="585000" cy="0"/>
            </a:xfrm>
            <a:prstGeom prst="line">
              <a:avLst/>
            </a:prstGeom>
            <a:ln w="63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3"/>
            </p:cNvCxnSpPr>
            <p:nvPr/>
          </p:nvCxnSpPr>
          <p:spPr>
            <a:xfrm>
              <a:off x="3140557" y="3586912"/>
              <a:ext cx="586800" cy="0"/>
            </a:xfrm>
            <a:prstGeom prst="line">
              <a:avLst/>
            </a:prstGeom>
            <a:ln w="63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p:nvPr/>
        </p:nvCxnSpPr>
        <p:spPr>
          <a:xfrm flipH="1">
            <a:off x="1407501" y="568813"/>
            <a:ext cx="1034249" cy="1123950"/>
          </a:xfrm>
          <a:prstGeom prst="line">
            <a:avLst/>
          </a:prstGeom>
          <a:ln w="25400">
            <a:solidFill>
              <a:schemeClr val="tx1">
                <a:lumMod val="85000"/>
                <a:lumOff val="1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2003458" y="1034216"/>
            <a:ext cx="438292" cy="434758"/>
          </a:xfrm>
          <a:prstGeom prst="line">
            <a:avLst/>
          </a:prstGeom>
          <a:ln w="25400">
            <a:solidFill>
              <a:srgbClr val="FF9C00"/>
            </a:solidFill>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2389134" y="5524259"/>
            <a:ext cx="1034249" cy="1123950"/>
          </a:xfrm>
          <a:prstGeom prst="line">
            <a:avLst/>
          </a:prstGeom>
          <a:ln w="25400">
            <a:solidFill>
              <a:schemeClr val="tx1">
                <a:lumMod val="85000"/>
                <a:lumOff val="1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2490345" y="5650502"/>
            <a:ext cx="438292" cy="434758"/>
          </a:xfrm>
          <a:prstGeom prst="line">
            <a:avLst/>
          </a:prstGeom>
          <a:ln w="25400">
            <a:solidFill>
              <a:srgbClr val="FF9C00"/>
            </a:solidFill>
            <a:headEnd type="ova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7419" y="598161"/>
            <a:ext cx="10825884" cy="5667826"/>
          </a:xfrm>
          <a:prstGeom prst="rect">
            <a:avLst/>
          </a:prstGeom>
          <a:blipFill dpi="0" rotWithShape="1">
            <a:blip r:embed="rId4">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1" name="组合 10"/>
          <p:cNvGrpSpPr/>
          <p:nvPr/>
        </p:nvGrpSpPr>
        <p:grpSpPr>
          <a:xfrm>
            <a:off x="5015410" y="1465053"/>
            <a:ext cx="2149901" cy="2149901"/>
            <a:chOff x="5015408" y="1196255"/>
            <a:chExt cx="2149901" cy="2149901"/>
          </a:xfrm>
        </p:grpSpPr>
        <p:sp>
          <p:nvSpPr>
            <p:cNvPr id="10" name="菱形 9"/>
            <p:cNvSpPr/>
            <p:nvPr/>
          </p:nvSpPr>
          <p:spPr bwMode="auto">
            <a:xfrm>
              <a:off x="5015408" y="1196255"/>
              <a:ext cx="2149901" cy="2149901"/>
            </a:xfrm>
            <a:prstGeom prst="diamond">
              <a:avLst/>
            </a:prstGeom>
            <a:solidFill>
              <a:srgbClr val="1A3172"/>
            </a:solidFill>
            <a:ln w="38100">
              <a:solidFill>
                <a:srgbClr val="1A3172"/>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endParaRPr lang="zh-CN" altLang="en-US" sz="2400" dirty="0">
                <a:solidFill>
                  <a:schemeClr val="tx1">
                    <a:lumMod val="85000"/>
                    <a:lumOff val="1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7" name="矩形 6"/>
            <p:cNvSpPr/>
            <p:nvPr/>
          </p:nvSpPr>
          <p:spPr>
            <a:xfrm>
              <a:off x="5503528" y="1671042"/>
              <a:ext cx="1184940" cy="1200329"/>
            </a:xfrm>
            <a:prstGeom prst="rect">
              <a:avLst/>
            </a:prstGeom>
          </p:spPr>
          <p:txBody>
            <a:bodyPr wrap="none">
              <a:spAutoFit/>
            </a:bodyPr>
            <a:lstStyle/>
            <a:p>
              <a:pPr lvl="0" algn="ctr"/>
              <a:r>
                <a:rPr lang="en-US" altLang="zh-CN" sz="7200" b="1" spc="6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01</a:t>
              </a:r>
              <a:endParaRPr lang="zh-CN" altLang="en-US" sz="7200" b="1" spc="6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sp>
        <p:nvSpPr>
          <p:cNvPr id="8" name="矩形 7"/>
          <p:cNvSpPr/>
          <p:nvPr/>
        </p:nvSpPr>
        <p:spPr>
          <a:xfrm>
            <a:off x="2949700" y="3743491"/>
            <a:ext cx="6260098" cy="1191993"/>
          </a:xfrm>
          <a:prstGeom prst="rect">
            <a:avLst/>
          </a:prstGeom>
        </p:spPr>
        <p:txBody>
          <a:bodyPr wrap="square">
            <a:spAutoFit/>
          </a:bodyPr>
          <a:lstStyle/>
          <a:p>
            <a:pPr algn="ctr">
              <a:lnSpc>
                <a:spcPct val="150000"/>
              </a:lnSpc>
            </a:pPr>
            <a:r>
              <a:rPr lang="zh-CN" altLang="en-US" sz="5400" b="1" spc="6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引言和背景</a:t>
            </a:r>
            <a:endParaRPr lang="en-US" altLang="zh-CN" sz="5400" b="1" spc="6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341437" y="260213"/>
            <a:ext cx="10850563" cy="663575"/>
          </a:xfrm>
        </p:spPr>
        <p:txBody>
          <a:bodyPr/>
          <a:lstStyle/>
          <a:p>
            <a:r>
              <a:rPr lang="en-US" altLang="zh-CN" sz="2800" dirty="0">
                <a:latin typeface="字魂59号-创粗黑" panose="00000500000000000000" pitchFamily="2" charset="-122"/>
                <a:ea typeface="字魂59号-创粗黑" panose="00000500000000000000" pitchFamily="2" charset="-122"/>
                <a:sym typeface="字魂59号-创粗黑" panose="00000500000000000000" pitchFamily="2" charset="-122"/>
              </a:rPr>
              <a:t>GEM5</a:t>
            </a:r>
            <a:r>
              <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rPr>
              <a:t>是什么？</a:t>
            </a: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30103" y="102955"/>
            <a:ext cx="1180770" cy="1174982"/>
          </a:xfrm>
          <a:prstGeom prst="rect">
            <a:avLst/>
          </a:prstGeom>
        </p:spPr>
      </p:pic>
      <p:pic>
        <p:nvPicPr>
          <p:cNvPr id="5" name="图片 4">
            <a:extLst>
              <a:ext uri="{FF2B5EF4-FFF2-40B4-BE49-F238E27FC236}">
                <a16:creationId xmlns:a16="http://schemas.microsoft.com/office/drawing/2014/main" id="{47867E67-2375-4185-8BE3-29184E17B7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27" y="1277937"/>
            <a:ext cx="5821651" cy="1887827"/>
          </a:xfrm>
          <a:prstGeom prst="rect">
            <a:avLst/>
          </a:prstGeom>
        </p:spPr>
      </p:pic>
      <p:pic>
        <p:nvPicPr>
          <p:cNvPr id="21" name="图片 20">
            <a:extLst>
              <a:ext uri="{FF2B5EF4-FFF2-40B4-BE49-F238E27FC236}">
                <a16:creationId xmlns:a16="http://schemas.microsoft.com/office/drawing/2014/main" id="{87702FE3-2DFA-43EF-9E0F-B04851984F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24646" y="1260584"/>
            <a:ext cx="6167354" cy="4336831"/>
          </a:xfrm>
          <a:prstGeom prst="rect">
            <a:avLst/>
          </a:prstGeom>
        </p:spPr>
      </p:pic>
      <p:pic>
        <p:nvPicPr>
          <p:cNvPr id="25" name="图片 24">
            <a:extLst>
              <a:ext uri="{FF2B5EF4-FFF2-40B4-BE49-F238E27FC236}">
                <a16:creationId xmlns:a16="http://schemas.microsoft.com/office/drawing/2014/main" id="{78210212-6760-4392-B7B0-8610F12739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127" y="3332017"/>
            <a:ext cx="5821651" cy="1639178"/>
          </a:xfrm>
          <a:prstGeom prst="rect">
            <a:avLst/>
          </a:prstGeom>
        </p:spPr>
      </p:pic>
      <p:sp>
        <p:nvSpPr>
          <p:cNvPr id="26" name="文本框 25">
            <a:extLst>
              <a:ext uri="{FF2B5EF4-FFF2-40B4-BE49-F238E27FC236}">
                <a16:creationId xmlns:a16="http://schemas.microsoft.com/office/drawing/2014/main" id="{13A851CF-76EC-4CB1-8AE9-F6EA319648E1}"/>
              </a:ext>
            </a:extLst>
          </p:cNvPr>
          <p:cNvSpPr txBox="1"/>
          <p:nvPr/>
        </p:nvSpPr>
        <p:spPr>
          <a:xfrm>
            <a:off x="226146" y="5597415"/>
            <a:ext cx="11494799" cy="1052767"/>
          </a:xfrm>
          <a:prstGeom prst="rect">
            <a:avLst/>
          </a:prstGeom>
          <a:noFill/>
        </p:spPr>
        <p:txBody>
          <a:bodyPr wrap="none" lIns="90000" tIns="46800" rIns="90000" bIns="46800" rtlCol="0" anchor="ctr" anchorCtr="0">
            <a:normAutofit/>
          </a:bodyPr>
          <a:lstStyle/>
          <a:p>
            <a:pPr marL="285750" indent="-285750">
              <a:buClr>
                <a:schemeClr val="accent6">
                  <a:lumMod val="50000"/>
                </a:schemeClr>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GEM5</a:t>
            </a:r>
            <a:r>
              <a:rPr lang="zh-CN" altLang="en-US" sz="2000" dirty="0">
                <a:latin typeface="微软雅黑" panose="020B0503020204020204" pitchFamily="34" charset="-122"/>
                <a:ea typeface="微软雅黑" panose="020B0503020204020204" pitchFamily="34" charset="-122"/>
              </a:rPr>
              <a:t>是一个用于计算机系统架构研究的模块化模拟器，可用于系统级架构以及处理器微架构研究。</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341437" y="260213"/>
            <a:ext cx="10850563" cy="663575"/>
          </a:xfrm>
        </p:spPr>
        <p:txBody>
          <a:bodyPr/>
          <a:lstStyle/>
          <a:p>
            <a:r>
              <a:rPr lang="en-US" altLang="zh-CN" sz="2800" dirty="0">
                <a:latin typeface="字魂59号-创粗黑" panose="00000500000000000000" pitchFamily="2" charset="-122"/>
                <a:ea typeface="字魂59号-创粗黑" panose="00000500000000000000" pitchFamily="2" charset="-122"/>
                <a:sym typeface="字魂59号-创粗黑" panose="00000500000000000000" pitchFamily="2" charset="-122"/>
              </a:rPr>
              <a:t>NEMU</a:t>
            </a:r>
            <a:r>
              <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rPr>
              <a:t>是什么？</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0103" y="102955"/>
            <a:ext cx="1180770" cy="1174982"/>
          </a:xfrm>
          <a:prstGeom prst="rect">
            <a:avLst/>
          </a:prstGeom>
        </p:spPr>
      </p:pic>
      <p:sp>
        <p:nvSpPr>
          <p:cNvPr id="26" name="文本框 25">
            <a:extLst>
              <a:ext uri="{FF2B5EF4-FFF2-40B4-BE49-F238E27FC236}">
                <a16:creationId xmlns:a16="http://schemas.microsoft.com/office/drawing/2014/main" id="{13A851CF-76EC-4CB1-8AE9-F6EA319648E1}"/>
              </a:ext>
            </a:extLst>
          </p:cNvPr>
          <p:cNvSpPr txBox="1"/>
          <p:nvPr/>
        </p:nvSpPr>
        <p:spPr>
          <a:xfrm>
            <a:off x="287542" y="5053968"/>
            <a:ext cx="6168676" cy="1124154"/>
          </a:xfrm>
          <a:prstGeom prst="rect">
            <a:avLst/>
          </a:prstGeom>
          <a:noFill/>
        </p:spPr>
        <p:txBody>
          <a:bodyPr wrap="none" lIns="90000" tIns="46800" rIns="90000" bIns="46800" rtlCol="0" anchor="ctr" anchorCtr="0">
            <a:normAutofit/>
          </a:bodyPr>
          <a:lstStyle/>
          <a:p>
            <a:pPr marL="285750" indent="-285750">
              <a:buClr>
                <a:schemeClr val="accent6">
                  <a:lumMod val="50000"/>
                </a:schemeClr>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NEMU</a:t>
            </a:r>
            <a:r>
              <a:rPr lang="zh-CN" altLang="en-US" sz="2000" dirty="0">
                <a:latin typeface="微软雅黑" panose="020B0503020204020204" pitchFamily="34" charset="-122"/>
                <a:ea typeface="微软雅黑" panose="020B0503020204020204" pitchFamily="34" charset="-122"/>
              </a:rPr>
              <a:t>是一个高性能的指令集解释器。</a:t>
            </a:r>
            <a:r>
              <a:rPr lang="en-US" altLang="zh-CN" sz="2000" dirty="0">
                <a:latin typeface="微软雅黑" panose="020B0503020204020204" pitchFamily="34" charset="-122"/>
                <a:ea typeface="微软雅黑" panose="020B0503020204020204" pitchFamily="34" charset="-122"/>
              </a:rPr>
              <a:t>NEMU</a:t>
            </a:r>
            <a:r>
              <a:rPr lang="zh-CN" altLang="en-US" sz="2000" dirty="0">
                <a:latin typeface="微软雅黑" panose="020B0503020204020204" pitchFamily="34" charset="-122"/>
                <a:ea typeface="微软雅黑" panose="020B0503020204020204" pitchFamily="34" charset="-122"/>
              </a:rPr>
              <a:t>灵活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可拓展，既可以用作</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模拟器，也可以用作</a:t>
            </a:r>
            <a:r>
              <a:rPr lang="en-US" altLang="zh-CN" sz="2000" dirty="0">
                <a:latin typeface="微软雅黑" panose="020B0503020204020204" pitchFamily="34" charset="-122"/>
                <a:ea typeface="微软雅黑" panose="020B0503020204020204" pitchFamily="34" charset="-122"/>
              </a:rPr>
              <a:t>DiffTest</a:t>
            </a:r>
          </a:p>
          <a:p>
            <a:r>
              <a:rPr lang="zh-CN" altLang="en-US" sz="2000" dirty="0">
                <a:latin typeface="微软雅黑" panose="020B0503020204020204" pitchFamily="34" charset="-122"/>
                <a:ea typeface="微软雅黑" panose="020B0503020204020204" pitchFamily="34" charset="-122"/>
              </a:rPr>
              <a:t>工具。</a:t>
            </a:r>
            <a:endParaRPr lang="en-US" altLang="zh-CN"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F56CFCD-8E2E-47BD-8A5D-D06372076E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051" y="1404897"/>
            <a:ext cx="5922622" cy="3333691"/>
          </a:xfrm>
          <a:prstGeom prst="rect">
            <a:avLst/>
          </a:prstGeom>
        </p:spPr>
      </p:pic>
      <p:pic>
        <p:nvPicPr>
          <p:cNvPr id="7" name="图片 6">
            <a:extLst>
              <a:ext uri="{FF2B5EF4-FFF2-40B4-BE49-F238E27FC236}">
                <a16:creationId xmlns:a16="http://schemas.microsoft.com/office/drawing/2014/main" id="{BF560C58-69FC-4EA2-BF60-84F3ECFD06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6615" y="1404897"/>
            <a:ext cx="5247843" cy="4457845"/>
          </a:xfrm>
          <a:prstGeom prst="rect">
            <a:avLst/>
          </a:prstGeom>
        </p:spPr>
      </p:pic>
      <p:sp>
        <p:nvSpPr>
          <p:cNvPr id="8" name="矩形 7">
            <a:extLst>
              <a:ext uri="{FF2B5EF4-FFF2-40B4-BE49-F238E27FC236}">
                <a16:creationId xmlns:a16="http://schemas.microsoft.com/office/drawing/2014/main" id="{6AB1EB9F-F8AF-4D53-B9DD-1C7F60C6AE50}"/>
              </a:ext>
            </a:extLst>
          </p:cNvPr>
          <p:cNvSpPr/>
          <p:nvPr/>
        </p:nvSpPr>
        <p:spPr bwMode="auto">
          <a:xfrm>
            <a:off x="5056909" y="574479"/>
            <a:ext cx="914400" cy="914400"/>
          </a:xfrm>
          <a:prstGeom prst="rect">
            <a:avLst/>
          </a:prstGeom>
          <a:no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9" name="矩形 8">
            <a:extLst>
              <a:ext uri="{FF2B5EF4-FFF2-40B4-BE49-F238E27FC236}">
                <a16:creationId xmlns:a16="http://schemas.microsoft.com/office/drawing/2014/main" id="{F50ED1AE-1013-433B-AD13-3FD7032265E5}"/>
              </a:ext>
            </a:extLst>
          </p:cNvPr>
          <p:cNvSpPr/>
          <p:nvPr/>
        </p:nvSpPr>
        <p:spPr bwMode="auto">
          <a:xfrm>
            <a:off x="4838700" y="1886532"/>
            <a:ext cx="1381991" cy="2671613"/>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Tree>
    <p:extLst>
      <p:ext uri="{BB962C8B-B14F-4D97-AF65-F5344CB8AC3E}">
        <p14:creationId xmlns:p14="http://schemas.microsoft.com/office/powerpoint/2010/main" val="50466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矩形 547"/>
          <p:cNvSpPr/>
          <p:nvPr/>
        </p:nvSpPr>
        <p:spPr bwMode="auto">
          <a:xfrm>
            <a:off x="0" y="37720"/>
            <a:ext cx="12192001" cy="682028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52" name="矩形 551"/>
          <p:cNvSpPr/>
          <p:nvPr/>
        </p:nvSpPr>
        <p:spPr bwMode="auto">
          <a:xfrm>
            <a:off x="6294585" y="4537253"/>
            <a:ext cx="5646000" cy="1683009"/>
          </a:xfrm>
          <a:prstGeom prst="rect">
            <a:avLst/>
          </a:prstGeom>
          <a:solidFill>
            <a:schemeClr val="bg1">
              <a:lumMod val="95000"/>
            </a:schemeClr>
          </a:solidFill>
          <a:ln w="38100">
            <a:noFill/>
          </a:ln>
          <a:effectLst>
            <a:outerShdw blurRad="355600" dist="88900" dir="2700000" algn="tl"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51" name="矩形 550"/>
          <p:cNvSpPr/>
          <p:nvPr/>
        </p:nvSpPr>
        <p:spPr bwMode="auto">
          <a:xfrm>
            <a:off x="6273943" y="2603082"/>
            <a:ext cx="5646000" cy="1683009"/>
          </a:xfrm>
          <a:prstGeom prst="rect">
            <a:avLst/>
          </a:prstGeom>
          <a:solidFill>
            <a:schemeClr val="bg1">
              <a:lumMod val="95000"/>
            </a:schemeClr>
          </a:solidFill>
          <a:ln w="38100">
            <a:noFill/>
          </a:ln>
          <a:effectLst>
            <a:outerShdw blurRad="355600" dist="88900" dir="2700000" algn="tl"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50" name="矩形 549"/>
          <p:cNvSpPr/>
          <p:nvPr/>
        </p:nvSpPr>
        <p:spPr bwMode="auto">
          <a:xfrm>
            <a:off x="6273943" y="857520"/>
            <a:ext cx="5646000" cy="1683009"/>
          </a:xfrm>
          <a:prstGeom prst="rect">
            <a:avLst/>
          </a:prstGeom>
          <a:solidFill>
            <a:schemeClr val="bg1">
              <a:lumMod val="95000"/>
            </a:schemeClr>
          </a:solidFill>
          <a:ln w="38100">
            <a:noFill/>
          </a:ln>
          <a:effectLst>
            <a:outerShdw blurRad="355600" dist="88900" dir="2700000" algn="tl"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 name="Rectangle 30"/>
          <p:cNvSpPr/>
          <p:nvPr/>
        </p:nvSpPr>
        <p:spPr bwMode="auto">
          <a:xfrm>
            <a:off x="6477383" y="1718220"/>
            <a:ext cx="5049392"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60000"/>
              </a:lnSpc>
              <a:spcBef>
                <a:spcPct val="0"/>
              </a:spcBef>
              <a:buFont typeface="Arial" panose="020B0604020202090204" pitchFamily="34" charset="0"/>
              <a:buChar char="•"/>
              <a:defRPr/>
            </a:pP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通用性好，可用于模拟各种指令集架构，但性能差。</a:t>
            </a:r>
          </a:p>
        </p:txBody>
      </p:sp>
      <p:sp>
        <p:nvSpPr>
          <p:cNvPr id="3" name="TextBox 31"/>
          <p:cNvSpPr txBox="1"/>
          <p:nvPr/>
        </p:nvSpPr>
        <p:spPr bwMode="auto">
          <a:xfrm>
            <a:off x="6477383" y="1265584"/>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lang="en-US" altLang="zh-CN" b="1"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SimpleCPU</a:t>
            </a:r>
            <a:r>
              <a:rPr lang="zh-CN" altLang="en-US" b="1"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r>
              <a:rPr lang="en-US" altLang="zh-CN" b="1"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MinorCPU O3CPU</a:t>
            </a:r>
            <a:endParaRPr kumimoji="0" lang="en-US" altLang="zh-CN" sz="1800" b="1" i="0" u="none" strike="noStrike" kern="1200" cap="none" spc="0" normalizeH="0" baseline="0" noProof="0" dirty="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4" name="直接连接符 3"/>
          <p:cNvCxnSpPr/>
          <p:nvPr/>
        </p:nvCxnSpPr>
        <p:spPr>
          <a:xfrm>
            <a:off x="6477383" y="1718220"/>
            <a:ext cx="504939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 name="Rectangle 30"/>
          <p:cNvSpPr/>
          <p:nvPr/>
        </p:nvSpPr>
        <p:spPr bwMode="auto">
          <a:xfrm>
            <a:off x="6260278" y="3233125"/>
            <a:ext cx="5714615"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60000"/>
              </a:lnSpc>
              <a:spcBef>
                <a:spcPct val="0"/>
              </a:spcBef>
              <a:buFont typeface="Arial" panose="020B0604020202090204" pitchFamily="34" charset="0"/>
              <a:buChar char="•"/>
              <a:defRPr/>
            </a:pP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性能好：与</a:t>
            </a:r>
            <a:r>
              <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HOST</a:t>
            </a: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的</a:t>
            </a:r>
            <a:r>
              <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KVM</a:t>
            </a: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模块通信，把指令转发给</a:t>
            </a:r>
            <a:r>
              <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KVM</a:t>
            </a: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，执行速度快。</a:t>
            </a:r>
            <a:endPar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171450" lvl="0" indent="-171450">
              <a:lnSpc>
                <a:spcPct val="160000"/>
              </a:lnSpc>
              <a:spcBef>
                <a:spcPct val="0"/>
              </a:spcBef>
              <a:buFont typeface="Arial" panose="020B0604020202090204" pitchFamily="34" charset="0"/>
              <a:buChar char="•"/>
              <a:defRPr/>
            </a:pP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局限性：</a:t>
            </a:r>
            <a:r>
              <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GUEST</a:t>
            </a: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执行的指令必须与</a:t>
            </a:r>
            <a:r>
              <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HOST</a:t>
            </a: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指令集相同，目前仅支持</a:t>
            </a:r>
            <a:r>
              <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ARM</a:t>
            </a: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和</a:t>
            </a:r>
            <a:r>
              <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X86</a:t>
            </a: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TextBox 31"/>
          <p:cNvSpPr txBox="1"/>
          <p:nvPr/>
        </p:nvSpPr>
        <p:spPr bwMode="auto">
          <a:xfrm>
            <a:off x="6372630" y="2744192"/>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lang="en-US" altLang="zh-CN" b="1"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KVM CPU</a:t>
            </a:r>
            <a:endParaRPr kumimoji="0" lang="en-US" altLang="zh-CN" sz="1800" b="1" i="0" u="none" strike="noStrike" kern="1200" cap="none" spc="0" normalizeH="0" baseline="0" noProof="0" dirty="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7" name="直接连接符 6"/>
          <p:cNvCxnSpPr/>
          <p:nvPr/>
        </p:nvCxnSpPr>
        <p:spPr>
          <a:xfrm>
            <a:off x="6425006" y="3203330"/>
            <a:ext cx="504939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Rectangle 30"/>
          <p:cNvSpPr/>
          <p:nvPr/>
        </p:nvSpPr>
        <p:spPr bwMode="auto">
          <a:xfrm>
            <a:off x="6372630" y="4975054"/>
            <a:ext cx="5049392"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60000"/>
              </a:lnSpc>
              <a:spcBef>
                <a:spcPct val="0"/>
              </a:spcBef>
              <a:buFont typeface="Arial" panose="020B0604020202090204" pitchFamily="34" charset="0"/>
              <a:buChar char="•"/>
              <a:defRPr/>
            </a:pPr>
            <a:r>
              <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NEMU</a:t>
            </a: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作为指令集解释器，逻辑上可以视作</a:t>
            </a:r>
            <a:r>
              <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CPU</a:t>
            </a: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171450" lvl="0" indent="-171450">
              <a:lnSpc>
                <a:spcPct val="160000"/>
              </a:lnSpc>
              <a:spcBef>
                <a:spcPct val="0"/>
              </a:spcBef>
              <a:buFont typeface="Arial" panose="020B0604020202090204" pitchFamily="34" charset="0"/>
              <a:buChar char="•"/>
              <a:defRPr/>
            </a:pPr>
            <a:r>
              <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NEMU</a:t>
            </a: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执行</a:t>
            </a:r>
            <a:r>
              <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RISCV</a:t>
            </a: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指令性能极高，可以打破</a:t>
            </a:r>
            <a:r>
              <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KVM CPU</a:t>
            </a: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的局限性。</a:t>
            </a:r>
            <a:endPar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171450" lvl="0" indent="-171450">
              <a:lnSpc>
                <a:spcPct val="160000"/>
              </a:lnSpc>
              <a:spcBef>
                <a:spcPct val="0"/>
              </a:spcBef>
              <a:buFont typeface="Arial" panose="020B0604020202090204" pitchFamily="34" charset="0"/>
              <a:buChar char="•"/>
              <a:defRPr/>
            </a:pPr>
            <a:endParaRPr lang="zh-CN" altLang="en-US" sz="12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TextBox 31"/>
          <p:cNvSpPr txBox="1"/>
          <p:nvPr/>
        </p:nvSpPr>
        <p:spPr bwMode="auto">
          <a:xfrm>
            <a:off x="6372630" y="4562174"/>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lang="en-US" altLang="zh-CN" b="1"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NEMU</a:t>
            </a:r>
            <a:endParaRPr kumimoji="0" lang="en-US" altLang="zh-CN" sz="1800" b="1" i="0" u="none" strike="noStrike" kern="1200" cap="none" spc="0" normalizeH="0" baseline="0" noProof="0" dirty="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0" name="直接连接符 9"/>
          <p:cNvCxnSpPr/>
          <p:nvPr/>
        </p:nvCxnSpPr>
        <p:spPr>
          <a:xfrm>
            <a:off x="6477383" y="4966697"/>
            <a:ext cx="504939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archives_232650"/>
          <p:cNvSpPr>
            <a:spLocks noChangeAspect="1"/>
          </p:cNvSpPr>
          <p:nvPr/>
        </p:nvSpPr>
        <p:spPr bwMode="auto">
          <a:xfrm>
            <a:off x="11046000" y="1134000"/>
            <a:ext cx="471197" cy="544464"/>
          </a:xfrm>
          <a:custGeom>
            <a:avLst/>
            <a:gdLst>
              <a:gd name="connsiteX0" fmla="*/ 382817 w 525077"/>
              <a:gd name="connsiteY0" fmla="*/ 436659 h 606722"/>
              <a:gd name="connsiteX1" fmla="*/ 409138 w 525077"/>
              <a:gd name="connsiteY1" fmla="*/ 462945 h 606722"/>
              <a:gd name="connsiteX2" fmla="*/ 382817 w 525077"/>
              <a:gd name="connsiteY2" fmla="*/ 489231 h 606722"/>
              <a:gd name="connsiteX3" fmla="*/ 356496 w 525077"/>
              <a:gd name="connsiteY3" fmla="*/ 462945 h 606722"/>
              <a:gd name="connsiteX4" fmla="*/ 382817 w 525077"/>
              <a:gd name="connsiteY4" fmla="*/ 436659 h 606722"/>
              <a:gd name="connsiteX5" fmla="*/ 145718 w 525077"/>
              <a:gd name="connsiteY5" fmla="*/ 436659 h 606722"/>
              <a:gd name="connsiteX6" fmla="*/ 172039 w 525077"/>
              <a:gd name="connsiteY6" fmla="*/ 462945 h 606722"/>
              <a:gd name="connsiteX7" fmla="*/ 145718 w 525077"/>
              <a:gd name="connsiteY7" fmla="*/ 489231 h 606722"/>
              <a:gd name="connsiteX8" fmla="*/ 119397 w 525077"/>
              <a:gd name="connsiteY8" fmla="*/ 462945 h 606722"/>
              <a:gd name="connsiteX9" fmla="*/ 145718 w 525077"/>
              <a:gd name="connsiteY9" fmla="*/ 436659 h 606722"/>
              <a:gd name="connsiteX10" fmla="*/ 382817 w 525077"/>
              <a:gd name="connsiteY10" fmla="*/ 122713 h 606722"/>
              <a:gd name="connsiteX11" fmla="*/ 409138 w 525077"/>
              <a:gd name="connsiteY11" fmla="*/ 149020 h 606722"/>
              <a:gd name="connsiteX12" fmla="*/ 409138 w 525077"/>
              <a:gd name="connsiteY12" fmla="*/ 359474 h 606722"/>
              <a:gd name="connsiteX13" fmla="*/ 382817 w 525077"/>
              <a:gd name="connsiteY13" fmla="*/ 385781 h 606722"/>
              <a:gd name="connsiteX14" fmla="*/ 356496 w 525077"/>
              <a:gd name="connsiteY14" fmla="*/ 359474 h 606722"/>
              <a:gd name="connsiteX15" fmla="*/ 356496 w 525077"/>
              <a:gd name="connsiteY15" fmla="*/ 149020 h 606722"/>
              <a:gd name="connsiteX16" fmla="*/ 382817 w 525077"/>
              <a:gd name="connsiteY16" fmla="*/ 122713 h 606722"/>
              <a:gd name="connsiteX17" fmla="*/ 145718 w 525077"/>
              <a:gd name="connsiteY17" fmla="*/ 122713 h 606722"/>
              <a:gd name="connsiteX18" fmla="*/ 172039 w 525077"/>
              <a:gd name="connsiteY18" fmla="*/ 149020 h 606722"/>
              <a:gd name="connsiteX19" fmla="*/ 172039 w 525077"/>
              <a:gd name="connsiteY19" fmla="*/ 359474 h 606722"/>
              <a:gd name="connsiteX20" fmla="*/ 145718 w 525077"/>
              <a:gd name="connsiteY20" fmla="*/ 385781 h 606722"/>
              <a:gd name="connsiteX21" fmla="*/ 119397 w 525077"/>
              <a:gd name="connsiteY21" fmla="*/ 359474 h 606722"/>
              <a:gd name="connsiteX22" fmla="*/ 119397 w 525077"/>
              <a:gd name="connsiteY22" fmla="*/ 149020 h 606722"/>
              <a:gd name="connsiteX23" fmla="*/ 145718 w 525077"/>
              <a:gd name="connsiteY23" fmla="*/ 122713 h 606722"/>
              <a:gd name="connsiteX24" fmla="*/ 289731 w 525077"/>
              <a:gd name="connsiteY24" fmla="*/ 52611 h 606722"/>
              <a:gd name="connsiteX25" fmla="*/ 289731 w 525077"/>
              <a:gd name="connsiteY25" fmla="*/ 554111 h 606722"/>
              <a:gd name="connsiteX26" fmla="*/ 474163 w 525077"/>
              <a:gd name="connsiteY26" fmla="*/ 554111 h 606722"/>
              <a:gd name="connsiteX27" fmla="*/ 474163 w 525077"/>
              <a:gd name="connsiteY27" fmla="*/ 52611 h 606722"/>
              <a:gd name="connsiteX28" fmla="*/ 52695 w 525077"/>
              <a:gd name="connsiteY28" fmla="*/ 52611 h 606722"/>
              <a:gd name="connsiteX29" fmla="*/ 52695 w 525077"/>
              <a:gd name="connsiteY29" fmla="*/ 554111 h 606722"/>
              <a:gd name="connsiteX30" fmla="*/ 237037 w 525077"/>
              <a:gd name="connsiteY30" fmla="*/ 554111 h 606722"/>
              <a:gd name="connsiteX31" fmla="*/ 237037 w 525077"/>
              <a:gd name="connsiteY31" fmla="*/ 52611 h 606722"/>
              <a:gd name="connsiteX32" fmla="*/ 26347 w 525077"/>
              <a:gd name="connsiteY32" fmla="*/ 0 h 606722"/>
              <a:gd name="connsiteX33" fmla="*/ 498730 w 525077"/>
              <a:gd name="connsiteY33" fmla="*/ 0 h 606722"/>
              <a:gd name="connsiteX34" fmla="*/ 525077 w 525077"/>
              <a:gd name="connsiteY34" fmla="*/ 26306 h 606722"/>
              <a:gd name="connsiteX35" fmla="*/ 525077 w 525077"/>
              <a:gd name="connsiteY35" fmla="*/ 580416 h 606722"/>
              <a:gd name="connsiteX36" fmla="*/ 498730 w 525077"/>
              <a:gd name="connsiteY36" fmla="*/ 606722 h 606722"/>
              <a:gd name="connsiteX37" fmla="*/ 26347 w 525077"/>
              <a:gd name="connsiteY37" fmla="*/ 606722 h 606722"/>
              <a:gd name="connsiteX38" fmla="*/ 0 w 525077"/>
              <a:gd name="connsiteY38" fmla="*/ 580416 h 606722"/>
              <a:gd name="connsiteX39" fmla="*/ 0 w 525077"/>
              <a:gd name="connsiteY39" fmla="*/ 26306 h 606722"/>
              <a:gd name="connsiteX40" fmla="*/ 26347 w 525077"/>
              <a:gd name="connsiteY4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25077" h="606722">
                <a:moveTo>
                  <a:pt x="382817" y="436659"/>
                </a:moveTo>
                <a:cubicBezTo>
                  <a:pt x="397354" y="436659"/>
                  <a:pt x="409138" y="448428"/>
                  <a:pt x="409138" y="462945"/>
                </a:cubicBezTo>
                <a:cubicBezTo>
                  <a:pt x="409138" y="477462"/>
                  <a:pt x="397354" y="489231"/>
                  <a:pt x="382817" y="489231"/>
                </a:cubicBezTo>
                <a:cubicBezTo>
                  <a:pt x="368280" y="489231"/>
                  <a:pt x="356496" y="477462"/>
                  <a:pt x="356496" y="462945"/>
                </a:cubicBezTo>
                <a:cubicBezTo>
                  <a:pt x="356496" y="448428"/>
                  <a:pt x="368280" y="436659"/>
                  <a:pt x="382817" y="436659"/>
                </a:cubicBezTo>
                <a:close/>
                <a:moveTo>
                  <a:pt x="145718" y="436659"/>
                </a:moveTo>
                <a:cubicBezTo>
                  <a:pt x="160255" y="436659"/>
                  <a:pt x="172039" y="448428"/>
                  <a:pt x="172039" y="462945"/>
                </a:cubicBezTo>
                <a:cubicBezTo>
                  <a:pt x="172039" y="477462"/>
                  <a:pt x="160255" y="489231"/>
                  <a:pt x="145718" y="489231"/>
                </a:cubicBezTo>
                <a:cubicBezTo>
                  <a:pt x="131181" y="489231"/>
                  <a:pt x="119397" y="477462"/>
                  <a:pt x="119397" y="462945"/>
                </a:cubicBezTo>
                <a:cubicBezTo>
                  <a:pt x="119397" y="448428"/>
                  <a:pt x="131181" y="436659"/>
                  <a:pt x="145718" y="436659"/>
                </a:cubicBezTo>
                <a:close/>
                <a:moveTo>
                  <a:pt x="382817" y="122713"/>
                </a:moveTo>
                <a:cubicBezTo>
                  <a:pt x="397311" y="122713"/>
                  <a:pt x="409138" y="134534"/>
                  <a:pt x="409138" y="149020"/>
                </a:cubicBezTo>
                <a:lnTo>
                  <a:pt x="409138" y="359474"/>
                </a:lnTo>
                <a:cubicBezTo>
                  <a:pt x="409138" y="373961"/>
                  <a:pt x="397311" y="385781"/>
                  <a:pt x="382817" y="385781"/>
                </a:cubicBezTo>
                <a:cubicBezTo>
                  <a:pt x="368234" y="385781"/>
                  <a:pt x="356496" y="373961"/>
                  <a:pt x="356496" y="359474"/>
                </a:cubicBezTo>
                <a:lnTo>
                  <a:pt x="356496" y="149020"/>
                </a:lnTo>
                <a:cubicBezTo>
                  <a:pt x="356496" y="134534"/>
                  <a:pt x="368234" y="122713"/>
                  <a:pt x="382817" y="122713"/>
                </a:cubicBezTo>
                <a:close/>
                <a:moveTo>
                  <a:pt x="145718" y="122713"/>
                </a:moveTo>
                <a:cubicBezTo>
                  <a:pt x="160301" y="122713"/>
                  <a:pt x="172039" y="134534"/>
                  <a:pt x="172039" y="149020"/>
                </a:cubicBezTo>
                <a:lnTo>
                  <a:pt x="172039" y="359474"/>
                </a:lnTo>
                <a:cubicBezTo>
                  <a:pt x="172039" y="373961"/>
                  <a:pt x="160301" y="385781"/>
                  <a:pt x="145718" y="385781"/>
                </a:cubicBezTo>
                <a:cubicBezTo>
                  <a:pt x="131224" y="385781"/>
                  <a:pt x="119397" y="373961"/>
                  <a:pt x="119397" y="359474"/>
                </a:cubicBezTo>
                <a:lnTo>
                  <a:pt x="119397" y="149020"/>
                </a:lnTo>
                <a:cubicBezTo>
                  <a:pt x="119397" y="134534"/>
                  <a:pt x="131224" y="122713"/>
                  <a:pt x="145718" y="122713"/>
                </a:cubicBezTo>
                <a:close/>
                <a:moveTo>
                  <a:pt x="289731" y="52611"/>
                </a:moveTo>
                <a:lnTo>
                  <a:pt x="289731" y="554111"/>
                </a:lnTo>
                <a:lnTo>
                  <a:pt x="474163" y="554111"/>
                </a:lnTo>
                <a:lnTo>
                  <a:pt x="474163" y="52611"/>
                </a:lnTo>
                <a:close/>
                <a:moveTo>
                  <a:pt x="52695" y="52611"/>
                </a:moveTo>
                <a:lnTo>
                  <a:pt x="52695" y="554111"/>
                </a:lnTo>
                <a:lnTo>
                  <a:pt x="237037" y="554111"/>
                </a:lnTo>
                <a:lnTo>
                  <a:pt x="237037" y="52611"/>
                </a:lnTo>
                <a:close/>
                <a:moveTo>
                  <a:pt x="26347" y="0"/>
                </a:moveTo>
                <a:lnTo>
                  <a:pt x="498730" y="0"/>
                </a:lnTo>
                <a:cubicBezTo>
                  <a:pt x="513239" y="0"/>
                  <a:pt x="525077" y="11820"/>
                  <a:pt x="525077" y="26306"/>
                </a:cubicBezTo>
                <a:lnTo>
                  <a:pt x="525077" y="580416"/>
                </a:lnTo>
                <a:cubicBezTo>
                  <a:pt x="525077" y="594902"/>
                  <a:pt x="513328" y="606722"/>
                  <a:pt x="498730" y="606722"/>
                </a:cubicBezTo>
                <a:lnTo>
                  <a:pt x="26347" y="606722"/>
                </a:lnTo>
                <a:cubicBezTo>
                  <a:pt x="11749" y="606722"/>
                  <a:pt x="0" y="594902"/>
                  <a:pt x="0" y="580416"/>
                </a:cubicBezTo>
                <a:lnTo>
                  <a:pt x="0" y="26306"/>
                </a:lnTo>
                <a:cubicBezTo>
                  <a:pt x="0" y="11820"/>
                  <a:pt x="11749" y="0"/>
                  <a:pt x="26347" y="0"/>
                </a:cubicBezTo>
                <a:close/>
              </a:path>
            </a:pathLst>
          </a:custGeom>
          <a:solidFill>
            <a:srgbClr val="1A3172"/>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archives_232650"/>
          <p:cNvSpPr>
            <a:spLocks noChangeAspect="1"/>
          </p:cNvSpPr>
          <p:nvPr/>
        </p:nvSpPr>
        <p:spPr bwMode="auto">
          <a:xfrm>
            <a:off x="11026254" y="2635026"/>
            <a:ext cx="471197" cy="544464"/>
          </a:xfrm>
          <a:custGeom>
            <a:avLst/>
            <a:gdLst>
              <a:gd name="connsiteX0" fmla="*/ 382817 w 525077"/>
              <a:gd name="connsiteY0" fmla="*/ 436659 h 606722"/>
              <a:gd name="connsiteX1" fmla="*/ 409138 w 525077"/>
              <a:gd name="connsiteY1" fmla="*/ 462945 h 606722"/>
              <a:gd name="connsiteX2" fmla="*/ 382817 w 525077"/>
              <a:gd name="connsiteY2" fmla="*/ 489231 h 606722"/>
              <a:gd name="connsiteX3" fmla="*/ 356496 w 525077"/>
              <a:gd name="connsiteY3" fmla="*/ 462945 h 606722"/>
              <a:gd name="connsiteX4" fmla="*/ 382817 w 525077"/>
              <a:gd name="connsiteY4" fmla="*/ 436659 h 606722"/>
              <a:gd name="connsiteX5" fmla="*/ 145718 w 525077"/>
              <a:gd name="connsiteY5" fmla="*/ 436659 h 606722"/>
              <a:gd name="connsiteX6" fmla="*/ 172039 w 525077"/>
              <a:gd name="connsiteY6" fmla="*/ 462945 h 606722"/>
              <a:gd name="connsiteX7" fmla="*/ 145718 w 525077"/>
              <a:gd name="connsiteY7" fmla="*/ 489231 h 606722"/>
              <a:gd name="connsiteX8" fmla="*/ 119397 w 525077"/>
              <a:gd name="connsiteY8" fmla="*/ 462945 h 606722"/>
              <a:gd name="connsiteX9" fmla="*/ 145718 w 525077"/>
              <a:gd name="connsiteY9" fmla="*/ 436659 h 606722"/>
              <a:gd name="connsiteX10" fmla="*/ 382817 w 525077"/>
              <a:gd name="connsiteY10" fmla="*/ 122713 h 606722"/>
              <a:gd name="connsiteX11" fmla="*/ 409138 w 525077"/>
              <a:gd name="connsiteY11" fmla="*/ 149020 h 606722"/>
              <a:gd name="connsiteX12" fmla="*/ 409138 w 525077"/>
              <a:gd name="connsiteY12" fmla="*/ 359474 h 606722"/>
              <a:gd name="connsiteX13" fmla="*/ 382817 w 525077"/>
              <a:gd name="connsiteY13" fmla="*/ 385781 h 606722"/>
              <a:gd name="connsiteX14" fmla="*/ 356496 w 525077"/>
              <a:gd name="connsiteY14" fmla="*/ 359474 h 606722"/>
              <a:gd name="connsiteX15" fmla="*/ 356496 w 525077"/>
              <a:gd name="connsiteY15" fmla="*/ 149020 h 606722"/>
              <a:gd name="connsiteX16" fmla="*/ 382817 w 525077"/>
              <a:gd name="connsiteY16" fmla="*/ 122713 h 606722"/>
              <a:gd name="connsiteX17" fmla="*/ 145718 w 525077"/>
              <a:gd name="connsiteY17" fmla="*/ 122713 h 606722"/>
              <a:gd name="connsiteX18" fmla="*/ 172039 w 525077"/>
              <a:gd name="connsiteY18" fmla="*/ 149020 h 606722"/>
              <a:gd name="connsiteX19" fmla="*/ 172039 w 525077"/>
              <a:gd name="connsiteY19" fmla="*/ 359474 h 606722"/>
              <a:gd name="connsiteX20" fmla="*/ 145718 w 525077"/>
              <a:gd name="connsiteY20" fmla="*/ 385781 h 606722"/>
              <a:gd name="connsiteX21" fmla="*/ 119397 w 525077"/>
              <a:gd name="connsiteY21" fmla="*/ 359474 h 606722"/>
              <a:gd name="connsiteX22" fmla="*/ 119397 w 525077"/>
              <a:gd name="connsiteY22" fmla="*/ 149020 h 606722"/>
              <a:gd name="connsiteX23" fmla="*/ 145718 w 525077"/>
              <a:gd name="connsiteY23" fmla="*/ 122713 h 606722"/>
              <a:gd name="connsiteX24" fmla="*/ 289731 w 525077"/>
              <a:gd name="connsiteY24" fmla="*/ 52611 h 606722"/>
              <a:gd name="connsiteX25" fmla="*/ 289731 w 525077"/>
              <a:gd name="connsiteY25" fmla="*/ 554111 h 606722"/>
              <a:gd name="connsiteX26" fmla="*/ 474163 w 525077"/>
              <a:gd name="connsiteY26" fmla="*/ 554111 h 606722"/>
              <a:gd name="connsiteX27" fmla="*/ 474163 w 525077"/>
              <a:gd name="connsiteY27" fmla="*/ 52611 h 606722"/>
              <a:gd name="connsiteX28" fmla="*/ 52695 w 525077"/>
              <a:gd name="connsiteY28" fmla="*/ 52611 h 606722"/>
              <a:gd name="connsiteX29" fmla="*/ 52695 w 525077"/>
              <a:gd name="connsiteY29" fmla="*/ 554111 h 606722"/>
              <a:gd name="connsiteX30" fmla="*/ 237037 w 525077"/>
              <a:gd name="connsiteY30" fmla="*/ 554111 h 606722"/>
              <a:gd name="connsiteX31" fmla="*/ 237037 w 525077"/>
              <a:gd name="connsiteY31" fmla="*/ 52611 h 606722"/>
              <a:gd name="connsiteX32" fmla="*/ 26347 w 525077"/>
              <a:gd name="connsiteY32" fmla="*/ 0 h 606722"/>
              <a:gd name="connsiteX33" fmla="*/ 498730 w 525077"/>
              <a:gd name="connsiteY33" fmla="*/ 0 h 606722"/>
              <a:gd name="connsiteX34" fmla="*/ 525077 w 525077"/>
              <a:gd name="connsiteY34" fmla="*/ 26306 h 606722"/>
              <a:gd name="connsiteX35" fmla="*/ 525077 w 525077"/>
              <a:gd name="connsiteY35" fmla="*/ 580416 h 606722"/>
              <a:gd name="connsiteX36" fmla="*/ 498730 w 525077"/>
              <a:gd name="connsiteY36" fmla="*/ 606722 h 606722"/>
              <a:gd name="connsiteX37" fmla="*/ 26347 w 525077"/>
              <a:gd name="connsiteY37" fmla="*/ 606722 h 606722"/>
              <a:gd name="connsiteX38" fmla="*/ 0 w 525077"/>
              <a:gd name="connsiteY38" fmla="*/ 580416 h 606722"/>
              <a:gd name="connsiteX39" fmla="*/ 0 w 525077"/>
              <a:gd name="connsiteY39" fmla="*/ 26306 h 606722"/>
              <a:gd name="connsiteX40" fmla="*/ 26347 w 525077"/>
              <a:gd name="connsiteY4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25077" h="606722">
                <a:moveTo>
                  <a:pt x="382817" y="436659"/>
                </a:moveTo>
                <a:cubicBezTo>
                  <a:pt x="397354" y="436659"/>
                  <a:pt x="409138" y="448428"/>
                  <a:pt x="409138" y="462945"/>
                </a:cubicBezTo>
                <a:cubicBezTo>
                  <a:pt x="409138" y="477462"/>
                  <a:pt x="397354" y="489231"/>
                  <a:pt x="382817" y="489231"/>
                </a:cubicBezTo>
                <a:cubicBezTo>
                  <a:pt x="368280" y="489231"/>
                  <a:pt x="356496" y="477462"/>
                  <a:pt x="356496" y="462945"/>
                </a:cubicBezTo>
                <a:cubicBezTo>
                  <a:pt x="356496" y="448428"/>
                  <a:pt x="368280" y="436659"/>
                  <a:pt x="382817" y="436659"/>
                </a:cubicBezTo>
                <a:close/>
                <a:moveTo>
                  <a:pt x="145718" y="436659"/>
                </a:moveTo>
                <a:cubicBezTo>
                  <a:pt x="160255" y="436659"/>
                  <a:pt x="172039" y="448428"/>
                  <a:pt x="172039" y="462945"/>
                </a:cubicBezTo>
                <a:cubicBezTo>
                  <a:pt x="172039" y="477462"/>
                  <a:pt x="160255" y="489231"/>
                  <a:pt x="145718" y="489231"/>
                </a:cubicBezTo>
                <a:cubicBezTo>
                  <a:pt x="131181" y="489231"/>
                  <a:pt x="119397" y="477462"/>
                  <a:pt x="119397" y="462945"/>
                </a:cubicBezTo>
                <a:cubicBezTo>
                  <a:pt x="119397" y="448428"/>
                  <a:pt x="131181" y="436659"/>
                  <a:pt x="145718" y="436659"/>
                </a:cubicBezTo>
                <a:close/>
                <a:moveTo>
                  <a:pt x="382817" y="122713"/>
                </a:moveTo>
                <a:cubicBezTo>
                  <a:pt x="397311" y="122713"/>
                  <a:pt x="409138" y="134534"/>
                  <a:pt x="409138" y="149020"/>
                </a:cubicBezTo>
                <a:lnTo>
                  <a:pt x="409138" y="359474"/>
                </a:lnTo>
                <a:cubicBezTo>
                  <a:pt x="409138" y="373961"/>
                  <a:pt x="397311" y="385781"/>
                  <a:pt x="382817" y="385781"/>
                </a:cubicBezTo>
                <a:cubicBezTo>
                  <a:pt x="368234" y="385781"/>
                  <a:pt x="356496" y="373961"/>
                  <a:pt x="356496" y="359474"/>
                </a:cubicBezTo>
                <a:lnTo>
                  <a:pt x="356496" y="149020"/>
                </a:lnTo>
                <a:cubicBezTo>
                  <a:pt x="356496" y="134534"/>
                  <a:pt x="368234" y="122713"/>
                  <a:pt x="382817" y="122713"/>
                </a:cubicBezTo>
                <a:close/>
                <a:moveTo>
                  <a:pt x="145718" y="122713"/>
                </a:moveTo>
                <a:cubicBezTo>
                  <a:pt x="160301" y="122713"/>
                  <a:pt x="172039" y="134534"/>
                  <a:pt x="172039" y="149020"/>
                </a:cubicBezTo>
                <a:lnTo>
                  <a:pt x="172039" y="359474"/>
                </a:lnTo>
                <a:cubicBezTo>
                  <a:pt x="172039" y="373961"/>
                  <a:pt x="160301" y="385781"/>
                  <a:pt x="145718" y="385781"/>
                </a:cubicBezTo>
                <a:cubicBezTo>
                  <a:pt x="131224" y="385781"/>
                  <a:pt x="119397" y="373961"/>
                  <a:pt x="119397" y="359474"/>
                </a:cubicBezTo>
                <a:lnTo>
                  <a:pt x="119397" y="149020"/>
                </a:lnTo>
                <a:cubicBezTo>
                  <a:pt x="119397" y="134534"/>
                  <a:pt x="131224" y="122713"/>
                  <a:pt x="145718" y="122713"/>
                </a:cubicBezTo>
                <a:close/>
                <a:moveTo>
                  <a:pt x="289731" y="52611"/>
                </a:moveTo>
                <a:lnTo>
                  <a:pt x="289731" y="554111"/>
                </a:lnTo>
                <a:lnTo>
                  <a:pt x="474163" y="554111"/>
                </a:lnTo>
                <a:lnTo>
                  <a:pt x="474163" y="52611"/>
                </a:lnTo>
                <a:close/>
                <a:moveTo>
                  <a:pt x="52695" y="52611"/>
                </a:moveTo>
                <a:lnTo>
                  <a:pt x="52695" y="554111"/>
                </a:lnTo>
                <a:lnTo>
                  <a:pt x="237037" y="554111"/>
                </a:lnTo>
                <a:lnTo>
                  <a:pt x="237037" y="52611"/>
                </a:lnTo>
                <a:close/>
                <a:moveTo>
                  <a:pt x="26347" y="0"/>
                </a:moveTo>
                <a:lnTo>
                  <a:pt x="498730" y="0"/>
                </a:lnTo>
                <a:cubicBezTo>
                  <a:pt x="513239" y="0"/>
                  <a:pt x="525077" y="11820"/>
                  <a:pt x="525077" y="26306"/>
                </a:cubicBezTo>
                <a:lnTo>
                  <a:pt x="525077" y="580416"/>
                </a:lnTo>
                <a:cubicBezTo>
                  <a:pt x="525077" y="594902"/>
                  <a:pt x="513328" y="606722"/>
                  <a:pt x="498730" y="606722"/>
                </a:cubicBezTo>
                <a:lnTo>
                  <a:pt x="26347" y="606722"/>
                </a:lnTo>
                <a:cubicBezTo>
                  <a:pt x="11749" y="606722"/>
                  <a:pt x="0" y="594902"/>
                  <a:pt x="0" y="580416"/>
                </a:cubicBezTo>
                <a:lnTo>
                  <a:pt x="0" y="26306"/>
                </a:lnTo>
                <a:cubicBezTo>
                  <a:pt x="0" y="11820"/>
                  <a:pt x="11749" y="0"/>
                  <a:pt x="26347" y="0"/>
                </a:cubicBezTo>
                <a:close/>
              </a:path>
            </a:pathLst>
          </a:custGeom>
          <a:solidFill>
            <a:srgbClr val="1A3172"/>
          </a:solidFill>
          <a:ln>
            <a:noFill/>
          </a:ln>
        </p:spPr>
        <p:txBody>
          <a:bodyPr/>
          <a:lstStyle/>
          <a:p>
            <a:endParaRPr lang="zh-CN" alt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archives_232650"/>
          <p:cNvSpPr>
            <a:spLocks noChangeAspect="1"/>
          </p:cNvSpPr>
          <p:nvPr/>
        </p:nvSpPr>
        <p:spPr bwMode="auto">
          <a:xfrm>
            <a:off x="11026253" y="4402334"/>
            <a:ext cx="471197" cy="544464"/>
          </a:xfrm>
          <a:custGeom>
            <a:avLst/>
            <a:gdLst>
              <a:gd name="connsiteX0" fmla="*/ 382817 w 525077"/>
              <a:gd name="connsiteY0" fmla="*/ 436659 h 606722"/>
              <a:gd name="connsiteX1" fmla="*/ 409138 w 525077"/>
              <a:gd name="connsiteY1" fmla="*/ 462945 h 606722"/>
              <a:gd name="connsiteX2" fmla="*/ 382817 w 525077"/>
              <a:gd name="connsiteY2" fmla="*/ 489231 h 606722"/>
              <a:gd name="connsiteX3" fmla="*/ 356496 w 525077"/>
              <a:gd name="connsiteY3" fmla="*/ 462945 h 606722"/>
              <a:gd name="connsiteX4" fmla="*/ 382817 w 525077"/>
              <a:gd name="connsiteY4" fmla="*/ 436659 h 606722"/>
              <a:gd name="connsiteX5" fmla="*/ 145718 w 525077"/>
              <a:gd name="connsiteY5" fmla="*/ 436659 h 606722"/>
              <a:gd name="connsiteX6" fmla="*/ 172039 w 525077"/>
              <a:gd name="connsiteY6" fmla="*/ 462945 h 606722"/>
              <a:gd name="connsiteX7" fmla="*/ 145718 w 525077"/>
              <a:gd name="connsiteY7" fmla="*/ 489231 h 606722"/>
              <a:gd name="connsiteX8" fmla="*/ 119397 w 525077"/>
              <a:gd name="connsiteY8" fmla="*/ 462945 h 606722"/>
              <a:gd name="connsiteX9" fmla="*/ 145718 w 525077"/>
              <a:gd name="connsiteY9" fmla="*/ 436659 h 606722"/>
              <a:gd name="connsiteX10" fmla="*/ 382817 w 525077"/>
              <a:gd name="connsiteY10" fmla="*/ 122713 h 606722"/>
              <a:gd name="connsiteX11" fmla="*/ 409138 w 525077"/>
              <a:gd name="connsiteY11" fmla="*/ 149020 h 606722"/>
              <a:gd name="connsiteX12" fmla="*/ 409138 w 525077"/>
              <a:gd name="connsiteY12" fmla="*/ 359474 h 606722"/>
              <a:gd name="connsiteX13" fmla="*/ 382817 w 525077"/>
              <a:gd name="connsiteY13" fmla="*/ 385781 h 606722"/>
              <a:gd name="connsiteX14" fmla="*/ 356496 w 525077"/>
              <a:gd name="connsiteY14" fmla="*/ 359474 h 606722"/>
              <a:gd name="connsiteX15" fmla="*/ 356496 w 525077"/>
              <a:gd name="connsiteY15" fmla="*/ 149020 h 606722"/>
              <a:gd name="connsiteX16" fmla="*/ 382817 w 525077"/>
              <a:gd name="connsiteY16" fmla="*/ 122713 h 606722"/>
              <a:gd name="connsiteX17" fmla="*/ 145718 w 525077"/>
              <a:gd name="connsiteY17" fmla="*/ 122713 h 606722"/>
              <a:gd name="connsiteX18" fmla="*/ 172039 w 525077"/>
              <a:gd name="connsiteY18" fmla="*/ 149020 h 606722"/>
              <a:gd name="connsiteX19" fmla="*/ 172039 w 525077"/>
              <a:gd name="connsiteY19" fmla="*/ 359474 h 606722"/>
              <a:gd name="connsiteX20" fmla="*/ 145718 w 525077"/>
              <a:gd name="connsiteY20" fmla="*/ 385781 h 606722"/>
              <a:gd name="connsiteX21" fmla="*/ 119397 w 525077"/>
              <a:gd name="connsiteY21" fmla="*/ 359474 h 606722"/>
              <a:gd name="connsiteX22" fmla="*/ 119397 w 525077"/>
              <a:gd name="connsiteY22" fmla="*/ 149020 h 606722"/>
              <a:gd name="connsiteX23" fmla="*/ 145718 w 525077"/>
              <a:gd name="connsiteY23" fmla="*/ 122713 h 606722"/>
              <a:gd name="connsiteX24" fmla="*/ 289731 w 525077"/>
              <a:gd name="connsiteY24" fmla="*/ 52611 h 606722"/>
              <a:gd name="connsiteX25" fmla="*/ 289731 w 525077"/>
              <a:gd name="connsiteY25" fmla="*/ 554111 h 606722"/>
              <a:gd name="connsiteX26" fmla="*/ 474163 w 525077"/>
              <a:gd name="connsiteY26" fmla="*/ 554111 h 606722"/>
              <a:gd name="connsiteX27" fmla="*/ 474163 w 525077"/>
              <a:gd name="connsiteY27" fmla="*/ 52611 h 606722"/>
              <a:gd name="connsiteX28" fmla="*/ 52695 w 525077"/>
              <a:gd name="connsiteY28" fmla="*/ 52611 h 606722"/>
              <a:gd name="connsiteX29" fmla="*/ 52695 w 525077"/>
              <a:gd name="connsiteY29" fmla="*/ 554111 h 606722"/>
              <a:gd name="connsiteX30" fmla="*/ 237037 w 525077"/>
              <a:gd name="connsiteY30" fmla="*/ 554111 h 606722"/>
              <a:gd name="connsiteX31" fmla="*/ 237037 w 525077"/>
              <a:gd name="connsiteY31" fmla="*/ 52611 h 606722"/>
              <a:gd name="connsiteX32" fmla="*/ 26347 w 525077"/>
              <a:gd name="connsiteY32" fmla="*/ 0 h 606722"/>
              <a:gd name="connsiteX33" fmla="*/ 498730 w 525077"/>
              <a:gd name="connsiteY33" fmla="*/ 0 h 606722"/>
              <a:gd name="connsiteX34" fmla="*/ 525077 w 525077"/>
              <a:gd name="connsiteY34" fmla="*/ 26306 h 606722"/>
              <a:gd name="connsiteX35" fmla="*/ 525077 w 525077"/>
              <a:gd name="connsiteY35" fmla="*/ 580416 h 606722"/>
              <a:gd name="connsiteX36" fmla="*/ 498730 w 525077"/>
              <a:gd name="connsiteY36" fmla="*/ 606722 h 606722"/>
              <a:gd name="connsiteX37" fmla="*/ 26347 w 525077"/>
              <a:gd name="connsiteY37" fmla="*/ 606722 h 606722"/>
              <a:gd name="connsiteX38" fmla="*/ 0 w 525077"/>
              <a:gd name="connsiteY38" fmla="*/ 580416 h 606722"/>
              <a:gd name="connsiteX39" fmla="*/ 0 w 525077"/>
              <a:gd name="connsiteY39" fmla="*/ 26306 h 606722"/>
              <a:gd name="connsiteX40" fmla="*/ 26347 w 525077"/>
              <a:gd name="connsiteY4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25077" h="606722">
                <a:moveTo>
                  <a:pt x="382817" y="436659"/>
                </a:moveTo>
                <a:cubicBezTo>
                  <a:pt x="397354" y="436659"/>
                  <a:pt x="409138" y="448428"/>
                  <a:pt x="409138" y="462945"/>
                </a:cubicBezTo>
                <a:cubicBezTo>
                  <a:pt x="409138" y="477462"/>
                  <a:pt x="397354" y="489231"/>
                  <a:pt x="382817" y="489231"/>
                </a:cubicBezTo>
                <a:cubicBezTo>
                  <a:pt x="368280" y="489231"/>
                  <a:pt x="356496" y="477462"/>
                  <a:pt x="356496" y="462945"/>
                </a:cubicBezTo>
                <a:cubicBezTo>
                  <a:pt x="356496" y="448428"/>
                  <a:pt x="368280" y="436659"/>
                  <a:pt x="382817" y="436659"/>
                </a:cubicBezTo>
                <a:close/>
                <a:moveTo>
                  <a:pt x="145718" y="436659"/>
                </a:moveTo>
                <a:cubicBezTo>
                  <a:pt x="160255" y="436659"/>
                  <a:pt x="172039" y="448428"/>
                  <a:pt x="172039" y="462945"/>
                </a:cubicBezTo>
                <a:cubicBezTo>
                  <a:pt x="172039" y="477462"/>
                  <a:pt x="160255" y="489231"/>
                  <a:pt x="145718" y="489231"/>
                </a:cubicBezTo>
                <a:cubicBezTo>
                  <a:pt x="131181" y="489231"/>
                  <a:pt x="119397" y="477462"/>
                  <a:pt x="119397" y="462945"/>
                </a:cubicBezTo>
                <a:cubicBezTo>
                  <a:pt x="119397" y="448428"/>
                  <a:pt x="131181" y="436659"/>
                  <a:pt x="145718" y="436659"/>
                </a:cubicBezTo>
                <a:close/>
                <a:moveTo>
                  <a:pt x="382817" y="122713"/>
                </a:moveTo>
                <a:cubicBezTo>
                  <a:pt x="397311" y="122713"/>
                  <a:pt x="409138" y="134534"/>
                  <a:pt x="409138" y="149020"/>
                </a:cubicBezTo>
                <a:lnTo>
                  <a:pt x="409138" y="359474"/>
                </a:lnTo>
                <a:cubicBezTo>
                  <a:pt x="409138" y="373961"/>
                  <a:pt x="397311" y="385781"/>
                  <a:pt x="382817" y="385781"/>
                </a:cubicBezTo>
                <a:cubicBezTo>
                  <a:pt x="368234" y="385781"/>
                  <a:pt x="356496" y="373961"/>
                  <a:pt x="356496" y="359474"/>
                </a:cubicBezTo>
                <a:lnTo>
                  <a:pt x="356496" y="149020"/>
                </a:lnTo>
                <a:cubicBezTo>
                  <a:pt x="356496" y="134534"/>
                  <a:pt x="368234" y="122713"/>
                  <a:pt x="382817" y="122713"/>
                </a:cubicBezTo>
                <a:close/>
                <a:moveTo>
                  <a:pt x="145718" y="122713"/>
                </a:moveTo>
                <a:cubicBezTo>
                  <a:pt x="160301" y="122713"/>
                  <a:pt x="172039" y="134534"/>
                  <a:pt x="172039" y="149020"/>
                </a:cubicBezTo>
                <a:lnTo>
                  <a:pt x="172039" y="359474"/>
                </a:lnTo>
                <a:cubicBezTo>
                  <a:pt x="172039" y="373961"/>
                  <a:pt x="160301" y="385781"/>
                  <a:pt x="145718" y="385781"/>
                </a:cubicBezTo>
                <a:cubicBezTo>
                  <a:pt x="131224" y="385781"/>
                  <a:pt x="119397" y="373961"/>
                  <a:pt x="119397" y="359474"/>
                </a:cubicBezTo>
                <a:lnTo>
                  <a:pt x="119397" y="149020"/>
                </a:lnTo>
                <a:cubicBezTo>
                  <a:pt x="119397" y="134534"/>
                  <a:pt x="131224" y="122713"/>
                  <a:pt x="145718" y="122713"/>
                </a:cubicBezTo>
                <a:close/>
                <a:moveTo>
                  <a:pt x="289731" y="52611"/>
                </a:moveTo>
                <a:lnTo>
                  <a:pt x="289731" y="554111"/>
                </a:lnTo>
                <a:lnTo>
                  <a:pt x="474163" y="554111"/>
                </a:lnTo>
                <a:lnTo>
                  <a:pt x="474163" y="52611"/>
                </a:lnTo>
                <a:close/>
                <a:moveTo>
                  <a:pt x="52695" y="52611"/>
                </a:moveTo>
                <a:lnTo>
                  <a:pt x="52695" y="554111"/>
                </a:lnTo>
                <a:lnTo>
                  <a:pt x="237037" y="554111"/>
                </a:lnTo>
                <a:lnTo>
                  <a:pt x="237037" y="52611"/>
                </a:lnTo>
                <a:close/>
                <a:moveTo>
                  <a:pt x="26347" y="0"/>
                </a:moveTo>
                <a:lnTo>
                  <a:pt x="498730" y="0"/>
                </a:lnTo>
                <a:cubicBezTo>
                  <a:pt x="513239" y="0"/>
                  <a:pt x="525077" y="11820"/>
                  <a:pt x="525077" y="26306"/>
                </a:cubicBezTo>
                <a:lnTo>
                  <a:pt x="525077" y="580416"/>
                </a:lnTo>
                <a:cubicBezTo>
                  <a:pt x="525077" y="594902"/>
                  <a:pt x="513328" y="606722"/>
                  <a:pt x="498730" y="606722"/>
                </a:cubicBezTo>
                <a:lnTo>
                  <a:pt x="26347" y="606722"/>
                </a:lnTo>
                <a:cubicBezTo>
                  <a:pt x="11749" y="606722"/>
                  <a:pt x="0" y="594902"/>
                  <a:pt x="0" y="580416"/>
                </a:cubicBezTo>
                <a:lnTo>
                  <a:pt x="0" y="26306"/>
                </a:lnTo>
                <a:cubicBezTo>
                  <a:pt x="0" y="11820"/>
                  <a:pt x="11749" y="0"/>
                  <a:pt x="26347" y="0"/>
                </a:cubicBezTo>
                <a:close/>
              </a:path>
            </a:pathLst>
          </a:custGeom>
          <a:solidFill>
            <a:srgbClr val="1A3172"/>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4" name="直接连接符 13"/>
          <p:cNvCxnSpPr/>
          <p:nvPr/>
        </p:nvCxnSpPr>
        <p:spPr>
          <a:xfrm>
            <a:off x="6096000" y="1134000"/>
            <a:ext cx="0" cy="5008778"/>
          </a:xfrm>
          <a:prstGeom prst="line">
            <a:avLst/>
          </a:prstGeom>
          <a:ln w="25400"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33" name="íṡḻíḓê"/>
          <p:cNvSpPr/>
          <p:nvPr/>
        </p:nvSpPr>
        <p:spPr bwMode="auto">
          <a:xfrm>
            <a:off x="3829938" y="2455750"/>
            <a:ext cx="2430340" cy="1869745"/>
          </a:xfrm>
          <a:custGeom>
            <a:avLst/>
            <a:gdLst>
              <a:gd name="T0" fmla="*/ 0 w 3698"/>
              <a:gd name="T1" fmla="*/ 2540 h 2845"/>
              <a:gd name="T2" fmla="*/ 224 w 3698"/>
              <a:gd name="T3" fmla="*/ 0 h 2845"/>
              <a:gd name="T4" fmla="*/ 3698 w 3698"/>
              <a:gd name="T5" fmla="*/ 305 h 2845"/>
              <a:gd name="T6" fmla="*/ 3475 w 3698"/>
              <a:gd name="T7" fmla="*/ 2845 h 2845"/>
              <a:gd name="T8" fmla="*/ 0 w 3698"/>
              <a:gd name="T9" fmla="*/ 2540 h 2845"/>
            </a:gdLst>
            <a:ahLst/>
            <a:cxnLst>
              <a:cxn ang="0">
                <a:pos x="T0" y="T1"/>
              </a:cxn>
              <a:cxn ang="0">
                <a:pos x="T2" y="T3"/>
              </a:cxn>
              <a:cxn ang="0">
                <a:pos x="T4" y="T5"/>
              </a:cxn>
              <a:cxn ang="0">
                <a:pos x="T6" y="T7"/>
              </a:cxn>
              <a:cxn ang="0">
                <a:pos x="T8" y="T9"/>
              </a:cxn>
            </a:cxnLst>
            <a:rect l="0" t="0" r="r" b="b"/>
            <a:pathLst>
              <a:path w="3698" h="2845">
                <a:moveTo>
                  <a:pt x="0" y="2540"/>
                </a:moveTo>
                <a:lnTo>
                  <a:pt x="224" y="0"/>
                </a:lnTo>
                <a:lnTo>
                  <a:pt x="3698" y="305"/>
                </a:lnTo>
                <a:lnTo>
                  <a:pt x="3475" y="2845"/>
                </a:lnTo>
                <a:lnTo>
                  <a:pt x="0" y="25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标题 14"/>
          <p:cNvSpPr>
            <a:spLocks noGrp="1"/>
          </p:cNvSpPr>
          <p:nvPr>
            <p:ph type="title"/>
          </p:nvPr>
        </p:nvSpPr>
        <p:spPr>
          <a:xfrm>
            <a:off x="1341437" y="235280"/>
            <a:ext cx="10850563" cy="663575"/>
          </a:xfrm>
        </p:spPr>
        <p:txBody>
          <a:bodyPr/>
          <a:lstStyle/>
          <a:p>
            <a:r>
              <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rPr>
              <a:t>选题背景</a:t>
            </a:r>
          </a:p>
        </p:txBody>
      </p:sp>
      <p:sp>
        <p:nvSpPr>
          <p:cNvPr id="549" name="book-and-cd_43679"/>
          <p:cNvSpPr>
            <a:spLocks noChangeAspect="1"/>
          </p:cNvSpPr>
          <p:nvPr/>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553" name="图片 5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sp>
        <p:nvSpPr>
          <p:cNvPr id="18" name="文本框 17">
            <a:extLst>
              <a:ext uri="{FF2B5EF4-FFF2-40B4-BE49-F238E27FC236}">
                <a16:creationId xmlns:a16="http://schemas.microsoft.com/office/drawing/2014/main" id="{3C30875E-885F-4D62-963A-9A7932CFAA11}"/>
              </a:ext>
            </a:extLst>
          </p:cNvPr>
          <p:cNvSpPr txBox="1"/>
          <p:nvPr/>
        </p:nvSpPr>
        <p:spPr>
          <a:xfrm>
            <a:off x="5649191" y="2791691"/>
            <a:ext cx="914400" cy="914400"/>
          </a:xfrm>
          <a:prstGeom prst="rect">
            <a:avLst/>
          </a:prstGeom>
          <a:noFill/>
        </p:spPr>
        <p:txBody>
          <a:bodyPr wrap="square" lIns="90000" tIns="46800" rIns="90000" bIns="46800" rtlCol="0" anchor="ctr" anchorCtr="0">
            <a:normAutofit/>
          </a:bodyPr>
          <a:lstStyle/>
          <a:p>
            <a:pPr algn="ctr"/>
            <a:endParaRPr lang="zh-CN" altLang="en-US" dirty="0"/>
          </a:p>
        </p:txBody>
      </p:sp>
      <p:sp>
        <p:nvSpPr>
          <p:cNvPr id="29" name="Rectangle 30">
            <a:extLst>
              <a:ext uri="{FF2B5EF4-FFF2-40B4-BE49-F238E27FC236}">
                <a16:creationId xmlns:a16="http://schemas.microsoft.com/office/drawing/2014/main" id="{01C076FB-DF19-4448-AB87-C06D875B7299}"/>
              </a:ext>
            </a:extLst>
          </p:cNvPr>
          <p:cNvSpPr/>
          <p:nvPr/>
        </p:nvSpPr>
        <p:spPr bwMode="auto">
          <a:xfrm>
            <a:off x="1065095" y="4671580"/>
            <a:ext cx="4403852" cy="54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60000"/>
              </a:lnSpc>
              <a:spcBef>
                <a:spcPct val="0"/>
              </a:spcBef>
              <a:defRPr/>
            </a:pPr>
            <a:r>
              <a:rPr lang="zh-CN" altLang="en-US" sz="20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基于</a:t>
            </a:r>
            <a:r>
              <a:rPr lang="en-US" altLang="zh-CN" sz="20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NEMU</a:t>
            </a:r>
            <a:r>
              <a:rPr lang="zh-CN" altLang="en-US" sz="20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的</a:t>
            </a:r>
            <a:r>
              <a:rPr lang="en-US" altLang="zh-CN" sz="20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GEM5 CPU</a:t>
            </a:r>
            <a:r>
              <a:rPr lang="zh-CN" altLang="en-US" sz="20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模型实现</a:t>
            </a:r>
            <a:endParaRPr lang="en-US" altLang="zh-CN" sz="20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箭头: 右 18">
            <a:extLst>
              <a:ext uri="{FF2B5EF4-FFF2-40B4-BE49-F238E27FC236}">
                <a16:creationId xmlns:a16="http://schemas.microsoft.com/office/drawing/2014/main" id="{D30FF9BB-9E73-450E-A2BB-76A3D97E1751}"/>
              </a:ext>
            </a:extLst>
          </p:cNvPr>
          <p:cNvSpPr/>
          <p:nvPr/>
        </p:nvSpPr>
        <p:spPr bwMode="auto">
          <a:xfrm>
            <a:off x="132224" y="5455422"/>
            <a:ext cx="814620" cy="424174"/>
          </a:xfrm>
          <a:prstGeom prst="rightArrow">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31" name="Rectangle 30">
            <a:extLst>
              <a:ext uri="{FF2B5EF4-FFF2-40B4-BE49-F238E27FC236}">
                <a16:creationId xmlns:a16="http://schemas.microsoft.com/office/drawing/2014/main" id="{99283B94-5CD5-4708-9EE5-A69A091DDCCC}"/>
              </a:ext>
            </a:extLst>
          </p:cNvPr>
          <p:cNvSpPr/>
          <p:nvPr/>
        </p:nvSpPr>
        <p:spPr bwMode="auto">
          <a:xfrm>
            <a:off x="946842" y="5255848"/>
            <a:ext cx="5149149" cy="1425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60000"/>
              </a:lnSpc>
              <a:spcBef>
                <a:spcPct val="0"/>
              </a:spcBef>
              <a:defRPr/>
            </a:pP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提供一种新的</a:t>
            </a:r>
            <a:r>
              <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CPU</a:t>
            </a: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模型实现，既打破</a:t>
            </a:r>
            <a:r>
              <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KVM CPU</a:t>
            </a: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的局限性，可以高效地执行</a:t>
            </a:r>
            <a:r>
              <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RISCV</a:t>
            </a: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指令，同时克服</a:t>
            </a:r>
            <a:r>
              <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KVM CPU No caches</a:t>
            </a:r>
            <a:r>
              <a:rPr lang="zh-CN" altLang="en-US"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rPr>
              <a:t>的缺点。</a:t>
            </a:r>
            <a:endParaRPr lang="en-US" altLang="zh-CN" sz="1400" dirty="0">
              <a:solidFill>
                <a:srgbClr val="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30" name="图片 29">
            <a:extLst>
              <a:ext uri="{FF2B5EF4-FFF2-40B4-BE49-F238E27FC236}">
                <a16:creationId xmlns:a16="http://schemas.microsoft.com/office/drawing/2014/main" id="{127FC17E-A9B4-464B-90DA-4800EB3C85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26" y="1106363"/>
            <a:ext cx="5874658" cy="3370655"/>
          </a:xfrm>
          <a:prstGeom prst="rect">
            <a:avLst/>
          </a:prstGeom>
        </p:spPr>
      </p:pic>
    </p:spTree>
    <p:extLst>
      <p:ext uri="{BB962C8B-B14F-4D97-AF65-F5344CB8AC3E}">
        <p14:creationId xmlns:p14="http://schemas.microsoft.com/office/powerpoint/2010/main" val="181223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7419" y="598161"/>
            <a:ext cx="10825884" cy="5667826"/>
          </a:xfrm>
          <a:prstGeom prst="rect">
            <a:avLst/>
          </a:prstGeom>
          <a:blipFill dpi="0" rotWithShape="1">
            <a:blip r:embed="rId4">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1" name="组合 10"/>
          <p:cNvGrpSpPr/>
          <p:nvPr/>
        </p:nvGrpSpPr>
        <p:grpSpPr>
          <a:xfrm>
            <a:off x="5015410" y="1465053"/>
            <a:ext cx="2149901" cy="2149901"/>
            <a:chOff x="5015408" y="1196255"/>
            <a:chExt cx="2149901" cy="2149901"/>
          </a:xfrm>
        </p:grpSpPr>
        <p:sp>
          <p:nvSpPr>
            <p:cNvPr id="10" name="菱形 9"/>
            <p:cNvSpPr/>
            <p:nvPr/>
          </p:nvSpPr>
          <p:spPr bwMode="auto">
            <a:xfrm>
              <a:off x="5015408" y="1196255"/>
              <a:ext cx="2149901" cy="2149901"/>
            </a:xfrm>
            <a:prstGeom prst="diamond">
              <a:avLst/>
            </a:prstGeom>
            <a:solidFill>
              <a:srgbClr val="1A3172"/>
            </a:solidFill>
            <a:ln w="38100">
              <a:solidFill>
                <a:srgbClr val="1A3172"/>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endParaRPr lang="zh-CN" altLang="en-US" sz="2400" dirty="0">
                <a:solidFill>
                  <a:schemeClr val="tx1">
                    <a:lumMod val="85000"/>
                    <a:lumOff val="1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7" name="矩形 6"/>
            <p:cNvSpPr/>
            <p:nvPr/>
          </p:nvSpPr>
          <p:spPr>
            <a:xfrm>
              <a:off x="5424981" y="1671042"/>
              <a:ext cx="1342034" cy="1200329"/>
            </a:xfrm>
            <a:prstGeom prst="rect">
              <a:avLst/>
            </a:prstGeom>
          </p:spPr>
          <p:txBody>
            <a:bodyPr wrap="none">
              <a:spAutoFit/>
            </a:bodyPr>
            <a:lstStyle/>
            <a:p>
              <a:pPr lvl="0" algn="ctr"/>
              <a:r>
                <a:rPr lang="en-US" altLang="zh-CN" sz="7200" b="1" spc="6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02</a:t>
              </a:r>
              <a:endParaRPr lang="zh-CN" altLang="en-US" sz="7200" b="1" spc="6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sp>
        <p:nvSpPr>
          <p:cNvPr id="8" name="矩形 7"/>
          <p:cNvSpPr/>
          <p:nvPr/>
        </p:nvSpPr>
        <p:spPr>
          <a:xfrm>
            <a:off x="2960980" y="3718091"/>
            <a:ext cx="6260098" cy="1191993"/>
          </a:xfrm>
          <a:prstGeom prst="rect">
            <a:avLst/>
          </a:prstGeom>
        </p:spPr>
        <p:txBody>
          <a:bodyPr wrap="square">
            <a:spAutoFit/>
          </a:bodyPr>
          <a:lstStyle/>
          <a:p>
            <a:pPr algn="ctr">
              <a:lnSpc>
                <a:spcPct val="150000"/>
              </a:lnSpc>
            </a:pPr>
            <a:r>
              <a:rPr lang="zh-CN" altLang="en-US" sz="5400" b="1" spc="6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设计和实现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437" y="253713"/>
            <a:ext cx="10850563" cy="663575"/>
          </a:xfrm>
        </p:spPr>
        <p:txBody>
          <a:bodyPr/>
          <a:lstStyle/>
          <a:p>
            <a:r>
              <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rPr>
              <a:t>系统交互模型</a:t>
            </a:r>
          </a:p>
        </p:txBody>
      </p:sp>
      <p:pic>
        <p:nvPicPr>
          <p:cNvPr id="126" name="图片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pic>
        <p:nvPicPr>
          <p:cNvPr id="7" name="图片 6">
            <a:extLst>
              <a:ext uri="{FF2B5EF4-FFF2-40B4-BE49-F238E27FC236}">
                <a16:creationId xmlns:a16="http://schemas.microsoft.com/office/drawing/2014/main" id="{F96EF774-A7A6-4245-B921-50EF207AFD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1991" y="1171001"/>
            <a:ext cx="6978574" cy="5175014"/>
          </a:xfrm>
          <a:prstGeom prst="rect">
            <a:avLst/>
          </a:prstGeom>
        </p:spPr>
      </p:pic>
      <p:sp>
        <p:nvSpPr>
          <p:cNvPr id="8" name="文本框 7">
            <a:extLst>
              <a:ext uri="{FF2B5EF4-FFF2-40B4-BE49-F238E27FC236}">
                <a16:creationId xmlns:a16="http://schemas.microsoft.com/office/drawing/2014/main" id="{EF95B561-B858-4D0A-A9E9-8A8F7E531EB6}"/>
              </a:ext>
            </a:extLst>
          </p:cNvPr>
          <p:cNvSpPr txBox="1"/>
          <p:nvPr/>
        </p:nvSpPr>
        <p:spPr>
          <a:xfrm>
            <a:off x="5638800" y="2971800"/>
            <a:ext cx="914400" cy="914400"/>
          </a:xfrm>
          <a:prstGeom prst="rect">
            <a:avLst/>
          </a:prstGeom>
          <a:noFill/>
        </p:spPr>
        <p:txBody>
          <a:bodyPr wrap="square" lIns="90000" tIns="46800" rIns="90000" bIns="46800" rtlCol="0" anchor="ctr" anchorCtr="0">
            <a:normAutofit/>
          </a:bodyPr>
          <a:lstStyle/>
          <a:p>
            <a:pPr algn="ctr"/>
            <a:endParaRPr lang="zh-CN" altLang="en-US" dirty="0"/>
          </a:p>
        </p:txBody>
      </p:sp>
      <p:sp>
        <p:nvSpPr>
          <p:cNvPr id="9" name="文本框 8">
            <a:extLst>
              <a:ext uri="{FF2B5EF4-FFF2-40B4-BE49-F238E27FC236}">
                <a16:creationId xmlns:a16="http://schemas.microsoft.com/office/drawing/2014/main" id="{7711F42C-C432-4504-B5BD-DDFECB76D3D0}"/>
              </a:ext>
            </a:extLst>
          </p:cNvPr>
          <p:cNvSpPr txBox="1"/>
          <p:nvPr/>
        </p:nvSpPr>
        <p:spPr>
          <a:xfrm>
            <a:off x="7529943" y="1287085"/>
            <a:ext cx="4516583" cy="5058930"/>
          </a:xfrm>
          <a:prstGeom prst="rect">
            <a:avLst/>
          </a:prstGeom>
          <a:noFill/>
        </p:spPr>
        <p:txBody>
          <a:bodyPr wrap="none" lIns="90000" tIns="46800" rIns="90000" bIns="46800" rtlCol="0" anchor="ctr" anchorCtr="0">
            <a:normAutofit fontScale="92500" lnSpcReduction="20000"/>
          </a:bodyPr>
          <a:lstStyle/>
          <a:p>
            <a:pPr marL="285750" indent="-285750">
              <a:lnSpc>
                <a:spcPct val="150000"/>
              </a:lnSpc>
              <a:buClr>
                <a:schemeClr val="accent6">
                  <a:lumMod val="50000"/>
                </a:schemeClr>
              </a:buClr>
              <a:buFont typeface="Wingdings" panose="05000000000000000000" pitchFamily="2" charset="2"/>
              <a:buChar char="Ø"/>
            </a:pPr>
            <a:r>
              <a:rPr lang="en-US" altLang="zh-CN" dirty="0"/>
              <a:t>NEMU </a:t>
            </a:r>
            <a:r>
              <a:rPr lang="zh-CN" altLang="en-US" dirty="0"/>
              <a:t>视角：</a:t>
            </a:r>
            <a:endParaRPr lang="en-US" altLang="zh-CN" dirty="0"/>
          </a:p>
          <a:p>
            <a:pPr>
              <a:lnSpc>
                <a:spcPct val="150000"/>
              </a:lnSpc>
              <a:buClr>
                <a:schemeClr val="accent6">
                  <a:lumMod val="50000"/>
                </a:schemeClr>
              </a:buClr>
            </a:pPr>
            <a:r>
              <a:rPr lang="en-US" altLang="zh-CN" dirty="0"/>
              <a:t>     1. GEM5 </a:t>
            </a:r>
            <a:r>
              <a:rPr lang="zh-CN" altLang="en-US" dirty="0"/>
              <a:t>是一块可供读写的物理地址</a:t>
            </a:r>
            <a:endParaRPr lang="en-US" altLang="zh-CN" dirty="0"/>
          </a:p>
          <a:p>
            <a:pPr>
              <a:lnSpc>
                <a:spcPct val="150000"/>
              </a:lnSpc>
              <a:buClr>
                <a:schemeClr val="accent6">
                  <a:lumMod val="50000"/>
                </a:schemeClr>
              </a:buClr>
            </a:pPr>
            <a:r>
              <a:rPr lang="en-US" altLang="zh-CN" dirty="0"/>
              <a:t>          </a:t>
            </a:r>
            <a:r>
              <a:rPr lang="zh-CN" altLang="en-US" dirty="0"/>
              <a:t>空间。</a:t>
            </a:r>
            <a:endParaRPr lang="en-US" altLang="zh-CN" dirty="0"/>
          </a:p>
          <a:p>
            <a:pPr>
              <a:lnSpc>
                <a:spcPct val="150000"/>
              </a:lnSpc>
              <a:buClr>
                <a:schemeClr val="accent6">
                  <a:lumMod val="50000"/>
                </a:schemeClr>
              </a:buClr>
            </a:pPr>
            <a:r>
              <a:rPr lang="en-US" altLang="zh-CN" dirty="0"/>
              <a:t>      2. GEM5 </a:t>
            </a:r>
            <a:r>
              <a:rPr lang="zh-CN" altLang="en-US" dirty="0"/>
              <a:t>中内存系统的丰富层次，如</a:t>
            </a:r>
            <a:endParaRPr lang="en-US" altLang="zh-CN" dirty="0"/>
          </a:p>
          <a:p>
            <a:pPr>
              <a:lnSpc>
                <a:spcPct val="150000"/>
              </a:lnSpc>
              <a:buClr>
                <a:schemeClr val="accent6">
                  <a:lumMod val="50000"/>
                </a:schemeClr>
              </a:buClr>
            </a:pPr>
            <a:r>
              <a:rPr lang="en-US" altLang="zh-CN" dirty="0"/>
              <a:t>           L1_ICache</a:t>
            </a:r>
            <a:r>
              <a:rPr lang="zh-CN" altLang="en-US" dirty="0"/>
              <a:t>、</a:t>
            </a:r>
            <a:r>
              <a:rPr lang="en-US" altLang="zh-CN" dirty="0"/>
              <a:t>L1_DCache</a:t>
            </a:r>
            <a:r>
              <a:rPr lang="zh-CN" altLang="en-US" dirty="0"/>
              <a:t>、</a:t>
            </a:r>
            <a:r>
              <a:rPr lang="en-US" altLang="zh-CN" dirty="0"/>
              <a:t>L2Ca-</a:t>
            </a:r>
          </a:p>
          <a:p>
            <a:pPr>
              <a:lnSpc>
                <a:spcPct val="150000"/>
              </a:lnSpc>
              <a:buClr>
                <a:schemeClr val="accent6">
                  <a:lumMod val="50000"/>
                </a:schemeClr>
              </a:buClr>
            </a:pPr>
            <a:r>
              <a:rPr lang="en-US" altLang="zh-CN" dirty="0"/>
              <a:t>           -che</a:t>
            </a:r>
            <a:r>
              <a:rPr lang="zh-CN" altLang="en-US" dirty="0"/>
              <a:t>、</a:t>
            </a:r>
            <a:r>
              <a:rPr lang="en-US" altLang="zh-CN" dirty="0"/>
              <a:t>IOCache</a:t>
            </a:r>
            <a:r>
              <a:rPr lang="zh-CN" altLang="en-US" dirty="0"/>
              <a:t>等对</a:t>
            </a:r>
            <a:r>
              <a:rPr lang="en-US" altLang="zh-CN" dirty="0"/>
              <a:t>NEMU</a:t>
            </a:r>
            <a:r>
              <a:rPr lang="zh-CN" altLang="en-US" dirty="0"/>
              <a:t>是透明</a:t>
            </a:r>
            <a:endParaRPr lang="en-US" altLang="zh-CN" dirty="0"/>
          </a:p>
          <a:p>
            <a:pPr>
              <a:lnSpc>
                <a:spcPct val="150000"/>
              </a:lnSpc>
              <a:buClr>
                <a:schemeClr val="accent6">
                  <a:lumMod val="50000"/>
                </a:schemeClr>
              </a:buClr>
            </a:pPr>
            <a:r>
              <a:rPr lang="zh-CN" altLang="en-US" dirty="0"/>
              <a:t>          的。</a:t>
            </a:r>
            <a:endParaRPr lang="en-US" altLang="zh-CN" dirty="0"/>
          </a:p>
          <a:p>
            <a:pPr>
              <a:lnSpc>
                <a:spcPct val="150000"/>
              </a:lnSpc>
              <a:buClr>
                <a:schemeClr val="accent6">
                  <a:lumMod val="50000"/>
                </a:schemeClr>
              </a:buClr>
            </a:pPr>
            <a:endParaRPr lang="en-US" altLang="zh-CN" dirty="0"/>
          </a:p>
          <a:p>
            <a:pPr>
              <a:lnSpc>
                <a:spcPct val="150000"/>
              </a:lnSpc>
              <a:buClr>
                <a:schemeClr val="accent6">
                  <a:lumMod val="50000"/>
                </a:schemeClr>
              </a:buClr>
            </a:pPr>
            <a:endParaRPr lang="en-US" altLang="zh-CN" dirty="0"/>
          </a:p>
          <a:p>
            <a:pPr marL="285750" indent="-285750">
              <a:buClr>
                <a:schemeClr val="accent6">
                  <a:lumMod val="50000"/>
                </a:schemeClr>
              </a:buClr>
              <a:buFont typeface="Wingdings" panose="05000000000000000000" pitchFamily="2" charset="2"/>
              <a:buChar char="Ø"/>
            </a:pPr>
            <a:r>
              <a:rPr lang="en-US" altLang="zh-CN" dirty="0"/>
              <a:t>GEM5 </a:t>
            </a:r>
            <a:r>
              <a:rPr lang="zh-CN" altLang="en-US" dirty="0"/>
              <a:t>视角：</a:t>
            </a:r>
            <a:endParaRPr lang="en-US" altLang="zh-CN" dirty="0"/>
          </a:p>
          <a:p>
            <a:pPr>
              <a:lnSpc>
                <a:spcPct val="150000"/>
              </a:lnSpc>
              <a:buClr>
                <a:schemeClr val="accent6">
                  <a:lumMod val="50000"/>
                </a:schemeClr>
              </a:buClr>
            </a:pPr>
            <a:r>
              <a:rPr lang="en-US" altLang="zh-CN" dirty="0"/>
              <a:t>     1. NEMU</a:t>
            </a:r>
            <a:r>
              <a:rPr lang="zh-CN" altLang="en-US" dirty="0"/>
              <a:t>是一个可以执行</a:t>
            </a:r>
            <a:r>
              <a:rPr lang="en-US" altLang="zh-CN" dirty="0"/>
              <a:t>RISC-V</a:t>
            </a:r>
            <a:r>
              <a:rPr lang="zh-CN" altLang="en-US" dirty="0"/>
              <a:t>指令</a:t>
            </a:r>
            <a:endParaRPr lang="en-US" altLang="zh-CN" dirty="0"/>
          </a:p>
          <a:p>
            <a:pPr>
              <a:lnSpc>
                <a:spcPct val="150000"/>
              </a:lnSpc>
              <a:buClr>
                <a:schemeClr val="accent6">
                  <a:lumMod val="50000"/>
                </a:schemeClr>
              </a:buClr>
            </a:pPr>
            <a:r>
              <a:rPr lang="en-US" altLang="zh-CN" dirty="0"/>
              <a:t>         </a:t>
            </a:r>
            <a:r>
              <a:rPr lang="zh-CN" altLang="en-US" dirty="0"/>
              <a:t>的硬件。</a:t>
            </a:r>
            <a:endParaRPr lang="en-US" altLang="zh-CN" dirty="0"/>
          </a:p>
          <a:p>
            <a:pPr>
              <a:lnSpc>
                <a:spcPct val="150000"/>
              </a:lnSpc>
              <a:buClr>
                <a:schemeClr val="accent6">
                  <a:lumMod val="50000"/>
                </a:schemeClr>
              </a:buClr>
            </a:pPr>
            <a:r>
              <a:rPr lang="en-US" altLang="zh-CN" dirty="0"/>
              <a:t>      2. NEMU</a:t>
            </a:r>
            <a:r>
              <a:rPr lang="zh-CN" altLang="en-US" dirty="0"/>
              <a:t>中指令执行的过程、译码的缓</a:t>
            </a:r>
            <a:endParaRPr lang="en-US" altLang="zh-CN" dirty="0"/>
          </a:p>
          <a:p>
            <a:pPr>
              <a:lnSpc>
                <a:spcPct val="150000"/>
              </a:lnSpc>
              <a:buClr>
                <a:schemeClr val="accent6">
                  <a:lumMod val="50000"/>
                </a:schemeClr>
              </a:buClr>
            </a:pPr>
            <a:r>
              <a:rPr lang="zh-CN" altLang="en-US" dirty="0"/>
              <a:t>         存、按基本块执行等细节对</a:t>
            </a:r>
            <a:r>
              <a:rPr lang="en-US" altLang="zh-CN" dirty="0"/>
              <a:t>GEM5</a:t>
            </a:r>
          </a:p>
          <a:p>
            <a:pPr>
              <a:lnSpc>
                <a:spcPct val="150000"/>
              </a:lnSpc>
              <a:buClr>
                <a:schemeClr val="accent6">
                  <a:lumMod val="50000"/>
                </a:schemeClr>
              </a:buClr>
            </a:pPr>
            <a:r>
              <a:rPr lang="zh-CN" altLang="en-US" dirty="0"/>
              <a:t>         是透明的。</a:t>
            </a:r>
            <a:endParaRPr lang="en-US" altLang="zh-CN" dirty="0"/>
          </a:p>
          <a:p>
            <a:pPr marL="285750" indent="-285750">
              <a:buClr>
                <a:schemeClr val="accent6">
                  <a:lumMod val="50000"/>
                </a:schemeClr>
              </a:buClr>
              <a:buFont typeface="Wingdings" panose="05000000000000000000" pitchFamily="2" charset="2"/>
              <a:buChar char="Ø"/>
            </a:pPr>
            <a:endParaRPr lang="en-US" altLang="zh-CN" dirty="0"/>
          </a:p>
          <a:p>
            <a:pPr>
              <a:buClr>
                <a:schemeClr val="accent6">
                  <a:lumMod val="50000"/>
                </a:schemeClr>
              </a:buClr>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437" y="253713"/>
            <a:ext cx="10850563" cy="663575"/>
          </a:xfrm>
        </p:spPr>
        <p:txBody>
          <a:bodyPr/>
          <a:lstStyle/>
          <a:p>
            <a:r>
              <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rPr>
              <a:t>系统架构分析</a:t>
            </a:r>
          </a:p>
        </p:txBody>
      </p:sp>
      <p:pic>
        <p:nvPicPr>
          <p:cNvPr id="126" name="图片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pic>
        <p:nvPicPr>
          <p:cNvPr id="4" name="图片 3">
            <a:extLst>
              <a:ext uri="{FF2B5EF4-FFF2-40B4-BE49-F238E27FC236}">
                <a16:creationId xmlns:a16="http://schemas.microsoft.com/office/drawing/2014/main" id="{7779DBA2-A639-4CF9-A4A7-B5F58CBCAC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851" y="1112492"/>
            <a:ext cx="6628079" cy="5588978"/>
          </a:xfrm>
          <a:prstGeom prst="rect">
            <a:avLst/>
          </a:prstGeom>
        </p:spPr>
      </p:pic>
      <p:sp>
        <p:nvSpPr>
          <p:cNvPr id="5" name="文本框 4">
            <a:extLst>
              <a:ext uri="{FF2B5EF4-FFF2-40B4-BE49-F238E27FC236}">
                <a16:creationId xmlns:a16="http://schemas.microsoft.com/office/drawing/2014/main" id="{42B222A8-882F-4B65-BA70-AD7AA8B29E4F}"/>
              </a:ext>
            </a:extLst>
          </p:cNvPr>
          <p:cNvSpPr txBox="1"/>
          <p:nvPr/>
        </p:nvSpPr>
        <p:spPr>
          <a:xfrm>
            <a:off x="7273636" y="1112491"/>
            <a:ext cx="4745182" cy="5316017"/>
          </a:xfrm>
          <a:prstGeom prst="rect">
            <a:avLst/>
          </a:prstGeom>
          <a:noFill/>
        </p:spPr>
        <p:txBody>
          <a:bodyPr wrap="none" lIns="90000" tIns="46800" rIns="90000" bIns="46800" rtlCol="0" anchor="ctr" anchorCtr="0">
            <a:normAutofit/>
          </a:bodyPr>
          <a:lstStyle/>
          <a:p>
            <a:pPr marL="285750" indent="-285750">
              <a:lnSpc>
                <a:spcPct val="150000"/>
              </a:lnSpc>
              <a:buClr>
                <a:schemeClr val="accent6">
                  <a:lumMod val="50000"/>
                </a:schemeClr>
              </a:buClr>
              <a:buFont typeface="Wingdings" panose="05000000000000000000" pitchFamily="2" charset="2"/>
              <a:buChar char="Ø"/>
            </a:pPr>
            <a:r>
              <a:rPr lang="en-US" altLang="zh-CN" dirty="0"/>
              <a:t>NEMU: </a:t>
            </a:r>
            <a:r>
              <a:rPr lang="zh-CN" altLang="en-US" dirty="0"/>
              <a:t>封装为动态库，暴露出</a:t>
            </a:r>
            <a:r>
              <a:rPr lang="en-US" altLang="zh-CN" dirty="0"/>
              <a:t>cpu_exec</a:t>
            </a:r>
          </a:p>
          <a:p>
            <a:pPr>
              <a:lnSpc>
                <a:spcPct val="150000"/>
              </a:lnSpc>
            </a:pPr>
            <a:r>
              <a:rPr lang="zh-CN" altLang="en-US" dirty="0"/>
              <a:t>接口。</a:t>
            </a:r>
            <a:endParaRPr lang="en-US" altLang="zh-CN" dirty="0"/>
          </a:p>
          <a:p>
            <a:pPr>
              <a:lnSpc>
                <a:spcPct val="150000"/>
              </a:lnSpc>
            </a:pPr>
            <a:endParaRPr lang="en-US" altLang="zh-CN" dirty="0"/>
          </a:p>
          <a:p>
            <a:pPr marL="285750" indent="-285750">
              <a:lnSpc>
                <a:spcPct val="150000"/>
              </a:lnSpc>
              <a:buClr>
                <a:schemeClr val="accent6">
                  <a:lumMod val="50000"/>
                </a:schemeClr>
              </a:buClr>
              <a:buFont typeface="Wingdings" panose="05000000000000000000" pitchFamily="2" charset="2"/>
              <a:buChar char="Ø"/>
            </a:pPr>
            <a:r>
              <a:rPr lang="en-US" altLang="zh-CN" dirty="0"/>
              <a:t>GEM5</a:t>
            </a:r>
            <a:r>
              <a:rPr lang="zh-CN" altLang="en-US" dirty="0"/>
              <a:t>：创建</a:t>
            </a:r>
            <a:r>
              <a:rPr lang="en-US" altLang="zh-CN" dirty="0"/>
              <a:t>read</a:t>
            </a:r>
            <a:r>
              <a:rPr lang="zh-CN" altLang="en-US" dirty="0"/>
              <a:t>和</a:t>
            </a:r>
            <a:r>
              <a:rPr lang="en-US" altLang="zh-CN" dirty="0"/>
              <a:t>write</a:t>
            </a:r>
            <a:r>
              <a:rPr lang="zh-CN" altLang="en-US" dirty="0"/>
              <a:t>函数，与</a:t>
            </a:r>
            <a:r>
              <a:rPr lang="en-US" altLang="zh-CN" dirty="0"/>
              <a:t>NEMU</a:t>
            </a:r>
            <a:r>
              <a:rPr lang="zh-CN" altLang="en-US" dirty="0"/>
              <a:t>中</a:t>
            </a:r>
            <a:endParaRPr lang="en-US" altLang="zh-CN" dirty="0"/>
          </a:p>
          <a:p>
            <a:pPr>
              <a:lnSpc>
                <a:spcPct val="150000"/>
              </a:lnSpc>
            </a:pPr>
            <a:r>
              <a:rPr lang="zh-CN" altLang="en-US" dirty="0"/>
              <a:t>访存函数签名保持一致。</a:t>
            </a:r>
            <a:endParaRPr lang="en-US" altLang="zh-CN" dirty="0"/>
          </a:p>
          <a:p>
            <a:pPr>
              <a:lnSpc>
                <a:spcPct val="150000"/>
              </a:lnSpc>
            </a:pPr>
            <a:endParaRPr lang="en-US" altLang="zh-CN" dirty="0"/>
          </a:p>
          <a:p>
            <a:pPr marL="285750" indent="-285750">
              <a:lnSpc>
                <a:spcPct val="150000"/>
              </a:lnSpc>
              <a:buClr>
                <a:schemeClr val="accent6">
                  <a:lumMod val="50000"/>
                </a:schemeClr>
              </a:buClr>
              <a:buFont typeface="Wingdings" panose="05000000000000000000" pitchFamily="2" charset="2"/>
              <a:buChar char="Ø"/>
            </a:pPr>
            <a:r>
              <a:rPr lang="en-US" altLang="zh-CN" dirty="0"/>
              <a:t>NemuCPU: </a:t>
            </a:r>
            <a:r>
              <a:rPr lang="zh-CN" altLang="en-US" dirty="0"/>
              <a:t>每个</a:t>
            </a:r>
            <a:r>
              <a:rPr lang="en-US" altLang="zh-CN" dirty="0"/>
              <a:t>clock</a:t>
            </a:r>
            <a:r>
              <a:rPr lang="zh-CN" altLang="en-US" dirty="0"/>
              <a:t>到来时，调用</a:t>
            </a:r>
            <a:r>
              <a:rPr lang="en-US" altLang="zh-CN" dirty="0"/>
              <a:t>cpu_</a:t>
            </a:r>
          </a:p>
          <a:p>
            <a:pPr>
              <a:lnSpc>
                <a:spcPct val="150000"/>
              </a:lnSpc>
              <a:buClr>
                <a:schemeClr val="accent6">
                  <a:lumMod val="50000"/>
                </a:schemeClr>
              </a:buClr>
            </a:pPr>
            <a:r>
              <a:rPr lang="en-US" altLang="zh-CN" dirty="0"/>
              <a:t>exec(1)</a:t>
            </a:r>
            <a:r>
              <a:rPr lang="zh-CN" altLang="en-US" dirty="0"/>
              <a:t>执行一个基本块。</a:t>
            </a:r>
            <a:endParaRPr lang="en-US" altLang="zh-CN" dirty="0"/>
          </a:p>
          <a:p>
            <a:pPr>
              <a:lnSpc>
                <a:spcPct val="150000"/>
              </a:lnSpc>
            </a:pPr>
            <a:endParaRPr lang="en-US" altLang="zh-CN" dirty="0"/>
          </a:p>
          <a:p>
            <a:pPr marL="285750" indent="-285750">
              <a:lnSpc>
                <a:spcPct val="150000"/>
              </a:lnSpc>
              <a:buClr>
                <a:schemeClr val="accent6">
                  <a:lumMod val="50000"/>
                </a:schemeClr>
              </a:buClr>
              <a:buFont typeface="Wingdings" panose="05000000000000000000" pitchFamily="2" charset="2"/>
              <a:buChar char="Ø"/>
            </a:pPr>
            <a:r>
              <a:rPr lang="en-US" altLang="zh-CN" dirty="0"/>
              <a:t>cpu_exec</a:t>
            </a:r>
            <a:r>
              <a:rPr lang="zh-CN" altLang="en-US" dirty="0"/>
              <a:t>：取指令、执行指令过程中通过</a:t>
            </a:r>
            <a:endParaRPr lang="en-US" altLang="zh-CN" dirty="0"/>
          </a:p>
          <a:p>
            <a:pPr>
              <a:lnSpc>
                <a:spcPct val="150000"/>
              </a:lnSpc>
            </a:pPr>
            <a:r>
              <a:rPr lang="en-US" altLang="zh-CN" dirty="0"/>
              <a:t>GEM5</a:t>
            </a:r>
            <a:r>
              <a:rPr lang="zh-CN" altLang="en-US" dirty="0"/>
              <a:t>的</a:t>
            </a:r>
            <a:r>
              <a:rPr lang="en-US" altLang="zh-CN" dirty="0"/>
              <a:t>read write</a:t>
            </a:r>
            <a:r>
              <a:rPr lang="zh-CN" altLang="en-US" dirty="0"/>
              <a:t>函数与物理地址空间交互。</a:t>
            </a:r>
          </a:p>
        </p:txBody>
      </p:sp>
    </p:spTree>
    <p:extLst>
      <p:ext uri="{BB962C8B-B14F-4D97-AF65-F5344CB8AC3E}">
        <p14:creationId xmlns:p14="http://schemas.microsoft.com/office/powerpoint/2010/main" val="2521892194"/>
      </p:ext>
    </p:extLst>
  </p:cSld>
  <p:clrMapOvr>
    <a:masterClrMapping/>
  </p:clrMapOvr>
</p:sld>
</file>

<file path=ppt/theme/theme1.xml><?xml version="1.0" encoding="utf-8"?>
<a:theme xmlns:a="http://schemas.openxmlformats.org/drawingml/2006/main" name="千图网拥有20W+精美PPT模板 更多PPT模板下载至：www.58pic.com/office/ppt">
  <a:themeElements>
    <a:clrScheme name="Office">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 123">
  <a:themeElements>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fontScheme name="wmzyb455">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38100">
          <a:noFill/>
        </a:ln>
      </a:spPr>
      <a:bodyPr rtlCol="0" anchor="ctr"/>
      <a:lstStyle>
        <a:defPPr algn="ctr">
          <a:defRPr dirty="0" smtClean="0">
            <a:solidFill>
              <a:schemeClr val="dk1"/>
            </a:solidFill>
          </a:defRPr>
        </a:defPPr>
      </a:lstStyle>
      <a:style>
        <a:lnRef idx="2">
          <a:schemeClr val="dk1"/>
        </a:lnRef>
        <a:fillRef idx="1">
          <a:schemeClr val="lt1"/>
        </a:fillRef>
        <a:effectRef idx="0">
          <a:schemeClr val="dk1"/>
        </a:effectRef>
        <a:fontRef idx="minor">
          <a:schemeClr val="dk1"/>
        </a:fontRef>
      </a:style>
    </a:spDef>
    <a:lnDef>
      <a:spPr>
        <a:ln w="3175" cap="rnd">
          <a:solidFill>
            <a:schemeClr val="bg1">
              <a:lumMod val="75000"/>
            </a:schemeClr>
          </a:solidFill>
          <a:round/>
          <a:headEnd type="none"/>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90000" tIns="46800" rIns="90000" bIns="46800" rtlCol="0" anchor="ctr" anchorCtr="0">
        <a:normAutofit/>
      </a:bodyPr>
      <a:lstStyle>
        <a:defPPr algn="ct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4.xml><?xml version="1.0" encoding="utf-8"?>
<a:themeOverride xmlns:a="http://schemas.openxmlformats.org/drawingml/2006/main">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6.xml><?xml version="1.0" encoding="utf-8"?>
<a:themeOverride xmlns:a="http://schemas.openxmlformats.org/drawingml/2006/main">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487</TotalTime>
  <Words>1157</Words>
  <Application>Microsoft Office PowerPoint</Application>
  <PresentationFormat>宽屏</PresentationFormat>
  <Paragraphs>160</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19</vt:i4>
      </vt:variant>
    </vt:vector>
  </HeadingPairs>
  <TitlesOfParts>
    <vt:vector size="28" baseType="lpstr">
      <vt:lpstr>等线</vt:lpstr>
      <vt:lpstr>微软雅黑</vt:lpstr>
      <vt:lpstr>字魂59号-创粗黑</vt:lpstr>
      <vt:lpstr>Arial</vt:lpstr>
      <vt:lpstr>Calibri</vt:lpstr>
      <vt:lpstr>Times New Roman</vt:lpstr>
      <vt:lpstr>Wingdings</vt:lpstr>
      <vt:lpstr>千图网拥有20W+精美PPT模板 更多PPT模板下载至：www.58pic.com/office/ppt</vt:lpstr>
      <vt:lpstr> 123</vt:lpstr>
      <vt:lpstr>PowerPoint 演示文稿</vt:lpstr>
      <vt:lpstr>PowerPoint 演示文稿</vt:lpstr>
      <vt:lpstr>PowerPoint 演示文稿</vt:lpstr>
      <vt:lpstr>GEM5是什么？</vt:lpstr>
      <vt:lpstr>NEMU是什么？</vt:lpstr>
      <vt:lpstr>选题背景</vt:lpstr>
      <vt:lpstr>PowerPoint 演示文稿</vt:lpstr>
      <vt:lpstr>系统交互模型</vt:lpstr>
      <vt:lpstr>系统架构分析</vt:lpstr>
      <vt:lpstr>系统实现细节-NEMU</vt:lpstr>
      <vt:lpstr>系统实现细节-GEM5</vt:lpstr>
      <vt:lpstr>系统实现细节-GEM5</vt:lpstr>
      <vt:lpstr>PowerPoint 演示文稿</vt:lpstr>
      <vt:lpstr>正确性验证@linux</vt:lpstr>
      <vt:lpstr>性能分析@SPEC CPU 2006</vt:lpstr>
      <vt:lpstr>测试配置信息</vt:lpstr>
      <vt:lpstr>PowerPoint 演示文稿</vt:lpstr>
      <vt:lpstr>展望</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简约毕业答辩设计论文答辩PPT模板</dc:title>
  <dc:creator>.</dc:creator>
  <cp:lastModifiedBy>天宇</cp:lastModifiedBy>
  <cp:revision>339</cp:revision>
  <dcterms:created xsi:type="dcterms:W3CDTF">2019-08-14T01:28:45Z</dcterms:created>
  <dcterms:modified xsi:type="dcterms:W3CDTF">2024-03-21T07:07:24Z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2052-1.4.0.1935</vt:lpwstr>
  </property>
</Properties>
</file>