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63" r:id="rId2"/>
    <p:sldId id="273" r:id="rId3"/>
    <p:sldId id="457" r:id="rId4"/>
    <p:sldId id="458" r:id="rId5"/>
    <p:sldId id="459" r:id="rId6"/>
    <p:sldId id="460" r:id="rId7"/>
    <p:sldId id="461" r:id="rId8"/>
    <p:sldId id="462" r:id="rId9"/>
    <p:sldId id="463" r:id="rId10"/>
    <p:sldId id="464" r:id="rId11"/>
    <p:sldId id="465" r:id="rId12"/>
    <p:sldId id="466" r:id="rId13"/>
    <p:sldId id="467" r:id="rId14"/>
    <p:sldId id="468" r:id="rId15"/>
    <p:sldId id="469" r:id="rId16"/>
    <p:sldId id="470" r:id="rId17"/>
    <p:sldId id="471" r:id="rId18"/>
    <p:sldId id="472" r:id="rId19"/>
    <p:sldId id="473" r:id="rId20"/>
    <p:sldId id="474" r:id="rId21"/>
    <p:sldId id="475" r:id="rId22"/>
    <p:sldId id="476" r:id="rId23"/>
    <p:sldId id="477" r:id="rId24"/>
    <p:sldId id="27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19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5" pos="7061" userDrawn="1">
          <p15:clr>
            <a:srgbClr val="A4A3A4"/>
          </p15:clr>
        </p15:guide>
        <p15:guide id="6" orient="horz" pos="4156" userDrawn="1">
          <p15:clr>
            <a:srgbClr val="A4A3A4"/>
          </p15:clr>
        </p15:guide>
        <p15:guide id="7" pos="14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0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28" autoAdjust="0"/>
    <p:restoredTop sz="94622" autoAdjust="0"/>
  </p:normalViewPr>
  <p:slideViewPr>
    <p:cSldViewPr showGuides="1">
      <p:cViewPr varScale="1">
        <p:scale>
          <a:sx n="95" d="100"/>
          <a:sy n="95" d="100"/>
        </p:scale>
        <p:origin x="726" y="90"/>
      </p:cViewPr>
      <p:guideLst>
        <p:guide orient="horz" pos="2160"/>
        <p:guide pos="3840"/>
        <p:guide pos="619"/>
        <p:guide orient="horz" pos="663"/>
        <p:guide pos="7061"/>
        <p:guide orient="horz" pos="4156"/>
        <p:guide pos="14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37" descr="그림18">
            <a:extLst>
              <a:ext uri="{FF2B5EF4-FFF2-40B4-BE49-F238E27FC236}">
                <a16:creationId xmlns:a16="http://schemas.microsoft.com/office/drawing/2014/main" id="{D1F54116-5B81-43A5-832E-06AFD8673A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26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B482-0EFC-4A02-A115-79A3833EAB4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250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EAE5-45F2-4882-A319-3D4A6984BB43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361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5D333-C51C-4380-8238-3F82705E7F5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367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663D6-45FC-446E-8610-A4FE818C466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257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BDD6-6EF5-4631-889D-820DEF9D48D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438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BB9D-6739-4BFC-BBA8-3B36CD053470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037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2B99-79F7-40F9-8DF1-278892ACD298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42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7DC4-4F26-47D3-9565-C08BCC8706F1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622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6460-87BD-40FE-9473-27DBFC5C89EF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957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2335-8F65-418A-AB00-FC0DBCA5BFD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266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01718-D9AF-4D26-AA85-D0F373AF0093}" type="slidenum">
              <a:rPr lang="ko-KR" altLang="en-US" smtClean="0"/>
              <a:pPr/>
              <a:t>‹#›</a:t>
            </a:fld>
            <a:endParaRPr lang="en-US" altLang="ko-KR"/>
          </a:p>
        </p:txBody>
      </p:sp>
      <p:pic>
        <p:nvPicPr>
          <p:cNvPr id="7" name="Picture 37" descr="그림19">
            <a:extLst>
              <a:ext uri="{FF2B5EF4-FFF2-40B4-BE49-F238E27FC236}">
                <a16:creationId xmlns:a16="http://schemas.microsoft.com/office/drawing/2014/main" id="{F5CF3BD8-4321-4702-8D38-337D862644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8A11D99-7A69-45F6-803C-10D6DDDF049D}"/>
              </a:ext>
            </a:extLst>
          </p:cNvPr>
          <p:cNvSpPr/>
          <p:nvPr userDrawn="1"/>
        </p:nvSpPr>
        <p:spPr>
          <a:xfrm>
            <a:off x="0" y="836712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82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5">
            <a:extLst>
              <a:ext uri="{FF2B5EF4-FFF2-40B4-BE49-F238E27FC236}">
                <a16:creationId xmlns:a16="http://schemas.microsoft.com/office/drawing/2014/main" id="{F3EC941D-BDCD-4988-BE29-80400057D05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081486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latin typeface="+mj-ea"/>
                <a:ea typeface="+mj-ea"/>
              </a:rPr>
              <a:t>제</a:t>
            </a:r>
            <a:r>
              <a:rPr lang="en-US" altLang="ko-KR" sz="4000" dirty="0">
                <a:latin typeface="+mj-ea"/>
                <a:ea typeface="+mj-ea"/>
              </a:rPr>
              <a:t>1</a:t>
            </a:r>
            <a:r>
              <a:rPr lang="ko-KR" altLang="en-US" sz="4000" dirty="0">
                <a:latin typeface="+mj-ea"/>
                <a:ea typeface="+mj-ea"/>
              </a:rPr>
              <a:t>장</a:t>
            </a:r>
            <a:endParaRPr lang="en-US" altLang="ko-KR" sz="4000" dirty="0">
              <a:latin typeface="+mj-ea"/>
              <a:ea typeface="+mj-ea"/>
            </a:endParaRPr>
          </a:p>
          <a:p>
            <a:r>
              <a:rPr lang="ko-KR" altLang="en-US" sz="4000" dirty="0">
                <a:latin typeface="+mj-ea"/>
                <a:ea typeface="+mj-ea"/>
              </a:rPr>
              <a:t>파이썬 소개</a:t>
            </a:r>
            <a:endParaRPr lang="en-US" altLang="ko-KR" sz="40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4. </a:t>
            </a:r>
            <a:r>
              <a:rPr lang="ko-KR" altLang="en-US" sz="2800" b="1" dirty="0">
                <a:latin typeface="+mj-ea"/>
              </a:rPr>
              <a:t>첫 번째 프로그램 분석하기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929314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1) </a:t>
            </a:r>
            <a:r>
              <a:rPr lang="ko-KR" altLang="en-US" dirty="0">
                <a:latin typeface="+mj-ea"/>
                <a:ea typeface="+mj-ea"/>
              </a:rPr>
              <a:t>파이썬 프로그램은 여러 줄의 명령어로 이루어진다</a:t>
            </a:r>
            <a:r>
              <a:rPr lang="en-US" altLang="ko-KR" dirty="0">
                <a:latin typeface="+mj-ea"/>
                <a:ea typeface="+mj-ea"/>
              </a:rPr>
              <a:t>. </a:t>
            </a:r>
            <a:r>
              <a:rPr lang="ko-KR" altLang="en-US" dirty="0">
                <a:latin typeface="+mj-ea"/>
                <a:ea typeface="+mj-ea"/>
              </a:rPr>
              <a:t>한 줄의 명령어를 문장</a:t>
            </a:r>
            <a:r>
              <a:rPr lang="en-US" altLang="ko-KR" dirty="0">
                <a:latin typeface="+mj-ea"/>
                <a:ea typeface="+mj-ea"/>
              </a:rPr>
              <a:t>(statement) </a:t>
            </a:r>
            <a:r>
              <a:rPr lang="ko-KR" altLang="en-US" dirty="0">
                <a:latin typeface="+mj-ea"/>
                <a:ea typeface="+mj-ea"/>
              </a:rPr>
              <a:t>이라고 부른다</a:t>
            </a:r>
            <a:r>
              <a:rPr lang="en-US" altLang="ko-KR" dirty="0">
                <a:latin typeface="+mj-ea"/>
                <a:ea typeface="+mj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2) </a:t>
            </a:r>
            <a:r>
              <a:rPr lang="ko-KR" altLang="en-US" dirty="0">
                <a:latin typeface="+mj-ea"/>
                <a:ea typeface="+mj-ea"/>
              </a:rPr>
              <a:t>문장들은 파이썬 인터프리터에 의하여 순차적으로 실행된다</a:t>
            </a:r>
            <a:r>
              <a:rPr lang="en-US" altLang="ko-KR" dirty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DAA809-E5B2-438F-A603-A7026F062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463" y="2204864"/>
            <a:ext cx="9818591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54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5. </a:t>
            </a:r>
            <a:r>
              <a:rPr lang="ko-KR" altLang="en-US" sz="2800" b="1" dirty="0">
                <a:latin typeface="+mj-ea"/>
              </a:rPr>
              <a:t>문자열</a:t>
            </a:r>
            <a:r>
              <a:rPr lang="en-US" altLang="ko-KR" sz="2800" b="1" dirty="0">
                <a:latin typeface="+mj-ea"/>
              </a:rPr>
              <a:t>, print()</a:t>
            </a:r>
            <a:r>
              <a:rPr lang="ko-KR" altLang="en-US" sz="2800" b="1" dirty="0">
                <a:latin typeface="+mj-ea"/>
              </a:rPr>
              <a:t>함수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929314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1) </a:t>
            </a:r>
            <a:r>
              <a:rPr lang="ko-KR" altLang="en-US" dirty="0">
                <a:latin typeface="+mj-ea"/>
                <a:ea typeface="+mj-ea"/>
              </a:rPr>
              <a:t>문자열</a:t>
            </a:r>
            <a:r>
              <a:rPr lang="en-US" altLang="ko-KR" dirty="0">
                <a:latin typeface="+mj-ea"/>
                <a:ea typeface="+mj-ea"/>
              </a:rPr>
              <a:t>(string) : </a:t>
            </a:r>
            <a:r>
              <a:rPr lang="ko-KR" altLang="en-US" dirty="0">
                <a:latin typeface="+mj-ea"/>
                <a:ea typeface="+mj-ea"/>
              </a:rPr>
              <a:t>큰따옴표</a:t>
            </a:r>
            <a:r>
              <a:rPr lang="en-US" altLang="ko-KR" dirty="0">
                <a:latin typeface="+mj-ea"/>
                <a:ea typeface="+mj-ea"/>
              </a:rPr>
              <a:t>("...")</a:t>
            </a:r>
            <a:r>
              <a:rPr lang="ko-KR" altLang="en-US" dirty="0">
                <a:latin typeface="+mj-ea"/>
                <a:ea typeface="+mj-ea"/>
              </a:rPr>
              <a:t>나 작은따옴표</a:t>
            </a:r>
            <a:r>
              <a:rPr lang="en-US" altLang="ko-KR" dirty="0">
                <a:latin typeface="+mj-ea"/>
                <a:ea typeface="+mj-ea"/>
              </a:rPr>
              <a:t>('...') </a:t>
            </a:r>
            <a:r>
              <a:rPr lang="ko-KR" altLang="en-US" dirty="0">
                <a:latin typeface="+mj-ea"/>
                <a:ea typeface="+mj-ea"/>
              </a:rPr>
              <a:t>안에 들어 있는 텍스트 데이터들을 의미한다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2) </a:t>
            </a:r>
            <a:r>
              <a:rPr lang="ko-KR" altLang="en-US" dirty="0">
                <a:latin typeface="+mj-ea"/>
                <a:ea typeface="+mj-ea"/>
              </a:rPr>
              <a:t>반드시 따옴표가 있어야 한다</a:t>
            </a:r>
            <a:r>
              <a:rPr lang="en-US" altLang="ko-KR" dirty="0">
                <a:latin typeface="+mj-ea"/>
                <a:ea typeface="+mj-ea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3) print()</a:t>
            </a:r>
            <a:r>
              <a:rPr lang="ko-KR" altLang="en-US" dirty="0">
                <a:latin typeface="+mj-ea"/>
                <a:ea typeface="+mj-ea"/>
              </a:rPr>
              <a:t>함수 </a:t>
            </a:r>
            <a:r>
              <a:rPr lang="en-US" altLang="ko-KR" dirty="0">
                <a:latin typeface="+mj-ea"/>
                <a:ea typeface="+mj-ea"/>
              </a:rPr>
              <a:t>: </a:t>
            </a:r>
            <a:r>
              <a:rPr lang="ko-KR" altLang="en-US" dirty="0"/>
              <a:t>여러 개의 값들을 화면에 차례대로 출력할 수 있다</a:t>
            </a:r>
            <a:r>
              <a:rPr lang="en-US" altLang="ko-KR" dirty="0"/>
              <a:t>. </a:t>
            </a:r>
            <a:endParaRPr lang="en-US" altLang="ko-KR" dirty="0"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8D735C0-B746-4E74-A4DC-95F897D2D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2" y="1628800"/>
            <a:ext cx="6257925" cy="11620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4D610C-36F4-4BAB-B3F4-AFAC1ACE9E3A}"/>
              </a:ext>
            </a:extLst>
          </p:cNvPr>
          <p:cNvSpPr txBox="1"/>
          <p:nvPr/>
        </p:nvSpPr>
        <p:spPr>
          <a:xfrm>
            <a:off x="1342776" y="3651652"/>
            <a:ext cx="4753224" cy="830997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ea"/>
                <a:ea typeface="+mj-ea"/>
              </a:rPr>
              <a:t>&gt;&gt;&gt; print(Hello World!)</a:t>
            </a:r>
          </a:p>
          <a:p>
            <a:r>
              <a:rPr lang="en-US" altLang="ko-KR" sz="2400" dirty="0">
                <a:latin typeface="+mj-ea"/>
                <a:ea typeface="+mj-ea"/>
              </a:rPr>
              <a:t>	</a:t>
            </a:r>
            <a:r>
              <a:rPr lang="en-US" altLang="ko-KR" sz="2400" dirty="0" err="1">
                <a:solidFill>
                  <a:srgbClr val="FF0000"/>
                </a:solidFill>
                <a:latin typeface="+mj-ea"/>
                <a:ea typeface="+mj-ea"/>
              </a:rPr>
              <a:t>SyntaxError</a:t>
            </a:r>
            <a:r>
              <a:rPr lang="en-US" altLang="ko-KR" sz="2400" dirty="0">
                <a:solidFill>
                  <a:srgbClr val="FF0000"/>
                </a:solidFill>
                <a:latin typeface="+mj-ea"/>
                <a:ea typeface="+mj-ea"/>
              </a:rPr>
              <a:t>: invalid syntax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704915-AB8C-4222-9EF3-204944ED768A}"/>
              </a:ext>
            </a:extLst>
          </p:cNvPr>
          <p:cNvSpPr txBox="1"/>
          <p:nvPr/>
        </p:nvSpPr>
        <p:spPr>
          <a:xfrm>
            <a:off x="1342776" y="5245131"/>
            <a:ext cx="6834753" cy="830997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ea"/>
                <a:ea typeface="+mj-ea"/>
                <a:cs typeface="Arial" panose="020B0604020202020204" pitchFamily="34" charset="0"/>
              </a:rPr>
              <a:t>&gt;&gt;&gt; print(</a:t>
            </a:r>
            <a:r>
              <a:rPr lang="en-US" altLang="ko-KR" sz="2400" b="1" dirty="0">
                <a:latin typeface="+mj-ea"/>
                <a:ea typeface="+mj-ea"/>
                <a:cs typeface="Arial" panose="020B0604020202020204" pitchFamily="34" charset="0"/>
              </a:rPr>
              <a:t>"</a:t>
            </a:r>
            <a:r>
              <a:rPr lang="ko-KR" altLang="en-US" sz="2400" b="1" dirty="0">
                <a:latin typeface="+mj-ea"/>
                <a:ea typeface="+mj-ea"/>
                <a:cs typeface="Arial" panose="020B0604020202020204" pitchFamily="34" charset="0"/>
              </a:rPr>
              <a:t>결과값은</a:t>
            </a:r>
            <a:r>
              <a:rPr lang="en-US" altLang="ko-KR" sz="2400" b="1" dirty="0">
                <a:latin typeface="+mj-ea"/>
                <a:ea typeface="+mj-ea"/>
                <a:cs typeface="Arial" panose="020B0604020202020204" pitchFamily="34" charset="0"/>
              </a:rPr>
              <a:t>"</a:t>
            </a:r>
            <a:r>
              <a:rPr lang="en-US" altLang="ko-KR" sz="2400" dirty="0">
                <a:latin typeface="+mj-ea"/>
                <a:ea typeface="+mj-ea"/>
                <a:cs typeface="Arial" panose="020B0604020202020204" pitchFamily="34" charset="0"/>
              </a:rPr>
              <a:t>, 2*7, </a:t>
            </a:r>
            <a:r>
              <a:rPr lang="en-US" altLang="ko-KR" sz="2400" b="1" dirty="0">
                <a:latin typeface="+mj-ea"/>
                <a:ea typeface="+mj-ea"/>
                <a:cs typeface="Arial" panose="020B0604020202020204" pitchFamily="34" charset="0"/>
              </a:rPr>
              <a:t>"</a:t>
            </a:r>
            <a:r>
              <a:rPr lang="ko-KR" altLang="en-US" sz="2400" b="1" dirty="0">
                <a:latin typeface="+mj-ea"/>
                <a:ea typeface="+mj-ea"/>
                <a:cs typeface="Arial" panose="020B0604020202020204" pitchFamily="34" charset="0"/>
              </a:rPr>
              <a:t>입니다</a:t>
            </a:r>
            <a:r>
              <a:rPr lang="en-US" altLang="ko-KR" sz="2400" b="1" dirty="0">
                <a:latin typeface="+mj-ea"/>
                <a:ea typeface="+mj-ea"/>
                <a:cs typeface="Arial" panose="020B0604020202020204" pitchFamily="34" charset="0"/>
              </a:rPr>
              <a:t>."</a:t>
            </a:r>
            <a:r>
              <a:rPr lang="en-US" altLang="ko-KR" sz="2400" dirty="0">
                <a:latin typeface="+mj-ea"/>
                <a:ea typeface="+mj-ea"/>
                <a:cs typeface="Arial" panose="020B0604020202020204" pitchFamily="34" charset="0"/>
              </a:rPr>
              <a:t>)</a:t>
            </a:r>
            <a:endParaRPr lang="ko-KR" altLang="en-US" sz="24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ko-KR" altLang="en-US" sz="2400" dirty="0">
                <a:latin typeface="+mj-ea"/>
                <a:ea typeface="+mj-ea"/>
                <a:cs typeface="Arial" panose="020B0604020202020204" pitchFamily="34" charset="0"/>
              </a:rPr>
              <a:t>결과값은 </a:t>
            </a:r>
            <a:r>
              <a:rPr lang="en-US" altLang="ko-KR" sz="2400" dirty="0">
                <a:latin typeface="+mj-ea"/>
                <a:ea typeface="+mj-ea"/>
                <a:cs typeface="Arial" panose="020B0604020202020204" pitchFamily="34" charset="0"/>
              </a:rPr>
              <a:t>14 </a:t>
            </a:r>
            <a:r>
              <a:rPr lang="ko-KR" altLang="en-US" sz="2400" dirty="0">
                <a:latin typeface="+mj-ea"/>
                <a:ea typeface="+mj-ea"/>
                <a:cs typeface="Arial" panose="020B0604020202020204" pitchFamily="34" charset="0"/>
              </a:rPr>
              <a:t>입니다</a:t>
            </a:r>
            <a:r>
              <a:rPr lang="en-US" altLang="ko-KR" sz="2400" dirty="0">
                <a:latin typeface="+mj-ea"/>
                <a:ea typeface="+mj-ea"/>
                <a:cs typeface="Arial" panose="020B0604020202020204" pitchFamily="34" charset="0"/>
              </a:rPr>
              <a:t>.</a:t>
            </a:r>
            <a:endParaRPr lang="ko-KR" altLang="en-US" sz="2400" dirty="0"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723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6. </a:t>
            </a:r>
            <a:r>
              <a:rPr lang="ko-KR" altLang="en-US" sz="2800" b="1" dirty="0">
                <a:latin typeface="+mj-ea"/>
              </a:rPr>
              <a:t>스크립트 모드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929314" cy="5440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1) </a:t>
            </a:r>
            <a:r>
              <a:rPr lang="ko-KR" altLang="en-US" dirty="0">
                <a:latin typeface="+mj-ea"/>
                <a:ea typeface="+mj-ea"/>
              </a:rPr>
              <a:t>코드가 복잡해지면 </a:t>
            </a:r>
            <a:r>
              <a:rPr lang="ko-KR" altLang="en-US" dirty="0" err="1">
                <a:latin typeface="+mj-ea"/>
                <a:ea typeface="+mj-ea"/>
              </a:rPr>
              <a:t>인터프리트</a:t>
            </a:r>
            <a:r>
              <a:rPr lang="ko-KR" altLang="en-US" dirty="0">
                <a:latin typeface="+mj-ea"/>
                <a:ea typeface="+mj-ea"/>
              </a:rPr>
              <a:t> 모드는 번거롭다</a:t>
            </a:r>
            <a:r>
              <a:rPr lang="en-US" altLang="ko-KR" dirty="0">
                <a:latin typeface="+mj-ea"/>
                <a:ea typeface="+mj-ea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  - </a:t>
            </a:r>
            <a:r>
              <a:rPr lang="ko-KR" altLang="en-US" dirty="0">
                <a:latin typeface="+mj-ea"/>
                <a:ea typeface="+mj-ea"/>
              </a:rPr>
              <a:t>명령어를 한 </a:t>
            </a:r>
            <a:r>
              <a:rPr lang="ko-KR" altLang="en-US" dirty="0" err="1">
                <a:latin typeface="+mj-ea"/>
                <a:ea typeface="+mj-ea"/>
              </a:rPr>
              <a:t>줄씩</a:t>
            </a:r>
            <a:r>
              <a:rPr lang="ko-KR" altLang="en-US" dirty="0">
                <a:latin typeface="+mj-ea"/>
                <a:ea typeface="+mj-ea"/>
              </a:rPr>
              <a:t> 입력하여 실행하는 것은 초보 프로그래머한테 아주 편리한 기능이다</a:t>
            </a:r>
            <a:r>
              <a:rPr lang="en-US" altLang="ko-KR" dirty="0">
                <a:latin typeface="+mj-ea"/>
                <a:ea typeface="+mj-ea"/>
              </a:rPr>
              <a:t>.(</a:t>
            </a:r>
            <a:r>
              <a:rPr lang="ko-KR" altLang="en-US" dirty="0">
                <a:latin typeface="+mj-ea"/>
                <a:ea typeface="+mj-ea"/>
              </a:rPr>
              <a:t>이것이 </a:t>
            </a:r>
            <a:r>
              <a:rPr lang="ko-KR" altLang="en-US" dirty="0" err="1">
                <a:latin typeface="+mj-ea"/>
                <a:ea typeface="+mj-ea"/>
              </a:rPr>
              <a:t>인터프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    </a:t>
            </a:r>
            <a:r>
              <a:rPr lang="ko-KR" altLang="en-US" dirty="0" err="1">
                <a:latin typeface="+mj-ea"/>
                <a:ea typeface="+mj-ea"/>
              </a:rPr>
              <a:t>리트</a:t>
            </a:r>
            <a:r>
              <a:rPr lang="ko-KR" altLang="en-US" dirty="0">
                <a:latin typeface="+mj-ea"/>
                <a:ea typeface="+mj-ea"/>
              </a:rPr>
              <a:t> 모드라고 한다</a:t>
            </a:r>
            <a:r>
              <a:rPr lang="en-US" altLang="ko-KR" dirty="0">
                <a:latin typeface="+mj-ea"/>
                <a:ea typeface="+mj-ea"/>
              </a:rPr>
              <a:t>.)</a:t>
            </a:r>
            <a:r>
              <a:rPr lang="ko-KR" altLang="en-US" dirty="0">
                <a:latin typeface="+mj-ea"/>
                <a:ea typeface="+mj-ea"/>
              </a:rPr>
              <a:t>한 줄의 명령어를 입력하여 실행하고 결과를 즉시 알 수 있으며 현재 상태를 언제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    </a:t>
            </a:r>
            <a:r>
              <a:rPr lang="ko-KR" altLang="en-US" dirty="0">
                <a:latin typeface="+mj-ea"/>
                <a:ea typeface="+mj-ea"/>
              </a:rPr>
              <a:t>든 파악 가능하다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    </a:t>
            </a:r>
            <a:r>
              <a:rPr lang="ko-KR" altLang="en-US" dirty="0">
                <a:latin typeface="+mj-ea"/>
                <a:ea typeface="+mj-ea"/>
              </a:rPr>
              <a:t>하지만 코드가 복잡해지면 </a:t>
            </a:r>
            <a:r>
              <a:rPr lang="ko-KR" altLang="en-US" dirty="0" err="1">
                <a:latin typeface="+mj-ea"/>
                <a:ea typeface="+mj-ea"/>
              </a:rPr>
              <a:t>인터프리트</a:t>
            </a:r>
            <a:r>
              <a:rPr lang="ko-KR" altLang="en-US" dirty="0">
                <a:latin typeface="+mj-ea"/>
                <a:ea typeface="+mj-ea"/>
              </a:rPr>
              <a:t> 모드는 아주 번거롭다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D6A742D-A92B-4516-8CAB-F3FA03924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621" y="1566840"/>
            <a:ext cx="3387627" cy="2951596"/>
          </a:xfrm>
          <a:prstGeom prst="rect">
            <a:avLst/>
          </a:prstGeom>
        </p:spPr>
      </p:pic>
      <p:pic>
        <p:nvPicPr>
          <p:cNvPr id="10" name="_x409505304" descr="EMB00000c501e74">
            <a:extLst>
              <a:ext uri="{FF2B5EF4-FFF2-40B4-BE49-F238E27FC236}">
                <a16:creationId xmlns:a16="http://schemas.microsoft.com/office/drawing/2014/main" id="{3BCD0F71-0730-44C6-8EBF-D66ED4A38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480" y="1923910"/>
            <a:ext cx="3571370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6789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7. </a:t>
            </a:r>
            <a:r>
              <a:rPr lang="ko-KR" altLang="en-US" sz="2800" b="1" dirty="0">
                <a:latin typeface="+mj-ea"/>
              </a:rPr>
              <a:t>소스 파일 작성하기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929314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1) </a:t>
            </a:r>
            <a:r>
              <a:rPr lang="ko-KR" altLang="en-US" dirty="0">
                <a:latin typeface="+mj-ea"/>
                <a:ea typeface="+mj-ea"/>
              </a:rPr>
              <a:t>텍스트 에디터를 이용하여 명령어들을 파일에 저장한 후에 파일을 읽어서 명령어들을 하나씩 실행하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+mj-ea"/>
                <a:ea typeface="+mj-ea"/>
              </a:rPr>
              <a:t>   는 방법이 있다</a:t>
            </a:r>
            <a:r>
              <a:rPr lang="en-US" altLang="ko-KR" dirty="0">
                <a:latin typeface="+mj-ea"/>
                <a:ea typeface="+mj-ea"/>
              </a:rPr>
              <a:t>. </a:t>
            </a:r>
            <a:r>
              <a:rPr lang="ko-KR" altLang="en-US" dirty="0">
                <a:latin typeface="+mj-ea"/>
                <a:ea typeface="+mj-ea"/>
              </a:rPr>
              <a:t>명령어들이 저장된 파일을 </a:t>
            </a:r>
            <a:r>
              <a:rPr lang="ko-KR" altLang="en-US" b="1" dirty="0">
                <a:latin typeface="+mj-ea"/>
                <a:ea typeface="+mj-ea"/>
              </a:rPr>
              <a:t>소스 파일</a:t>
            </a:r>
            <a:r>
              <a:rPr lang="en-US" altLang="ko-KR" b="1" dirty="0">
                <a:latin typeface="+mj-ea"/>
                <a:ea typeface="+mj-ea"/>
              </a:rPr>
              <a:t>(source file)</a:t>
            </a:r>
            <a:r>
              <a:rPr lang="ko-KR" altLang="en-US" dirty="0">
                <a:latin typeface="+mj-ea"/>
                <a:ea typeface="+mj-ea"/>
              </a:rPr>
              <a:t>이라고 한다</a:t>
            </a:r>
            <a:r>
              <a:rPr lang="en-US" altLang="ko-KR" dirty="0">
                <a:latin typeface="+mj-ea"/>
                <a:ea typeface="+mj-ea"/>
              </a:rPr>
              <a:t>. 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D44A77A-6F11-4FED-9EC7-F5283DDBA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287" y="2132855"/>
            <a:ext cx="6462349" cy="280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27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8. IDLE</a:t>
            </a:r>
            <a:r>
              <a:rPr lang="ko-KR" altLang="en-US" sz="2800" b="1" dirty="0">
                <a:latin typeface="+mj-ea"/>
              </a:rPr>
              <a:t>을 이용한 소스파일 작성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929314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1) </a:t>
            </a:r>
            <a:r>
              <a:rPr lang="ko-KR" altLang="en-US" dirty="0">
                <a:latin typeface="+mj-ea"/>
                <a:ea typeface="+mj-ea"/>
              </a:rPr>
              <a:t>파이썬 쉘의 메뉴 중에서 </a:t>
            </a:r>
            <a:r>
              <a:rPr lang="en-US" altLang="ko-KR" dirty="0">
                <a:latin typeface="+mj-ea"/>
                <a:ea typeface="+mj-ea"/>
              </a:rPr>
              <a:t>[File] -&gt; [New File]</a:t>
            </a:r>
            <a:r>
              <a:rPr lang="ko-KR" altLang="en-US" dirty="0">
                <a:latin typeface="+mj-ea"/>
                <a:ea typeface="+mj-ea"/>
              </a:rPr>
              <a:t>을 선택한다</a:t>
            </a:r>
            <a:r>
              <a:rPr lang="en-US" altLang="ko-KR" dirty="0">
                <a:latin typeface="+mj-ea"/>
                <a:ea typeface="+mj-ea"/>
              </a:rPr>
              <a:t>. 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EA5B1B-0218-4E70-8108-3C3D64137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2" y="1642839"/>
            <a:ext cx="724852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233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9. IDLE</a:t>
            </a:r>
            <a:r>
              <a:rPr lang="ko-KR" altLang="en-US" sz="2800" b="1" dirty="0">
                <a:latin typeface="+mj-ea"/>
              </a:rPr>
              <a:t>을 이용한 소스파일 실행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929314" cy="420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1) </a:t>
            </a:r>
            <a:r>
              <a:rPr lang="ko-KR" altLang="en-US" dirty="0"/>
              <a:t>파이썬 쉘의 메뉴 중에서 메뉴 </a:t>
            </a:r>
            <a:r>
              <a:rPr lang="en-US" altLang="ko-KR" dirty="0"/>
              <a:t>[Run]-&gt;[Run Module]</a:t>
            </a:r>
            <a:r>
              <a:rPr lang="ko-KR" altLang="en-US" dirty="0"/>
              <a:t>을 선택한다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- </a:t>
            </a:r>
            <a:r>
              <a:rPr lang="ko-KR" altLang="en-US" dirty="0"/>
              <a:t>실행 결과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E693EB0-3211-4CB4-A1FC-975121561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3" y="1700809"/>
            <a:ext cx="5328343" cy="25202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2606795-25B2-42BD-A70E-1E432FC50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473" y="4725144"/>
            <a:ext cx="4608511" cy="213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512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10. </a:t>
            </a:r>
            <a:r>
              <a:rPr lang="ko-KR" altLang="en-US" sz="2800" b="1" dirty="0">
                <a:latin typeface="+mj-ea"/>
              </a:rPr>
              <a:t>프로그램의 간단한 분석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929314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앞의 프로그램을 간단히 분석해본다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4CFB19B-E065-4D53-8712-CAC01FC41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601" y="1628800"/>
            <a:ext cx="9408973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820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11. </a:t>
            </a:r>
            <a:r>
              <a:rPr lang="ko-KR" altLang="en-US" sz="2800" b="1" dirty="0">
                <a:latin typeface="+mj-ea"/>
              </a:rPr>
              <a:t>변수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929314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1) </a:t>
            </a:r>
            <a:r>
              <a:rPr lang="ko-KR" altLang="en-US" dirty="0"/>
              <a:t>변수는 컴퓨터의 메모리 안에 만들어지는 공간으로 우리는 여기에 숫자나 문자를 저장할 수 있다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2) </a:t>
            </a:r>
            <a:r>
              <a:rPr lang="ko-KR" altLang="en-US" dirty="0"/>
              <a:t>변수에 값을 저장할 때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09622B-4ADC-4ECB-8B83-B49CD4D4E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130" y="1988840"/>
            <a:ext cx="8107147" cy="191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797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12. </a:t>
            </a:r>
            <a:r>
              <a:rPr lang="ko-KR" altLang="en-US" sz="2800" b="1" dirty="0" err="1">
                <a:latin typeface="+mj-ea"/>
              </a:rPr>
              <a:t>터틀</a:t>
            </a:r>
            <a:r>
              <a:rPr lang="ko-KR" altLang="en-US" sz="2800" b="1" dirty="0">
                <a:latin typeface="+mj-ea"/>
              </a:rPr>
              <a:t> 그래픽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929314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1) </a:t>
            </a:r>
            <a:r>
              <a:rPr lang="ko-KR" altLang="en-US" dirty="0" err="1">
                <a:latin typeface="+mj-ea"/>
                <a:ea typeface="+mj-ea"/>
              </a:rPr>
              <a:t>카테시안</a:t>
            </a:r>
            <a:r>
              <a:rPr lang="ko-KR" altLang="en-US" dirty="0">
                <a:latin typeface="+mj-ea"/>
                <a:ea typeface="+mj-ea"/>
              </a:rPr>
              <a:t> 공간에서 커서</a:t>
            </a: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ko-KR" altLang="en-US" dirty="0" err="1">
                <a:latin typeface="+mj-ea"/>
                <a:ea typeface="+mj-ea"/>
              </a:rPr>
              <a:t>터틀</a:t>
            </a:r>
            <a:r>
              <a:rPr lang="en-US" altLang="ko-KR" dirty="0">
                <a:latin typeface="+mj-ea"/>
                <a:ea typeface="+mj-ea"/>
              </a:rPr>
              <a:t>)</a:t>
            </a:r>
            <a:r>
              <a:rPr lang="ko-KR" altLang="en-US" dirty="0">
                <a:latin typeface="+mj-ea"/>
                <a:ea typeface="+mj-ea"/>
              </a:rPr>
              <a:t>를 이용하여서 그림을 그리는 기능을 말한다</a:t>
            </a:r>
            <a:r>
              <a:rPr lang="en-US" altLang="ko-KR" dirty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04C1D15-315C-48C2-88A9-57FAEC6CC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56" y="1556792"/>
            <a:ext cx="584835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557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13. </a:t>
            </a:r>
            <a:r>
              <a:rPr lang="ko-KR" altLang="en-US" sz="2800" b="1" dirty="0" err="1">
                <a:latin typeface="+mj-ea"/>
              </a:rPr>
              <a:t>터틀</a:t>
            </a:r>
            <a:r>
              <a:rPr lang="ko-KR" altLang="en-US" sz="2800" b="1" dirty="0">
                <a:latin typeface="+mj-ea"/>
              </a:rPr>
              <a:t> 그래픽 윈도우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929314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1) </a:t>
            </a:r>
            <a:r>
              <a:rPr lang="ko-KR" altLang="en-US" dirty="0" err="1">
                <a:latin typeface="+mj-ea"/>
                <a:ea typeface="+mj-ea"/>
              </a:rPr>
              <a:t>터틀</a:t>
            </a:r>
            <a:r>
              <a:rPr lang="ko-KR" altLang="en-US" dirty="0">
                <a:latin typeface="+mj-ea"/>
                <a:ea typeface="+mj-ea"/>
              </a:rPr>
              <a:t> 그래픽 윈도우는 아래와 같이 실행하여 그림을 그린다</a:t>
            </a:r>
            <a:r>
              <a:rPr lang="en-US" altLang="ko-KR" dirty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DF7BD8-E562-42C9-ABB6-8D1F71613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2" y="1628800"/>
            <a:ext cx="5848350" cy="444854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D933578-E21D-4827-8822-4D421E8CF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096" y="2923520"/>
            <a:ext cx="207645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438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컴퓨터 프로그램의 특징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5440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1)</a:t>
            </a:r>
            <a:r>
              <a:rPr lang="ko-KR" altLang="en-US" dirty="0">
                <a:latin typeface="+mj-ea"/>
                <a:ea typeface="+mj-ea"/>
              </a:rPr>
              <a:t> 우리는 일상생활에서 컴퓨터를 많이 사용한다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2)</a:t>
            </a:r>
            <a:r>
              <a:rPr lang="ko-KR" altLang="en-US" dirty="0">
                <a:latin typeface="+mj-ea"/>
                <a:ea typeface="+mj-ea"/>
              </a:rPr>
              <a:t> 컴퓨터의 최대 장점</a:t>
            </a:r>
            <a:r>
              <a:rPr lang="en-US" altLang="ko-KR" dirty="0">
                <a:latin typeface="+mj-ea"/>
                <a:ea typeface="+mj-ea"/>
              </a:rPr>
              <a:t>: </a:t>
            </a:r>
            <a:r>
              <a:rPr lang="ko-KR" altLang="en-US" dirty="0">
                <a:latin typeface="+mj-ea"/>
                <a:ea typeface="+mj-ea"/>
              </a:rPr>
              <a:t>반복적인 작업을 잘한다</a:t>
            </a:r>
            <a:r>
              <a:rPr lang="en-US" altLang="ko-KR" dirty="0">
                <a:latin typeface="+mj-ea"/>
                <a:ea typeface="+mj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3)</a:t>
            </a:r>
            <a:r>
              <a:rPr lang="ko-KR" altLang="en-US" dirty="0">
                <a:latin typeface="+mj-ea"/>
                <a:ea typeface="+mj-ea"/>
              </a:rPr>
              <a:t> 컴퓨터의 핵심</a:t>
            </a:r>
            <a:r>
              <a:rPr lang="en-US" altLang="ko-KR" dirty="0">
                <a:latin typeface="+mj-ea"/>
                <a:ea typeface="+mj-ea"/>
              </a:rPr>
              <a:t>: </a:t>
            </a:r>
            <a:r>
              <a:rPr lang="ko-KR" altLang="en-US" dirty="0">
                <a:latin typeface="+mj-ea"/>
                <a:ea typeface="+mj-ea"/>
              </a:rPr>
              <a:t>범용성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   (</a:t>
            </a:r>
            <a:r>
              <a:rPr lang="ko-KR" altLang="en-US" dirty="0">
                <a:latin typeface="+mj-ea"/>
                <a:ea typeface="+mj-ea"/>
              </a:rPr>
              <a:t>예</a:t>
            </a:r>
            <a:r>
              <a:rPr lang="en-US" altLang="ko-KR" dirty="0">
                <a:latin typeface="+mj-ea"/>
                <a:ea typeface="+mj-ea"/>
              </a:rPr>
              <a:t>)</a:t>
            </a:r>
            <a:r>
              <a:rPr lang="ko-KR" altLang="en-US" dirty="0">
                <a:latin typeface="+mj-ea"/>
                <a:ea typeface="+mj-ea"/>
              </a:rPr>
              <a:t>스마트폰</a:t>
            </a:r>
            <a:r>
              <a:rPr lang="en-US" altLang="ko-KR" dirty="0">
                <a:latin typeface="+mj-ea"/>
                <a:ea typeface="+mj-ea"/>
              </a:rPr>
              <a:t>: </a:t>
            </a:r>
            <a:r>
              <a:rPr lang="ko-KR" altLang="en-US" dirty="0">
                <a:latin typeface="+mj-ea"/>
                <a:ea typeface="+mj-ea"/>
              </a:rPr>
              <a:t>우리는 스마트폰에 다양한 기능을 하는 앱</a:t>
            </a: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ko-KR" altLang="en-US" dirty="0">
                <a:latin typeface="+mj-ea"/>
                <a:ea typeface="+mj-ea"/>
              </a:rPr>
              <a:t>프로그램</a:t>
            </a:r>
            <a:r>
              <a:rPr lang="en-US" altLang="ko-KR" dirty="0">
                <a:latin typeface="+mj-ea"/>
                <a:ea typeface="+mj-ea"/>
              </a:rPr>
              <a:t>)</a:t>
            </a:r>
            <a:r>
              <a:rPr lang="ko-KR" altLang="en-US" dirty="0">
                <a:latin typeface="+mj-ea"/>
                <a:ea typeface="+mj-ea"/>
              </a:rPr>
              <a:t>을 설치하여 여러가지 작업을 할 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       </a:t>
            </a:r>
            <a:r>
              <a:rPr lang="ko-KR" altLang="en-US" dirty="0">
                <a:latin typeface="+mj-ea"/>
                <a:ea typeface="+mj-ea"/>
              </a:rPr>
              <a:t>수 있다</a:t>
            </a:r>
            <a:r>
              <a:rPr lang="en-US" altLang="ko-KR" dirty="0">
                <a:latin typeface="+mj-ea"/>
                <a:ea typeface="+mj-ea"/>
              </a:rPr>
              <a:t>. </a:t>
            </a:r>
            <a:endParaRPr lang="ko-KR" altLang="en-US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4) </a:t>
            </a:r>
            <a:r>
              <a:rPr lang="ko-KR" altLang="en-US" dirty="0">
                <a:latin typeface="+mj-ea"/>
                <a:ea typeface="+mj-ea"/>
              </a:rPr>
              <a:t>컴퓨터에 일을 시키려면 인간이 컴퓨터에게 자세한 명령어</a:t>
            </a:r>
            <a:r>
              <a:rPr lang="en-US" altLang="ko-KR" dirty="0">
                <a:latin typeface="+mj-ea"/>
                <a:ea typeface="+mj-ea"/>
              </a:rPr>
              <a:t>(instruction)</a:t>
            </a:r>
            <a:r>
              <a:rPr lang="ko-KR" altLang="en-US" dirty="0">
                <a:latin typeface="+mj-ea"/>
                <a:ea typeface="+mj-ea"/>
              </a:rPr>
              <a:t>들을 주어야 한다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5) </a:t>
            </a:r>
            <a:r>
              <a:rPr lang="ko-KR" altLang="en-US" dirty="0">
                <a:latin typeface="+mj-ea"/>
                <a:ea typeface="+mj-ea"/>
              </a:rPr>
              <a:t>프로그램 </a:t>
            </a:r>
            <a:r>
              <a:rPr lang="en-US" altLang="ko-KR" dirty="0">
                <a:latin typeface="+mj-ea"/>
                <a:ea typeface="+mj-ea"/>
              </a:rPr>
              <a:t>(program) : </a:t>
            </a:r>
            <a:r>
              <a:rPr lang="ko-KR" altLang="en-US" dirty="0">
                <a:latin typeface="+mj-ea"/>
                <a:ea typeface="+mj-ea"/>
              </a:rPr>
              <a:t>컴퓨터가 수행할 명령어를 적어 놓은 문서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6)</a:t>
            </a:r>
            <a:r>
              <a:rPr lang="ko-KR" altLang="en-US" dirty="0">
                <a:latin typeface="+mj-ea"/>
                <a:ea typeface="+mj-ea"/>
              </a:rPr>
              <a:t> 프로그램은 컴퓨터에만 설치되는 것이 아니다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7) </a:t>
            </a:r>
            <a:r>
              <a:rPr lang="ko-KR" altLang="en-US" dirty="0">
                <a:latin typeface="+mj-ea"/>
                <a:ea typeface="+mj-ea"/>
              </a:rPr>
              <a:t>임베디드 프로그램</a:t>
            </a:r>
            <a:r>
              <a:rPr lang="en-US" altLang="ko-KR" dirty="0">
                <a:latin typeface="+mj-ea"/>
                <a:ea typeface="+mj-ea"/>
              </a:rPr>
              <a:t>(embedded program):</a:t>
            </a:r>
            <a:r>
              <a:rPr lang="ko-KR" altLang="en-US" dirty="0">
                <a:latin typeface="+mj-ea"/>
                <a:ea typeface="+mj-ea"/>
              </a:rPr>
              <a:t> 전자기기에 내장되는 프로그램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8) </a:t>
            </a:r>
            <a:r>
              <a:rPr lang="ko-KR" altLang="en-US" dirty="0">
                <a:latin typeface="+mj-ea"/>
                <a:ea typeface="+mj-ea"/>
              </a:rPr>
              <a:t>컴퓨터는 사람의 언어를 이해할 수 없다</a:t>
            </a:r>
            <a:r>
              <a:rPr lang="en-US" altLang="ko-KR" dirty="0">
                <a:latin typeface="+mj-ea"/>
                <a:ea typeface="+mj-ea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9) </a:t>
            </a:r>
            <a:r>
              <a:rPr lang="ko-KR" altLang="en-US" dirty="0">
                <a:latin typeface="+mj-ea"/>
                <a:ea typeface="+mj-ea"/>
              </a:rPr>
              <a:t>기계어</a:t>
            </a:r>
            <a:r>
              <a:rPr lang="en-US" altLang="ko-KR" dirty="0">
                <a:latin typeface="+mj-ea"/>
                <a:ea typeface="+mj-ea"/>
              </a:rPr>
              <a:t> (machine language) : </a:t>
            </a:r>
            <a:r>
              <a:rPr lang="ko-KR" altLang="en-US" dirty="0">
                <a:latin typeface="+mj-ea"/>
                <a:ea typeface="+mj-ea"/>
              </a:rPr>
              <a:t>컴퓨터가 알아듣는 유일한 언어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10) </a:t>
            </a:r>
            <a:r>
              <a:rPr lang="ko-KR" altLang="en-US" dirty="0">
                <a:latin typeface="+mj-ea"/>
                <a:ea typeface="+mj-ea"/>
              </a:rPr>
              <a:t>기계어는 </a:t>
            </a:r>
            <a:r>
              <a:rPr lang="en-US" altLang="ko-KR" dirty="0">
                <a:latin typeface="+mj-ea"/>
                <a:ea typeface="+mj-ea"/>
              </a:rPr>
              <a:t>0</a:t>
            </a:r>
            <a:r>
              <a:rPr lang="ko-KR" altLang="en-US" dirty="0">
                <a:latin typeface="+mj-ea"/>
                <a:ea typeface="+mj-ea"/>
              </a:rPr>
              <a:t>과 </a:t>
            </a:r>
            <a:r>
              <a:rPr lang="en-US" altLang="ko-KR" dirty="0">
                <a:latin typeface="+mj-ea"/>
                <a:ea typeface="+mj-ea"/>
              </a:rPr>
              <a:t>1</a:t>
            </a:r>
            <a:r>
              <a:rPr lang="ko-KR" altLang="en-US" dirty="0">
                <a:latin typeface="+mj-ea"/>
                <a:ea typeface="+mj-ea"/>
              </a:rPr>
              <a:t>로 구성된다</a:t>
            </a:r>
            <a:r>
              <a:rPr lang="en-US" altLang="ko-KR" dirty="0">
                <a:latin typeface="+mj-ea"/>
                <a:ea typeface="+mj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11) </a:t>
            </a:r>
            <a:r>
              <a:rPr lang="ko-KR" altLang="en-US" dirty="0">
                <a:latin typeface="+mj-ea"/>
                <a:ea typeface="+mj-ea"/>
              </a:rPr>
              <a:t>초기의 컴퓨터에서는 기계어를 사용하여 프로그램을 했었다</a:t>
            </a:r>
            <a:r>
              <a:rPr lang="en-US" altLang="ko-KR" dirty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7263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14. </a:t>
            </a:r>
            <a:r>
              <a:rPr lang="ko-KR" altLang="en-US" sz="2800" b="1" dirty="0">
                <a:latin typeface="+mj-ea"/>
              </a:rPr>
              <a:t>조건문과 반복문의 간단한 소개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929314" cy="3501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1) </a:t>
            </a:r>
            <a:r>
              <a:rPr lang="ko-KR" altLang="en-US" dirty="0">
                <a:latin typeface="+mj-ea"/>
                <a:ea typeface="+mj-ea"/>
              </a:rPr>
              <a:t>예를 들면 날씨에 따라서 옷을 선택해주는 프로그램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2) </a:t>
            </a:r>
            <a:r>
              <a:rPr lang="ko-KR" altLang="en-US" dirty="0">
                <a:latin typeface="+mj-ea"/>
                <a:ea typeface="+mj-ea"/>
              </a:rPr>
              <a:t>조건문의 구조</a:t>
            </a:r>
          </a:p>
          <a:p>
            <a:pPr>
              <a:lnSpc>
                <a:spcPct val="150000"/>
              </a:lnSpc>
            </a:pP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0D51C6B-8560-43D9-AD45-B2A760E0F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464" y="1484784"/>
            <a:ext cx="7067550" cy="20002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897DB54-61C2-4727-B236-8E02212E2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464" y="4129267"/>
            <a:ext cx="6984776" cy="264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550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14. </a:t>
            </a:r>
            <a:r>
              <a:rPr lang="ko-KR" altLang="en-US" sz="2800" b="1" dirty="0">
                <a:latin typeface="+mj-ea"/>
              </a:rPr>
              <a:t>조건문과 반복문의 간단한 소개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929314" cy="3224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3) </a:t>
            </a:r>
            <a:r>
              <a:rPr lang="ko-KR" altLang="en-US" dirty="0" err="1">
                <a:latin typeface="+mj-ea"/>
                <a:ea typeface="+mj-ea"/>
              </a:rPr>
              <a:t>조건문</a:t>
            </a:r>
            <a:r>
              <a:rPr lang="ko-KR" altLang="en-US" dirty="0">
                <a:latin typeface="+mj-ea"/>
                <a:ea typeface="+mj-ea"/>
              </a:rPr>
              <a:t> 예제 코드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00FD75-0F54-463B-BBEA-1164211565C3}"/>
              </a:ext>
            </a:extLst>
          </p:cNvPr>
          <p:cNvSpPr txBox="1"/>
          <p:nvPr/>
        </p:nvSpPr>
        <p:spPr>
          <a:xfrm>
            <a:off x="1277471" y="1490008"/>
            <a:ext cx="6834753" cy="1477328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  <a:cs typeface="Arial" panose="020B0604020202020204" pitchFamily="34" charset="0"/>
              </a:rPr>
              <a:t>temp = 10</a:t>
            </a:r>
            <a:endParaRPr lang="ko-KR" altLang="en-US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dirty="0">
                <a:latin typeface="+mj-ea"/>
                <a:ea typeface="+mj-ea"/>
                <a:cs typeface="Arial" panose="020B0604020202020204" pitchFamily="34" charset="0"/>
              </a:rPr>
              <a:t>if</a:t>
            </a:r>
            <a:r>
              <a:rPr lang="ko-KR" altLang="en-US" dirty="0"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+mj-ea"/>
                <a:ea typeface="+mj-ea"/>
                <a:cs typeface="Arial" panose="020B0604020202020204" pitchFamily="34" charset="0"/>
              </a:rPr>
              <a:t>temp &gt; 20 :</a:t>
            </a:r>
            <a:endParaRPr lang="ko-KR" altLang="en-US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dirty="0">
                <a:latin typeface="+mj-ea"/>
                <a:ea typeface="+mj-ea"/>
                <a:cs typeface="Arial" panose="020B0604020202020204" pitchFamily="34" charset="0"/>
              </a:rPr>
              <a:t>	print("</a:t>
            </a:r>
            <a:r>
              <a:rPr lang="ko-KR" altLang="en-US" dirty="0">
                <a:latin typeface="+mj-ea"/>
                <a:ea typeface="+mj-ea"/>
                <a:cs typeface="Arial" panose="020B0604020202020204" pitchFamily="34" charset="0"/>
              </a:rPr>
              <a:t>얇은 옷을 입으세요</a:t>
            </a:r>
            <a:r>
              <a:rPr lang="en-US" altLang="ko-KR" dirty="0">
                <a:latin typeface="+mj-ea"/>
                <a:ea typeface="+mj-ea"/>
                <a:cs typeface="Arial" panose="020B0604020202020204" pitchFamily="34" charset="0"/>
              </a:rPr>
              <a:t>!")</a:t>
            </a:r>
            <a:r>
              <a:rPr lang="ko-KR" altLang="en-US" dirty="0">
                <a:latin typeface="+mj-ea"/>
                <a:ea typeface="+mj-ea"/>
                <a:cs typeface="Arial" panose="020B0604020202020204" pitchFamily="34" charset="0"/>
              </a:rPr>
              <a:t> </a:t>
            </a:r>
            <a:endParaRPr lang="en-US" altLang="ko-KR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dirty="0">
                <a:latin typeface="+mj-ea"/>
                <a:ea typeface="+mj-ea"/>
                <a:cs typeface="Arial" panose="020B0604020202020204" pitchFamily="34" charset="0"/>
              </a:rPr>
              <a:t>else:</a:t>
            </a:r>
            <a:endParaRPr lang="ko-KR" altLang="en-US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dirty="0">
                <a:latin typeface="+mj-ea"/>
                <a:ea typeface="+mj-ea"/>
                <a:cs typeface="Arial" panose="020B0604020202020204" pitchFamily="34" charset="0"/>
              </a:rPr>
              <a:t>	print("</a:t>
            </a:r>
            <a:r>
              <a:rPr lang="ko-KR" altLang="en-US" dirty="0">
                <a:latin typeface="+mj-ea"/>
                <a:ea typeface="+mj-ea"/>
                <a:cs typeface="Arial" panose="020B0604020202020204" pitchFamily="34" charset="0"/>
              </a:rPr>
              <a:t>두꺼운 옷을 입으세요</a:t>
            </a:r>
            <a:r>
              <a:rPr lang="en-US" altLang="ko-KR" dirty="0">
                <a:latin typeface="+mj-ea"/>
                <a:ea typeface="+mj-ea"/>
                <a:cs typeface="Arial" panose="020B0604020202020204" pitchFamily="34" charset="0"/>
              </a:rPr>
              <a:t>!") </a:t>
            </a:r>
            <a:endParaRPr lang="ko-KR" altLang="en-US" dirty="0"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328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14. </a:t>
            </a:r>
            <a:r>
              <a:rPr lang="ko-KR" altLang="en-US" sz="2800" b="1" dirty="0">
                <a:latin typeface="+mj-ea"/>
              </a:rPr>
              <a:t>조건문과 반복문의 간단한 소개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9293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1) </a:t>
            </a:r>
            <a:r>
              <a:rPr lang="ko-KR" altLang="en-US" dirty="0" err="1">
                <a:latin typeface="+mj-ea"/>
                <a:ea typeface="+mj-ea"/>
              </a:rPr>
              <a:t>반복문</a:t>
            </a:r>
            <a:r>
              <a:rPr lang="ko-KR" altLang="en-US" dirty="0">
                <a:latin typeface="+mj-ea"/>
                <a:ea typeface="+mj-ea"/>
              </a:rPr>
              <a:t> 소개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2) </a:t>
            </a:r>
            <a:r>
              <a:rPr lang="ko-KR" altLang="en-US" dirty="0" err="1">
                <a:latin typeface="+mj-ea"/>
                <a:ea typeface="+mj-ea"/>
              </a:rPr>
              <a:t>반복문</a:t>
            </a:r>
            <a:r>
              <a:rPr lang="ko-KR" altLang="en-US" dirty="0">
                <a:latin typeface="+mj-ea"/>
                <a:ea typeface="+mj-ea"/>
              </a:rPr>
              <a:t> 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1C6B2ED-D66D-42BF-924B-A67681D47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334" y="1466562"/>
            <a:ext cx="8029575" cy="23966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10A1D0-E69D-4990-9E64-140FCE3FDDD2}"/>
              </a:ext>
            </a:extLst>
          </p:cNvPr>
          <p:cNvSpPr txBox="1"/>
          <p:nvPr/>
        </p:nvSpPr>
        <p:spPr>
          <a:xfrm>
            <a:off x="982663" y="4469056"/>
            <a:ext cx="5257353" cy="1477328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  <a:cs typeface="Arial" panose="020B0604020202020204" pitchFamily="34" charset="0"/>
              </a:rPr>
              <a:t>sign = "stop"</a:t>
            </a:r>
          </a:p>
          <a:p>
            <a:endParaRPr lang="en-US" altLang="ko-KR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dirty="0">
                <a:latin typeface="+mj-ea"/>
                <a:ea typeface="+mj-ea"/>
                <a:cs typeface="Arial" panose="020B0604020202020204" pitchFamily="34" charset="0"/>
              </a:rPr>
              <a:t>while sign == "stop":</a:t>
            </a:r>
          </a:p>
          <a:p>
            <a:r>
              <a:rPr lang="en-US" altLang="ko-KR" dirty="0">
                <a:latin typeface="+mj-ea"/>
                <a:ea typeface="+mj-ea"/>
                <a:cs typeface="Arial" panose="020B0604020202020204" pitchFamily="34" charset="0"/>
              </a:rPr>
              <a:t>	sign = input("</a:t>
            </a:r>
            <a:r>
              <a:rPr lang="ko-KR" altLang="en-US" dirty="0">
                <a:latin typeface="+mj-ea"/>
                <a:ea typeface="+mj-ea"/>
                <a:cs typeface="Arial" panose="020B0604020202020204" pitchFamily="34" charset="0"/>
              </a:rPr>
              <a:t>현재 신호를 </a:t>
            </a:r>
            <a:r>
              <a:rPr lang="ko-KR" altLang="en-US" dirty="0" err="1">
                <a:latin typeface="+mj-ea"/>
                <a:ea typeface="+mj-ea"/>
                <a:cs typeface="Arial" panose="020B0604020202020204" pitchFamily="34" charset="0"/>
              </a:rPr>
              <a:t>입력하시오</a:t>
            </a:r>
            <a:r>
              <a:rPr lang="en-US" altLang="ko-KR" dirty="0">
                <a:latin typeface="+mj-ea"/>
                <a:ea typeface="+mj-ea"/>
                <a:cs typeface="Arial" panose="020B0604020202020204" pitchFamily="34" charset="0"/>
              </a:rPr>
              <a:t>: ")	</a:t>
            </a:r>
            <a:endParaRPr lang="ko-KR" altLang="en-US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dirty="0">
                <a:latin typeface="+mj-ea"/>
                <a:ea typeface="+mj-ea"/>
                <a:cs typeface="Arial" panose="020B0604020202020204" pitchFamily="34" charset="0"/>
              </a:rPr>
              <a:t>print("OK! </a:t>
            </a:r>
            <a:r>
              <a:rPr lang="ko-KR" altLang="en-US" dirty="0">
                <a:latin typeface="+mj-ea"/>
                <a:ea typeface="+mj-ea"/>
                <a:cs typeface="Arial" panose="020B0604020202020204" pitchFamily="34" charset="0"/>
              </a:rPr>
              <a:t>진행합니다</a:t>
            </a:r>
            <a:r>
              <a:rPr lang="en-US" altLang="ko-KR" dirty="0">
                <a:latin typeface="+mj-ea"/>
                <a:ea typeface="+mj-ea"/>
                <a:cs typeface="Arial" panose="020B0604020202020204" pitchFamily="34" charset="0"/>
              </a:rPr>
              <a:t>.")</a:t>
            </a:r>
            <a:endParaRPr lang="ko-KR" altLang="en-US" dirty="0"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A4E23-0E19-40F9-B60A-B1CBE33AF909}"/>
              </a:ext>
            </a:extLst>
          </p:cNvPr>
          <p:cNvSpPr txBox="1"/>
          <p:nvPr/>
        </p:nvSpPr>
        <p:spPr>
          <a:xfrm>
            <a:off x="6463991" y="4472251"/>
            <a:ext cx="4024497" cy="2031325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  <a:cs typeface="Arial" panose="020B0604020202020204" pitchFamily="34" charset="0"/>
              </a:rPr>
              <a:t>현재 신호를 </a:t>
            </a:r>
            <a:r>
              <a:rPr lang="ko-KR" altLang="en-US" dirty="0" err="1">
                <a:latin typeface="+mj-ea"/>
                <a:ea typeface="+mj-ea"/>
                <a:cs typeface="Arial" panose="020B0604020202020204" pitchFamily="34" charset="0"/>
              </a:rPr>
              <a:t>입력하시오</a:t>
            </a:r>
            <a:r>
              <a:rPr lang="en-US" altLang="ko-KR" dirty="0">
                <a:latin typeface="+mj-ea"/>
                <a:ea typeface="+mj-ea"/>
                <a:cs typeface="Arial" panose="020B0604020202020204" pitchFamily="34" charset="0"/>
              </a:rPr>
              <a:t>: stop</a:t>
            </a:r>
          </a:p>
          <a:p>
            <a:r>
              <a:rPr lang="ko-KR" altLang="en-US" dirty="0">
                <a:latin typeface="+mj-ea"/>
                <a:ea typeface="+mj-ea"/>
                <a:cs typeface="Arial" panose="020B0604020202020204" pitchFamily="34" charset="0"/>
              </a:rPr>
              <a:t>현재 신호를 </a:t>
            </a:r>
            <a:r>
              <a:rPr lang="ko-KR" altLang="en-US" dirty="0" err="1">
                <a:latin typeface="+mj-ea"/>
                <a:ea typeface="+mj-ea"/>
                <a:cs typeface="Arial" panose="020B0604020202020204" pitchFamily="34" charset="0"/>
              </a:rPr>
              <a:t>입력하시오</a:t>
            </a:r>
            <a:r>
              <a:rPr lang="en-US" altLang="ko-KR" dirty="0">
                <a:latin typeface="+mj-ea"/>
                <a:ea typeface="+mj-ea"/>
                <a:cs typeface="Arial" panose="020B0604020202020204" pitchFamily="34" charset="0"/>
              </a:rPr>
              <a:t>: stop</a:t>
            </a:r>
          </a:p>
          <a:p>
            <a:r>
              <a:rPr lang="ko-KR" altLang="en-US" dirty="0">
                <a:latin typeface="+mj-ea"/>
                <a:ea typeface="+mj-ea"/>
                <a:cs typeface="Arial" panose="020B0604020202020204" pitchFamily="34" charset="0"/>
              </a:rPr>
              <a:t>현재 신호를 </a:t>
            </a:r>
            <a:r>
              <a:rPr lang="ko-KR" altLang="en-US" dirty="0" err="1">
                <a:latin typeface="+mj-ea"/>
                <a:ea typeface="+mj-ea"/>
                <a:cs typeface="Arial" panose="020B0604020202020204" pitchFamily="34" charset="0"/>
              </a:rPr>
              <a:t>입력하시오</a:t>
            </a:r>
            <a:r>
              <a:rPr lang="en-US" altLang="ko-KR" dirty="0">
                <a:latin typeface="+mj-ea"/>
                <a:ea typeface="+mj-ea"/>
                <a:cs typeface="Arial" panose="020B0604020202020204" pitchFamily="34" charset="0"/>
              </a:rPr>
              <a:t>: stop</a:t>
            </a:r>
          </a:p>
          <a:p>
            <a:r>
              <a:rPr lang="ko-KR" altLang="en-US" dirty="0">
                <a:latin typeface="+mj-ea"/>
                <a:ea typeface="+mj-ea"/>
                <a:cs typeface="Arial" panose="020B0604020202020204" pitchFamily="34" charset="0"/>
              </a:rPr>
              <a:t>현재 신호를 </a:t>
            </a:r>
            <a:r>
              <a:rPr lang="ko-KR" altLang="en-US" dirty="0" err="1">
                <a:latin typeface="+mj-ea"/>
                <a:ea typeface="+mj-ea"/>
                <a:cs typeface="Arial" panose="020B0604020202020204" pitchFamily="34" charset="0"/>
              </a:rPr>
              <a:t>입력하시오</a:t>
            </a:r>
            <a:r>
              <a:rPr lang="en-US" altLang="ko-KR" dirty="0">
                <a:latin typeface="+mj-ea"/>
                <a:ea typeface="+mj-ea"/>
                <a:cs typeface="Arial" panose="020B0604020202020204" pitchFamily="34" charset="0"/>
              </a:rPr>
              <a:t>: stop</a:t>
            </a:r>
          </a:p>
          <a:p>
            <a:r>
              <a:rPr lang="ko-KR" altLang="en-US" dirty="0">
                <a:latin typeface="+mj-ea"/>
                <a:ea typeface="+mj-ea"/>
                <a:cs typeface="Arial" panose="020B0604020202020204" pitchFamily="34" charset="0"/>
              </a:rPr>
              <a:t>현재 신호를 </a:t>
            </a:r>
            <a:r>
              <a:rPr lang="ko-KR" altLang="en-US" dirty="0" err="1">
                <a:latin typeface="+mj-ea"/>
                <a:ea typeface="+mj-ea"/>
                <a:cs typeface="Arial" panose="020B0604020202020204" pitchFamily="34" charset="0"/>
              </a:rPr>
              <a:t>입력하시오</a:t>
            </a:r>
            <a:r>
              <a:rPr lang="en-US" altLang="ko-KR" dirty="0">
                <a:latin typeface="+mj-ea"/>
                <a:ea typeface="+mj-ea"/>
                <a:cs typeface="Arial" panose="020B0604020202020204" pitchFamily="34" charset="0"/>
              </a:rPr>
              <a:t>: stop</a:t>
            </a:r>
          </a:p>
          <a:p>
            <a:r>
              <a:rPr lang="ko-KR" altLang="en-US" dirty="0">
                <a:latin typeface="+mj-ea"/>
                <a:ea typeface="+mj-ea"/>
                <a:cs typeface="Arial" panose="020B0604020202020204" pitchFamily="34" charset="0"/>
              </a:rPr>
              <a:t>현재 신호를 </a:t>
            </a:r>
            <a:r>
              <a:rPr lang="ko-KR" altLang="en-US" dirty="0" err="1">
                <a:latin typeface="+mj-ea"/>
                <a:ea typeface="+mj-ea"/>
                <a:cs typeface="Arial" panose="020B0604020202020204" pitchFamily="34" charset="0"/>
              </a:rPr>
              <a:t>입력하시오</a:t>
            </a:r>
            <a:r>
              <a:rPr lang="en-US" altLang="ko-KR" dirty="0">
                <a:latin typeface="+mj-ea"/>
                <a:ea typeface="+mj-ea"/>
                <a:cs typeface="Arial" panose="020B0604020202020204" pitchFamily="34" charset="0"/>
              </a:rPr>
              <a:t>: go</a:t>
            </a:r>
          </a:p>
          <a:p>
            <a:r>
              <a:rPr lang="en-US" altLang="ko-KR" dirty="0">
                <a:latin typeface="+mj-ea"/>
                <a:ea typeface="+mj-ea"/>
                <a:cs typeface="Arial" panose="020B0604020202020204" pitchFamily="34" charset="0"/>
              </a:rPr>
              <a:t>OK! </a:t>
            </a:r>
            <a:r>
              <a:rPr lang="ko-KR" altLang="en-US" dirty="0">
                <a:latin typeface="+mj-ea"/>
                <a:ea typeface="+mj-ea"/>
                <a:cs typeface="Arial" panose="020B0604020202020204" pitchFamily="34" charset="0"/>
              </a:rPr>
              <a:t>진행합니다</a:t>
            </a:r>
            <a:r>
              <a:rPr lang="en-US" altLang="ko-KR" dirty="0">
                <a:latin typeface="+mj-ea"/>
                <a:ea typeface="+mj-ea"/>
                <a:cs typeface="Arial" panose="020B0604020202020204" pitchFamily="34" charset="0"/>
              </a:rPr>
              <a:t>.</a:t>
            </a:r>
            <a:endParaRPr lang="ko-KR" altLang="en-US" dirty="0"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839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15. </a:t>
            </a:r>
            <a:r>
              <a:rPr lang="ko-KR" altLang="en-US" sz="2800" b="1" dirty="0">
                <a:latin typeface="+mj-ea"/>
              </a:rPr>
              <a:t>핵심 정리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929314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1) </a:t>
            </a:r>
            <a:r>
              <a:rPr lang="ko-KR" altLang="en-US" dirty="0">
                <a:latin typeface="+mj-ea"/>
                <a:ea typeface="+mj-ea"/>
              </a:rPr>
              <a:t>프로그램은 명령어들로 이루어진 텍스트 파일 형태로 작성된다</a:t>
            </a:r>
            <a:r>
              <a:rPr lang="en-US" altLang="ko-KR" dirty="0">
                <a:latin typeface="+mj-ea"/>
                <a:ea typeface="+mj-ea"/>
              </a:rPr>
              <a:t>. </a:t>
            </a:r>
            <a:r>
              <a:rPr lang="ko-KR" altLang="en-US" dirty="0">
                <a:latin typeface="+mj-ea"/>
                <a:ea typeface="+mj-ea"/>
              </a:rPr>
              <a:t>이것을 소스파일 이라고 한다</a:t>
            </a:r>
            <a:r>
              <a:rPr lang="en-US" altLang="ko-KR" dirty="0">
                <a:latin typeface="+mj-ea"/>
                <a:ea typeface="+mj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2) </a:t>
            </a:r>
            <a:r>
              <a:rPr lang="ko-KR" altLang="en-US" dirty="0">
                <a:latin typeface="+mj-ea"/>
                <a:ea typeface="+mj-ea"/>
              </a:rPr>
              <a:t>파이썬 인터프리터는 소스 파일을 해석하여서 컴퓨터가 이해할 수 있는 기계어 파일로 변환하여 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   </a:t>
            </a:r>
            <a:r>
              <a:rPr lang="ko-KR" altLang="en-US" dirty="0">
                <a:latin typeface="+mj-ea"/>
                <a:ea typeface="+mj-ea"/>
              </a:rPr>
              <a:t>생성한다</a:t>
            </a:r>
            <a:r>
              <a:rPr lang="en-US" altLang="ko-KR" dirty="0">
                <a:latin typeface="+mj-ea"/>
                <a:ea typeface="+mj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3) </a:t>
            </a:r>
            <a:r>
              <a:rPr lang="ko-KR" altLang="en-US" dirty="0">
                <a:latin typeface="+mj-ea"/>
                <a:ea typeface="+mj-ea"/>
              </a:rPr>
              <a:t>문장들은 기본적으로 순차적으로 실행되지만 조건에 따라서 서로 다른 경로로 실행되거나 반복될 수 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   </a:t>
            </a:r>
            <a:r>
              <a:rPr lang="ko-KR" altLang="en-US" dirty="0">
                <a:latin typeface="+mj-ea"/>
                <a:ea typeface="+mj-ea"/>
              </a:rPr>
              <a:t>있다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720415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21BEC4-CF49-46C9-BC15-31AD6D9AC32C}"/>
              </a:ext>
            </a:extLst>
          </p:cNvPr>
          <p:cNvSpPr txBox="1"/>
          <p:nvPr/>
        </p:nvSpPr>
        <p:spPr>
          <a:xfrm>
            <a:off x="4164310" y="2708920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latin typeface="+mj-ea"/>
                <a:ea typeface="+mj-ea"/>
              </a:rPr>
              <a:t>감사합니다</a:t>
            </a:r>
            <a:r>
              <a:rPr lang="en-US" altLang="ko-KR" sz="5400" b="1" dirty="0">
                <a:latin typeface="+mj-ea"/>
                <a:ea typeface="+mj-ea"/>
              </a:rPr>
              <a:t>.</a:t>
            </a:r>
            <a:endParaRPr lang="ko-KR" altLang="en-US" sz="5400" b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컴퓨터 프로그램의 특징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12) </a:t>
            </a:r>
            <a:r>
              <a:rPr lang="ko-KR" altLang="en-US" dirty="0"/>
              <a:t>인간의 언어에 근접한 프로그래밍 언어가 개발된다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     </a:t>
            </a:r>
            <a:r>
              <a:rPr lang="en-US" altLang="ko-KR" dirty="0"/>
              <a:t>- </a:t>
            </a:r>
            <a:r>
              <a:rPr lang="ko-KR" altLang="en-US" dirty="0"/>
              <a:t>인간이 프로그래밍 언어를 배워서 프로그램을 작성하면 컴파일러</a:t>
            </a:r>
            <a:r>
              <a:rPr lang="en-US" altLang="ko-KR" dirty="0"/>
              <a:t>(compiler)</a:t>
            </a:r>
            <a:r>
              <a:rPr lang="ko-KR" altLang="en-US" dirty="0"/>
              <a:t>라고 하는 통역을 담당하는     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</a:t>
            </a:r>
            <a:r>
              <a:rPr lang="ko-KR" altLang="en-US" dirty="0"/>
              <a:t>소프트웨어가 프로그램을 기계어로 번역한다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91779A-6CF1-4D68-B8C5-6A964536D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80" y="2474164"/>
            <a:ext cx="3811140" cy="323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789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 err="1">
                <a:latin typeface="+mj-ea"/>
              </a:rPr>
              <a:t>파이썬이란</a:t>
            </a:r>
            <a:r>
              <a:rPr lang="en-US" altLang="ko-KR" sz="2800" b="1" dirty="0">
                <a:latin typeface="+mj-ea"/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4619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1) 1991</a:t>
            </a:r>
            <a:r>
              <a:rPr lang="ko-KR" altLang="en-US" dirty="0"/>
              <a:t>년에 귀도 반 </a:t>
            </a:r>
            <a:r>
              <a:rPr lang="ko-KR" altLang="en-US" dirty="0" err="1"/>
              <a:t>로섬</a:t>
            </a:r>
            <a:r>
              <a:rPr lang="en-US" altLang="ko-KR" dirty="0"/>
              <a:t>(Guido van Rossum)</a:t>
            </a:r>
            <a:r>
              <a:rPr lang="ko-KR" altLang="en-US" dirty="0"/>
              <a:t>이 개발한 대화형 프로그래밍 언어이다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2) </a:t>
            </a:r>
            <a:r>
              <a:rPr lang="ko-KR" altLang="en-US" dirty="0"/>
              <a:t>생산성이 뛰어나다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3) </a:t>
            </a:r>
            <a:r>
              <a:rPr lang="ko-KR" altLang="en-US" dirty="0"/>
              <a:t>초보자한테 좋은 언어 </a:t>
            </a:r>
            <a:r>
              <a:rPr lang="en-US" altLang="ko-KR" dirty="0"/>
              <a:t>– </a:t>
            </a:r>
            <a:r>
              <a:rPr lang="ko-KR" altLang="en-US" dirty="0"/>
              <a:t>인터프리터 언어</a:t>
            </a:r>
            <a:r>
              <a:rPr lang="en-US" altLang="ko-KR" dirty="0"/>
              <a:t>(</a:t>
            </a:r>
            <a:r>
              <a:rPr lang="ko-KR" altLang="en-US" dirty="0"/>
              <a:t>해석기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4) </a:t>
            </a:r>
            <a:r>
              <a:rPr lang="ko-KR" altLang="en-US" dirty="0" err="1"/>
              <a:t>파이썬은</a:t>
            </a:r>
            <a:r>
              <a:rPr lang="ko-KR" altLang="en-US" dirty="0"/>
              <a:t> 실행 전에 컴파일 할 필요가 없다</a:t>
            </a:r>
            <a:r>
              <a:rPr lang="en-US" altLang="ko-KR" dirty="0"/>
              <a:t>.(</a:t>
            </a:r>
            <a:r>
              <a:rPr lang="ko-KR" altLang="en-US" dirty="0"/>
              <a:t>타 언어들은 실행하기 전에 컴퓨터가 이해할 수 있는 기계어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</a:t>
            </a:r>
            <a:r>
              <a:rPr lang="ko-KR" altLang="en-US" dirty="0"/>
              <a:t>로 컴파일 하는 과정이  필요하다</a:t>
            </a:r>
            <a:r>
              <a:rPr lang="en-US" altLang="ko-KR" dirty="0"/>
              <a:t>.)</a:t>
            </a:r>
            <a:endParaRPr lang="ko-KR" altLang="en-US" dirty="0"/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42FB91-CE94-47D5-A2E9-48C26AF6C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57" y="1441275"/>
            <a:ext cx="3240360" cy="19877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16FE040-5865-4B0E-BDD3-279996A3B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457" y="5229200"/>
            <a:ext cx="7248525" cy="13842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65CA40A-BFC4-482C-B0CC-342E3C46ED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889" y="5491408"/>
            <a:ext cx="1906889" cy="99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324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 err="1">
                <a:latin typeface="+mj-ea"/>
              </a:rPr>
              <a:t>파이썬이란</a:t>
            </a:r>
            <a:r>
              <a:rPr lang="en-US" altLang="ko-KR" sz="2800" b="1" dirty="0">
                <a:latin typeface="+mj-ea"/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294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5) </a:t>
            </a:r>
            <a:r>
              <a:rPr lang="ko-KR" altLang="en-US" dirty="0" err="1">
                <a:latin typeface="+mj-ea"/>
                <a:ea typeface="+mj-ea"/>
              </a:rPr>
              <a:t>파이썬은</a:t>
            </a:r>
            <a:r>
              <a:rPr lang="ko-KR" altLang="en-US" dirty="0">
                <a:latin typeface="+mj-ea"/>
                <a:ea typeface="+mj-ea"/>
              </a:rPr>
              <a:t> 문법이 쉬워서 코드를 보면 직관적으로 알 수 있는 부분이 많다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6) </a:t>
            </a:r>
            <a:r>
              <a:rPr lang="ko-KR" altLang="en-US" dirty="0" err="1">
                <a:latin typeface="+mj-ea"/>
                <a:ea typeface="+mj-ea"/>
              </a:rPr>
              <a:t>파이썬은</a:t>
            </a:r>
            <a:r>
              <a:rPr lang="ko-KR" altLang="en-US" dirty="0">
                <a:latin typeface="+mj-ea"/>
                <a:ea typeface="+mj-ea"/>
              </a:rPr>
              <a:t> 다양한 플랫폼에서 사용한다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7) </a:t>
            </a:r>
            <a:r>
              <a:rPr lang="ko-KR" altLang="en-US" dirty="0">
                <a:latin typeface="+mj-ea"/>
                <a:ea typeface="+mj-ea"/>
              </a:rPr>
              <a:t>라이브러리가 풍부하다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8) </a:t>
            </a:r>
            <a:r>
              <a:rPr lang="ko-KR" altLang="en-US" dirty="0">
                <a:latin typeface="+mj-ea"/>
                <a:ea typeface="+mj-ea"/>
              </a:rPr>
              <a:t>애니메이션이나 그래픽을 쉽게 사용할 수 있다</a:t>
            </a:r>
            <a:r>
              <a:rPr lang="en-US" altLang="ko-KR" dirty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896B11-7D28-4372-A9AE-3346CDCDE0CE}"/>
              </a:ext>
            </a:extLst>
          </p:cNvPr>
          <p:cNvSpPr txBox="1"/>
          <p:nvPr/>
        </p:nvSpPr>
        <p:spPr>
          <a:xfrm>
            <a:off x="1199456" y="1630541"/>
            <a:ext cx="5120312" cy="646331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  <a:cs typeface="Arial" panose="020B0604020202020204" pitchFamily="34" charset="0"/>
              </a:rPr>
              <a:t>if "</a:t>
            </a:r>
            <a:r>
              <a:rPr lang="ko-KR" altLang="en-US" dirty="0">
                <a:latin typeface="+mj-ea"/>
                <a:ea typeface="+mj-ea"/>
                <a:cs typeface="Arial" panose="020B0604020202020204" pitchFamily="34" charset="0"/>
              </a:rPr>
              <a:t>사과</a:t>
            </a:r>
            <a:r>
              <a:rPr lang="en-US" altLang="ko-KR" dirty="0">
                <a:latin typeface="+mj-ea"/>
                <a:ea typeface="+mj-ea"/>
                <a:cs typeface="Arial" panose="020B0604020202020204" pitchFamily="34" charset="0"/>
              </a:rPr>
              <a:t>" in ["</a:t>
            </a:r>
            <a:r>
              <a:rPr lang="ko-KR" altLang="en-US" dirty="0">
                <a:latin typeface="+mj-ea"/>
                <a:ea typeface="+mj-ea"/>
                <a:cs typeface="Arial" panose="020B0604020202020204" pitchFamily="34" charset="0"/>
              </a:rPr>
              <a:t>딸기</a:t>
            </a:r>
            <a:r>
              <a:rPr lang="en-US" altLang="ko-KR" dirty="0">
                <a:latin typeface="+mj-ea"/>
                <a:ea typeface="+mj-ea"/>
                <a:cs typeface="Arial" panose="020B0604020202020204" pitchFamily="34" charset="0"/>
              </a:rPr>
              <a:t>", "</a:t>
            </a:r>
            <a:r>
              <a:rPr lang="ko-KR" altLang="en-US" dirty="0">
                <a:latin typeface="+mj-ea"/>
                <a:ea typeface="+mj-ea"/>
                <a:cs typeface="Arial" panose="020B0604020202020204" pitchFamily="34" charset="0"/>
              </a:rPr>
              <a:t>바나나</a:t>
            </a:r>
            <a:r>
              <a:rPr lang="en-US" altLang="ko-KR" dirty="0">
                <a:latin typeface="+mj-ea"/>
                <a:ea typeface="+mj-ea"/>
                <a:cs typeface="Arial" panose="020B0604020202020204" pitchFamily="34" charset="0"/>
              </a:rPr>
              <a:t>", "</a:t>
            </a:r>
            <a:r>
              <a:rPr lang="ko-KR" altLang="en-US" dirty="0">
                <a:latin typeface="+mj-ea"/>
                <a:ea typeface="+mj-ea"/>
                <a:cs typeface="Arial" panose="020B0604020202020204" pitchFamily="34" charset="0"/>
              </a:rPr>
              <a:t>포도</a:t>
            </a:r>
            <a:r>
              <a:rPr lang="en-US" altLang="ko-KR" dirty="0">
                <a:latin typeface="+mj-ea"/>
                <a:ea typeface="+mj-ea"/>
                <a:cs typeface="Arial" panose="020B0604020202020204" pitchFamily="34" charset="0"/>
              </a:rPr>
              <a:t>", "</a:t>
            </a:r>
            <a:r>
              <a:rPr lang="ko-KR" altLang="en-US" dirty="0">
                <a:latin typeface="+mj-ea"/>
                <a:ea typeface="+mj-ea"/>
                <a:cs typeface="Arial" panose="020B0604020202020204" pitchFamily="34" charset="0"/>
              </a:rPr>
              <a:t>사과</a:t>
            </a:r>
            <a:r>
              <a:rPr lang="en-US" altLang="ko-KR" dirty="0">
                <a:latin typeface="+mj-ea"/>
                <a:ea typeface="+mj-ea"/>
                <a:cs typeface="Arial" panose="020B0604020202020204" pitchFamily="34" charset="0"/>
              </a:rPr>
              <a:t>"]:    </a:t>
            </a:r>
          </a:p>
          <a:p>
            <a:r>
              <a:rPr lang="en-US" altLang="ko-KR" dirty="0">
                <a:latin typeface="+mj-ea"/>
                <a:ea typeface="+mj-ea"/>
                <a:cs typeface="Arial" panose="020B0604020202020204" pitchFamily="34" charset="0"/>
              </a:rPr>
              <a:t>	print("</a:t>
            </a:r>
            <a:r>
              <a:rPr lang="ko-KR" altLang="en-US" dirty="0">
                <a:latin typeface="+mj-ea"/>
                <a:ea typeface="+mj-ea"/>
                <a:cs typeface="Arial" panose="020B0604020202020204" pitchFamily="34" charset="0"/>
              </a:rPr>
              <a:t>사과가 있습니다</a:t>
            </a:r>
            <a:r>
              <a:rPr lang="en-US" altLang="ko-KR" dirty="0">
                <a:latin typeface="+mj-ea"/>
                <a:ea typeface="+mj-ea"/>
                <a:cs typeface="Arial" panose="020B0604020202020204" pitchFamily="34" charset="0"/>
              </a:rPr>
              <a:t>")</a:t>
            </a:r>
            <a:endParaRPr lang="ko-KR" altLang="en-US" dirty="0"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417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</a:t>
            </a:r>
            <a:r>
              <a:rPr lang="ko-KR" altLang="en-US" sz="2800" b="1" dirty="0">
                <a:latin typeface="+mj-ea"/>
              </a:rPr>
              <a:t>파이썬 설치하기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5855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1) </a:t>
            </a:r>
            <a:r>
              <a:rPr lang="ko-KR" altLang="en-US" dirty="0" err="1">
                <a:latin typeface="+mj-ea"/>
                <a:ea typeface="+mj-ea"/>
              </a:rPr>
              <a:t>파이썬을</a:t>
            </a:r>
            <a:r>
              <a:rPr lang="ko-KR" altLang="en-US" dirty="0">
                <a:latin typeface="+mj-ea"/>
                <a:ea typeface="+mj-ea"/>
              </a:rPr>
              <a:t> 설치하려면 </a:t>
            </a:r>
            <a:r>
              <a:rPr lang="en-US" altLang="ko-KR" dirty="0">
                <a:latin typeface="+mj-ea"/>
                <a:ea typeface="+mj-ea"/>
              </a:rPr>
              <a:t>http://www.python.org/</a:t>
            </a:r>
            <a:r>
              <a:rPr lang="ko-KR" altLang="en-US" dirty="0">
                <a:latin typeface="+mj-ea"/>
                <a:ea typeface="+mj-ea"/>
              </a:rPr>
              <a:t>에 접속하여 </a:t>
            </a:r>
            <a:r>
              <a:rPr lang="en-US" altLang="ko-KR" dirty="0">
                <a:latin typeface="+mj-ea"/>
                <a:ea typeface="+mj-ea"/>
              </a:rPr>
              <a:t>Download </a:t>
            </a:r>
            <a:r>
              <a:rPr lang="ko-KR" altLang="en-US" dirty="0">
                <a:latin typeface="+mj-ea"/>
                <a:ea typeface="+mj-ea"/>
              </a:rPr>
              <a:t>메뉴에서 </a:t>
            </a:r>
            <a:r>
              <a:rPr lang="en-US" altLang="ko-KR" dirty="0">
                <a:latin typeface="+mj-ea"/>
                <a:ea typeface="+mj-ea"/>
              </a:rPr>
              <a:t>"Python 3.8.7"</a:t>
            </a:r>
            <a:r>
              <a:rPr lang="ko-KR" altLang="en-US" dirty="0">
                <a:latin typeface="+mj-ea"/>
                <a:ea typeface="+mj-ea"/>
              </a:rPr>
              <a:t>을 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+mj-ea"/>
                <a:ea typeface="+mj-ea"/>
              </a:rPr>
              <a:t>   선택한다</a:t>
            </a:r>
            <a:r>
              <a:rPr lang="en-US" altLang="ko-KR" dirty="0">
                <a:latin typeface="+mj-ea"/>
                <a:ea typeface="+mj-ea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 - 2021.01</a:t>
            </a:r>
            <a:r>
              <a:rPr lang="ko-KR" altLang="en-US" dirty="0">
                <a:latin typeface="+mj-ea"/>
                <a:ea typeface="+mj-ea"/>
              </a:rPr>
              <a:t>월 기준으로 최신 버전이 </a:t>
            </a:r>
            <a:r>
              <a:rPr lang="en-US" altLang="ko-KR" dirty="0">
                <a:latin typeface="+mj-ea"/>
                <a:ea typeface="+mj-ea"/>
              </a:rPr>
              <a:t>3.9.1</a:t>
            </a:r>
            <a:r>
              <a:rPr lang="ko-KR" altLang="en-US" dirty="0">
                <a:latin typeface="+mj-ea"/>
                <a:ea typeface="+mj-ea"/>
              </a:rPr>
              <a:t>이지만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좀 안정화 되어진 </a:t>
            </a:r>
            <a:r>
              <a:rPr lang="en-US" altLang="ko-KR" dirty="0">
                <a:latin typeface="+mj-ea"/>
                <a:ea typeface="+mj-ea"/>
              </a:rPr>
              <a:t>3.8.7</a:t>
            </a:r>
            <a:r>
              <a:rPr lang="ko-KR" altLang="en-US" dirty="0">
                <a:latin typeface="+mj-ea"/>
                <a:ea typeface="+mj-ea"/>
              </a:rPr>
              <a:t>버전을 다운로드하여 설치한다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F751BEA-5952-4043-8825-D66E21C89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2016934"/>
            <a:ext cx="7786512" cy="350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838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</a:t>
            </a:r>
            <a:r>
              <a:rPr lang="ko-KR" altLang="en-US" sz="2800" b="1" dirty="0">
                <a:latin typeface="+mj-ea"/>
              </a:rPr>
              <a:t>파이썬 설치하기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4193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2) </a:t>
            </a:r>
            <a:r>
              <a:rPr lang="ko-KR" altLang="en-US" dirty="0">
                <a:latin typeface="+mj-ea"/>
                <a:ea typeface="+mj-ea"/>
              </a:rPr>
              <a:t>반드시 아래 내용을 체크하도록 하자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924FB18-6448-41D2-B566-E929B59F5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56" y="1556792"/>
            <a:ext cx="6768752" cy="415122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DAA7F5A-2E21-48A5-8562-922502A28BBA}"/>
              </a:ext>
            </a:extLst>
          </p:cNvPr>
          <p:cNvSpPr/>
          <p:nvPr/>
        </p:nvSpPr>
        <p:spPr>
          <a:xfrm>
            <a:off x="2999656" y="2915144"/>
            <a:ext cx="3816424" cy="945904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E53E13C-3F39-45E7-83A6-2680EC8FBAE9}"/>
              </a:ext>
            </a:extLst>
          </p:cNvPr>
          <p:cNvSpPr/>
          <p:nvPr/>
        </p:nvSpPr>
        <p:spPr>
          <a:xfrm>
            <a:off x="2999656" y="5010848"/>
            <a:ext cx="3096344" cy="636884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737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</a:t>
            </a:r>
            <a:r>
              <a:rPr lang="ko-KR" altLang="en-US" sz="2800" b="1" dirty="0">
                <a:latin typeface="+mj-ea"/>
              </a:rPr>
              <a:t>파이썬 설치하기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460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3) DOS </a:t>
            </a:r>
            <a:r>
              <a:rPr lang="ko-KR" altLang="en-US" dirty="0">
                <a:latin typeface="+mj-ea"/>
                <a:ea typeface="+mj-ea"/>
              </a:rPr>
              <a:t>명령 프롬프트에서 </a:t>
            </a:r>
            <a:r>
              <a:rPr lang="en-US" altLang="ko-KR" dirty="0">
                <a:latin typeface="+mj-ea"/>
                <a:ea typeface="+mj-ea"/>
              </a:rPr>
              <a:t>"python"</a:t>
            </a:r>
            <a:r>
              <a:rPr lang="ko-KR" altLang="en-US" dirty="0">
                <a:latin typeface="+mj-ea"/>
                <a:ea typeface="+mj-ea"/>
              </a:rPr>
              <a:t>이라고 입력하거나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윈도우의 시작 메뉴에서 </a:t>
            </a:r>
            <a:r>
              <a:rPr lang="en-US" altLang="ko-KR" dirty="0">
                <a:latin typeface="+mj-ea"/>
                <a:ea typeface="+mj-ea"/>
              </a:rPr>
              <a:t>"IDLE" </a:t>
            </a:r>
            <a:r>
              <a:rPr lang="ko-KR" altLang="en-US" dirty="0">
                <a:latin typeface="+mj-ea"/>
                <a:ea typeface="+mj-ea"/>
              </a:rPr>
              <a:t>프로그램을 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+mj-ea"/>
                <a:ea typeface="+mj-ea"/>
              </a:rPr>
              <a:t>   찾아서 실행한다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   - </a:t>
            </a:r>
            <a:r>
              <a:rPr lang="ko-KR" altLang="en-US" dirty="0">
                <a:latin typeface="+mj-ea"/>
                <a:ea typeface="+mj-ea"/>
              </a:rPr>
              <a:t>위의 창은 </a:t>
            </a:r>
            <a:r>
              <a:rPr lang="en-US" altLang="ko-KR" dirty="0" err="1">
                <a:latin typeface="+mj-ea"/>
                <a:ea typeface="+mj-ea"/>
              </a:rPr>
              <a:t>cmd</a:t>
            </a:r>
            <a:r>
              <a:rPr lang="ko-KR" altLang="en-US" dirty="0">
                <a:latin typeface="+mj-ea"/>
                <a:ea typeface="+mj-ea"/>
              </a:rPr>
              <a:t>에서 실행한 화면이다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4EADC58-81AD-4361-9740-FD1054D19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2" y="1985740"/>
            <a:ext cx="8640960" cy="315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340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</a:t>
            </a:r>
            <a:r>
              <a:rPr lang="ko-KR" altLang="en-US" sz="2800" b="1" dirty="0">
                <a:latin typeface="+mj-ea"/>
              </a:rPr>
              <a:t>파이썬 설치하기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5440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4) </a:t>
            </a:r>
            <a:r>
              <a:rPr lang="ko-KR" altLang="en-US" dirty="0"/>
              <a:t>파이썬 쉘에서는 </a:t>
            </a:r>
            <a:r>
              <a:rPr lang="en-US" altLang="ko-KR" dirty="0"/>
              <a:t>&gt;&gt;&gt; </a:t>
            </a:r>
            <a:r>
              <a:rPr lang="ko-KR" altLang="en-US" dirty="0"/>
              <a:t>뒤에 우리가 명령어를 입력하고 </a:t>
            </a:r>
            <a:r>
              <a:rPr lang="ko-KR" altLang="en-US" dirty="0" err="1"/>
              <a:t>엔터키를</a:t>
            </a:r>
            <a:r>
              <a:rPr lang="ko-KR" altLang="en-US" dirty="0"/>
              <a:t> 누르면 명령어가 실행되고 실행 결과가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</a:t>
            </a:r>
            <a:r>
              <a:rPr lang="ko-KR" altLang="en-US" dirty="0"/>
              <a:t>화면에 출력된다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   - </a:t>
            </a:r>
            <a:r>
              <a:rPr lang="ko-KR" altLang="en-US" dirty="0">
                <a:latin typeface="+mj-ea"/>
                <a:ea typeface="+mj-ea"/>
              </a:rPr>
              <a:t>위의 창은 </a:t>
            </a:r>
            <a:r>
              <a:rPr lang="en-US" altLang="ko-KR" dirty="0">
                <a:latin typeface="+mj-ea"/>
                <a:ea typeface="+mj-ea"/>
              </a:rPr>
              <a:t>IDLE(Integrated Development Environment)</a:t>
            </a:r>
            <a:r>
              <a:rPr lang="ko-KR" altLang="en-US" dirty="0">
                <a:latin typeface="+mj-ea"/>
                <a:ea typeface="+mj-ea"/>
              </a:rPr>
              <a:t>에서 실행한 화면이다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7AABE54-69D3-4C00-AF82-B814DBC52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464" y="1916832"/>
            <a:ext cx="94107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798305"/>
      </p:ext>
    </p:extLst>
  </p:cSld>
  <p:clrMapOvr>
    <a:masterClrMapping/>
  </p:clrMapOvr>
</p:sld>
</file>

<file path=ppt/theme/theme1.xml><?xml version="1.0" encoding="utf-8"?>
<a:theme xmlns:a="http://schemas.openxmlformats.org/drawingml/2006/main" name="027TGp_edu_biz_gr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5637</TotalTime>
  <Words>946</Words>
  <Application>Microsoft Office PowerPoint</Application>
  <PresentationFormat>와이드스크린</PresentationFormat>
  <Paragraphs>205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맑은 고딕</vt:lpstr>
      <vt:lpstr>Arial</vt:lpstr>
      <vt:lpstr>Calibri</vt:lpstr>
      <vt:lpstr>Calibri Light</vt:lpstr>
      <vt:lpstr>027TGp_edu_biz_gr</vt:lpstr>
      <vt:lpstr>PowerPoint 프레젠테이션</vt:lpstr>
      <vt:lpstr>1. 컴퓨터 프로그램의 특징</vt:lpstr>
      <vt:lpstr>1. 컴퓨터 프로그램의 특징</vt:lpstr>
      <vt:lpstr>2. 파이썬이란?</vt:lpstr>
      <vt:lpstr>2. 파이썬이란?</vt:lpstr>
      <vt:lpstr>3. 파이썬 설치하기</vt:lpstr>
      <vt:lpstr>3. 파이썬 설치하기</vt:lpstr>
      <vt:lpstr>3. 파이썬 설치하기</vt:lpstr>
      <vt:lpstr>3. 파이썬 설치하기</vt:lpstr>
      <vt:lpstr>4. 첫 번째 프로그램 분석하기</vt:lpstr>
      <vt:lpstr>5. 문자열, print()함수</vt:lpstr>
      <vt:lpstr>6. 스크립트 모드</vt:lpstr>
      <vt:lpstr>7. 소스 파일 작성하기</vt:lpstr>
      <vt:lpstr>8. IDLE을 이용한 소스파일 작성</vt:lpstr>
      <vt:lpstr>9. IDLE을 이용한 소스파일 실행</vt:lpstr>
      <vt:lpstr>10. 프로그램의 간단한 분석</vt:lpstr>
      <vt:lpstr>11. 변수</vt:lpstr>
      <vt:lpstr>12. 터틀 그래픽</vt:lpstr>
      <vt:lpstr>13. 터틀 그래픽 윈도우</vt:lpstr>
      <vt:lpstr>14. 조건문과 반복문의 간단한 소개</vt:lpstr>
      <vt:lpstr>14. 조건문과 반복문의 간단한 소개</vt:lpstr>
      <vt:lpstr>14. 조건문과 반복문의 간단한 소개</vt:lpstr>
      <vt:lpstr>15. 핵심 정리</vt:lpstr>
      <vt:lpstr>PowerPoint 프레젠테이션</vt:lpstr>
    </vt:vector>
  </TitlesOfParts>
  <Company>길드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Registered User</dc:creator>
  <cp:lastModifiedBy>코딩형</cp:lastModifiedBy>
  <cp:revision>1377</cp:revision>
  <dcterms:created xsi:type="dcterms:W3CDTF">2019-09-27T03:30:23Z</dcterms:created>
  <dcterms:modified xsi:type="dcterms:W3CDTF">2021-01-19T03:09:00Z</dcterms:modified>
</cp:coreProperties>
</file>