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495" r:id="rId3"/>
    <p:sldId id="496" r:id="rId4"/>
    <p:sldId id="497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pythontutor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aaa@google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3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자료형</a:t>
            </a:r>
            <a:r>
              <a:rPr lang="en-US" altLang="ko-KR" sz="4000" dirty="0">
                <a:latin typeface="+mj-ea"/>
                <a:ea typeface="+mj-ea"/>
              </a:rPr>
              <a:t>(Data-Type)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문자열</a:t>
            </a:r>
            <a:r>
              <a:rPr lang="en-US" altLang="ko-KR" sz="2800" b="1" dirty="0">
                <a:latin typeface="+mj-ea"/>
              </a:rPr>
              <a:t>(string)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192666" cy="341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2)</a:t>
            </a:r>
            <a:r>
              <a:rPr lang="ko-KR" altLang="en-US" dirty="0">
                <a:latin typeface="+mj-ea"/>
                <a:ea typeface="+mj-ea"/>
              </a:rPr>
              <a:t> 문자열의 연결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파이썬 쉘에서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 이상의 문자열 </a:t>
            </a:r>
            <a:r>
              <a:rPr lang="ko-KR" altLang="en-US" sz="1600" dirty="0" err="1">
                <a:latin typeface="+mj-ea"/>
                <a:ea typeface="+mj-ea"/>
              </a:rPr>
              <a:t>리터럴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즉 따옴표로 감싸진 문자열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이 서로 붙어 있으면 자동으로 연결된다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이것은 </a:t>
            </a:r>
            <a:r>
              <a:rPr lang="ko-KR" altLang="en-US" sz="1600" dirty="0" err="1">
                <a:latin typeface="+mj-ea"/>
                <a:ea typeface="+mj-ea"/>
              </a:rPr>
              <a:t>리터럴에만</a:t>
            </a:r>
            <a:r>
              <a:rPr lang="ko-KR" altLang="en-US" sz="1600" dirty="0">
                <a:latin typeface="+mj-ea"/>
                <a:ea typeface="+mj-ea"/>
              </a:rPr>
              <a:t> 허용된다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변수나 수식은 해당하지 않지만 만약 변수와 변수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또는 변수와 </a:t>
            </a:r>
            <a:r>
              <a:rPr lang="ko-KR" altLang="en-US" sz="1600" dirty="0" err="1">
                <a:latin typeface="+mj-ea"/>
                <a:ea typeface="+mj-ea"/>
              </a:rPr>
              <a:t>리터럴을</a:t>
            </a:r>
            <a:r>
              <a:rPr lang="ko-KR" altLang="en-US" sz="1600" dirty="0">
                <a:latin typeface="+mj-ea"/>
                <a:ea typeface="+mj-ea"/>
              </a:rPr>
              <a:t> 연결하고 싶으면 </a:t>
            </a:r>
            <a:r>
              <a:rPr lang="en-US" altLang="ko-KR" sz="1600" dirty="0">
                <a:latin typeface="+mj-ea"/>
                <a:ea typeface="+mj-ea"/>
              </a:rPr>
              <a:t>+ </a:t>
            </a:r>
            <a:r>
              <a:rPr lang="ko-KR" altLang="en-US" sz="1600" dirty="0">
                <a:latin typeface="+mj-ea"/>
                <a:ea typeface="+mj-ea"/>
              </a:rPr>
              <a:t>연산자로 합칠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아래와 같이 되는 것을 문자열 접합이라고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445CC-32C1-4E14-B297-1503411FEEF3}"/>
              </a:ext>
            </a:extLst>
          </p:cNvPr>
          <p:cNvSpPr txBox="1"/>
          <p:nvPr/>
        </p:nvSpPr>
        <p:spPr>
          <a:xfrm>
            <a:off x="1415480" y="2276872"/>
            <a:ext cx="6624736" cy="58477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'</a:t>
            </a: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Py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' 'thon'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'Python’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368AC-AA39-46DA-9A1C-5FFA91BD32C9}"/>
              </a:ext>
            </a:extLst>
          </p:cNvPr>
          <p:cNvSpPr txBox="1"/>
          <p:nvPr/>
        </p:nvSpPr>
        <p:spPr>
          <a:xfrm>
            <a:off x="1415480" y="3703966"/>
            <a:ext cx="6624736" cy="206210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'</a:t>
            </a: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Py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’ + 'thon'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'Python’</a:t>
            </a:r>
          </a:p>
          <a:p>
            <a:endParaRPr lang="en-US" altLang="ko-KR" sz="16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</a:t>
            </a: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first_name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="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길동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"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</a:t>
            </a: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last_name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="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홍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"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name = </a:t>
            </a: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last_name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 + </a:t>
            </a: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first_name</a:t>
            </a:r>
            <a:endParaRPr lang="en-US" altLang="ko-KR" sz="16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print(name)</a:t>
            </a:r>
          </a:p>
          <a:p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홍길동</a:t>
            </a:r>
            <a:endParaRPr lang="en-US" altLang="ko-KR" sz="16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7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문자열</a:t>
            </a:r>
            <a:r>
              <a:rPr lang="en-US" altLang="ko-KR" sz="2800" b="1" dirty="0">
                <a:latin typeface="+mj-ea"/>
              </a:rPr>
              <a:t>(string)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192666" cy="4522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3)</a:t>
            </a:r>
            <a:r>
              <a:rPr lang="ko-KR" altLang="en-US" dirty="0">
                <a:latin typeface="+mj-ea"/>
                <a:ea typeface="+mj-ea"/>
              </a:rPr>
              <a:t> 문자열과 정수 간의 변환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+ </a:t>
            </a:r>
            <a:r>
              <a:rPr lang="ko-KR" altLang="en-US" sz="1600" dirty="0">
                <a:latin typeface="+mj-ea"/>
                <a:ea typeface="+mj-ea"/>
              </a:rPr>
              <a:t>연산자는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문자열을 합치거나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정수를 합칠 수 있지만 만약 아래와 같은 경우 즉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문자열과 정수를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합치라고 한다면 오류가 발생한다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그 이유는 바로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모든 데이터에는 타입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(type)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 있다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자료형이라고도</a:t>
            </a:r>
            <a:r>
              <a:rPr lang="ko-KR" altLang="en-US" sz="1600" dirty="0">
                <a:latin typeface="+mj-ea"/>
                <a:ea typeface="+mj-ea"/>
              </a:rPr>
              <a:t>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위에서 </a:t>
            </a:r>
            <a:r>
              <a:rPr lang="en-US" altLang="ko-KR" sz="1600" dirty="0">
                <a:latin typeface="+mj-ea"/>
                <a:ea typeface="+mj-ea"/>
              </a:rPr>
              <a:t>“Student”</a:t>
            </a:r>
            <a:r>
              <a:rPr lang="ko-KR" altLang="en-US" sz="1600" dirty="0">
                <a:latin typeface="+mj-ea"/>
                <a:ea typeface="+mj-ea"/>
              </a:rPr>
              <a:t>는 문자열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타입이고 </a:t>
            </a:r>
            <a:r>
              <a:rPr lang="en-US" altLang="ko-KR" sz="1600" dirty="0">
                <a:latin typeface="+mj-ea"/>
                <a:ea typeface="+mj-ea"/>
              </a:rPr>
              <a:t>26</a:t>
            </a:r>
            <a:r>
              <a:rPr lang="ko-KR" altLang="en-US" sz="1600" dirty="0">
                <a:latin typeface="+mj-ea"/>
                <a:ea typeface="+mj-ea"/>
              </a:rPr>
              <a:t>은 정수 타입이다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타입이 다른 데이터를 </a:t>
            </a:r>
            <a:r>
              <a:rPr lang="en-US" altLang="ko-KR" sz="1600" dirty="0">
                <a:latin typeface="+mj-ea"/>
                <a:ea typeface="+mj-ea"/>
              </a:rPr>
              <a:t>+ </a:t>
            </a:r>
            <a:r>
              <a:rPr lang="ko-KR" altLang="en-US" sz="1600" dirty="0">
                <a:latin typeface="+mj-ea"/>
                <a:ea typeface="+mj-ea"/>
              </a:rPr>
              <a:t>연산자로 합치려고 시도하면 오류가 발생하는 것이다</a:t>
            </a:r>
            <a:r>
              <a:rPr lang="en-US" altLang="ko-KR" sz="1600" dirty="0">
                <a:latin typeface="+mj-ea"/>
                <a:ea typeface="+mj-ea"/>
              </a:rPr>
              <a:t>. 26</a:t>
            </a:r>
            <a:r>
              <a:rPr lang="ko-KR" altLang="en-US" sz="1600" dirty="0">
                <a:latin typeface="+mj-ea"/>
                <a:ea typeface="+mj-ea"/>
              </a:rPr>
              <a:t>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str()</a:t>
            </a:r>
            <a:r>
              <a:rPr lang="ko-KR" altLang="en-US" sz="1600" dirty="0">
                <a:latin typeface="+mj-ea"/>
                <a:ea typeface="+mj-ea"/>
              </a:rPr>
              <a:t>을 이용하여 문자열로 변환한 후에 합쳐야 하는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반대로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문자열을 숫자로 변환하는 함수도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아래와 같이 말이다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368AC-AA39-46DA-9A1C-5FFA91BD32C9}"/>
              </a:ext>
            </a:extLst>
          </p:cNvPr>
          <p:cNvSpPr txBox="1"/>
          <p:nvPr/>
        </p:nvSpPr>
        <p:spPr>
          <a:xfrm>
            <a:off x="1415480" y="2260780"/>
            <a:ext cx="6624736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"Student"+26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...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TypeError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Can't convert 'int' object to str implicitly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D8223-F8DC-4627-B369-AC524E254FBB}"/>
              </a:ext>
            </a:extLst>
          </p:cNvPr>
          <p:cNvSpPr txBox="1"/>
          <p:nvPr/>
        </p:nvSpPr>
        <p:spPr>
          <a:xfrm>
            <a:off x="1415480" y="4467582"/>
            <a:ext cx="6624736" cy="58477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"</a:t>
            </a: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Student"+str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(26)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‘Student26’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8954C-C8A6-485E-9DBF-C16B103BB725}"/>
              </a:ext>
            </a:extLst>
          </p:cNvPr>
          <p:cNvSpPr txBox="1"/>
          <p:nvPr/>
        </p:nvSpPr>
        <p:spPr>
          <a:xfrm>
            <a:off x="1415480" y="5575577"/>
            <a:ext cx="6624736" cy="58477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+mj-ea"/>
                <a:ea typeface="+mj-ea"/>
              </a:rPr>
              <a:t>&gt;&gt;&gt;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price = int("259000")          # </a:t>
            </a:r>
            <a:r>
              <a:rPr lang="ko-KR" altLang="en-US" sz="1600" dirty="0">
                <a:latin typeface="+mj-ea"/>
                <a:ea typeface="+mj-ea"/>
              </a:rPr>
              <a:t>문자열을 정수로</a:t>
            </a:r>
          </a:p>
          <a:p>
            <a:pPr latinLnBrk="1"/>
            <a:r>
              <a:rPr lang="en-US" altLang="ko-KR" sz="1600" dirty="0">
                <a:latin typeface="+mj-ea"/>
                <a:ea typeface="+mj-ea"/>
              </a:rPr>
              <a:t>&gt;&gt;&gt;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height = float(＂290.54＂);   # </a:t>
            </a:r>
            <a:r>
              <a:rPr lang="ko-KR" altLang="en-US" sz="1600" dirty="0">
                <a:latin typeface="+mj-ea"/>
                <a:ea typeface="+mj-ea"/>
              </a:rPr>
              <a:t>문자열을 실수로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386F7-6012-49B4-8706-0FE058E9D71A}"/>
              </a:ext>
            </a:extLst>
          </p:cNvPr>
          <p:cNvSpPr txBox="1"/>
          <p:nvPr/>
        </p:nvSpPr>
        <p:spPr>
          <a:xfrm>
            <a:off x="8500922" y="4344470"/>
            <a:ext cx="35717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자료형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(Data Type)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은 프로그래밍 언어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에서 </a:t>
            </a:r>
            <a:r>
              <a:rPr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정수값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실수값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등의 여러 종류의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데이터를 식별하는 분류로써 데이터 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타입 또는 줄여서 타입이라고도 한다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파이썬은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변수를 생성할 때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자료형을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적지 않지만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C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언어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자바 등은 다른 언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어에서는 변수를 생성할 때 변수의 자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료형을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명시하여야 한다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524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문자열</a:t>
            </a:r>
            <a:r>
              <a:rPr lang="en-US" altLang="ko-KR" sz="2800" b="1" dirty="0">
                <a:latin typeface="+mj-ea"/>
              </a:rPr>
              <a:t>(string)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192666" cy="4522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4)</a:t>
            </a:r>
            <a:r>
              <a:rPr lang="ko-KR" altLang="en-US" dirty="0">
                <a:latin typeface="+mj-ea"/>
                <a:ea typeface="+mj-ea"/>
              </a:rPr>
              <a:t> 문자열의 반복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특이한 점은 동일한 문자열을 반복시켜서 새로운 문자열을 생성할 수 있다는 점이다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“=“</a:t>
            </a:r>
            <a:r>
              <a:rPr lang="ko-KR" altLang="en-US" sz="1600" dirty="0">
                <a:latin typeface="+mj-ea"/>
                <a:ea typeface="+mj-ea"/>
              </a:rPr>
              <a:t>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반복하여 </a:t>
            </a:r>
            <a:r>
              <a:rPr lang="en-US" altLang="ko-KR" sz="1600" dirty="0">
                <a:latin typeface="+mj-ea"/>
                <a:ea typeface="+mj-ea"/>
              </a:rPr>
              <a:t>“===========“</a:t>
            </a:r>
            <a:r>
              <a:rPr lang="ko-KR" altLang="en-US" sz="1600" dirty="0">
                <a:latin typeface="+mj-ea"/>
                <a:ea typeface="+mj-ea"/>
              </a:rPr>
              <a:t>과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같은 줄을 손쉽게 만들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어떠한 문자열도 </a:t>
            </a:r>
            <a:r>
              <a:rPr lang="en-US" altLang="ko-KR" sz="1600" dirty="0">
                <a:latin typeface="+mj-ea"/>
                <a:ea typeface="+mj-ea"/>
              </a:rPr>
              <a:t>* </a:t>
            </a:r>
            <a:r>
              <a:rPr lang="ko-KR" altLang="en-US" sz="1600" dirty="0">
                <a:latin typeface="+mj-ea"/>
                <a:ea typeface="+mj-ea"/>
              </a:rPr>
              <a:t>연산자를 이용하여서 반복시킬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“Congratulation!” </a:t>
            </a:r>
            <a:r>
              <a:rPr lang="ko-KR" altLang="en-US" sz="1600" dirty="0">
                <a:latin typeface="+mj-ea"/>
                <a:ea typeface="+mj-ea"/>
              </a:rPr>
              <a:t>를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번 되풀이 하려면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아래와 같이 작성하면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368AC-AA39-46DA-9A1C-5FFA91BD32C9}"/>
              </a:ext>
            </a:extLst>
          </p:cNvPr>
          <p:cNvSpPr txBox="1"/>
          <p:nvPr/>
        </p:nvSpPr>
        <p:spPr>
          <a:xfrm>
            <a:off x="1415480" y="2260780"/>
            <a:ext cx="7416824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line = "=" * 50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print(line)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==================================================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D8223-F8DC-4627-B369-AC524E254FBB}"/>
              </a:ext>
            </a:extLst>
          </p:cNvPr>
          <p:cNvSpPr txBox="1"/>
          <p:nvPr/>
        </p:nvSpPr>
        <p:spPr>
          <a:xfrm>
            <a:off x="1415480" y="4077072"/>
            <a:ext cx="6624736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message = "Congratulations! "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print(message*3)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Congratulations! Congratulations! Congratulations!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7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문자열</a:t>
            </a:r>
            <a:r>
              <a:rPr lang="en-US" altLang="ko-KR" sz="2800" b="1" dirty="0">
                <a:latin typeface="+mj-ea"/>
              </a:rPr>
              <a:t>(string)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192666" cy="526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5)</a:t>
            </a:r>
            <a:r>
              <a:rPr lang="ko-KR" altLang="en-US" dirty="0">
                <a:latin typeface="+mj-ea"/>
                <a:ea typeface="+mj-ea"/>
              </a:rPr>
              <a:t> 문자열의 출력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문자열에 변수의 값을 삽입하여 출력하고 싶으면 </a:t>
            </a:r>
            <a:r>
              <a:rPr lang="en-US" altLang="ko-KR" sz="1600" u="sng" dirty="0">
                <a:solidFill>
                  <a:srgbClr val="FF0000"/>
                </a:solidFill>
                <a:latin typeface="+mj-ea"/>
                <a:ea typeface="+mj-ea"/>
              </a:rPr>
              <a:t>%s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를 이용한다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물건의 가격을 변수에 저장한 후에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“</a:t>
            </a:r>
            <a:r>
              <a:rPr lang="ko-KR" altLang="en-US" sz="1600" dirty="0">
                <a:latin typeface="+mj-ea"/>
                <a:ea typeface="+mj-ea"/>
              </a:rPr>
              <a:t>상품의 가격은 </a:t>
            </a:r>
            <a:r>
              <a:rPr lang="en-US" altLang="ko-KR" sz="1600" dirty="0">
                <a:latin typeface="+mj-ea"/>
                <a:ea typeface="+mj-ea"/>
              </a:rPr>
              <a:t>10000</a:t>
            </a:r>
            <a:r>
              <a:rPr lang="ko-KR" altLang="en-US" sz="1600" dirty="0">
                <a:latin typeface="+mj-ea"/>
                <a:ea typeface="+mj-ea"/>
              </a:rPr>
              <a:t>원입니다</a:t>
            </a:r>
            <a:r>
              <a:rPr lang="en-US" altLang="ko-KR" sz="1600" dirty="0">
                <a:latin typeface="+mj-ea"/>
                <a:ea typeface="+mj-ea"/>
              </a:rPr>
              <a:t>.“</a:t>
            </a:r>
            <a:r>
              <a:rPr lang="ko-KR" altLang="en-US" sz="1600" dirty="0">
                <a:latin typeface="+mj-ea"/>
                <a:ea typeface="+mj-ea"/>
              </a:rPr>
              <a:t>와 같이 출력한다고 하면 아래와 같이 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위의 코드에서 </a:t>
            </a:r>
            <a:r>
              <a:rPr lang="en-US" altLang="ko-KR" sz="1600" dirty="0">
                <a:latin typeface="+mj-ea"/>
                <a:ea typeface="+mj-ea"/>
              </a:rPr>
              <a:t>10000</a:t>
            </a:r>
            <a:r>
              <a:rPr lang="ko-KR" altLang="en-US" sz="1600" dirty="0">
                <a:latin typeface="+mj-ea"/>
                <a:ea typeface="+mj-ea"/>
              </a:rPr>
              <a:t>을 가지는 변수 </a:t>
            </a:r>
            <a:r>
              <a:rPr lang="en-US" altLang="ko-KR" sz="1600" dirty="0">
                <a:latin typeface="+mj-ea"/>
                <a:ea typeface="+mj-ea"/>
              </a:rPr>
              <a:t>price</a:t>
            </a:r>
            <a:r>
              <a:rPr lang="ko-KR" altLang="en-US" sz="1600" dirty="0">
                <a:latin typeface="+mj-ea"/>
                <a:ea typeface="+mj-ea"/>
              </a:rPr>
              <a:t>가 생성되었다</a:t>
            </a:r>
            <a:r>
              <a:rPr lang="en-US" altLang="ko-KR" sz="1600" dirty="0">
                <a:latin typeface="+mj-ea"/>
                <a:ea typeface="+mj-ea"/>
              </a:rPr>
              <a:t>. print()</a:t>
            </a:r>
            <a:r>
              <a:rPr lang="ko-KR" altLang="en-US" sz="1600" dirty="0">
                <a:latin typeface="+mj-ea"/>
                <a:ea typeface="+mj-ea"/>
              </a:rPr>
              <a:t>함수에서 상품의 가격이 들어갈 부분은 </a:t>
            </a:r>
            <a:r>
              <a:rPr lang="en-US" altLang="ko-KR" sz="1600" dirty="0">
                <a:latin typeface="+mj-ea"/>
                <a:ea typeface="+mj-ea"/>
              </a:rPr>
              <a:t>%s</a:t>
            </a:r>
            <a:r>
              <a:rPr lang="ko-KR" altLang="en-US" sz="1600" dirty="0">
                <a:latin typeface="+mj-ea"/>
                <a:ea typeface="+mj-ea"/>
              </a:rPr>
              <a:t>로 표시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되었다</a:t>
            </a:r>
            <a:r>
              <a:rPr lang="en-US" altLang="ko-KR" sz="1600" dirty="0">
                <a:latin typeface="+mj-ea"/>
                <a:ea typeface="+mj-ea"/>
              </a:rPr>
              <a:t>. %s </a:t>
            </a:r>
            <a:r>
              <a:rPr lang="ko-KR" altLang="en-US" sz="1600" dirty="0">
                <a:latin typeface="+mj-ea"/>
                <a:ea typeface="+mj-ea"/>
              </a:rPr>
              <a:t>자리에 </a:t>
            </a:r>
            <a:r>
              <a:rPr lang="en-US" altLang="ko-KR" sz="1600" dirty="0">
                <a:latin typeface="+mj-ea"/>
                <a:ea typeface="+mj-ea"/>
              </a:rPr>
              <a:t>price</a:t>
            </a:r>
            <a:r>
              <a:rPr lang="ko-KR" altLang="en-US" sz="1600" dirty="0">
                <a:latin typeface="+mj-ea"/>
                <a:ea typeface="+mj-ea"/>
              </a:rPr>
              <a:t>값의 값을 출력하라고 알려주는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물론 처음부터 </a:t>
            </a:r>
            <a:r>
              <a:rPr lang="en-US" altLang="ko-KR" sz="1600" dirty="0">
                <a:latin typeface="+mj-ea"/>
                <a:ea typeface="+mj-ea"/>
              </a:rPr>
              <a:t>“</a:t>
            </a:r>
            <a:r>
              <a:rPr lang="ko-KR" altLang="en-US" sz="1600" dirty="0">
                <a:latin typeface="+mj-ea"/>
                <a:ea typeface="+mj-ea"/>
              </a:rPr>
              <a:t>상품의 가격은 </a:t>
            </a:r>
            <a:r>
              <a:rPr lang="en-US" altLang="ko-KR" sz="1600" dirty="0">
                <a:latin typeface="+mj-ea"/>
                <a:ea typeface="+mj-ea"/>
              </a:rPr>
              <a:t>10000</a:t>
            </a:r>
            <a:r>
              <a:rPr lang="ko-KR" altLang="en-US" sz="1600" dirty="0">
                <a:latin typeface="+mj-ea"/>
                <a:ea typeface="+mj-ea"/>
              </a:rPr>
              <a:t>원입니다</a:t>
            </a:r>
            <a:r>
              <a:rPr lang="en-US" altLang="ko-KR" sz="1600" dirty="0">
                <a:latin typeface="+mj-ea"/>
                <a:ea typeface="+mj-ea"/>
              </a:rPr>
              <a:t>.“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라고 하여도 되지만 상품의 가격은 항상 변할 수 있기에 변수를 사용하는 것이 좋다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문자열 안에서 하나 이상의 </a:t>
            </a:r>
            <a:r>
              <a:rPr lang="en-US" altLang="ko-KR" sz="1600" dirty="0">
                <a:latin typeface="+mj-ea"/>
                <a:ea typeface="+mj-ea"/>
              </a:rPr>
              <a:t>%s </a:t>
            </a:r>
            <a:r>
              <a:rPr lang="ko-KR" altLang="en-US" sz="1600" dirty="0">
                <a:latin typeface="+mj-ea"/>
                <a:ea typeface="+mj-ea"/>
              </a:rPr>
              <a:t>를 사용할 수도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이때는 값들을 괄호로 묶어서 </a:t>
            </a:r>
            <a:r>
              <a:rPr lang="en-US" altLang="ko-KR" sz="1600" dirty="0">
                <a:latin typeface="+mj-ea"/>
                <a:ea typeface="+mj-ea"/>
              </a:rPr>
              <a:t>% </a:t>
            </a:r>
            <a:r>
              <a:rPr lang="ko-KR" altLang="en-US" sz="1600" dirty="0">
                <a:latin typeface="+mj-ea"/>
                <a:ea typeface="+mj-ea"/>
              </a:rPr>
              <a:t>뒤에 명기해야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368AC-AA39-46DA-9A1C-5FFA91BD32C9}"/>
              </a:ext>
            </a:extLst>
          </p:cNvPr>
          <p:cNvSpPr txBox="1"/>
          <p:nvPr/>
        </p:nvSpPr>
        <p:spPr>
          <a:xfrm>
            <a:off x="1415480" y="2210540"/>
            <a:ext cx="741682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 price = 10000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 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상품의 가격은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%s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원입니다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." % price)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상품의 가격은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10000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원입니다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D8223-F8DC-4627-B369-AC524E254FBB}"/>
              </a:ext>
            </a:extLst>
          </p:cNvPr>
          <p:cNvSpPr txBox="1"/>
          <p:nvPr/>
        </p:nvSpPr>
        <p:spPr>
          <a:xfrm>
            <a:off x="1415480" y="4077072"/>
            <a:ext cx="6624736" cy="107721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message = "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현재 시간은 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%s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입니다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."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time = "12:00pm"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print(message % time)</a:t>
            </a:r>
          </a:p>
          <a:p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현재 시간은 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12:00pm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입니다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940A8-1801-4434-8795-47A53E748F3C}"/>
              </a:ext>
            </a:extLst>
          </p:cNvPr>
          <p:cNvSpPr txBox="1"/>
          <p:nvPr/>
        </p:nvSpPr>
        <p:spPr>
          <a:xfrm>
            <a:off x="1415480" y="5546306"/>
            <a:ext cx="741682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 message = “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오늘은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%s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월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%s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일입니다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.”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 print(message % (3, 1))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오늘은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3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월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일입니다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76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문자열</a:t>
            </a:r>
            <a:r>
              <a:rPr lang="en-US" altLang="ko-KR" sz="2800" b="1" dirty="0">
                <a:latin typeface="+mj-ea"/>
              </a:rPr>
              <a:t>(string)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192666" cy="526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6)</a:t>
            </a:r>
            <a:r>
              <a:rPr lang="ko-KR" altLang="en-US" dirty="0">
                <a:latin typeface="+mj-ea"/>
                <a:ea typeface="+mj-ea"/>
              </a:rPr>
              <a:t> 인덱싱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문자열 중에서 하나의 문자를 추출하려면 어떻게 해야 할까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예를 들어서 암호화 프로그램에서는 문자열에서 하나의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문자를 추출하는 것이 필요하다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인덱싱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(Indexing)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이란 문자열에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을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붙여서 문자를 추출하는 것이다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[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>
                <a:latin typeface="+mj-ea"/>
                <a:ea typeface="+mj-ea"/>
              </a:rPr>
              <a:t>] </a:t>
            </a:r>
            <a:r>
              <a:rPr lang="ko-KR" altLang="en-US" sz="1600" dirty="0">
                <a:latin typeface="+mj-ea"/>
                <a:ea typeface="+mj-ea"/>
              </a:rPr>
              <a:t>사이에는 인덱스라는 숫자가 들어간다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인덱스</a:t>
            </a:r>
            <a:r>
              <a:rPr lang="en-US" altLang="ko-KR" sz="1600" dirty="0">
                <a:latin typeface="+mj-ea"/>
                <a:ea typeface="+mj-ea"/>
              </a:rPr>
              <a:t>(index)</a:t>
            </a:r>
            <a:r>
              <a:rPr lang="ko-KR" altLang="en-US" sz="1600" dirty="0">
                <a:latin typeface="+mj-ea"/>
                <a:ea typeface="+mj-ea"/>
              </a:rPr>
              <a:t>는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문자열에 포함된 각각의 문자에 매겨진 번호이다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예를 들어서 문자열 </a:t>
            </a:r>
            <a:r>
              <a:rPr lang="en-US" altLang="ko-KR" sz="1600" dirty="0">
                <a:latin typeface="+mj-ea"/>
                <a:ea typeface="+mj-ea"/>
              </a:rPr>
              <a:t>“python”</a:t>
            </a:r>
            <a:r>
              <a:rPr lang="ko-KR" altLang="en-US" sz="1600" dirty="0">
                <a:latin typeface="+mj-ea"/>
                <a:ea typeface="+mj-ea"/>
              </a:rPr>
              <a:t>에서 각 문자의 인덱스는 아래와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첫 번째 문자의 인덱스는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두 번째 문자는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이고 세 번째 문자는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가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인덱스에서 </a:t>
            </a:r>
            <a:r>
              <a:rPr lang="ko-KR" altLang="en-US" sz="1600" dirty="0" err="1">
                <a:latin typeface="+mj-ea"/>
                <a:ea typeface="+mj-ea"/>
              </a:rPr>
              <a:t>헤깔리는</a:t>
            </a:r>
            <a:r>
              <a:rPr lang="ko-KR" altLang="en-US" sz="1600" dirty="0">
                <a:latin typeface="+mj-ea"/>
                <a:ea typeface="+mj-ea"/>
              </a:rPr>
              <a:t> 것이 바로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0</a:t>
            </a:r>
            <a:r>
              <a:rPr lang="ko-KR" altLang="en-US" sz="1600" dirty="0">
                <a:latin typeface="+mj-ea"/>
                <a:ea typeface="+mj-ea"/>
              </a:rPr>
              <a:t>부터 시작한다는 점이다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아울러 인덱스는 음수가 될 수도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이것은 </a:t>
            </a:r>
            <a:r>
              <a:rPr lang="ko-KR" altLang="en-US" sz="1600" dirty="0" err="1">
                <a:latin typeface="+mj-ea"/>
                <a:ea typeface="+mj-ea"/>
              </a:rPr>
              <a:t>파이썬의</a:t>
            </a:r>
            <a:r>
              <a:rPr lang="ko-KR" altLang="en-US" sz="1600" dirty="0">
                <a:latin typeface="+mj-ea"/>
                <a:ea typeface="+mj-ea"/>
              </a:rPr>
              <a:t> 특별한 기능이다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인덱스가 음수가 되면 오른쪽에서 왼쪽으로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번호가 매겨진다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E59AB6-0895-42AD-88FA-42975D47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996952"/>
            <a:ext cx="4536504" cy="18101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9E3345-3D42-4593-B691-5106765BB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6032644"/>
            <a:ext cx="2286000" cy="533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08D988-2A0C-4749-90EF-0C610276D259}"/>
              </a:ext>
            </a:extLst>
          </p:cNvPr>
          <p:cNvSpPr txBox="1"/>
          <p:nvPr/>
        </p:nvSpPr>
        <p:spPr>
          <a:xfrm>
            <a:off x="3503712" y="6488668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-6   -5    -4   -3    -2   -1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10762D-52F3-45E3-96F9-A2CBCD8A7B67}"/>
              </a:ext>
            </a:extLst>
          </p:cNvPr>
          <p:cNvSpPr txBox="1"/>
          <p:nvPr/>
        </p:nvSpPr>
        <p:spPr>
          <a:xfrm>
            <a:off x="5940349" y="6488668"/>
            <a:ext cx="46201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음수 인덱스는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-1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부터 시작한다는 것을 알도록 하자</a:t>
            </a:r>
          </a:p>
        </p:txBody>
      </p:sp>
    </p:spTree>
    <p:extLst>
      <p:ext uri="{BB962C8B-B14F-4D97-AF65-F5344CB8AC3E}">
        <p14:creationId xmlns:p14="http://schemas.microsoft.com/office/powerpoint/2010/main" val="378308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</a:t>
            </a:r>
            <a:r>
              <a:rPr lang="en-US" altLang="ko-KR" sz="2800" b="1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문자열</a:t>
            </a:r>
            <a:r>
              <a:rPr lang="en-US" altLang="ko-KR" sz="2800" b="1" dirty="0">
                <a:latin typeface="+mj-ea"/>
              </a:rPr>
              <a:t>(string)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192666" cy="5630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6)</a:t>
            </a:r>
            <a:r>
              <a:rPr lang="ko-KR" altLang="en-US" dirty="0">
                <a:latin typeface="+mj-ea"/>
                <a:ea typeface="+mj-ea"/>
              </a:rPr>
              <a:t> 인덱싱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위와 같이 인덱스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en-US" altLang="ko-KR" sz="1600" dirty="0">
                <a:latin typeface="+mj-ea"/>
                <a:ea typeface="+mj-ea"/>
              </a:rPr>
              <a:t>‘P’</a:t>
            </a:r>
            <a:r>
              <a:rPr lang="ko-KR" altLang="en-US" sz="1600" dirty="0">
                <a:latin typeface="+mj-ea"/>
                <a:ea typeface="+mj-ea"/>
              </a:rPr>
              <a:t>라는 문자이며 인덱스 </a:t>
            </a:r>
            <a:r>
              <a:rPr lang="en-US" altLang="ko-KR" sz="1600" dirty="0">
                <a:latin typeface="+mj-ea"/>
                <a:ea typeface="+mj-ea"/>
              </a:rPr>
              <a:t>5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‘n’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하여 </a:t>
            </a:r>
            <a:r>
              <a:rPr lang="en-US" altLang="ko-KR" sz="1600" dirty="0">
                <a:latin typeface="+mj-ea"/>
                <a:ea typeface="+mj-ea"/>
              </a:rPr>
              <a:t>n-1</a:t>
            </a:r>
            <a:r>
              <a:rPr lang="ko-KR" altLang="en-US" sz="1600" dirty="0">
                <a:latin typeface="+mj-ea"/>
                <a:ea typeface="+mj-ea"/>
              </a:rPr>
              <a:t>로 생각하면 편하다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인덱스에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해당하지 않는 수를 입력하면 위와 같이 인덱스의 범위를 벗어났다는 에러가 출력된다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파이썬에서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한번 작성된 문자열은 변경이 불가능하다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따라서 위와 같이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번째 인덱스에 문자를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바꿀려고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하면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에러가 발생하는 것이다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D8F23-E514-4FF1-9F84-71D557FF1261}"/>
              </a:ext>
            </a:extLst>
          </p:cNvPr>
          <p:cNvSpPr txBox="1"/>
          <p:nvPr/>
        </p:nvSpPr>
        <p:spPr>
          <a:xfrm>
            <a:off x="1271464" y="1556792"/>
            <a:ext cx="7795648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word = 'Python'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word[0]  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'P'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word[5]  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'n'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F1C2E-14C0-4648-965E-C6BD3773D888}"/>
              </a:ext>
            </a:extLst>
          </p:cNvPr>
          <p:cNvSpPr txBox="1"/>
          <p:nvPr/>
        </p:nvSpPr>
        <p:spPr>
          <a:xfrm>
            <a:off x="1271464" y="3408107"/>
            <a:ext cx="7795648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word = 'Python'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word[50]  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IndexError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: string index out of range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75DCC-392E-4122-AC09-9EEF3E144368}"/>
              </a:ext>
            </a:extLst>
          </p:cNvPr>
          <p:cNvSpPr txBox="1"/>
          <p:nvPr/>
        </p:nvSpPr>
        <p:spPr>
          <a:xfrm>
            <a:off x="1271464" y="4858818"/>
            <a:ext cx="7795648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word = 'Python'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word[0] = ‘C’  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TypeError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: str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1370978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리스트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192666" cy="341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리스트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 err="1">
                <a:latin typeface="+mj-ea"/>
                <a:ea typeface="+mj-ea"/>
              </a:rPr>
              <a:t>파이썬은</a:t>
            </a:r>
            <a:r>
              <a:rPr lang="ko-KR" altLang="en-US" sz="1600" dirty="0">
                <a:latin typeface="+mj-ea"/>
                <a:ea typeface="+mj-ea"/>
              </a:rPr>
              <a:t> 여러 개의 값을 모아서 하나의 변수에 저장할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가장 널리 사용되는 것은 리스트</a:t>
            </a:r>
            <a:r>
              <a:rPr lang="en-US" altLang="ko-KR" sz="1600" dirty="0">
                <a:latin typeface="+mj-ea"/>
                <a:ea typeface="+mj-ea"/>
              </a:rPr>
              <a:t>(list)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목록 또는 일람표라고 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리스트는 </a:t>
            </a:r>
            <a:r>
              <a:rPr lang="en-US" altLang="ko-KR" sz="1600" dirty="0">
                <a:latin typeface="+mj-ea"/>
                <a:ea typeface="+mj-ea"/>
              </a:rPr>
              <a:t>[  ] </a:t>
            </a:r>
            <a:r>
              <a:rPr lang="ko-KR" altLang="en-US" sz="1600" dirty="0">
                <a:latin typeface="+mj-ea"/>
                <a:ea typeface="+mj-ea"/>
              </a:rPr>
              <a:t>안에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값을 나열하고 값과 값 사이에 콤마</a:t>
            </a:r>
            <a:r>
              <a:rPr lang="en-US" altLang="ko-KR" sz="1600" dirty="0">
                <a:latin typeface="+mj-ea"/>
                <a:ea typeface="+mj-ea"/>
              </a:rPr>
              <a:t>(,)</a:t>
            </a:r>
            <a:r>
              <a:rPr lang="ko-KR" altLang="en-US" sz="1600" dirty="0">
                <a:latin typeface="+mj-ea"/>
                <a:ea typeface="+mj-ea"/>
              </a:rPr>
              <a:t>를 찍으면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예를 들면 아래와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리스트는 아주 유용하다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 이유는 필요에 따라서 리스트를 조작할 수 있기 때문이다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 즉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리스트의 항목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을 삭제하거나 교체할 수 있다는 의미이다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먼저 </a:t>
            </a:r>
            <a:r>
              <a:rPr lang="ko-KR" altLang="en-US" sz="1600" dirty="0" err="1">
                <a:latin typeface="+mj-ea"/>
                <a:ea typeface="+mj-ea"/>
              </a:rPr>
              <a:t>파이썬의</a:t>
            </a:r>
            <a:r>
              <a:rPr lang="ko-KR" altLang="en-US" sz="1600" dirty="0">
                <a:latin typeface="+mj-ea"/>
                <a:ea typeface="+mj-ea"/>
              </a:rPr>
              <a:t> 리스트 안에 저장된 항목들은 번호를 가지고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75DCC-392E-4122-AC09-9EEF3E144368}"/>
              </a:ext>
            </a:extLst>
          </p:cNvPr>
          <p:cNvSpPr txBox="1"/>
          <p:nvPr/>
        </p:nvSpPr>
        <p:spPr>
          <a:xfrm>
            <a:off x="1415480" y="2620922"/>
            <a:ext cx="7795648" cy="107721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</a:t>
            </a: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shopping_list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 = ['milk', 'eggs', 'cheese', 'butter', 'cream']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print(</a:t>
            </a: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shopping_list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['milk', 'eggs', 'cheese', 'butter', 'cream']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</a:t>
            </a:r>
            <a:endParaRPr lang="ko-KR" altLang="en-US" sz="16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B4D781-9C24-4CCF-8A2E-5E3945C46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4407494"/>
            <a:ext cx="4631292" cy="236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1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리스트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192666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리스트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하여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리스트의 내용을 번호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인덱스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를 가지고 특정한 항목을 출력할 수가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아울러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아래와 같이 항목 변경도 가능하다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리스트는 변경가능한 객체이다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75DCC-392E-4122-AC09-9EEF3E144368}"/>
              </a:ext>
            </a:extLst>
          </p:cNvPr>
          <p:cNvSpPr txBox="1"/>
          <p:nvPr/>
        </p:nvSpPr>
        <p:spPr>
          <a:xfrm>
            <a:off x="1415480" y="1856544"/>
            <a:ext cx="7795648" cy="58477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print(</a:t>
            </a: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shopping_list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[2])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cheese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C96FC-AA89-4125-9091-4A9509A267C4}"/>
              </a:ext>
            </a:extLst>
          </p:cNvPr>
          <p:cNvSpPr txBox="1"/>
          <p:nvPr/>
        </p:nvSpPr>
        <p:spPr>
          <a:xfrm>
            <a:off x="1415480" y="2990254"/>
            <a:ext cx="7795648" cy="107721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</a:t>
            </a: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shopping_list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[2]='apple'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print(</a:t>
            </a: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shopping_list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['milk', 'eggs', 'apple', 'butter', 'cream']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345573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파이썬 </a:t>
            </a:r>
            <a:r>
              <a:rPr lang="ko-KR" altLang="en-US" sz="2800" b="1" dirty="0" err="1">
                <a:latin typeface="+mj-ea"/>
              </a:rPr>
              <a:t>튜터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192666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파이썬 </a:t>
            </a:r>
            <a:r>
              <a:rPr lang="ko-KR" altLang="en-US" dirty="0" err="1">
                <a:latin typeface="+mj-ea"/>
                <a:ea typeface="+mj-ea"/>
              </a:rPr>
              <a:t>튜터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어떠한 소스코드를 보다가 모르는 부분이 생기면 타 언어들도 마찬가지지만 </a:t>
            </a:r>
            <a:r>
              <a:rPr lang="en-US" altLang="ko-KR" sz="1600" dirty="0">
                <a:latin typeface="+mj-ea"/>
                <a:ea typeface="+mj-ea"/>
              </a:rPr>
              <a:t>documents</a:t>
            </a:r>
            <a:r>
              <a:rPr lang="ko-KR" altLang="en-US" sz="1600" dirty="0">
                <a:latin typeface="+mj-ea"/>
                <a:ea typeface="+mj-ea"/>
              </a:rPr>
              <a:t>가 존재한다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즉 </a:t>
            </a:r>
            <a:r>
              <a:rPr lang="en-US" altLang="ko-KR" sz="1600" dirty="0">
                <a:latin typeface="+mj-ea"/>
                <a:ea typeface="+mj-ea"/>
              </a:rPr>
              <a:t>documents</a:t>
            </a:r>
            <a:r>
              <a:rPr lang="ko-KR" altLang="en-US" sz="1600" dirty="0">
                <a:latin typeface="+mj-ea"/>
                <a:ea typeface="+mj-ea"/>
              </a:rPr>
              <a:t>는 소스코드를 설명해 주는 문서이다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en-US" altLang="ko-KR" sz="1600" dirty="0">
                <a:latin typeface="+mj-ea"/>
                <a:ea typeface="+mj-ea"/>
                <a:hlinkClick r:id="rId2"/>
              </a:rPr>
              <a:t>http://www.pythontutor.com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에 접속하여서 코드를 입력하고 </a:t>
            </a:r>
            <a:r>
              <a:rPr lang="en-US" altLang="ko-KR" sz="1600" dirty="0">
                <a:latin typeface="+mj-ea"/>
                <a:ea typeface="+mj-ea"/>
              </a:rPr>
              <a:t>“Visualize Execution”</a:t>
            </a:r>
            <a:r>
              <a:rPr lang="ko-KR" altLang="en-US" sz="1600" dirty="0">
                <a:latin typeface="+mj-ea"/>
                <a:ea typeface="+mj-ea"/>
              </a:rPr>
              <a:t>버튼을 누르면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42C232-83FD-42F6-B0C0-A786294EC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800" y="2708920"/>
            <a:ext cx="1056117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98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자료형</a:t>
            </a:r>
            <a:r>
              <a:rPr lang="en-US" altLang="ko-KR" sz="2800" b="1" dirty="0">
                <a:latin typeface="+mj-ea"/>
              </a:rPr>
              <a:t>(data-type)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78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파이썬의</a:t>
            </a:r>
            <a:r>
              <a:rPr lang="ko-KR" altLang="en-US" dirty="0">
                <a:latin typeface="+mj-ea"/>
                <a:ea typeface="+mj-ea"/>
              </a:rPr>
              <a:t> 자료형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 err="1">
                <a:latin typeface="+mj-ea"/>
                <a:ea typeface="+mj-ea"/>
              </a:rPr>
              <a:t>파이썬이</a:t>
            </a:r>
            <a:r>
              <a:rPr lang="ko-KR" altLang="en-US" sz="1600" dirty="0">
                <a:latin typeface="+mj-ea"/>
                <a:ea typeface="+mj-ea"/>
              </a:rPr>
              <a:t> 처리하는 자료형에는</a:t>
            </a:r>
            <a:r>
              <a:rPr lang="en-US" altLang="ko-KR" sz="1600" dirty="0">
                <a:latin typeface="+mj-ea"/>
                <a:ea typeface="+mj-ea"/>
              </a:rPr>
              <a:t> 3</a:t>
            </a:r>
            <a:r>
              <a:rPr lang="ko-KR" altLang="en-US" sz="1600" dirty="0">
                <a:latin typeface="+mj-ea"/>
                <a:ea typeface="+mj-ea"/>
              </a:rPr>
              <a:t>가지 종류가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① 정수</a:t>
            </a:r>
            <a:r>
              <a:rPr lang="en-US" altLang="ko-KR" sz="1600" dirty="0">
                <a:latin typeface="+mj-ea"/>
                <a:ea typeface="+mj-ea"/>
              </a:rPr>
              <a:t>(integer) : 1,2,3,4 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② 실수</a:t>
            </a:r>
            <a:r>
              <a:rPr lang="en-US" altLang="ko-KR" sz="1600" dirty="0">
                <a:latin typeface="+mj-ea"/>
                <a:ea typeface="+mj-ea"/>
              </a:rPr>
              <a:t>(floating-point) : 1.1, 1.2, 1.3 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③ 문자열</a:t>
            </a:r>
            <a:r>
              <a:rPr lang="en-US" altLang="ko-KR" sz="1600" dirty="0">
                <a:latin typeface="+mj-ea"/>
                <a:ea typeface="+mj-ea"/>
              </a:rPr>
              <a:t>(string) : “hi”,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“hello”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type()</a:t>
            </a:r>
            <a:r>
              <a:rPr lang="ko-KR" altLang="en-US" sz="1600" dirty="0">
                <a:latin typeface="+mj-ea"/>
                <a:ea typeface="+mj-ea"/>
              </a:rPr>
              <a:t>함수는 자료형을 알고 싶을 때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1ACF5D-C969-4BEC-9887-2CF42F21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1" y="2990254"/>
            <a:ext cx="6048672" cy="1302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D05543-F083-465D-B89B-7CEFF46BEA53}"/>
              </a:ext>
            </a:extLst>
          </p:cNvPr>
          <p:cNvSpPr txBox="1"/>
          <p:nvPr/>
        </p:nvSpPr>
        <p:spPr>
          <a:xfrm>
            <a:off x="1407246" y="4869160"/>
            <a:ext cx="8289154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&gt;&gt;&gt; type("Hello World!")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&lt;class '</a:t>
            </a:r>
            <a:r>
              <a:rPr lang="en-US" altLang="ko-KR" dirty="0" err="1">
                <a:latin typeface="+mj-ea"/>
                <a:ea typeface="+mj-ea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'&gt;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&gt;&gt;&gt; type(3.2)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&lt;class 'float'&gt;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&gt;&gt;&gt; type(17)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&lt;class '</a:t>
            </a:r>
            <a:r>
              <a:rPr lang="en-US" altLang="ko-KR" dirty="0" err="1">
                <a:latin typeface="+mj-ea"/>
                <a:ea typeface="+mj-ea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46062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자료형</a:t>
            </a:r>
            <a:r>
              <a:rPr lang="en-US" altLang="ko-KR" sz="2800" b="1" dirty="0">
                <a:latin typeface="+mj-ea"/>
              </a:rPr>
              <a:t>(data-type)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192666" cy="5630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파이썬의</a:t>
            </a:r>
            <a:r>
              <a:rPr lang="ko-KR" altLang="en-US" dirty="0">
                <a:latin typeface="+mj-ea"/>
                <a:ea typeface="+mj-ea"/>
              </a:rPr>
              <a:t> 자료형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 err="1">
                <a:latin typeface="+mj-ea"/>
                <a:ea typeface="+mj-ea"/>
              </a:rPr>
              <a:t>파이썬의</a:t>
            </a:r>
            <a:r>
              <a:rPr lang="ko-KR" altLang="en-US" sz="1600" dirty="0">
                <a:latin typeface="+mj-ea"/>
                <a:ea typeface="+mj-ea"/>
              </a:rPr>
              <a:t> 변수에는 어떤 자료형의 </a:t>
            </a:r>
            <a:r>
              <a:rPr lang="ko-KR" altLang="en-US" sz="1600" dirty="0" err="1">
                <a:latin typeface="+mj-ea"/>
                <a:ea typeface="+mj-ea"/>
              </a:rPr>
              <a:t>데이터든지</a:t>
            </a:r>
            <a:r>
              <a:rPr lang="ko-KR" altLang="en-US" sz="1600" dirty="0">
                <a:latin typeface="+mj-ea"/>
                <a:ea typeface="+mj-ea"/>
              </a:rPr>
              <a:t> 저장이 가능하다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또 중간에 다른 자료형의 데이터를 저장하여도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하여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일상적인 경우에 개발자는 데이터의 종류에 신경 쓰지 않아도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문자열과 숫자는 서로 구분하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여야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문자열 </a:t>
            </a:r>
            <a:r>
              <a:rPr lang="en-US" altLang="ko-KR" sz="1600" dirty="0">
                <a:latin typeface="+mj-ea"/>
                <a:ea typeface="+mj-ea"/>
              </a:rPr>
              <a:t>“10”</a:t>
            </a:r>
            <a:r>
              <a:rPr lang="ko-KR" altLang="en-US" sz="1600" dirty="0">
                <a:latin typeface="+mj-ea"/>
                <a:ea typeface="+mj-ea"/>
              </a:rPr>
              <a:t>과 숫자</a:t>
            </a:r>
            <a:r>
              <a:rPr lang="en-US" altLang="ko-KR" sz="1600" dirty="0">
                <a:latin typeface="+mj-ea"/>
                <a:ea typeface="+mj-ea"/>
              </a:rPr>
              <a:t> 10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en-US" altLang="ko-KR" sz="1600" dirty="0">
                <a:latin typeface="+mj-ea"/>
                <a:ea typeface="+mj-ea"/>
              </a:rPr>
              <a:t>CPU</a:t>
            </a:r>
            <a:r>
              <a:rPr lang="ko-KR" altLang="en-US" sz="1600" dirty="0">
                <a:latin typeface="+mj-ea"/>
                <a:ea typeface="+mj-ea"/>
              </a:rPr>
              <a:t>에서 아주 다르게 취급된다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많이 사용하는 함수 중 </a:t>
            </a:r>
            <a:r>
              <a:rPr lang="en-US" altLang="ko-KR" sz="1600" dirty="0">
                <a:latin typeface="+mj-ea"/>
                <a:ea typeface="+mj-ea"/>
              </a:rPr>
              <a:t>input()</a:t>
            </a:r>
            <a:r>
              <a:rPr lang="ko-KR" altLang="en-US" sz="1600" dirty="0">
                <a:latin typeface="+mj-ea"/>
                <a:ea typeface="+mj-ea"/>
              </a:rPr>
              <a:t>함수가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input()</a:t>
            </a:r>
            <a:r>
              <a:rPr lang="ko-KR" altLang="en-US" sz="1600" dirty="0">
                <a:latin typeface="+mj-ea"/>
                <a:ea typeface="+mj-ea"/>
              </a:rPr>
              <a:t>함수는 사용자로부터 텍스트 형태의 데이터를 받아서 반환하는 함수이다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위와 같이 </a:t>
            </a:r>
            <a:r>
              <a:rPr lang="en-US" altLang="ko-KR" sz="1600" dirty="0">
                <a:latin typeface="+mj-ea"/>
                <a:ea typeface="+mj-ea"/>
              </a:rPr>
              <a:t>input()</a:t>
            </a:r>
            <a:r>
              <a:rPr lang="ko-KR" altLang="en-US" sz="1600" dirty="0">
                <a:latin typeface="+mj-ea"/>
                <a:ea typeface="+mj-ea"/>
              </a:rPr>
              <a:t>함수가 반환한 것은 문자열 </a:t>
            </a:r>
            <a:r>
              <a:rPr lang="en-US" altLang="ko-KR" sz="1600" dirty="0">
                <a:latin typeface="+mj-ea"/>
                <a:ea typeface="+mj-ea"/>
              </a:rPr>
              <a:t>“55”</a:t>
            </a:r>
            <a:r>
              <a:rPr lang="ko-KR" altLang="en-US" sz="1600" dirty="0">
                <a:latin typeface="+mj-ea"/>
                <a:ea typeface="+mj-ea"/>
              </a:rPr>
              <a:t>인 것을 알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이 때 정수로 바꾸고 싶다면 </a:t>
            </a:r>
            <a:r>
              <a:rPr lang="en-US" altLang="ko-KR" sz="1600" dirty="0">
                <a:latin typeface="+mj-ea"/>
                <a:ea typeface="+mj-ea"/>
              </a:rPr>
              <a:t>int()</a:t>
            </a:r>
            <a:r>
              <a:rPr lang="ko-KR" altLang="en-US" sz="1600" dirty="0">
                <a:latin typeface="+mj-ea"/>
                <a:ea typeface="+mj-ea"/>
              </a:rPr>
              <a:t>함수를 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용하도록 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아울러 문자열을 실수로 변경해주는 함수는 </a:t>
            </a:r>
            <a:r>
              <a:rPr lang="en-US" altLang="ko-KR" sz="1600" dirty="0">
                <a:latin typeface="+mj-ea"/>
                <a:ea typeface="+mj-ea"/>
              </a:rPr>
              <a:t>float()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52217-FC6C-4126-9D1C-732C21AF44EE}"/>
              </a:ext>
            </a:extLst>
          </p:cNvPr>
          <p:cNvSpPr txBox="1"/>
          <p:nvPr/>
        </p:nvSpPr>
        <p:spPr>
          <a:xfrm>
            <a:off x="1343472" y="1864920"/>
            <a:ext cx="8289154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&gt;&gt;&gt; x = 3.2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&gt;&gt;&gt; x = “hello”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&gt;&gt;&gt; x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hello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59FE5-E7BA-40F5-B6A9-E77974EA5B64}"/>
              </a:ext>
            </a:extLst>
          </p:cNvPr>
          <p:cNvSpPr txBox="1"/>
          <p:nvPr/>
        </p:nvSpPr>
        <p:spPr>
          <a:xfrm>
            <a:off x="1343472" y="4604935"/>
            <a:ext cx="8289154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&gt;&gt;&gt; x = input(“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정수 입력 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: “)</a:t>
            </a:r>
          </a:p>
          <a:p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정수 입력 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: 55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&gt;&gt;&gt; x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“55” </a:t>
            </a:r>
          </a:p>
        </p:txBody>
      </p:sp>
    </p:spTree>
    <p:extLst>
      <p:ext uri="{BB962C8B-B14F-4D97-AF65-F5344CB8AC3E}">
        <p14:creationId xmlns:p14="http://schemas.microsoft.com/office/powerpoint/2010/main" val="358107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자료형</a:t>
            </a:r>
            <a:r>
              <a:rPr lang="en-US" altLang="ko-KR" sz="2800" b="1" dirty="0">
                <a:latin typeface="+mj-ea"/>
              </a:rPr>
              <a:t>(data-type)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192666" cy="341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파이썬의</a:t>
            </a:r>
            <a:r>
              <a:rPr lang="ko-KR" altLang="en-US" dirty="0">
                <a:latin typeface="+mj-ea"/>
                <a:ea typeface="+mj-ea"/>
              </a:rPr>
              <a:t> 자료형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이번에는 반대로 정수를 문자열로 변환하고자 한다면 </a:t>
            </a:r>
            <a:r>
              <a:rPr lang="en-US" altLang="ko-KR" sz="1600" dirty="0">
                <a:latin typeface="+mj-ea"/>
                <a:ea typeface="+mj-ea"/>
              </a:rPr>
              <a:t>str()</a:t>
            </a:r>
            <a:r>
              <a:rPr lang="ko-KR" altLang="en-US" sz="1600" dirty="0">
                <a:latin typeface="+mj-ea"/>
                <a:ea typeface="+mj-ea"/>
              </a:rPr>
              <a:t>함수를 사용하면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하여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정수 </a:t>
            </a:r>
            <a:r>
              <a:rPr lang="en-US" altLang="ko-KR" sz="1600" dirty="0">
                <a:latin typeface="+mj-ea"/>
                <a:ea typeface="+mj-ea"/>
              </a:rPr>
              <a:t>10</a:t>
            </a:r>
            <a:r>
              <a:rPr lang="ko-KR" altLang="en-US" sz="1600" dirty="0">
                <a:latin typeface="+mj-ea"/>
                <a:ea typeface="+mj-ea"/>
              </a:rPr>
              <a:t>과 </a:t>
            </a:r>
            <a:r>
              <a:rPr lang="en-US" altLang="ko-KR" sz="1600" dirty="0">
                <a:latin typeface="+mj-ea"/>
                <a:ea typeface="+mj-ea"/>
              </a:rPr>
              <a:t>“10”</a:t>
            </a:r>
            <a:r>
              <a:rPr lang="ko-KR" altLang="en-US" sz="1600" dirty="0">
                <a:latin typeface="+mj-ea"/>
                <a:ea typeface="+mj-ea"/>
              </a:rPr>
              <a:t>을 비교하면 같지 않다고 나온다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정수 </a:t>
            </a:r>
            <a:r>
              <a:rPr lang="en-US" altLang="ko-KR" sz="1600" dirty="0">
                <a:latin typeface="+mj-ea"/>
                <a:ea typeface="+mj-ea"/>
              </a:rPr>
              <a:t>10</a:t>
            </a:r>
            <a:r>
              <a:rPr lang="ko-KR" altLang="en-US" sz="1600" dirty="0">
                <a:latin typeface="+mj-ea"/>
                <a:ea typeface="+mj-ea"/>
              </a:rPr>
              <a:t>과 실수 </a:t>
            </a:r>
            <a:r>
              <a:rPr lang="en-US" altLang="ko-KR" sz="1600" dirty="0">
                <a:latin typeface="+mj-ea"/>
                <a:ea typeface="+mj-ea"/>
              </a:rPr>
              <a:t>10.0</a:t>
            </a:r>
            <a:r>
              <a:rPr lang="ko-KR" altLang="en-US" sz="1600" dirty="0">
                <a:latin typeface="+mj-ea"/>
                <a:ea typeface="+mj-ea"/>
              </a:rPr>
              <a:t>을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비교하면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같다고 출력된다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값이 같은지를 비교하는 </a:t>
            </a:r>
            <a:r>
              <a:rPr lang="ko-KR" altLang="en-US" sz="1600">
                <a:latin typeface="+mj-ea"/>
                <a:ea typeface="+mj-ea"/>
              </a:rPr>
              <a:t>연산자는 비교연산자인 </a:t>
            </a:r>
            <a:r>
              <a:rPr lang="en-US" altLang="ko-KR" sz="1600" dirty="0">
                <a:latin typeface="+mj-ea"/>
                <a:ea typeface="+mj-ea"/>
              </a:rPr>
              <a:t>==</a:t>
            </a:r>
            <a:r>
              <a:rPr lang="ko-KR" altLang="en-US" sz="1600" dirty="0">
                <a:latin typeface="+mj-ea"/>
                <a:ea typeface="+mj-ea"/>
              </a:rPr>
              <a:t>을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52217-FC6C-4126-9D1C-732C21AF44EE}"/>
              </a:ext>
            </a:extLst>
          </p:cNvPr>
          <p:cNvSpPr txBox="1"/>
          <p:nvPr/>
        </p:nvSpPr>
        <p:spPr>
          <a:xfrm>
            <a:off x="1343472" y="1864920"/>
            <a:ext cx="8289154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&gt;&gt;&gt; print(“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나는 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“ + str(3)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+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“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학년이다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”)</a:t>
            </a:r>
          </a:p>
          <a:p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나는 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3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학년이다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59FE5-E7BA-40F5-B6A9-E77974EA5B64}"/>
              </a:ext>
            </a:extLst>
          </p:cNvPr>
          <p:cNvSpPr txBox="1"/>
          <p:nvPr/>
        </p:nvSpPr>
        <p:spPr>
          <a:xfrm>
            <a:off x="1343472" y="3356992"/>
            <a:ext cx="8289154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&gt;&gt;&gt; 10 == “10”</a:t>
            </a:r>
            <a:b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</a:b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False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&gt;&gt;&gt; 10 == 10.0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6450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문자열</a:t>
            </a:r>
            <a:r>
              <a:rPr lang="en-US" altLang="ko-KR" sz="2800" b="1" dirty="0">
                <a:latin typeface="+mj-ea"/>
              </a:rPr>
              <a:t>(string)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192666" cy="378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파이썬의</a:t>
            </a:r>
            <a:r>
              <a:rPr lang="ko-KR" altLang="en-US" dirty="0">
                <a:latin typeface="+mj-ea"/>
                <a:ea typeface="+mj-ea"/>
              </a:rPr>
              <a:t> 문자열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CPU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0,1</a:t>
            </a:r>
            <a:r>
              <a:rPr lang="ko-KR" altLang="en-US" sz="1600" dirty="0">
                <a:latin typeface="+mj-ea"/>
                <a:ea typeface="+mj-ea"/>
              </a:rPr>
              <a:t>로 연산을 하므로 숫자가 중요하지만 인간에게는 문자열</a:t>
            </a:r>
            <a:r>
              <a:rPr lang="en-US" altLang="ko-KR" sz="1600" dirty="0">
                <a:latin typeface="+mj-ea"/>
                <a:ea typeface="+mj-ea"/>
              </a:rPr>
              <a:t>(string)</a:t>
            </a:r>
            <a:r>
              <a:rPr lang="ko-KR" altLang="en-US" sz="1600" dirty="0">
                <a:latin typeface="+mj-ea"/>
                <a:ea typeface="+mj-ea"/>
              </a:rPr>
              <a:t>을 사용하여 정보를 표현하고 저장하므로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문자열의 처리도 매우 중요한 부분이다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프로그래밍을 할 때 아주 많이 접하는 문제가 문자열을 나누고 합치고 문자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열에서 특정한 단어를 검색하는 작업이 있을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예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이메일 주소 </a:t>
            </a:r>
            <a:r>
              <a:rPr lang="en-US" altLang="ko-KR" sz="1600" dirty="0">
                <a:latin typeface="+mj-ea"/>
                <a:ea typeface="+mj-ea"/>
                <a:hlinkClick r:id="rId2"/>
              </a:rPr>
              <a:t>“aaa@google.com</a:t>
            </a:r>
            <a:r>
              <a:rPr lang="en-US" altLang="ko-KR" sz="1600" dirty="0">
                <a:latin typeface="+mj-ea"/>
                <a:ea typeface="+mj-ea"/>
              </a:rPr>
              <a:t>”</a:t>
            </a:r>
            <a:r>
              <a:rPr lang="ko-KR" altLang="en-US" sz="1600" dirty="0">
                <a:latin typeface="+mj-ea"/>
                <a:ea typeface="+mj-ea"/>
              </a:rPr>
              <a:t>에서 </a:t>
            </a:r>
            <a:r>
              <a:rPr lang="en-US" altLang="ko-KR" sz="1600" dirty="0">
                <a:latin typeface="+mj-ea"/>
                <a:ea typeface="+mj-ea"/>
              </a:rPr>
              <a:t>‘@’</a:t>
            </a:r>
            <a:r>
              <a:rPr lang="ko-KR" altLang="en-US" sz="1600" dirty="0">
                <a:latin typeface="+mj-ea"/>
                <a:ea typeface="+mj-ea"/>
              </a:rPr>
              <a:t>문자를 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중심으로 아이디와 도메인을 분리하는 문제를 생각해보면 타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프로그래밍 언어에서는 문자열을 처리하는 작업이 꽤 복잡하다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최근에 개발된 </a:t>
            </a:r>
            <a:r>
              <a:rPr lang="ko-KR" altLang="en-US" sz="1600" dirty="0" err="1">
                <a:latin typeface="+mj-ea"/>
                <a:ea typeface="+mj-ea"/>
              </a:rPr>
              <a:t>언어이니만큼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문자열 처리하는 작업이 놀랄 정도로 간단하고 직관적이다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문자열</a:t>
            </a:r>
            <a:r>
              <a:rPr lang="en-US" altLang="ko-KR" sz="1600" dirty="0">
                <a:latin typeface="+mj-ea"/>
                <a:ea typeface="+mj-ea"/>
              </a:rPr>
              <a:t>(string)</a:t>
            </a:r>
            <a:r>
              <a:rPr lang="ko-KR" altLang="en-US" sz="1600" dirty="0">
                <a:latin typeface="+mj-ea"/>
                <a:ea typeface="+mj-ea"/>
              </a:rPr>
              <a:t>은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문자들의 </a:t>
            </a:r>
            <a:r>
              <a:rPr lang="ko-KR" altLang="en-US" sz="1600" dirty="0" err="1">
                <a:latin typeface="+mj-ea"/>
                <a:ea typeface="+mj-ea"/>
              </a:rPr>
              <a:t>순서있는</a:t>
            </a:r>
            <a:r>
              <a:rPr lang="ko-KR" altLang="en-US" sz="1600" dirty="0">
                <a:latin typeface="+mj-ea"/>
                <a:ea typeface="+mj-ea"/>
              </a:rPr>
              <a:t> 집합</a:t>
            </a:r>
            <a:r>
              <a:rPr lang="en-US" altLang="ko-KR" sz="1600" dirty="0">
                <a:latin typeface="+mj-ea"/>
                <a:ea typeface="+mj-ea"/>
              </a:rPr>
              <a:t>(sequence of characters)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프로그래머가 아닌 사람들은 이것을 텍스트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데이터라고 부른다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프로그래머들만 텍스트 데이터를 문자열이라고 부른다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전문적인 용어를 사용해야만 혼돈이 </a:t>
            </a:r>
            <a:r>
              <a:rPr lang="ko-KR" altLang="en-US" sz="1600" dirty="0" err="1">
                <a:latin typeface="+mj-ea"/>
                <a:ea typeface="+mj-ea"/>
              </a:rPr>
              <a:t>없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기 때문이다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문자열은 아래 </a:t>
            </a:r>
            <a:r>
              <a:rPr lang="ko-KR" altLang="en-US" sz="1600" dirty="0" err="1">
                <a:latin typeface="+mj-ea"/>
                <a:ea typeface="+mj-ea"/>
              </a:rPr>
              <a:t>그림처림</a:t>
            </a:r>
            <a:r>
              <a:rPr lang="ko-KR" altLang="en-US" sz="1600" dirty="0">
                <a:latin typeface="+mj-ea"/>
                <a:ea typeface="+mj-ea"/>
              </a:rPr>
              <a:t> 일렬로 나열된 문자들이다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F09EF6-8AB2-42FF-8F95-E8B3BF076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4857440"/>
            <a:ext cx="5472608" cy="180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6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문자열</a:t>
            </a:r>
            <a:r>
              <a:rPr lang="en-US" altLang="ko-KR" sz="2800" b="1" dirty="0">
                <a:latin typeface="+mj-ea"/>
              </a:rPr>
              <a:t>(string)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192666" cy="526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파이썬의</a:t>
            </a:r>
            <a:r>
              <a:rPr lang="ko-KR" altLang="en-US" dirty="0">
                <a:latin typeface="+mj-ea"/>
                <a:ea typeface="+mj-ea"/>
              </a:rPr>
              <a:t> 문자열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큰따옴표</a:t>
            </a:r>
            <a:r>
              <a:rPr lang="en-US" altLang="ko-KR" sz="1600" dirty="0">
                <a:latin typeface="+mj-ea"/>
                <a:ea typeface="+mj-ea"/>
              </a:rPr>
              <a:t>(“…”)</a:t>
            </a:r>
            <a:r>
              <a:rPr lang="ko-KR" altLang="en-US" sz="1600" dirty="0">
                <a:latin typeface="+mj-ea"/>
                <a:ea typeface="+mj-ea"/>
              </a:rPr>
              <a:t>로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텍스트를 감싸면 문자열이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문자열은 변수에 저장될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변수에 저장된 문자열을 </a:t>
            </a:r>
            <a:r>
              <a:rPr lang="en-US" altLang="ko-KR" sz="1600" dirty="0">
                <a:latin typeface="+mj-ea"/>
                <a:ea typeface="+mj-ea"/>
              </a:rPr>
              <a:t>print()</a:t>
            </a:r>
            <a:r>
              <a:rPr lang="ko-KR" altLang="en-US" sz="1600" dirty="0">
                <a:latin typeface="+mj-ea"/>
                <a:ea typeface="+mj-ea"/>
              </a:rPr>
              <a:t>함수를 이용하여 출력한다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아니면 변수이름만 입력하고 </a:t>
            </a:r>
            <a:r>
              <a:rPr lang="ko-KR" altLang="en-US" sz="1600" dirty="0" err="1">
                <a:latin typeface="+mj-ea"/>
                <a:ea typeface="+mj-ea"/>
              </a:rPr>
              <a:t>엔터키를</a:t>
            </a:r>
            <a:r>
              <a:rPr lang="ko-KR" altLang="en-US" sz="1600" dirty="0">
                <a:latin typeface="+mj-ea"/>
                <a:ea typeface="+mj-ea"/>
              </a:rPr>
              <a:t> 눌러도 출력된다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아울러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작은따옴표</a:t>
            </a:r>
            <a:r>
              <a:rPr lang="en-US" altLang="ko-KR" sz="1600" dirty="0">
                <a:latin typeface="+mj-ea"/>
                <a:ea typeface="+mj-ea"/>
              </a:rPr>
              <a:t>(‘…’)</a:t>
            </a:r>
            <a:r>
              <a:rPr lang="ko-KR" altLang="en-US" sz="1600" dirty="0">
                <a:latin typeface="+mj-ea"/>
                <a:ea typeface="+mj-ea"/>
              </a:rPr>
              <a:t>를 사용해도 문자열을 만들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문자열을 큰따옴표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(“)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로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시작했다가 작은따옴표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(‘)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로 끝내면 문법적인 오류가 생긴다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.(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주의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아울러 따옴표로 시작했는데 단어의 끝에 따옴표가 없어도 문법적인 오류가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문법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(syntax)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이라는 것은 컴퓨터에서는 프로그램의 문장을 바르게 구성하기 위한 규칙을 의미한다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위에서 </a:t>
            </a:r>
            <a:r>
              <a:rPr lang="en-US" altLang="ko-KR" sz="1600" dirty="0">
                <a:latin typeface="+mj-ea"/>
                <a:ea typeface="+mj-ea"/>
              </a:rPr>
              <a:t>EOL</a:t>
            </a:r>
            <a:r>
              <a:rPr lang="ko-KR" altLang="en-US" sz="1600" dirty="0">
                <a:latin typeface="+mj-ea"/>
                <a:ea typeface="+mj-ea"/>
              </a:rPr>
              <a:t>이라는 것은 </a:t>
            </a:r>
            <a:r>
              <a:rPr lang="en-US" altLang="ko-KR" sz="1600" dirty="0">
                <a:latin typeface="+mj-ea"/>
                <a:ea typeface="+mj-ea"/>
              </a:rPr>
              <a:t>“End Of Line” </a:t>
            </a:r>
            <a:r>
              <a:rPr lang="ko-KR" altLang="en-US" sz="1600" dirty="0">
                <a:latin typeface="+mj-ea"/>
                <a:ea typeface="+mj-ea"/>
              </a:rPr>
              <a:t>즉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줄의 끝을 만났다는 의미이다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큰 따옴표가 있을 것으로 기대하였는데 줄의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끝을 만날 때까지 발견하지 못했다는 의미가 되는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8470-7114-4AAB-AAD1-21A1D8990E20}"/>
              </a:ext>
            </a:extLst>
          </p:cNvPr>
          <p:cNvSpPr txBox="1"/>
          <p:nvPr/>
        </p:nvSpPr>
        <p:spPr>
          <a:xfrm>
            <a:off x="1343472" y="3717032"/>
            <a:ext cx="7795648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&gt;&gt;&gt; greeting="Hello'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SyntaxError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EOL while scanning string literal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&gt;&gt;&gt; 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&gt;&gt;&gt; greeting=" Hello 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SyntaxError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EOL while scanning string literal</a:t>
            </a:r>
          </a:p>
        </p:txBody>
      </p:sp>
    </p:spTree>
    <p:extLst>
      <p:ext uri="{BB962C8B-B14F-4D97-AF65-F5344CB8AC3E}">
        <p14:creationId xmlns:p14="http://schemas.microsoft.com/office/powerpoint/2010/main" val="324091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문자열</a:t>
            </a:r>
            <a:r>
              <a:rPr lang="en-US" altLang="ko-KR" sz="2800" b="1" dirty="0">
                <a:latin typeface="+mj-ea"/>
              </a:rPr>
              <a:t>(string)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192666" cy="378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파이썬의</a:t>
            </a:r>
            <a:r>
              <a:rPr lang="ko-KR" altLang="en-US" dirty="0">
                <a:latin typeface="+mj-ea"/>
                <a:ea typeface="+mj-ea"/>
              </a:rPr>
              <a:t> 문자열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왜 문자열을 나타내는데 큰따옴표와 작은따옴표를 동시에 사용하는 이유가 무엇일까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그것은 바로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문자열 안에 따옴표가 들어가는 경우를 처리하기 위해서이다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아래 문장을 보도록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따옴표를 출력할 때 </a:t>
            </a:r>
            <a:r>
              <a:rPr lang="en-US" altLang="ko-KR" sz="1600" dirty="0">
                <a:latin typeface="+mj-ea"/>
                <a:ea typeface="+mj-ea"/>
              </a:rPr>
              <a:t>\</a:t>
            </a:r>
            <a:r>
              <a:rPr lang="ko-KR" altLang="en-US" sz="1600" dirty="0">
                <a:latin typeface="+mj-ea"/>
                <a:ea typeface="+mj-ea"/>
              </a:rPr>
              <a:t>를 사용할 수 있는데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문자 앞에 </a:t>
            </a:r>
            <a:r>
              <a:rPr lang="en-US" altLang="ko-KR" sz="1600" dirty="0">
                <a:latin typeface="+mj-ea"/>
                <a:ea typeface="+mj-ea"/>
              </a:rPr>
              <a:t>\</a:t>
            </a:r>
            <a:r>
              <a:rPr lang="ko-KR" altLang="en-US" sz="1600" dirty="0">
                <a:latin typeface="+mj-ea"/>
                <a:ea typeface="+mj-ea"/>
              </a:rPr>
              <a:t>가 붙으면 문자의 특수한 의미를 잃어버린다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따옴표 앞에 붙이면 문자열을 나타내는 따옴표의 특수한 의미를 잃어버리고 하나의 문자가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ACEE5-FE6E-490C-9D5E-55902B91117D}"/>
              </a:ext>
            </a:extLst>
          </p:cNvPr>
          <p:cNvSpPr txBox="1"/>
          <p:nvPr/>
        </p:nvSpPr>
        <p:spPr>
          <a:xfrm>
            <a:off x="1476880" y="2274838"/>
            <a:ext cx="9515664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&gt;&gt;&gt; message="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철수가 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"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안녕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"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이라고 말했습니다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.“  # 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컴파일러가 혼돈을 일으킨다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SyntaxError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invalid syntax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&gt;&gt;&gt; message="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철수가 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'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안녕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'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이라고 말했습니다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."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&gt;&gt;&gt; print(message)</a:t>
            </a:r>
          </a:p>
          <a:p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철수가 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'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안녕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'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이라고 말했습니다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&gt;&gt;&gt;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26BFE-0D26-4D70-97AD-BD4D564BD3E8}"/>
              </a:ext>
            </a:extLst>
          </p:cNvPr>
          <p:cNvSpPr txBox="1"/>
          <p:nvPr/>
        </p:nvSpPr>
        <p:spPr>
          <a:xfrm>
            <a:off x="1460330" y="4797152"/>
            <a:ext cx="7795648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&gt;&gt;&gt; message= '</a:t>
            </a:r>
            <a:r>
              <a:rPr lang="en-US" altLang="ko-KR" dirty="0" err="1">
                <a:latin typeface="+mj-ea"/>
                <a:ea typeface="+mj-ea"/>
                <a:cs typeface="Arial" panose="020B0604020202020204" pitchFamily="34" charset="0"/>
              </a:rPr>
              <a:t>doesn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\'t'  # \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를 사용하여 작은따옴표를 출력한다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&gt;&gt;&gt; print(message)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doesn't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&gt;&gt;&gt; message="\"Yes,\" he said."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&gt;&gt;&gt; print(message)</a:t>
            </a:r>
          </a:p>
          <a:p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"Yes," he said.</a:t>
            </a:r>
          </a:p>
        </p:txBody>
      </p:sp>
    </p:spTree>
    <p:extLst>
      <p:ext uri="{BB962C8B-B14F-4D97-AF65-F5344CB8AC3E}">
        <p14:creationId xmlns:p14="http://schemas.microsoft.com/office/powerpoint/2010/main" val="326466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문자열</a:t>
            </a:r>
            <a:r>
              <a:rPr lang="en-US" altLang="ko-KR" sz="2800" b="1" dirty="0">
                <a:latin typeface="+mj-ea"/>
              </a:rPr>
              <a:t>(string)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192666" cy="4522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파이썬의</a:t>
            </a:r>
            <a:r>
              <a:rPr lang="ko-KR" altLang="en-US" dirty="0">
                <a:latin typeface="+mj-ea"/>
                <a:ea typeface="+mj-ea"/>
              </a:rPr>
              <a:t> 문자열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아울러 </a:t>
            </a:r>
            <a:r>
              <a:rPr lang="en-US" altLang="ko-KR" sz="1600" dirty="0">
                <a:latin typeface="+mj-ea"/>
                <a:ea typeface="+mj-ea"/>
              </a:rPr>
              <a:t>\n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ko-KR" altLang="en-US" sz="1600" dirty="0" err="1">
                <a:latin typeface="+mj-ea"/>
                <a:ea typeface="+mj-ea"/>
              </a:rPr>
              <a:t>줄바꿈</a:t>
            </a:r>
            <a:r>
              <a:rPr lang="ko-KR" altLang="en-US" sz="1600" dirty="0">
                <a:latin typeface="+mj-ea"/>
                <a:ea typeface="+mj-ea"/>
              </a:rPr>
              <a:t> 문자를 나타내는 특수한 문자이다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문자열의 중간에 </a:t>
            </a:r>
            <a:r>
              <a:rPr lang="en-US" altLang="ko-KR" sz="1600" dirty="0">
                <a:latin typeface="+mj-ea"/>
                <a:ea typeface="+mj-ea"/>
              </a:rPr>
              <a:t>\n</a:t>
            </a:r>
            <a:r>
              <a:rPr lang="ko-KR" altLang="en-US" sz="1600" dirty="0">
                <a:latin typeface="+mj-ea"/>
                <a:ea typeface="+mj-ea"/>
              </a:rPr>
              <a:t>이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있으면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줄바꿈을</a:t>
            </a:r>
            <a:r>
              <a:rPr lang="ko-KR" altLang="en-US" sz="1600" dirty="0">
                <a:latin typeface="+mj-ea"/>
                <a:ea typeface="+mj-ea"/>
              </a:rPr>
              <a:t> 해서 출력한다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또한</a:t>
            </a:r>
            <a:r>
              <a:rPr lang="en-US" altLang="ko-KR" sz="1600" dirty="0">
                <a:latin typeface="+mj-ea"/>
                <a:ea typeface="+mj-ea"/>
              </a:rPr>
              <a:t>, print()</a:t>
            </a:r>
            <a:r>
              <a:rPr lang="ko-KR" altLang="en-US" sz="1600" dirty="0">
                <a:latin typeface="+mj-ea"/>
                <a:ea typeface="+mj-ea"/>
              </a:rPr>
              <a:t>함수 사용시에 </a:t>
            </a:r>
            <a:r>
              <a:rPr lang="en-US" altLang="ko-KR" sz="1600" dirty="0">
                <a:latin typeface="+mj-ea"/>
                <a:ea typeface="+mj-ea"/>
              </a:rPr>
              <a:t>\</a:t>
            </a:r>
            <a:r>
              <a:rPr lang="ko-KR" altLang="en-US" sz="1600" dirty="0">
                <a:latin typeface="+mj-ea"/>
                <a:ea typeface="+mj-ea"/>
              </a:rPr>
              <a:t>가 앞에 붙은 문자를 특수 문자로 취급하고 싶지 않다면 첫 번째 따옴표 앞에 </a:t>
            </a:r>
            <a:r>
              <a:rPr lang="en-US" altLang="ko-KR" sz="1600" dirty="0">
                <a:latin typeface="+mj-ea"/>
                <a:ea typeface="+mj-ea"/>
              </a:rPr>
              <a:t>r</a:t>
            </a:r>
            <a:r>
              <a:rPr lang="ko-KR" altLang="en-US" sz="1600" dirty="0">
                <a:latin typeface="+mj-ea"/>
                <a:ea typeface="+mj-ea"/>
              </a:rPr>
              <a:t>을 추가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하여 특수 문자의 의미를 없앨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문자열의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길이는 </a:t>
            </a:r>
            <a:r>
              <a:rPr lang="en-US" altLang="ko-KR" sz="1600" dirty="0" err="1">
                <a:latin typeface="+mj-ea"/>
                <a:ea typeface="+mj-ea"/>
              </a:rPr>
              <a:t>len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함수를 사용하면 알 수가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26BFE-0D26-4D70-97AD-BD4D564BD3E8}"/>
              </a:ext>
            </a:extLst>
          </p:cNvPr>
          <p:cNvSpPr txBox="1"/>
          <p:nvPr/>
        </p:nvSpPr>
        <p:spPr>
          <a:xfrm>
            <a:off x="1415480" y="1886346"/>
            <a:ext cx="7795648" cy="107721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a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=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“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첫 번째 줄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\n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두 번째 줄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“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print(a)</a:t>
            </a:r>
          </a:p>
          <a:p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첫 번째 줄</a:t>
            </a:r>
            <a:endParaRPr lang="en-US" altLang="ko-KR" sz="16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두 번째 줄</a:t>
            </a:r>
            <a:endParaRPr lang="en-US" altLang="ko-KR" sz="16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43E9E-F3BD-4AD0-95DB-D2697B240E8D}"/>
              </a:ext>
            </a:extLst>
          </p:cNvPr>
          <p:cNvSpPr txBox="1"/>
          <p:nvPr/>
        </p:nvSpPr>
        <p:spPr>
          <a:xfrm>
            <a:off x="1415480" y="3717032"/>
            <a:ext cx="9361040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print(“c:\temp\name”)  # 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여기서는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 \n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은 </a:t>
            </a:r>
            <a:r>
              <a:rPr lang="ko-KR" altLang="en-US" sz="1600" dirty="0" err="1">
                <a:latin typeface="+mj-ea"/>
                <a:ea typeface="+mj-ea"/>
                <a:cs typeface="Arial" panose="020B0604020202020204" pitchFamily="34" charset="0"/>
              </a:rPr>
              <a:t>줄바꿈으로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 해석된다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c:\temp</a:t>
            </a:r>
          </a:p>
          <a:p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ame</a:t>
            </a:r>
            <a:endParaRPr lang="en-US" altLang="ko-KR" sz="16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print(</a:t>
            </a: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r“c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:\temp\name”)  #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문자열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앞에 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r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을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붙이면 특수문자로 해석하지 않는다</a:t>
            </a:r>
            <a:endParaRPr lang="en-US" altLang="ko-KR" sz="16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c:\temp\name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A1BF0-89DC-4CAC-9B40-79538370D93F}"/>
              </a:ext>
            </a:extLst>
          </p:cNvPr>
          <p:cNvSpPr txBox="1"/>
          <p:nvPr/>
        </p:nvSpPr>
        <p:spPr>
          <a:xfrm>
            <a:off x="1415480" y="5553120"/>
            <a:ext cx="7795648" cy="58477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</a:t>
            </a: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(“hello”)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3326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문자열</a:t>
            </a:r>
            <a:r>
              <a:rPr lang="en-US" altLang="ko-KR" sz="2800" b="1" dirty="0">
                <a:latin typeface="+mj-ea"/>
              </a:rPr>
              <a:t>(string)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1192666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파이썬의</a:t>
            </a:r>
            <a:r>
              <a:rPr lang="ko-KR" altLang="en-US" dirty="0">
                <a:latin typeface="+mj-ea"/>
                <a:ea typeface="+mj-ea"/>
              </a:rPr>
              <a:t> 문자열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이스케이프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문자란</a:t>
            </a:r>
            <a:r>
              <a:rPr lang="ko-KR" altLang="en-US" sz="1600" dirty="0">
                <a:latin typeface="+mj-ea"/>
                <a:ea typeface="+mj-ea"/>
              </a:rPr>
              <a:t> 일반 문자가 아니고 시스템을 제어하기 위한 특수한 문자이다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사용되는 이스케이프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문자에는 아래와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33A7108-471F-4CF8-A4AC-126B32B25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60583"/>
              </p:ext>
            </p:extLst>
          </p:nvPr>
        </p:nvGraphicFramePr>
        <p:xfrm>
          <a:off x="1415480" y="2247066"/>
          <a:ext cx="525658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92">
                  <a:extLst>
                    <a:ext uri="{9D8B030D-6E8A-4147-A177-3AD203B41FA5}">
                      <a16:colId xmlns:a16="http://schemas.microsoft.com/office/drawing/2014/main" val="2145297640"/>
                    </a:ext>
                  </a:extLst>
                </a:gridCol>
                <a:gridCol w="2628292">
                  <a:extLst>
                    <a:ext uri="{9D8B030D-6E8A-4147-A177-3AD203B41FA5}">
                      <a16:colId xmlns:a16="http://schemas.microsoft.com/office/drawing/2014/main" val="3200634716"/>
                    </a:ext>
                  </a:extLst>
                </a:gridCol>
              </a:tblGrid>
              <a:tr h="31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이스케이프 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출력되는 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83030"/>
                  </a:ext>
                </a:extLst>
              </a:tr>
              <a:tr h="317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\\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백슬래시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(\)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0156"/>
                  </a:ext>
                </a:extLst>
              </a:tr>
              <a:tr h="317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\’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작은 따옴표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(‘)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632828"/>
                  </a:ext>
                </a:extLst>
              </a:tr>
              <a:tr h="317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\”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큰 따옴표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(“)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96582"/>
                  </a:ext>
                </a:extLst>
              </a:tr>
              <a:tr h="317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\n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줄 바꿈 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03370"/>
                  </a:ext>
                </a:extLst>
              </a:tr>
              <a:tr h="317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\t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탭 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019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398206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6175</TotalTime>
  <Words>2207</Words>
  <Application>Microsoft Office PowerPoint</Application>
  <PresentationFormat>와이드스크린</PresentationFormat>
  <Paragraphs>315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자료형(data-type)</vt:lpstr>
      <vt:lpstr>1. 자료형(data-type)</vt:lpstr>
      <vt:lpstr>1. 자료형(data-type)</vt:lpstr>
      <vt:lpstr>2. 문자열(string)</vt:lpstr>
      <vt:lpstr>2. 문자열(string)</vt:lpstr>
      <vt:lpstr>2. 문자열(string)</vt:lpstr>
      <vt:lpstr>2. 문자열(string)</vt:lpstr>
      <vt:lpstr>2. 문자열(string)</vt:lpstr>
      <vt:lpstr>2. 문자열(string)</vt:lpstr>
      <vt:lpstr>2. 문자열(string)</vt:lpstr>
      <vt:lpstr>2. 문자열(string)</vt:lpstr>
      <vt:lpstr>2. 문자열(string)</vt:lpstr>
      <vt:lpstr>2. 문자열(string)</vt:lpstr>
      <vt:lpstr>2. 문자열(string)</vt:lpstr>
      <vt:lpstr>3. 리스트</vt:lpstr>
      <vt:lpstr>3. 리스트</vt:lpstr>
      <vt:lpstr>3. 파이썬 튜터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1506</cp:revision>
  <dcterms:created xsi:type="dcterms:W3CDTF">2019-09-27T03:30:23Z</dcterms:created>
  <dcterms:modified xsi:type="dcterms:W3CDTF">2021-01-27T03:09:59Z</dcterms:modified>
</cp:coreProperties>
</file>