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495" r:id="rId3"/>
    <p:sldId id="512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95" d="100"/>
          <a:sy n="95" d="100"/>
        </p:scale>
        <p:origin x="726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4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 err="1">
                <a:latin typeface="+mj-ea"/>
                <a:ea typeface="+mj-ea"/>
              </a:rPr>
              <a:t>조건문</a:t>
            </a:r>
            <a:endParaRPr lang="en-US" altLang="ko-KR" sz="4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논리 연산자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522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</a:t>
            </a:r>
            <a:r>
              <a:rPr lang="ko-KR" altLang="en-US" dirty="0">
                <a:latin typeface="+mj-ea"/>
                <a:ea typeface="+mj-ea"/>
              </a:rPr>
              <a:t> 논리 연산자의 개요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논리 연산자</a:t>
            </a:r>
            <a:r>
              <a:rPr lang="en-US" altLang="ko-KR" sz="1600" dirty="0">
                <a:latin typeface="+mj-ea"/>
                <a:ea typeface="+mj-ea"/>
              </a:rPr>
              <a:t>(logical operator)</a:t>
            </a:r>
            <a:r>
              <a:rPr lang="ko-KR" altLang="en-US" sz="1600" dirty="0">
                <a:latin typeface="+mj-ea"/>
                <a:ea typeface="+mj-ea"/>
              </a:rPr>
              <a:t>는 여러 개의 조건을 조합하여 참인지 거짓인지를 따질 때 사용한다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AND(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논리곱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), OR(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논리합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), NOT(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논리부정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이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</a:t>
            </a:r>
            <a:r>
              <a:rPr lang="ko-KR" altLang="en-US" sz="1600" dirty="0">
                <a:latin typeface="+mj-ea"/>
                <a:ea typeface="+mj-ea"/>
              </a:rPr>
              <a:t>놀이공원에서 놀이기구를 탈 수 있는 조건을 논리 수식으로 작성하여 보면 다음과 같다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논리 연산자는 아래의 표와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F819CA-8BB4-42D0-B325-AF46643EC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7" y="2636912"/>
            <a:ext cx="6624736" cy="17876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AE11D1-DB08-40E1-9BBE-92A380C57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633" y="4789765"/>
            <a:ext cx="7416647" cy="14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14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논리 연산자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52256"/>
            <a:ext cx="10713290" cy="600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2)</a:t>
            </a:r>
            <a:r>
              <a:rPr lang="ko-KR" altLang="en-US" dirty="0">
                <a:latin typeface="+mj-ea"/>
                <a:ea typeface="+mj-ea"/>
              </a:rPr>
              <a:t> 논리 연산자의 예시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주의해야 될 점이 있는데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논리 연산자를 작성할 때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and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연산자의 경우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여러 개의 조건 중에서 처음 조건이 거짓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이라면 다른 조건들은 전혀 검사조차 하지 않는다 라는 점이다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그 이유는 첫 번째 조건이 어차피 </a:t>
            </a:r>
            <a:r>
              <a:rPr lang="ko-KR" altLang="en-US" sz="1600" dirty="0" err="1">
                <a:latin typeface="+mj-ea"/>
                <a:ea typeface="+mj-ea"/>
              </a:rPr>
              <a:t>거짓이니깐</a:t>
            </a:r>
            <a:r>
              <a:rPr lang="ko-KR" altLang="en-US" sz="1600" dirty="0">
                <a:latin typeface="+mj-ea"/>
                <a:ea typeface="+mj-ea"/>
              </a:rPr>
              <a:t> 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머지</a:t>
            </a:r>
            <a:r>
              <a:rPr lang="ko-KR" altLang="en-US" sz="1600" dirty="0">
                <a:latin typeface="+mj-ea"/>
                <a:ea typeface="+mj-ea"/>
              </a:rPr>
              <a:t> 조건들을 계산하지 않아도 전체 수식은 거짓이 되기 때문이다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들면 아래와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(2 &gt; 22) and ( x &lt; 5) </a:t>
            </a:r>
            <a:r>
              <a:rPr lang="ko-KR" altLang="en-US" sz="1600" dirty="0">
                <a:latin typeface="+mj-ea"/>
                <a:ea typeface="+mj-ea"/>
              </a:rPr>
              <a:t>라면 벌써 첫 번째 조건이 거짓이므로 </a:t>
            </a:r>
            <a:r>
              <a:rPr lang="en-US" altLang="ko-KR" sz="1600" dirty="0">
                <a:latin typeface="+mj-ea"/>
                <a:ea typeface="+mj-ea"/>
              </a:rPr>
              <a:t>(x &lt; 5)</a:t>
            </a:r>
            <a:r>
              <a:rPr lang="ko-KR" altLang="en-US" sz="1600" dirty="0">
                <a:latin typeface="+mj-ea"/>
                <a:ea typeface="+mj-ea"/>
              </a:rPr>
              <a:t>라는 조건식은 검사를 </a:t>
            </a:r>
            <a:r>
              <a:rPr lang="ko-KR" altLang="en-US" sz="1600" dirty="0" err="1">
                <a:latin typeface="+mj-ea"/>
                <a:ea typeface="+mj-ea"/>
              </a:rPr>
              <a:t>안한다</a:t>
            </a:r>
            <a:r>
              <a:rPr lang="ko-KR" altLang="en-US" sz="1600" dirty="0">
                <a:latin typeface="+mj-ea"/>
                <a:ea typeface="+mj-ea"/>
              </a:rPr>
              <a:t> 는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 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이런 계산을 단축 계산이라고도 한다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3)</a:t>
            </a:r>
            <a:r>
              <a:rPr lang="ko-KR" altLang="en-US" sz="1600" dirty="0">
                <a:latin typeface="+mj-ea"/>
                <a:ea typeface="+mj-ea"/>
              </a:rPr>
              <a:t> 논리 부정 연산자</a:t>
            </a: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-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논리 부정을 나타내는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not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연산자는 조건이 참이면 전체 수식을 거짓으로 만들고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조건이 거짓이면 전체 수식</a:t>
            </a: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 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값을 참으로 만들어준다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예를 들면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not(1==0)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는 참이 된다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 (1==0)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는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원래 거짓이지만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not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가 참으로 만들어 주</a:t>
            </a: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 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는 것이다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BE9B6-9663-4DD3-8F4D-4FE70EDC9376}"/>
              </a:ext>
            </a:extLst>
          </p:cNvPr>
          <p:cNvSpPr txBox="1"/>
          <p:nvPr/>
        </p:nvSpPr>
        <p:spPr>
          <a:xfrm>
            <a:off x="1230127" y="1427840"/>
            <a:ext cx="8289154" cy="206210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age = 20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height  = 180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&gt;&gt;&gt; if( (age&gt;=10) and (height&gt;=165)) :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		print("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놀이 기구를 탈 수 있습니다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else :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		print("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놀이 기구를 탈 수 없습니다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.")</a:t>
            </a:r>
          </a:p>
          <a:p>
            <a:endParaRPr lang="en-US" altLang="ko-KR" sz="16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결과 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-&gt; 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놀이 기구를 탈 수 있습니다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5845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if ~ </a:t>
            </a:r>
            <a:r>
              <a:rPr lang="en-US" altLang="ko-KR" sz="2800" b="1" dirty="0" err="1">
                <a:latin typeface="+mj-ea"/>
              </a:rPr>
              <a:t>elif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if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~ </a:t>
            </a:r>
            <a:r>
              <a:rPr lang="en-US" altLang="ko-KR" dirty="0" err="1">
                <a:latin typeface="+mj-ea"/>
                <a:ea typeface="+mj-ea"/>
              </a:rPr>
              <a:t>elif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문의 개요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종종 우리는 조건에 따라서 다중으로 분기되는 결정을 내려야 하는 경우가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예를 들어 학생들의 성적을 받아서 학점을 출력하는 프로그램을 작성하여 실행하여 보자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성적이 </a:t>
            </a:r>
            <a:r>
              <a:rPr lang="en-US" altLang="ko-KR" sz="1600" dirty="0">
                <a:latin typeface="+mj-ea"/>
                <a:ea typeface="+mj-ea"/>
              </a:rPr>
              <a:t>90</a:t>
            </a:r>
            <a:r>
              <a:rPr lang="ko-KR" altLang="en-US" sz="1600" dirty="0">
                <a:latin typeface="+mj-ea"/>
                <a:ea typeface="+mj-ea"/>
              </a:rPr>
              <a:t>점 이상이면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A</a:t>
            </a:r>
            <a:r>
              <a:rPr lang="ko-KR" altLang="en-US" sz="1600" dirty="0">
                <a:latin typeface="+mj-ea"/>
                <a:ea typeface="+mj-ea"/>
              </a:rPr>
              <a:t>학점</a:t>
            </a:r>
            <a:r>
              <a:rPr lang="en-US" altLang="ko-KR" sz="1600" dirty="0">
                <a:latin typeface="+mj-ea"/>
                <a:ea typeface="+mj-ea"/>
              </a:rPr>
              <a:t>, 80</a:t>
            </a:r>
            <a:r>
              <a:rPr lang="ko-KR" altLang="en-US" sz="1600" dirty="0">
                <a:latin typeface="+mj-ea"/>
                <a:ea typeface="+mj-ea"/>
              </a:rPr>
              <a:t>점 이상이고 </a:t>
            </a:r>
            <a:r>
              <a:rPr lang="en-US" altLang="ko-KR" sz="1600" dirty="0">
                <a:latin typeface="+mj-ea"/>
                <a:ea typeface="+mj-ea"/>
              </a:rPr>
              <a:t>90</a:t>
            </a:r>
            <a:r>
              <a:rPr lang="ko-KR" altLang="en-US" sz="1600" dirty="0">
                <a:latin typeface="+mj-ea"/>
                <a:ea typeface="+mj-ea"/>
              </a:rPr>
              <a:t>점 미만이면 </a:t>
            </a:r>
            <a:r>
              <a:rPr lang="en-US" altLang="ko-KR" sz="1600" dirty="0">
                <a:latin typeface="+mj-ea"/>
                <a:ea typeface="+mj-ea"/>
              </a:rPr>
              <a:t>B</a:t>
            </a:r>
            <a:r>
              <a:rPr lang="ko-KR" altLang="en-US" sz="1600" dirty="0">
                <a:latin typeface="+mj-ea"/>
                <a:ea typeface="+mj-ea"/>
              </a:rPr>
              <a:t>학점</a:t>
            </a:r>
            <a:r>
              <a:rPr lang="en-US" altLang="ko-KR" sz="1600" dirty="0">
                <a:latin typeface="+mj-ea"/>
                <a:ea typeface="+mj-ea"/>
              </a:rPr>
              <a:t>, 70</a:t>
            </a:r>
            <a:r>
              <a:rPr lang="ko-KR" altLang="en-US" sz="1600" dirty="0">
                <a:latin typeface="+mj-ea"/>
                <a:ea typeface="+mj-ea"/>
              </a:rPr>
              <a:t>점 이상이고 </a:t>
            </a:r>
            <a:r>
              <a:rPr lang="en-US" altLang="ko-KR" sz="1600" dirty="0">
                <a:latin typeface="+mj-ea"/>
                <a:ea typeface="+mj-ea"/>
              </a:rPr>
              <a:t>80</a:t>
            </a:r>
            <a:r>
              <a:rPr lang="ko-KR" altLang="en-US" sz="1600" dirty="0">
                <a:latin typeface="+mj-ea"/>
                <a:ea typeface="+mj-ea"/>
              </a:rPr>
              <a:t>점 미만이면 </a:t>
            </a:r>
            <a:r>
              <a:rPr lang="en-US" altLang="ko-KR" sz="1600" dirty="0">
                <a:latin typeface="+mj-ea"/>
                <a:ea typeface="+mj-ea"/>
              </a:rPr>
              <a:t>C</a:t>
            </a:r>
            <a:r>
              <a:rPr lang="ko-KR" altLang="en-US" sz="1600" dirty="0">
                <a:latin typeface="+mj-ea"/>
                <a:ea typeface="+mj-ea"/>
              </a:rPr>
              <a:t>학점과 같이 결정하는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endParaRPr lang="ko-KR" altLang="en-US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5704A8-7889-4C04-904D-63839D94B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14" y="2636912"/>
            <a:ext cx="5221402" cy="3722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5C312-8587-48A4-A4B7-F49E2E822D08}"/>
              </a:ext>
            </a:extLst>
          </p:cNvPr>
          <p:cNvSpPr txBox="1"/>
          <p:nvPr/>
        </p:nvSpPr>
        <p:spPr>
          <a:xfrm>
            <a:off x="6460712" y="2644996"/>
            <a:ext cx="4928079" cy="304698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score = </a:t>
            </a:r>
            <a:r>
              <a:rPr lang="en-US" altLang="ko-KR" sz="1600" dirty="0" err="1">
                <a:latin typeface="+mj-ea"/>
                <a:ea typeface="+mj-ea"/>
                <a:cs typeface="Arial" panose="020B0604020202020204" pitchFamily="34" charset="0"/>
              </a:rPr>
              <a:t>int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(input("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성적을 </a:t>
            </a:r>
            <a:r>
              <a:rPr lang="ko-KR" altLang="en-US" sz="16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: "))</a:t>
            </a:r>
          </a:p>
          <a:p>
            <a:endParaRPr lang="en-US" altLang="ko-KR" sz="16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if score &gt;= 90 :		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	print("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학점 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A")</a:t>
            </a:r>
          </a:p>
          <a:p>
            <a:r>
              <a:rPr lang="en-US" altLang="ko-KR" sz="1600" dirty="0" err="1">
                <a:latin typeface="+mj-ea"/>
                <a:ea typeface="+mj-ea"/>
                <a:cs typeface="Arial" panose="020B0604020202020204" pitchFamily="34" charset="0"/>
              </a:rPr>
              <a:t>elif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 score &gt;= 80 :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	print("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학점 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B")</a:t>
            </a:r>
          </a:p>
          <a:p>
            <a:r>
              <a:rPr lang="en-US" altLang="ko-KR" sz="1600" dirty="0" err="1">
                <a:latin typeface="+mj-ea"/>
                <a:ea typeface="+mj-ea"/>
                <a:cs typeface="Arial" panose="020B0604020202020204" pitchFamily="34" charset="0"/>
              </a:rPr>
              <a:t>elif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 score &gt;= 70 :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	print("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학점 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C")</a:t>
            </a:r>
          </a:p>
          <a:p>
            <a:r>
              <a:rPr lang="en-US" altLang="ko-KR" sz="1600" dirty="0" err="1">
                <a:latin typeface="+mj-ea"/>
                <a:ea typeface="+mj-ea"/>
                <a:cs typeface="Arial" panose="020B0604020202020204" pitchFamily="34" charset="0"/>
              </a:rPr>
              <a:t>elif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 score &gt;= 60 :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	print("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학점 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D")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else :</a:t>
            </a:r>
          </a:p>
          <a:p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	print("</a:t>
            </a:r>
            <a:r>
              <a:rPr lang="ko-KR" altLang="en-US" sz="1600" dirty="0">
                <a:latin typeface="+mj-ea"/>
                <a:ea typeface="+mj-ea"/>
                <a:cs typeface="Arial" panose="020B0604020202020204" pitchFamily="34" charset="0"/>
              </a:rPr>
              <a:t>학점 </a:t>
            </a:r>
            <a:r>
              <a:rPr lang="en-US" altLang="ko-KR" sz="1600" dirty="0">
                <a:latin typeface="+mj-ea"/>
                <a:ea typeface="+mj-ea"/>
                <a:cs typeface="Arial" panose="020B0604020202020204" pitchFamily="34" charset="0"/>
              </a:rPr>
              <a:t>F");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119862-7670-4BB6-A691-252276D30C82}"/>
              </a:ext>
            </a:extLst>
          </p:cNvPr>
          <p:cNvSpPr txBox="1"/>
          <p:nvPr/>
        </p:nvSpPr>
        <p:spPr>
          <a:xfrm>
            <a:off x="6460712" y="5805264"/>
            <a:ext cx="4928079" cy="55399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성적을 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90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학점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78AAEF-59B0-4EE7-AE2C-EF9BEA7195A6}"/>
              </a:ext>
            </a:extLst>
          </p:cNvPr>
          <p:cNvSpPr txBox="1"/>
          <p:nvPr/>
        </p:nvSpPr>
        <p:spPr>
          <a:xfrm>
            <a:off x="933540" y="6436067"/>
            <a:ext cx="10455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기억해야 할 점은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if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~ </a:t>
            </a:r>
            <a:r>
              <a:rPr lang="en-US" altLang="ko-KR" sz="1500" dirty="0" err="1">
                <a:solidFill>
                  <a:srgbClr val="FF0000"/>
                </a:solidFill>
                <a:latin typeface="+mj-ea"/>
                <a:ea typeface="+mj-ea"/>
              </a:rPr>
              <a:t>elif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구문에서는 다중 조건 중 하나만 만족하게 된다면 그 이후는 실행되지 않는다 라는 점이다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5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712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6. </a:t>
            </a:r>
            <a:r>
              <a:rPr lang="ko-KR" altLang="en-US" sz="2800" b="1" dirty="0">
                <a:latin typeface="+mj-ea"/>
              </a:rPr>
              <a:t>중첩 </a:t>
            </a:r>
            <a:r>
              <a:rPr lang="en-US" altLang="ko-KR" sz="2800" b="1" dirty="0">
                <a:latin typeface="+mj-ea"/>
              </a:rPr>
              <a:t>if ~ else </a:t>
            </a:r>
            <a:r>
              <a:rPr lang="ko-KR" altLang="en-US" sz="2800" b="1" dirty="0">
                <a:latin typeface="+mj-ea"/>
              </a:rPr>
              <a:t>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41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 </a:t>
            </a:r>
            <a:r>
              <a:rPr lang="ko-KR" altLang="en-US" dirty="0">
                <a:latin typeface="+mj-ea"/>
                <a:ea typeface="+mj-ea"/>
              </a:rPr>
              <a:t>중첩 </a:t>
            </a:r>
            <a:r>
              <a:rPr lang="en-US" altLang="ko-KR" dirty="0">
                <a:latin typeface="+mj-ea"/>
                <a:ea typeface="+mj-ea"/>
              </a:rPr>
              <a:t>if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~ else </a:t>
            </a:r>
            <a:r>
              <a:rPr lang="ko-KR" altLang="en-US" dirty="0">
                <a:latin typeface="+mj-ea"/>
                <a:ea typeface="+mj-ea"/>
              </a:rPr>
              <a:t>문의 개요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지금까지는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if~else</a:t>
            </a:r>
            <a:r>
              <a:rPr lang="ko-KR" altLang="en-US" sz="1600" dirty="0">
                <a:latin typeface="+mj-ea"/>
                <a:ea typeface="+mj-ea"/>
              </a:rPr>
              <a:t> 문장만을 사용하였다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만약 </a:t>
            </a:r>
            <a:r>
              <a:rPr lang="ko-KR" altLang="en-US" sz="1600" dirty="0" err="1">
                <a:latin typeface="+mj-ea"/>
                <a:ea typeface="+mj-ea"/>
              </a:rPr>
              <a:t>조건문</a:t>
            </a:r>
            <a:r>
              <a:rPr lang="ko-KR" altLang="en-US" sz="1600" dirty="0">
                <a:latin typeface="+mj-ea"/>
                <a:ea typeface="+mj-ea"/>
              </a:rPr>
              <a:t> 안에 또 다른 조건문을 넣어야 한다면 이제 중첩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en-US" altLang="ko-KR" sz="1600" dirty="0" err="1">
                <a:latin typeface="+mj-ea"/>
                <a:ea typeface="+mj-ea"/>
              </a:rPr>
              <a:t>if~else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구문을 사용해야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en-US" altLang="ko-KR" sz="1600" dirty="0" err="1">
                <a:latin typeface="+mj-ea"/>
                <a:ea typeface="+mj-ea"/>
              </a:rPr>
              <a:t>if~else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구문 안에는 여러 개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무제한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의 </a:t>
            </a:r>
            <a:r>
              <a:rPr lang="en-US" altLang="ko-KR" sz="1600" dirty="0" err="1">
                <a:latin typeface="+mj-ea"/>
                <a:ea typeface="+mj-ea"/>
              </a:rPr>
              <a:t>if~else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구문이 포함될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들여쓰기로 중첩의 수준을 알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이러한 구조는  자칫하면 프로그래밍을 한 자신도 못 알아볼 수 있으니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많이 사용하지 않는 것이 바람직하며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통상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개의 </a:t>
            </a:r>
            <a:r>
              <a:rPr lang="en-US" altLang="ko-KR" sz="1600" dirty="0" err="1">
                <a:latin typeface="+mj-ea"/>
                <a:ea typeface="+mj-ea"/>
              </a:rPr>
              <a:t>if~else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구문 정도로만 해도 거의 다 문제는 해결된다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물론 조건을 어떻게 </a:t>
            </a:r>
            <a:r>
              <a:rPr lang="ko-KR" altLang="en-US" sz="1600" dirty="0" err="1">
                <a:latin typeface="+mj-ea"/>
                <a:ea typeface="+mj-ea"/>
              </a:rPr>
              <a:t>생각하느냐에</a:t>
            </a:r>
            <a:r>
              <a:rPr lang="ko-KR" altLang="en-US" sz="1600" dirty="0">
                <a:latin typeface="+mj-ea"/>
                <a:ea typeface="+mj-ea"/>
              </a:rPr>
              <a:t> 달려 있는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E331E9D-BECC-473A-A0C2-E347E9A83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3717032"/>
            <a:ext cx="5442431" cy="28806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10B45D-124A-4EFB-8004-E19F6DA3A44A}"/>
              </a:ext>
            </a:extLst>
          </p:cNvPr>
          <p:cNvSpPr txBox="1"/>
          <p:nvPr/>
        </p:nvSpPr>
        <p:spPr>
          <a:xfrm>
            <a:off x="6600056" y="3717032"/>
            <a:ext cx="5269616" cy="216982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appleQuality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= input("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사과의 상태를  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")</a:t>
            </a:r>
          </a:p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applePrice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int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(input("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사과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1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개의 가격을 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"))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if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appleQuality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==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신선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         if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applePrice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&lt; 1000: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                   print("10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개를 산다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         else: 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                   print("5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개를 산다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else: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          print("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사과를 사지 않는다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1056771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7. </a:t>
            </a:r>
            <a:r>
              <a:rPr lang="ko-KR" altLang="en-US" sz="2800" b="1" dirty="0">
                <a:latin typeface="+mj-ea"/>
              </a:rPr>
              <a:t>문자열과 숫자의 저장 구조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78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 </a:t>
            </a:r>
            <a:r>
              <a:rPr lang="ko-KR" altLang="en-US" dirty="0">
                <a:latin typeface="+mj-ea"/>
                <a:ea typeface="+mj-ea"/>
              </a:rPr>
              <a:t>문자열과 숫자 저장 구조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숫자 </a:t>
            </a:r>
            <a:r>
              <a:rPr lang="en-US" altLang="ko-KR" sz="1600" dirty="0">
                <a:latin typeface="+mj-ea"/>
                <a:ea typeface="+mj-ea"/>
              </a:rPr>
              <a:t>100</a:t>
            </a:r>
            <a:r>
              <a:rPr lang="ko-KR" altLang="en-US" sz="1600" dirty="0">
                <a:latin typeface="+mj-ea"/>
                <a:ea typeface="+mj-ea"/>
              </a:rPr>
              <a:t>과 문자열 </a:t>
            </a:r>
            <a:r>
              <a:rPr lang="en-US" altLang="ko-KR" sz="1600" dirty="0">
                <a:latin typeface="+mj-ea"/>
                <a:ea typeface="+mj-ea"/>
              </a:rPr>
              <a:t>"100"</a:t>
            </a:r>
            <a:r>
              <a:rPr lang="ko-KR" altLang="en-US" sz="1600" dirty="0">
                <a:latin typeface="+mj-ea"/>
                <a:ea typeface="+mj-ea"/>
              </a:rPr>
              <a:t>은 어떤 차이가 있을까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유사해 보이지만 컴퓨터에서는 이것을 상당히 다르게 처리한다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  <a:r>
              <a:rPr lang="ko-KR" altLang="en-US" sz="1600" dirty="0">
                <a:latin typeface="+mj-ea"/>
                <a:ea typeface="+mj-ea"/>
              </a:rPr>
              <a:t>우리가 조건식을 만들 때도 문자열과 숫자를 구별하여야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앞서 이미 위의 내용에 대해서 학습을 하였고 실습도 진행한 바 저장 구조만 설명하겠다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if</a:t>
            </a:r>
            <a:r>
              <a:rPr lang="ko-KR" altLang="en-US" sz="1600" dirty="0">
                <a:latin typeface="+mj-ea"/>
                <a:ea typeface="+mj-ea"/>
              </a:rPr>
              <a:t>문에서의 조건식에서도 위의 개념이 그대로 적용된다는 사실을 필히 기억하도록 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399B18-E29B-4D18-BAB1-FCA3C158AC2C}"/>
              </a:ext>
            </a:extLst>
          </p:cNvPr>
          <p:cNvSpPr/>
          <p:nvPr/>
        </p:nvSpPr>
        <p:spPr>
          <a:xfrm>
            <a:off x="2927648" y="2924944"/>
            <a:ext cx="720080" cy="72008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‘1’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2288E-41D3-4804-95DB-674630B62473}"/>
              </a:ext>
            </a:extLst>
          </p:cNvPr>
          <p:cNvSpPr/>
          <p:nvPr/>
        </p:nvSpPr>
        <p:spPr>
          <a:xfrm>
            <a:off x="3647728" y="2924944"/>
            <a:ext cx="720080" cy="72008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‘0’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9E605B-6198-43D3-B833-A9008DF1279C}"/>
              </a:ext>
            </a:extLst>
          </p:cNvPr>
          <p:cNvSpPr/>
          <p:nvPr/>
        </p:nvSpPr>
        <p:spPr>
          <a:xfrm>
            <a:off x="4367808" y="2924944"/>
            <a:ext cx="720080" cy="72008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‘0’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1A077F-0034-4AA8-9B85-BEF7A4360AAD}"/>
              </a:ext>
            </a:extLst>
          </p:cNvPr>
          <p:cNvSpPr/>
          <p:nvPr/>
        </p:nvSpPr>
        <p:spPr>
          <a:xfrm>
            <a:off x="6166792" y="2924944"/>
            <a:ext cx="1945432" cy="72008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01100100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541391-A081-469C-8177-719B3D0E56E9}"/>
              </a:ext>
            </a:extLst>
          </p:cNvPr>
          <p:cNvSpPr txBox="1"/>
          <p:nvPr/>
        </p:nvSpPr>
        <p:spPr>
          <a:xfrm>
            <a:off x="2807072" y="3666887"/>
            <a:ext cx="23762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문자열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“100”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의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저장구조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endParaRPr lang="ko-KR" altLang="en-US" sz="15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0EA1A-7039-4317-9F41-DC2895A690C3}"/>
              </a:ext>
            </a:extLst>
          </p:cNvPr>
          <p:cNvSpPr txBox="1"/>
          <p:nvPr/>
        </p:nvSpPr>
        <p:spPr>
          <a:xfrm>
            <a:off x="6096000" y="3666887"/>
            <a:ext cx="23762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숫자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100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의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저장구조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endParaRPr lang="ko-KR" altLang="en-US" sz="15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21E52D-8828-48F4-B7CF-57165F1F4EA2}"/>
              </a:ext>
            </a:extLst>
          </p:cNvPr>
          <p:cNvSpPr txBox="1"/>
          <p:nvPr/>
        </p:nvSpPr>
        <p:spPr>
          <a:xfrm>
            <a:off x="1343472" y="4836913"/>
            <a:ext cx="7920880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&gt;&gt;&gt;s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= "100"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&gt;&gt;&gt;number = int(s)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&gt;&gt;&gt;if number==100: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	print("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숫자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100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입니다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 ")</a:t>
            </a:r>
          </a:p>
          <a:p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결과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-&gt;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숫자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100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입니다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52551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조건문의 개요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15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</a:t>
            </a:r>
            <a:r>
              <a:rPr lang="ko-KR" altLang="en-US" dirty="0">
                <a:latin typeface="+mj-ea"/>
                <a:ea typeface="+mj-ea"/>
              </a:rPr>
              <a:t> 조건문의 구조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우리가 문제를 해결할 때 어떤 조건에 따라서 두 개 또는 여러 개의 실행 경로 가운데 하나를 선택해야 하는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경우가 종종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예를 들면 아래 그림과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프로그램도 외부에서 들어오는 정보에 따라서 많은 선택을 하게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이런 식으로 조건에 따라 결정을 내리는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문장을 조건문이라고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if – else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문은 조건에 따라서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개 중에서 하나를 선택해야 하는 경우에 사용되는 문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장이다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예를 들어 성적이 </a:t>
            </a:r>
            <a:r>
              <a:rPr lang="en-US" altLang="ko-KR" sz="1600" dirty="0">
                <a:latin typeface="+mj-ea"/>
                <a:ea typeface="+mj-ea"/>
              </a:rPr>
              <a:t>60</a:t>
            </a:r>
            <a:r>
              <a:rPr lang="ko-KR" altLang="en-US" sz="1600" dirty="0">
                <a:latin typeface="+mj-ea"/>
                <a:ea typeface="+mj-ea"/>
              </a:rPr>
              <a:t>점 이상이면 합격</a:t>
            </a:r>
            <a:r>
              <a:rPr lang="en-US" altLang="ko-KR" sz="1600" dirty="0">
                <a:latin typeface="+mj-ea"/>
                <a:ea typeface="+mj-ea"/>
              </a:rPr>
              <a:t>, 60</a:t>
            </a:r>
            <a:r>
              <a:rPr lang="ko-KR" altLang="en-US" sz="1600" dirty="0">
                <a:latin typeface="+mj-ea"/>
                <a:ea typeface="+mj-ea"/>
              </a:rPr>
              <a:t>점 미만이면 불합격으로 처리해야 한다고 하면 코드는 아래와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같을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AEA809-31B1-4C64-8535-AD50805B3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276476"/>
            <a:ext cx="3888432" cy="14388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E27FA1-D713-4F54-8D7D-DD83BDBF0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5157192"/>
            <a:ext cx="4711927" cy="16135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296632-A978-4D32-BAE5-12D8DF18B0CA}"/>
              </a:ext>
            </a:extLst>
          </p:cNvPr>
          <p:cNvSpPr txBox="1"/>
          <p:nvPr/>
        </p:nvSpPr>
        <p:spPr>
          <a:xfrm>
            <a:off x="6323998" y="5157192"/>
            <a:ext cx="486866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if – else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문장은 조건이 참이면 이것을 실행하고 조건이</a:t>
            </a:r>
            <a:endParaRPr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참이 아니라 거짓이면 저것을 실행해라고 말하는 것과 </a:t>
            </a:r>
            <a:endParaRPr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동일하다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if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–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else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문에서는 조건을 수식으로 표현하는</a:t>
            </a:r>
            <a:endParaRPr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데 이것을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‘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조건식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’</a:t>
            </a:r>
            <a:r>
              <a:rPr lang="ko-KR" altLang="en-US" sz="1500" dirty="0" err="1">
                <a:solidFill>
                  <a:srgbClr val="FF0000"/>
                </a:solidFill>
                <a:latin typeface="+mj-ea"/>
                <a:ea typeface="+mj-ea"/>
              </a:rPr>
              <a:t>이라고한다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하여 조건식의 결과는 참</a:t>
            </a:r>
            <a:endParaRPr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이나 거짓으로 무조건 나오는 것이다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5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062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조건문의 개요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15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</a:t>
            </a:r>
            <a:r>
              <a:rPr lang="ko-KR" altLang="en-US" dirty="0">
                <a:latin typeface="+mj-ea"/>
                <a:ea typeface="+mj-ea"/>
              </a:rPr>
              <a:t> 조건문의 구조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조건식 뒤에는 콜론</a:t>
            </a:r>
            <a:r>
              <a:rPr lang="en-US" altLang="ko-KR" sz="1600" dirty="0">
                <a:latin typeface="+mj-ea"/>
                <a:ea typeface="+mj-ea"/>
              </a:rPr>
              <a:t>(:)</a:t>
            </a:r>
            <a:r>
              <a:rPr lang="ko-KR" altLang="en-US" sz="1600" dirty="0">
                <a:latin typeface="+mj-ea"/>
                <a:ea typeface="+mj-ea"/>
              </a:rPr>
              <a:t>이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콜론</a:t>
            </a:r>
            <a:r>
              <a:rPr lang="en-US" altLang="ko-KR" sz="1600" dirty="0">
                <a:latin typeface="+mj-ea"/>
                <a:ea typeface="+mj-ea"/>
              </a:rPr>
              <a:t>(: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은 파이썬 인터프리터에게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“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아직 전체 문장이 끝나지 않았으니 잠시 해석을</a:t>
            </a: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   </a:t>
            </a:r>
            <a:r>
              <a:rPr lang="ko-KR" altLang="en-US" sz="1600" dirty="0" err="1">
                <a:latin typeface="+mj-ea"/>
                <a:ea typeface="+mj-ea"/>
                <a:sym typeface="Wingdings" panose="05000000000000000000" pitchFamily="2" charset="2"/>
              </a:rPr>
              <a:t>미뤄달라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”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고 요청하는 기호라고 생각하자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 if – else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문은 주어진 조건식을 계산하여 조건식이 참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(true)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으로 계산</a:t>
            </a: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되면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if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아래에 있는 문장을 실행하고 거짓이면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else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아래의 문장을 실행한다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 -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하지만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, if – else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구문은 딱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“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모 아니면 도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“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라는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형태이기 때문에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50%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의 확률을 지닐 수가 있게 된다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 -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아울러 때에 따라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else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문은 생략이 가능하다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34B83-6452-4CEB-B9C5-4B5EAD4633F9}"/>
              </a:ext>
            </a:extLst>
          </p:cNvPr>
          <p:cNvSpPr txBox="1"/>
          <p:nvPr/>
        </p:nvSpPr>
        <p:spPr>
          <a:xfrm>
            <a:off x="1397229" y="2636912"/>
            <a:ext cx="8289154" cy="17081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age = 19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if(age &gt;= 19) 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print(“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마트에서 주류를 구입할 수 있습니다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.“)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else 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print(“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성인이 되지 않았습니다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다음에 이용해주세요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“)</a:t>
            </a:r>
          </a:p>
          <a:p>
            <a:b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</a:b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마트에서 주류를 구입할 수 있습니다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AA455-ECBA-4889-BDE2-3D8967B7B365}"/>
              </a:ext>
            </a:extLst>
          </p:cNvPr>
          <p:cNvSpPr txBox="1"/>
          <p:nvPr/>
        </p:nvSpPr>
        <p:spPr>
          <a:xfrm>
            <a:off x="1397229" y="5184104"/>
            <a:ext cx="8289154" cy="124649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like_number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= 7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if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like_number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== 7 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print(“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내가 제일 좋아하는 숫자는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“,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like_number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, “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입니다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”)</a:t>
            </a:r>
          </a:p>
          <a:p>
            <a:b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</a:b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내가 제일 좋아하는 숫자는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7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입니다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56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조건문의 개요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90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2)</a:t>
            </a:r>
            <a:r>
              <a:rPr lang="ko-KR" altLang="en-US" dirty="0">
                <a:latin typeface="+mj-ea"/>
                <a:ea typeface="+mj-ea"/>
              </a:rPr>
              <a:t> 비교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관계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 연산자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비교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관계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연산자는 두 개의 피연산자를 비교하는데 사용된다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들면 </a:t>
            </a:r>
            <a:r>
              <a:rPr lang="en-US" altLang="ko-KR" sz="1600" dirty="0">
                <a:latin typeface="+mj-ea"/>
                <a:ea typeface="+mj-ea"/>
              </a:rPr>
              <a:t>"</a:t>
            </a:r>
            <a:r>
              <a:rPr lang="ko-KR" altLang="en-US" sz="1600" dirty="0">
                <a:latin typeface="+mj-ea"/>
                <a:ea typeface="+mj-ea"/>
              </a:rPr>
              <a:t>변수 </a:t>
            </a:r>
            <a:r>
              <a:rPr lang="en-US" altLang="ko-KR" sz="1600" dirty="0">
                <a:latin typeface="+mj-ea"/>
                <a:ea typeface="+mj-ea"/>
              </a:rPr>
              <a:t>x</a:t>
            </a:r>
            <a:r>
              <a:rPr lang="ko-KR" altLang="en-US" sz="1600" dirty="0">
                <a:latin typeface="+mj-ea"/>
                <a:ea typeface="+mj-ea"/>
              </a:rPr>
              <a:t>가 변수 </a:t>
            </a:r>
            <a:r>
              <a:rPr lang="en-US" altLang="ko-KR" sz="1600" dirty="0">
                <a:latin typeface="+mj-ea"/>
                <a:ea typeface="+mj-ea"/>
              </a:rPr>
              <a:t>y</a:t>
            </a:r>
            <a:r>
              <a:rPr lang="ko-KR" altLang="en-US" sz="1600" dirty="0">
                <a:latin typeface="+mj-ea"/>
                <a:ea typeface="+mj-ea"/>
              </a:rPr>
              <a:t>보다 큰지</a:t>
            </a:r>
            <a:r>
              <a:rPr lang="en-US" altLang="ko-KR" sz="1600" dirty="0">
                <a:latin typeface="+mj-ea"/>
                <a:ea typeface="+mj-ea"/>
              </a:rPr>
              <a:t>"</a:t>
            </a:r>
            <a:r>
              <a:rPr lang="ko-KR" altLang="en-US" sz="1600" dirty="0">
                <a:latin typeface="+mj-ea"/>
                <a:ea typeface="+mj-ea"/>
              </a:rPr>
              <a:t>를 따지는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데 사용된다</a:t>
            </a:r>
            <a:r>
              <a:rPr lang="en-US" altLang="ko-KR" sz="1600" dirty="0">
                <a:latin typeface="+mj-ea"/>
                <a:ea typeface="+mj-ea"/>
              </a:rPr>
              <a:t>.  </a:t>
            </a:r>
            <a:r>
              <a:rPr lang="ko-KR" altLang="en-US" sz="1600" dirty="0">
                <a:latin typeface="+mj-ea"/>
                <a:ea typeface="+mj-ea"/>
              </a:rPr>
              <a:t>관계 연산자의 결과는 참</a:t>
            </a:r>
            <a:r>
              <a:rPr lang="en-US" altLang="ko-KR" sz="1600" dirty="0">
                <a:latin typeface="+mj-ea"/>
                <a:ea typeface="+mj-ea"/>
              </a:rPr>
              <a:t>(True)</a:t>
            </a:r>
            <a:r>
              <a:rPr lang="ko-KR" altLang="en-US" sz="1600" dirty="0">
                <a:latin typeface="+mj-ea"/>
                <a:ea typeface="+mj-ea"/>
              </a:rPr>
              <a:t>아니면 거짓</a:t>
            </a:r>
            <a:r>
              <a:rPr lang="en-US" altLang="ko-KR" sz="1600" dirty="0">
                <a:latin typeface="+mj-ea"/>
                <a:ea typeface="+mj-ea"/>
              </a:rPr>
              <a:t>(False)</a:t>
            </a:r>
            <a:r>
              <a:rPr lang="ko-KR" altLang="en-US" sz="1600" dirty="0">
                <a:latin typeface="+mj-ea"/>
                <a:ea typeface="+mj-ea"/>
              </a:rPr>
              <a:t>으로 계산된다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비교 연산자의 종류는 아래와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 -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관계 수식은 참이나 거짓이라는 값을 생성한다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 (100 &gt; 50)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이라는 관계식이 있다면 이것은 참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(True)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를 생성한다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하지만 반대로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(100 &lt; 50)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이라면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거짓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(False)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를 생성한다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8DAB0B-8467-4BE7-BEEE-AB1A1EDD1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5" y="2348880"/>
            <a:ext cx="5040559" cy="17613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34F459-81FF-4FD3-A395-8196B32E945E}"/>
              </a:ext>
            </a:extLst>
          </p:cNvPr>
          <p:cNvSpPr txBox="1"/>
          <p:nvPr/>
        </p:nvSpPr>
        <p:spPr>
          <a:xfrm>
            <a:off x="1271465" y="4909193"/>
            <a:ext cx="8289154" cy="193899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 2 == 2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True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 2 == 3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False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 2 == “2”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False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 “hello” == “hello”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3493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조건문의 개요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26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2)</a:t>
            </a:r>
            <a:r>
              <a:rPr lang="ko-KR" altLang="en-US" dirty="0">
                <a:latin typeface="+mj-ea"/>
                <a:ea typeface="+mj-ea"/>
              </a:rPr>
              <a:t> 관계 연산자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조건식에는 변수를 사용할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즉 </a:t>
            </a:r>
            <a:r>
              <a:rPr lang="en-US" altLang="ko-KR" sz="1600" dirty="0">
                <a:latin typeface="+mj-ea"/>
                <a:ea typeface="+mj-ea"/>
              </a:rPr>
              <a:t>(x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&gt;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y)</a:t>
            </a:r>
            <a:r>
              <a:rPr lang="ko-KR" altLang="en-US" sz="1600" dirty="0">
                <a:latin typeface="+mj-ea"/>
                <a:ea typeface="+mj-ea"/>
              </a:rPr>
              <a:t>와 같은 수식이 가능하다는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변수 </a:t>
            </a:r>
            <a:r>
              <a:rPr lang="en-US" altLang="ko-KR" sz="1600" dirty="0">
                <a:latin typeface="+mj-ea"/>
                <a:ea typeface="+mj-ea"/>
              </a:rPr>
              <a:t>x</a:t>
            </a:r>
            <a:r>
              <a:rPr lang="ko-KR" altLang="en-US" sz="1600" dirty="0">
                <a:latin typeface="+mj-ea"/>
                <a:ea typeface="+mj-ea"/>
              </a:rPr>
              <a:t>가 변수 </a:t>
            </a:r>
            <a:r>
              <a:rPr lang="en-US" altLang="ko-KR" sz="1600" dirty="0">
                <a:latin typeface="+mj-ea"/>
                <a:ea typeface="+mj-ea"/>
              </a:rPr>
              <a:t>y</a:t>
            </a:r>
            <a:r>
              <a:rPr lang="ko-KR" altLang="en-US" sz="1600" dirty="0">
                <a:latin typeface="+mj-ea"/>
                <a:ea typeface="+mj-ea"/>
              </a:rPr>
              <a:t>보다 크면 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수식의 값은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이 된다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반대로 변수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x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의 값이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y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보다 작다면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0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이 된다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통상 프로그래밍 언어에서는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0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은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False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를</a:t>
            </a: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의미하면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0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이외의 양수는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true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로 본다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하여 양수의 </a:t>
            </a:r>
            <a:r>
              <a:rPr lang="ko-KR" altLang="en-US" sz="1600" dirty="0" err="1">
                <a:latin typeface="+mj-ea"/>
                <a:ea typeface="+mj-ea"/>
                <a:sym typeface="Wingdings" panose="05000000000000000000" pitchFamily="2" charset="2"/>
              </a:rPr>
              <a:t>대표값인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이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true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가 되는 것이다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 -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아래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코드를 실행하면 아무런 출력이 되질 않는다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왜 그럴까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?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그건 조건문에서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age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가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20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살 보다 커야만 참이</a:t>
            </a: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되어 출력문이 실행되는 것이다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하지만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age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가 정확히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20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이기 때문에 출력 문장을 실행하지 않는 것이다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위와 같을 때는 연산자를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&gt;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대신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&gt;=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로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교체하면 출력 문장이 실행될 것이다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4F459-81FF-4FD3-A395-8196B32E945E}"/>
              </a:ext>
            </a:extLst>
          </p:cNvPr>
          <p:cNvSpPr txBox="1"/>
          <p:nvPr/>
        </p:nvSpPr>
        <p:spPr>
          <a:xfrm>
            <a:off x="1271465" y="2642136"/>
            <a:ext cx="8289154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 age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=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20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 age &gt;= 10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793E6-66A9-4312-AF26-14C01194E882}"/>
              </a:ext>
            </a:extLst>
          </p:cNvPr>
          <p:cNvSpPr txBox="1"/>
          <p:nvPr/>
        </p:nvSpPr>
        <p:spPr>
          <a:xfrm>
            <a:off x="1271465" y="4509120"/>
            <a:ext cx="8289154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 age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=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20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 if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age &gt; 20 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	print(“20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대시군요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!”)</a:t>
            </a:r>
          </a:p>
        </p:txBody>
      </p:sp>
    </p:spTree>
    <p:extLst>
      <p:ext uri="{BB962C8B-B14F-4D97-AF65-F5344CB8AC3E}">
        <p14:creationId xmlns:p14="http://schemas.microsoft.com/office/powerpoint/2010/main" val="22217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조건문의 개요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41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3)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부울</a:t>
            </a:r>
            <a:r>
              <a:rPr lang="ko-KR" altLang="en-US" dirty="0">
                <a:latin typeface="+mj-ea"/>
                <a:ea typeface="+mj-ea"/>
              </a:rPr>
              <a:t> 변수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조건식에의 결과는 항상 </a:t>
            </a:r>
            <a:r>
              <a:rPr lang="en-US" altLang="ko-KR" sz="1600" dirty="0">
                <a:latin typeface="+mj-ea"/>
                <a:ea typeface="+mj-ea"/>
              </a:rPr>
              <a:t>True(</a:t>
            </a:r>
            <a:r>
              <a:rPr lang="ko-KR" altLang="en-US" sz="1600" dirty="0">
                <a:latin typeface="+mj-ea"/>
                <a:ea typeface="+mj-ea"/>
              </a:rPr>
              <a:t>참</a:t>
            </a:r>
            <a:r>
              <a:rPr lang="en-US" altLang="ko-KR" sz="1600" dirty="0">
                <a:latin typeface="+mj-ea"/>
                <a:ea typeface="+mj-ea"/>
              </a:rPr>
              <a:t>) </a:t>
            </a:r>
            <a:r>
              <a:rPr lang="ko-KR" altLang="en-US" sz="1600" dirty="0">
                <a:latin typeface="+mj-ea"/>
                <a:ea typeface="+mj-ea"/>
              </a:rPr>
              <a:t>아니면</a:t>
            </a:r>
            <a:r>
              <a:rPr lang="en-US" altLang="ko-KR" sz="1600" dirty="0">
                <a:latin typeface="+mj-ea"/>
                <a:ea typeface="+mj-ea"/>
              </a:rPr>
              <a:t> False(</a:t>
            </a:r>
            <a:r>
              <a:rPr lang="ko-KR" altLang="en-US" sz="1600" dirty="0">
                <a:latin typeface="+mj-ea"/>
                <a:ea typeface="+mj-ea"/>
              </a:rPr>
              <a:t>거짓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파이썬에서</a:t>
            </a:r>
            <a:r>
              <a:rPr lang="ko-KR" altLang="en-US" sz="1600" dirty="0">
                <a:latin typeface="+mj-ea"/>
                <a:ea typeface="+mj-ea"/>
              </a:rPr>
              <a:t> 참과 거짓을 저장하는 변수를 만들 수 </a:t>
            </a:r>
            <a:r>
              <a:rPr lang="ko-KR" altLang="en-US" sz="1600" dirty="0" err="1">
                <a:latin typeface="+mj-ea"/>
                <a:ea typeface="+mj-ea"/>
              </a:rPr>
              <a:t>있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는데 이러한 변수를 </a:t>
            </a:r>
            <a:r>
              <a:rPr lang="ko-KR" altLang="en-US" sz="1600" dirty="0" err="1">
                <a:latin typeface="+mj-ea"/>
                <a:ea typeface="+mj-ea"/>
                <a:sym typeface="Wingdings" panose="05000000000000000000" pitchFamily="2" charset="2"/>
              </a:rPr>
              <a:t>부울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(bool)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변수라고 칭한다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정수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실수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문자열 변수는 많은 값을 가지지만 </a:t>
            </a:r>
            <a:r>
              <a:rPr lang="ko-KR" altLang="en-US" sz="1600" dirty="0" err="1">
                <a:latin typeface="+mj-ea"/>
                <a:ea typeface="+mj-ea"/>
                <a:sym typeface="Wingdings" panose="05000000000000000000" pitchFamily="2" charset="2"/>
              </a:rPr>
              <a:t>부울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 변수는 딱</a:t>
            </a: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   2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가지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True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또는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False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라는 </a:t>
            </a:r>
            <a:r>
              <a:rPr lang="ko-KR" altLang="en-US" sz="1600" dirty="0" err="1">
                <a:latin typeface="+mj-ea"/>
                <a:ea typeface="+mj-ea"/>
                <a:sym typeface="Wingdings" panose="05000000000000000000" pitchFamily="2" charset="2"/>
              </a:rPr>
              <a:t>값만을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 가진다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이 </a:t>
            </a:r>
            <a:r>
              <a:rPr lang="ko-KR" altLang="en-US" sz="1600" dirty="0" err="1">
                <a:latin typeface="+mj-ea"/>
                <a:ea typeface="+mj-ea"/>
                <a:sym typeface="Wingdings" panose="05000000000000000000" pitchFamily="2" charset="2"/>
              </a:rPr>
              <a:t>부울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 변수는 프로그래밍에서 플래그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(flag)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변수로 많이 사용된다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 -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다른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변수처럼 </a:t>
            </a:r>
            <a:r>
              <a:rPr lang="ko-KR" altLang="en-US" sz="1600" dirty="0" err="1">
                <a:latin typeface="+mj-ea"/>
                <a:ea typeface="+mj-ea"/>
                <a:sym typeface="Wingdings" panose="05000000000000000000" pitchFamily="2" charset="2"/>
              </a:rPr>
              <a:t>부울값은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 수식에서 사용될 수 있으며 변수 안에 저장될 수 있다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 </a:t>
            </a:r>
            <a:r>
              <a:rPr lang="ko-KR" altLang="en-US" sz="1600" dirty="0" err="1">
                <a:latin typeface="+mj-ea"/>
                <a:ea typeface="+mj-ea"/>
                <a:sym typeface="Wingdings" panose="05000000000000000000" pitchFamily="2" charset="2"/>
              </a:rPr>
              <a:t>파이썬에서는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 참을 표현할 때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소문자로 시작하는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true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가 아니고 대문자로 시작하는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True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를 </a:t>
            </a:r>
            <a:r>
              <a:rPr lang="ko-KR" altLang="en-US" sz="1600" dirty="0" err="1">
                <a:latin typeface="+mj-ea"/>
                <a:ea typeface="+mj-ea"/>
                <a:sym typeface="Wingdings" panose="05000000000000000000" pitchFamily="2" charset="2"/>
              </a:rPr>
              <a:t>사용한다라는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 점은 타 언어와의 차이점이 있다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4F459-81FF-4FD3-A395-8196B32E945E}"/>
              </a:ext>
            </a:extLst>
          </p:cNvPr>
          <p:cNvSpPr txBox="1"/>
          <p:nvPr/>
        </p:nvSpPr>
        <p:spPr>
          <a:xfrm>
            <a:off x="1271465" y="2642136"/>
            <a:ext cx="8289154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 flag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=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True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 flag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793E6-66A9-4312-AF26-14C01194E882}"/>
              </a:ext>
            </a:extLst>
          </p:cNvPr>
          <p:cNvSpPr txBox="1"/>
          <p:nvPr/>
        </p:nvSpPr>
        <p:spPr>
          <a:xfrm>
            <a:off x="1271465" y="4509120"/>
            <a:ext cx="8289154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 flag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=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False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 flag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83693-C132-4028-96DE-1A81B3ADF3F7}"/>
              </a:ext>
            </a:extLst>
          </p:cNvPr>
          <p:cNvSpPr txBox="1"/>
          <p:nvPr/>
        </p:nvSpPr>
        <p:spPr>
          <a:xfrm>
            <a:off x="1257373" y="5433734"/>
            <a:ext cx="830324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*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참고 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: </a:t>
            </a:r>
            <a:r>
              <a:rPr lang="ko-KR" altLang="en-US" sz="1500" dirty="0" err="1">
                <a:solidFill>
                  <a:srgbClr val="3F0BFD"/>
                </a:solidFill>
                <a:latin typeface="+mj-ea"/>
                <a:ea typeface="+mj-ea"/>
              </a:rPr>
              <a:t>부울형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“</a:t>
            </a:r>
            <a:r>
              <a:rPr lang="ko-KR" altLang="en-US" sz="1500" dirty="0" err="1">
                <a:solidFill>
                  <a:srgbClr val="3F0BFD"/>
                </a:solidFill>
                <a:latin typeface="+mj-ea"/>
                <a:ea typeface="+mj-ea"/>
              </a:rPr>
              <a:t>부울형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”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이란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 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자료형은 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19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세기 영국의 수학자였던 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George Boole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을 기리기 위하여 만들어졌다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500" dirty="0" err="1">
                <a:solidFill>
                  <a:srgbClr val="3F0BFD"/>
                </a:solidFill>
                <a:latin typeface="+mj-ea"/>
                <a:ea typeface="+mj-ea"/>
              </a:rPr>
              <a:t>부울은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 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0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과 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1(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또는 참과 거짓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)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만을 사용하는 논리 시스템을 고안하였다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. 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이것이 결국은 현재적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인 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PC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의 초석이 되었다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.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컴퓨터는 결정을 내리기 위해서는 부울형의 수식을 사용한다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. 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즉 실행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경로 중에서 하나를 선택할 때는 부울형의 값에 따르는 것이다</a:t>
            </a:r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.</a:t>
            </a:r>
            <a:endParaRPr lang="ko-KR" altLang="en-US" sz="1500" dirty="0">
              <a:solidFill>
                <a:srgbClr val="3F0BF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29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>
                <a:latin typeface="+mj-ea"/>
              </a:rPr>
              <a:t>순서도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04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</a:t>
            </a:r>
            <a:r>
              <a:rPr lang="ko-KR" altLang="en-US" dirty="0">
                <a:latin typeface="+mj-ea"/>
                <a:ea typeface="+mj-ea"/>
              </a:rPr>
              <a:t> 순서도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순서도는 프로그램을 작성하기 전에 그림으로 한번 그려보는 것을 말한다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물론 현재의 객체지향 프로그램에 </a:t>
            </a:r>
            <a:r>
              <a:rPr lang="ko-KR" altLang="en-US" sz="1600" dirty="0" err="1">
                <a:latin typeface="+mj-ea"/>
                <a:ea typeface="+mj-ea"/>
              </a:rPr>
              <a:t>있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어서는 좀 퇴색이 되는 경향이 없지 않아 있지만 프로그램의 초창기 절차지향적 프로그래밍을 할 때는 많이 사</a:t>
            </a: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   </a:t>
            </a:r>
            <a:r>
              <a:rPr lang="ko-KR" altLang="en-US" sz="1600" dirty="0" err="1">
                <a:latin typeface="+mj-ea"/>
                <a:ea typeface="+mj-ea"/>
                <a:sym typeface="Wingdings" panose="05000000000000000000" pitchFamily="2" charset="2"/>
              </a:rPr>
              <a:t>용되었다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하지만 아직까지도 컴퓨터 구조론에 나오고 자격증 시험에도 나오기 때문에 </a:t>
            </a:r>
            <a:r>
              <a:rPr lang="ko-KR" altLang="en-US" sz="1600" dirty="0" err="1">
                <a:latin typeface="+mj-ea"/>
                <a:ea typeface="+mj-ea"/>
                <a:sym typeface="Wingdings" panose="05000000000000000000" pitchFamily="2" charset="2"/>
              </a:rPr>
              <a:t>알아두면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 좋다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-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순서도의 기호는 아래와 같다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B622D8-A4BF-4E97-8025-DB09E031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3058594"/>
            <a:ext cx="3312004" cy="26553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86F79E-6971-4CE7-8C17-34373FB0A676}"/>
              </a:ext>
            </a:extLst>
          </p:cNvPr>
          <p:cNvSpPr txBox="1"/>
          <p:nvPr/>
        </p:nvSpPr>
        <p:spPr>
          <a:xfrm>
            <a:off x="4727848" y="3058594"/>
            <a:ext cx="7328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3F0BFD"/>
                </a:solidFill>
                <a:latin typeface="+mj-ea"/>
                <a:ea typeface="+mj-ea"/>
              </a:rPr>
              <a:t>* </a:t>
            </a:r>
            <a:r>
              <a:rPr lang="ko-KR" altLang="en-US" sz="1500" dirty="0">
                <a:solidFill>
                  <a:srgbClr val="3F0BFD"/>
                </a:solidFill>
                <a:latin typeface="+mj-ea"/>
                <a:ea typeface="+mj-ea"/>
              </a:rPr>
              <a:t>문제</a:t>
            </a:r>
            <a:endParaRPr lang="en-US" altLang="ko-KR" sz="1500" dirty="0">
              <a:solidFill>
                <a:srgbClr val="3F0BFD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비가 올 때 어떻게 대처할 것인지를 순서도로 그려보라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비가 오지 않으면 외출한다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r>
              <a:rPr lang="ko-KR" altLang="en-US" sz="1500" dirty="0">
                <a:latin typeface="+mj-ea"/>
                <a:ea typeface="+mj-ea"/>
              </a:rPr>
              <a:t>비가 오면 우산을 가지고 있는지 검사한다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우산을 가지고 있다면 외출한다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우산을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가지고 있지 않다면 무한정 비가 그칠 때까지 기다린다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endParaRPr lang="ko-KR" altLang="en-US" sz="1500" dirty="0">
              <a:solidFill>
                <a:srgbClr val="3F0BFD"/>
              </a:solidFill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2CF926-6244-49CE-B723-DD6D78042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4053333"/>
            <a:ext cx="4896544" cy="272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9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블록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892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</a:t>
            </a:r>
            <a:r>
              <a:rPr lang="ko-KR" altLang="en-US" dirty="0">
                <a:latin typeface="+mj-ea"/>
                <a:ea typeface="+mj-ea"/>
              </a:rPr>
              <a:t> 블록</a:t>
            </a:r>
            <a:r>
              <a:rPr lang="en-US" altLang="ko-KR" dirty="0">
                <a:latin typeface="+mj-ea"/>
                <a:ea typeface="+mj-ea"/>
              </a:rPr>
              <a:t>(block)</a:t>
            </a:r>
            <a:r>
              <a:rPr lang="ko-KR" altLang="en-US" dirty="0">
                <a:latin typeface="+mj-ea"/>
                <a:ea typeface="+mj-ea"/>
              </a:rPr>
              <a:t>을 만드는 방법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만약 조건이 참인 경우에 여러 개의 문장이 실행되어야 한다면 어떻게 해야 하는지에 대해서 알아보도록 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 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예를 들어 성적이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90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점 이상이면 합격과 동시에 장학금도 받을 수 있다고 출력하려면 이런 경우는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개의 출력</a:t>
            </a: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 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함수를 이용해서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줄이 작성되어야 할 것이다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이런 경우는 아래의 형태로 프로그래밍을 하면 될 것이다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-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위의 코드는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score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의 값이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90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이상이라면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print()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함수를 호출하는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개의 문장이 실행된다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단 주의해야 할 것은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    if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문 아래 코드는 동일한 개수의 공백을 가지고 있어야 한다는 것이다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이들 모두 동일한 블록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(block)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에 속해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있는 것이다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하나의 블록에 속하는 문장들은 모두 같이 실행된다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파이참은 알아서 블록 형태를 자동으로 만들</a:t>
            </a: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어 주기 때문에 특별히 신경 쓸 필요는 없다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하지만 알고는 있어야 한다는 것이다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 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66DC18-B2E5-471C-9D07-5DCCA6651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636912"/>
            <a:ext cx="6336704" cy="14210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0FCD3C-F183-470B-9F59-430180D5D731}"/>
              </a:ext>
            </a:extLst>
          </p:cNvPr>
          <p:cNvSpPr txBox="1"/>
          <p:nvPr/>
        </p:nvSpPr>
        <p:spPr>
          <a:xfrm>
            <a:off x="1415480" y="5552494"/>
            <a:ext cx="8289154" cy="124649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if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score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&gt;=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90: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print(“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합격입니다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  print(“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장학금도 받을 수 있습니다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“)</a:t>
            </a:r>
          </a:p>
          <a:p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5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결과</a:t>
            </a:r>
            <a:r>
              <a:rPr lang="en-US" altLang="ko-KR" sz="15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 -&gt; </a:t>
            </a:r>
            <a:r>
              <a:rPr lang="en-US" altLang="ko-KR" sz="1500" b="1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IndentationError</a:t>
            </a:r>
            <a:r>
              <a:rPr lang="en-US" altLang="ko-KR" sz="1500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: unindent does not match any outer indentation level</a:t>
            </a:r>
          </a:p>
        </p:txBody>
      </p:sp>
    </p:spTree>
    <p:extLst>
      <p:ext uri="{BB962C8B-B14F-4D97-AF65-F5344CB8AC3E}">
        <p14:creationId xmlns:p14="http://schemas.microsoft.com/office/powerpoint/2010/main" val="197121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블록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892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2)</a:t>
            </a:r>
            <a:r>
              <a:rPr lang="ko-KR" altLang="en-US" dirty="0">
                <a:latin typeface="+mj-ea"/>
                <a:ea typeface="+mj-ea"/>
              </a:rPr>
              <a:t> 블록</a:t>
            </a:r>
            <a:r>
              <a:rPr lang="en-US" altLang="ko-KR" dirty="0">
                <a:latin typeface="+mj-ea"/>
                <a:ea typeface="+mj-ea"/>
              </a:rPr>
              <a:t>(block)</a:t>
            </a:r>
            <a:r>
              <a:rPr lang="ko-KR" altLang="en-US" dirty="0">
                <a:latin typeface="+mj-ea"/>
                <a:ea typeface="+mj-ea"/>
              </a:rPr>
              <a:t>의 들여쓰기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블록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안에 다시 새로운 블록을 만드는 것도 가능하다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아래 그림을 참조하여 블록을 이해하도록 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-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소스의 가독성을 높이려면 들여쓰기를 할 때 일관된 방법을 사용하는 것이 좋다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즉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TAB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키를 사용하였다면 프로</a:t>
            </a: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    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그램의 나머지 부분에서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TAB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키를 사용하여서 블록의 공간을 똑같이 해주는 것이 편리하다는 것이다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AA8454-5812-4B84-8750-7719D00B5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916832"/>
            <a:ext cx="78105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65484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6332</TotalTime>
  <Words>1899</Words>
  <Application>Microsoft Office PowerPoint</Application>
  <PresentationFormat>와이드스크린</PresentationFormat>
  <Paragraphs>246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조건문의 개요</vt:lpstr>
      <vt:lpstr>1. 조건문의 개요</vt:lpstr>
      <vt:lpstr>1. 조건문의 개요</vt:lpstr>
      <vt:lpstr>1. 조건문의 개요</vt:lpstr>
      <vt:lpstr>1. 조건문의 개요</vt:lpstr>
      <vt:lpstr>2. 순서도</vt:lpstr>
      <vt:lpstr>3. 블록</vt:lpstr>
      <vt:lpstr>3. 블록</vt:lpstr>
      <vt:lpstr>4. 논리 연산자</vt:lpstr>
      <vt:lpstr>4. 논리 연산자</vt:lpstr>
      <vt:lpstr>5. if ~ elif 문</vt:lpstr>
      <vt:lpstr>6. 중첩 if ~ else 문</vt:lpstr>
      <vt:lpstr>7. 문자열과 숫자의 저장 구조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1562</cp:revision>
  <dcterms:created xsi:type="dcterms:W3CDTF">2019-09-27T03:30:23Z</dcterms:created>
  <dcterms:modified xsi:type="dcterms:W3CDTF">2021-01-30T01:52:03Z</dcterms:modified>
</cp:coreProperties>
</file>