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5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반복문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while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while</a:t>
            </a:r>
            <a:r>
              <a:rPr lang="ko-KR" altLang="en-US" sz="1600" dirty="0">
                <a:latin typeface="+mj-ea"/>
                <a:ea typeface="+mj-ea"/>
              </a:rPr>
              <a:t>문의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하지만 위의 코드에서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의 증가가 없다면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그렇다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그냥 계속 루프를 돌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이유는 바로 조건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계속 참이기 때문인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것을 무한 루프</a:t>
            </a:r>
            <a:r>
              <a:rPr lang="en-US" altLang="ko-KR" sz="1600" dirty="0">
                <a:latin typeface="+mj-ea"/>
                <a:ea typeface="+mj-ea"/>
              </a:rPr>
              <a:t>(infinite loop)</a:t>
            </a:r>
            <a:r>
              <a:rPr lang="ko-KR" altLang="en-US" sz="1600" dirty="0">
                <a:latin typeface="+mj-ea"/>
                <a:ea typeface="+mj-ea"/>
              </a:rPr>
              <a:t>라고 하면 이런 형태가 나오지 않도록 </a:t>
            </a:r>
            <a:r>
              <a:rPr lang="ko-KR" altLang="en-US" sz="1600" dirty="0" err="1">
                <a:latin typeface="+mj-ea"/>
                <a:ea typeface="+mj-ea"/>
              </a:rPr>
              <a:t>프로그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램을 작성해야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그럼에도 불구하고 우리 주변에는 무한 루프로 되어져 있는 프로그램들이 상당히 많이 존재한다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여러분들이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용하는 에어컨</a:t>
            </a:r>
            <a:r>
              <a:rPr lang="en-US" altLang="ko-KR" sz="1600" dirty="0">
                <a:latin typeface="+mj-ea"/>
                <a:ea typeface="+mj-ea"/>
              </a:rPr>
              <a:t>, PC,</a:t>
            </a:r>
            <a:r>
              <a:rPr lang="ko-KR" altLang="en-US" sz="1600" dirty="0">
                <a:latin typeface="+mj-ea"/>
                <a:ea typeface="+mj-ea"/>
              </a:rPr>
              <a:t> 모니터</a:t>
            </a:r>
            <a:r>
              <a:rPr lang="en-US" altLang="ko-KR" sz="1600" dirty="0">
                <a:latin typeface="+mj-ea"/>
                <a:ea typeface="+mj-ea"/>
              </a:rPr>
              <a:t>, TV, </a:t>
            </a:r>
            <a:r>
              <a:rPr lang="ko-KR" altLang="en-US" sz="1600" dirty="0">
                <a:latin typeface="+mj-ea"/>
                <a:ea typeface="+mj-ea"/>
              </a:rPr>
              <a:t>자판기 등등 여러가지가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근데 여기서 중요한 건 분명히 이러한 물건들은 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드시 무한 루프를 빠져나가는 곳이 존재한다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무한 루프를 프로그램으로 작성할 때는 어떤 조건일 때 이 루프를 빠져나가는지를 반드시 기술해야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029AA-C3F4-475C-8A45-1609B14C8D88}"/>
              </a:ext>
            </a:extLst>
          </p:cNvPr>
          <p:cNvSpPr txBox="1"/>
          <p:nvPr/>
        </p:nvSpPr>
        <p:spPr>
          <a:xfrm>
            <a:off x="1271465" y="1466760"/>
            <a:ext cx="4104455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0;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while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&lt; 5 :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+ 1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반복이 종료되었습니다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82F02-1344-4570-82D9-17E15FC84429}"/>
              </a:ext>
            </a:extLst>
          </p:cNvPr>
          <p:cNvSpPr txBox="1"/>
          <p:nvPr/>
        </p:nvSpPr>
        <p:spPr>
          <a:xfrm>
            <a:off x="5735961" y="1466760"/>
            <a:ext cx="2304256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반복이 종료되었습니다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6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보초값</a:t>
            </a:r>
            <a:r>
              <a:rPr lang="en-US" altLang="ko-KR" sz="2800" b="1" dirty="0">
                <a:latin typeface="+mj-ea"/>
              </a:rPr>
              <a:t>(sentinel)</a:t>
            </a:r>
            <a:r>
              <a:rPr lang="ko-KR" altLang="en-US" sz="2800" b="1" dirty="0">
                <a:latin typeface="+mj-ea"/>
              </a:rPr>
              <a:t> 사용하기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 </a:t>
            </a:r>
            <a:r>
              <a:rPr lang="ko-KR" altLang="en-US" sz="1600" dirty="0" err="1">
                <a:latin typeface="+mj-ea"/>
                <a:ea typeface="+mj-ea"/>
              </a:rPr>
              <a:t>보초값의</a:t>
            </a:r>
            <a:r>
              <a:rPr lang="ko-KR" altLang="en-US" sz="1600" dirty="0">
                <a:latin typeface="+mj-ea"/>
                <a:ea typeface="+mj-ea"/>
              </a:rPr>
              <a:t> 개념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이제는 반복문을 활용하여 사용자가 입력하는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개의 정수의 합을 우리는 구할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만약 입력될 데이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터의 정확한 개수가 미리 알려지지 않거나 데이터가 너무 많아서 개수를 알기가 힘든 경우에는 어떻게 할까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이런 경우에는 데이터의 끝에다 끝을 알리는 특수한 데이터를 놓으면 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프로그램에서 데이터를 입력하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다가 이 특수한 데이터가 나타나면 데이터의 입력을 중단하면 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데이터의 끝을 알리는데 사용되는 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이터</a:t>
            </a:r>
            <a:r>
              <a:rPr lang="ko-KR" altLang="en-US" sz="1600" dirty="0">
                <a:latin typeface="+mj-ea"/>
                <a:ea typeface="+mj-ea"/>
              </a:rPr>
              <a:t> 값을 통상 </a:t>
            </a:r>
            <a:r>
              <a:rPr lang="ko-KR" altLang="en-US" sz="1600" dirty="0" err="1">
                <a:latin typeface="+mj-ea"/>
                <a:ea typeface="+mj-ea"/>
              </a:rPr>
              <a:t>보초값</a:t>
            </a:r>
            <a:r>
              <a:rPr lang="en-US" altLang="ko-KR" sz="1600" dirty="0">
                <a:latin typeface="+mj-ea"/>
                <a:ea typeface="+mj-ea"/>
              </a:rPr>
              <a:t>(sentinel)</a:t>
            </a:r>
            <a:r>
              <a:rPr lang="ko-KR" altLang="en-US" sz="1600" dirty="0">
                <a:latin typeface="+mj-ea"/>
                <a:ea typeface="+mj-ea"/>
              </a:rPr>
              <a:t>이라고 칭한다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보초값은</a:t>
            </a:r>
            <a:r>
              <a:rPr lang="ko-KR" altLang="en-US" sz="1600" dirty="0">
                <a:latin typeface="+mj-ea"/>
                <a:ea typeface="+mj-ea"/>
              </a:rPr>
              <a:t> 일반적인 데이터 값에서 절대 등장할 수 없는 값으로 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택하는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 성적을 입력 받아 성적의 평균을 구하는 프로그램이면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음수나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을 초과하는 값을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센티널</a:t>
            </a:r>
            <a:r>
              <a:rPr lang="ko-KR" altLang="en-US" sz="1600" dirty="0">
                <a:latin typeface="+mj-ea"/>
                <a:ea typeface="+mj-ea"/>
              </a:rPr>
              <a:t> 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보초값으로</a:t>
            </a:r>
            <a:r>
              <a:rPr lang="ko-KR" altLang="en-US" sz="1600" dirty="0">
                <a:latin typeface="+mj-ea"/>
                <a:ea typeface="+mj-ea"/>
              </a:rPr>
              <a:t> 선택하는 것이 좋을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사용자로부터 임의의 개수의 성적을 받아서 평균을 계산한 후 출력하는 프로그램을 작성한다면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티널로</a:t>
            </a:r>
            <a:r>
              <a:rPr lang="ko-KR" altLang="en-US" sz="1600" dirty="0">
                <a:latin typeface="+mj-ea"/>
                <a:ea typeface="+mj-ea"/>
              </a:rPr>
              <a:t> 음수의 값을 사용하면 될 것이며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사용자가 음수를 입력하는 순간 반복을 중단하면 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503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보초값</a:t>
            </a:r>
            <a:r>
              <a:rPr lang="en-US" altLang="ko-KR" sz="2800" b="1" dirty="0">
                <a:latin typeface="+mj-ea"/>
              </a:rPr>
              <a:t>(sentinel)</a:t>
            </a:r>
            <a:r>
              <a:rPr lang="ko-KR" altLang="en-US" sz="2800" b="1" dirty="0">
                <a:latin typeface="+mj-ea"/>
              </a:rPr>
              <a:t> 사용하기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 err="1">
                <a:latin typeface="+mj-ea"/>
                <a:ea typeface="+mj-ea"/>
              </a:rPr>
              <a:t>보초값의</a:t>
            </a:r>
            <a:r>
              <a:rPr lang="ko-KR" altLang="en-US" sz="1600" dirty="0">
                <a:latin typeface="+mj-ea"/>
                <a:ea typeface="+mj-ea"/>
              </a:rPr>
              <a:t> 예제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앞서 말한 예제 코드이다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살펴보도록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AFEC3-D4CC-40FC-9C47-2BC13C799AF0}"/>
              </a:ext>
            </a:extLst>
          </p:cNvPr>
          <p:cNvSpPr txBox="1"/>
          <p:nvPr/>
        </p:nvSpPr>
        <p:spPr>
          <a:xfrm>
            <a:off x="1271465" y="1853625"/>
            <a:ext cx="5472608" cy="447814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while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문을 이용한 성적의 평균 구하기 프로그램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필요한 변수들을 초기화한다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 = 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 = 0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종료하려면 음수를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grade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이상이면 반복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입력받아서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합계를 구하고 학생 수를 센다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while score &gt;= 0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score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if score &gt; 0: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sum = sum + score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n = n + 1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평균을 계산하고 화면에 출력한다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n &gt; 0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average = sum / n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성적의 평균은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%f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 % average)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FAB7-8052-4963-9B1E-527BCB92B378}"/>
              </a:ext>
            </a:extLst>
          </p:cNvPr>
          <p:cNvSpPr txBox="1"/>
          <p:nvPr/>
        </p:nvSpPr>
        <p:spPr>
          <a:xfrm>
            <a:off x="6960096" y="1853625"/>
            <a:ext cx="3816424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종료하려면 음수를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30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-1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성적의 평균은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20.000000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F45B-3924-4EE8-A494-F5855DC3A19A}"/>
              </a:ext>
            </a:extLst>
          </p:cNvPr>
          <p:cNvSpPr txBox="1"/>
          <p:nvPr/>
        </p:nvSpPr>
        <p:spPr>
          <a:xfrm>
            <a:off x="6960097" y="3429000"/>
            <a:ext cx="396043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몇 개의 데이터가 입력될 지 모르니 음수 값을 </a:t>
            </a:r>
            <a:endParaRPr lang="en-US" altLang="ko-KR" sz="1400" dirty="0">
              <a:solidFill>
                <a:srgbClr val="3F0BFD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3F0BFD"/>
                </a:solidFill>
                <a:latin typeface="+mj-ea"/>
                <a:ea typeface="+mj-ea"/>
              </a:rPr>
              <a:t>보초값으로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 세워 두고 음수가 입력되면 루프를</a:t>
            </a:r>
            <a:endParaRPr lang="en-US" altLang="ko-KR" sz="1400" dirty="0">
              <a:solidFill>
                <a:srgbClr val="3F0BFD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 빠져나오게 한 예제이다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011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중첩 루프 사용하기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 </a:t>
            </a:r>
            <a:r>
              <a:rPr lang="ko-KR" altLang="en-US" sz="1600" dirty="0">
                <a:latin typeface="+mj-ea"/>
                <a:ea typeface="+mj-ea"/>
              </a:rPr>
              <a:t>중첩 루프의 개념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반복문은 중첩하여 사용될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ko-KR" altLang="en-US" sz="1600" dirty="0" err="1">
                <a:latin typeface="+mj-ea"/>
                <a:ea typeface="+mj-ea"/>
              </a:rPr>
              <a:t>반복문</a:t>
            </a:r>
            <a:r>
              <a:rPr lang="ko-KR" altLang="en-US" sz="1600" dirty="0">
                <a:latin typeface="+mj-ea"/>
                <a:ea typeface="+mj-ea"/>
              </a:rPr>
              <a:t> 안에 다른 반복문이 포함될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이러한 형태를 중첩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문</a:t>
            </a:r>
            <a:r>
              <a:rPr lang="en-US" altLang="ko-KR" sz="1600" dirty="0">
                <a:latin typeface="+mj-ea"/>
                <a:ea typeface="+mj-ea"/>
              </a:rPr>
              <a:t>(nested loop)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외부에 위치하는 반복문을 외부 </a:t>
            </a:r>
            <a:r>
              <a:rPr lang="ko-KR" altLang="en-US" sz="1600" dirty="0" err="1">
                <a:latin typeface="+mj-ea"/>
                <a:ea typeface="+mj-ea"/>
              </a:rPr>
              <a:t>반복문</a:t>
            </a:r>
            <a:r>
              <a:rPr lang="en-US" altLang="ko-KR" sz="1600" dirty="0">
                <a:latin typeface="+mj-ea"/>
                <a:ea typeface="+mj-ea"/>
              </a:rPr>
              <a:t>(outer loop)</a:t>
            </a:r>
            <a:r>
              <a:rPr lang="ko-KR" altLang="en-US" sz="1600" dirty="0">
                <a:latin typeface="+mj-ea"/>
                <a:ea typeface="+mj-ea"/>
              </a:rPr>
              <a:t>라고 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안쪽의 반복문을 내부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반복문</a:t>
            </a:r>
            <a:r>
              <a:rPr lang="en-US" altLang="ko-KR" sz="1600" dirty="0">
                <a:latin typeface="+mj-ea"/>
                <a:ea typeface="+mj-ea"/>
              </a:rPr>
              <a:t>(inner loop)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중요한 것은 내부 반복문은 외부 반복문이 한번 반복할 때마다 새롭게 실행된다는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점이다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>
                <a:latin typeface="+mj-ea"/>
                <a:ea typeface="+mj-ea"/>
              </a:rPr>
              <a:t>중첩 반복문의 예제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중첩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반복문은 실제 프로그래밍에서 매우 자주 등장한다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테이블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표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과 비슷한 데이터를 처리하는데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유용하다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아래 예제는 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>
                <a:latin typeface="+mj-ea"/>
                <a:ea typeface="+mj-ea"/>
              </a:rPr>
              <a:t>기호를 사각형 모양으로 출력한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19DB5-3D85-457B-A68B-77106D8F28B9}"/>
              </a:ext>
            </a:extLst>
          </p:cNvPr>
          <p:cNvSpPr txBox="1"/>
          <p:nvPr/>
        </p:nvSpPr>
        <p:spPr>
          <a:xfrm>
            <a:off x="1368178" y="4163297"/>
            <a:ext cx="6296231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중첩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문을 이용하여 *기호를 사각형 모양으로 출력하는 프로그램</a:t>
            </a:r>
          </a:p>
          <a:p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y in range(5):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x in range(10):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print("*", end="")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print("")	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내부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반복문이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종료될 때마다 실행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A50C5-7143-4AE5-B780-884791EACA84}"/>
              </a:ext>
            </a:extLst>
          </p:cNvPr>
          <p:cNvSpPr txBox="1"/>
          <p:nvPr/>
        </p:nvSpPr>
        <p:spPr>
          <a:xfrm>
            <a:off x="7896200" y="4167499"/>
            <a:ext cx="1656184" cy="124649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**********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**********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문자열 처리하기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 </a:t>
            </a:r>
            <a:r>
              <a:rPr lang="ko-KR" altLang="en-US" sz="1600" dirty="0">
                <a:latin typeface="+mj-ea"/>
                <a:ea typeface="+mj-ea"/>
              </a:rPr>
              <a:t>반복문으로 문자열 처리하기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문자열을 처리하는 용도로도 반복문이 많이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간단한 예제를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문자열도 앞서 강의했듯이 시퀀스의 일종이라는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>
                <a:latin typeface="+mj-ea"/>
                <a:ea typeface="+mj-ea"/>
              </a:rPr>
              <a:t>반복문으로 문자열 처리 예제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문자열을 받아서 모음을 전부 없애는 코드는 아래와 같이 작성할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B8F87-69BF-448D-8B44-07FCE27C00D6}"/>
              </a:ext>
            </a:extLst>
          </p:cNvPr>
          <p:cNvSpPr txBox="1"/>
          <p:nvPr/>
        </p:nvSpPr>
        <p:spPr>
          <a:xfrm>
            <a:off x="1343472" y="1905139"/>
            <a:ext cx="2533312" cy="7386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fruit = "apple"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for letter in fruit: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print(letter, end=" 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71737-8769-4017-A3FD-033CEBEC0DD9}"/>
              </a:ext>
            </a:extLst>
          </p:cNvPr>
          <p:cNvSpPr txBox="1"/>
          <p:nvPr/>
        </p:nvSpPr>
        <p:spPr>
          <a:xfrm>
            <a:off x="4108048" y="1905139"/>
            <a:ext cx="1123856" cy="5232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latin typeface="+mj-ea"/>
                <a:ea typeface="+mj-ea"/>
              </a:rPr>
              <a:t>출력 결과</a:t>
            </a:r>
            <a:endParaRPr lang="pt-BR" altLang="ko-KR" sz="1400" dirty="0">
              <a:latin typeface="+mj-ea"/>
              <a:ea typeface="+mj-ea"/>
            </a:endParaRPr>
          </a:p>
          <a:p>
            <a:pPr latinLnBrk="1"/>
            <a:r>
              <a:rPr lang="pt-BR" altLang="ko-KR" sz="1400" dirty="0">
                <a:latin typeface="+mj-ea"/>
                <a:ea typeface="+mj-ea"/>
              </a:rPr>
              <a:t>a p p l e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EA733-DB29-4F11-89B3-890E7E2AB912}"/>
              </a:ext>
            </a:extLst>
          </p:cNvPr>
          <p:cNvSpPr txBox="1"/>
          <p:nvPr/>
        </p:nvSpPr>
        <p:spPr>
          <a:xfrm>
            <a:off x="7680176" y="4489024"/>
            <a:ext cx="3641704" cy="73866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latin typeface="+mj-ea"/>
                <a:ea typeface="+mj-ea"/>
              </a:rPr>
              <a:t>출력 결과</a:t>
            </a:r>
            <a:endParaRPr lang="en-US" altLang="ko-KR" sz="1400" dirty="0">
              <a:latin typeface="+mj-ea"/>
              <a:ea typeface="+mj-ea"/>
            </a:endParaRPr>
          </a:p>
          <a:p>
            <a:pPr latinLnBrk="1"/>
            <a:r>
              <a:rPr lang="ko-KR" altLang="en-US" sz="1400" dirty="0">
                <a:latin typeface="+mj-ea"/>
                <a:ea typeface="+mj-ea"/>
              </a:rPr>
              <a:t>문자열을 </a:t>
            </a:r>
            <a:r>
              <a:rPr lang="ko-KR" altLang="en-US" sz="1400" dirty="0" err="1">
                <a:latin typeface="+mj-ea"/>
                <a:ea typeface="+mj-ea"/>
              </a:rPr>
              <a:t>입력하시오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kkkoommm</a:t>
            </a:r>
            <a:endParaRPr lang="en-US" altLang="ko-KR" sz="1400" dirty="0">
              <a:latin typeface="+mj-ea"/>
              <a:ea typeface="+mj-ea"/>
            </a:endParaRPr>
          </a:p>
          <a:p>
            <a:pPr latinLnBrk="1"/>
            <a:r>
              <a:rPr lang="en-US" altLang="ko-KR" sz="1400" dirty="0" err="1">
                <a:latin typeface="+mj-ea"/>
                <a:ea typeface="+mj-ea"/>
              </a:rPr>
              <a:t>kkkmmm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C7B95-DE02-429A-A052-D607D7E0D5BB}"/>
              </a:ext>
            </a:extLst>
          </p:cNvPr>
          <p:cNvSpPr txBox="1"/>
          <p:nvPr/>
        </p:nvSpPr>
        <p:spPr>
          <a:xfrm>
            <a:off x="1338392" y="4489024"/>
            <a:ext cx="6197768" cy="160043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s = input('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4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vowels = "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aeiouAEIOU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“            #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영문의 모음 리스트를 문자열로 저장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result  = ""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for letter in s: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if letter not in vowels:           #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문자가 모음리스트에 있지 않으면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    result += letter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5049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문자열 처리하기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>
                <a:latin typeface="+mj-ea"/>
                <a:ea typeface="+mj-ea"/>
              </a:rPr>
              <a:t>반복문으로 문자열 처리 예제</a:t>
            </a:r>
            <a:endParaRPr lang="en-US" altLang="ko-KR" sz="1600" dirty="0">
              <a:latin typeface="+mj-ea"/>
              <a:ea typeface="+mj-ea"/>
            </a:endParaRP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 중에서 자음과 모음의 개수를 집계하는 프로그램 예제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38759-AFB1-40A9-9C26-C2F3B9A10EB1}"/>
              </a:ext>
            </a:extLst>
          </p:cNvPr>
          <p:cNvSpPr txBox="1"/>
          <p:nvPr/>
        </p:nvSpPr>
        <p:spPr>
          <a:xfrm>
            <a:off x="1199456" y="1844824"/>
            <a:ext cx="8928992" cy="332398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original = input('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original.lower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             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입력 받은 문자열을 소문자로 변경한다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vowels = 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consonants = 0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(original) &gt; 0 and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original.isalpha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():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문자열의 길이가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초과이고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알파벳이라면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….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for char in  word:                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각 문자에 대한 반복을 실행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if  char in 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aeiou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’:            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모음이라면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  vowels = vowels + 1                  # vowels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변수에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을 증가한다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else:                             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모음이 아니라면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  consonants = consonants + 1      # consonants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변수에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을 증가한다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		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모음의 개수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vowels)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자음의 개수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consonants)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EA733-DB29-4F11-89B3-890E7E2AB912}"/>
              </a:ext>
            </a:extLst>
          </p:cNvPr>
          <p:cNvSpPr txBox="1"/>
          <p:nvPr/>
        </p:nvSpPr>
        <p:spPr>
          <a:xfrm>
            <a:off x="1199456" y="5250890"/>
            <a:ext cx="3641704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500" dirty="0">
                <a:latin typeface="+mj-ea"/>
                <a:ea typeface="+mj-ea"/>
              </a:rPr>
              <a:t>출력 결과</a:t>
            </a:r>
            <a:endParaRPr lang="en-US" altLang="ko-KR" sz="1500" dirty="0">
              <a:latin typeface="+mj-ea"/>
              <a:ea typeface="+mj-ea"/>
            </a:endParaRPr>
          </a:p>
          <a:p>
            <a:pPr latinLnBrk="1"/>
            <a:r>
              <a:rPr lang="ko-KR" altLang="en-US" sz="1500" dirty="0">
                <a:latin typeface="+mj-ea"/>
                <a:ea typeface="+mj-ea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</a:rPr>
              <a:t>입력하시오</a:t>
            </a:r>
            <a:r>
              <a:rPr lang="en-US" altLang="ko-KR" sz="1500" dirty="0">
                <a:latin typeface="+mj-ea"/>
                <a:ea typeface="+mj-ea"/>
              </a:rPr>
              <a:t>: </a:t>
            </a:r>
            <a:r>
              <a:rPr lang="en-US" altLang="ko-KR" sz="1500" dirty="0" err="1">
                <a:latin typeface="+mj-ea"/>
                <a:ea typeface="+mj-ea"/>
              </a:rPr>
              <a:t>iokkk</a:t>
            </a:r>
            <a:endParaRPr lang="en-US" altLang="ko-KR" sz="1500" dirty="0">
              <a:latin typeface="+mj-ea"/>
              <a:ea typeface="+mj-ea"/>
            </a:endParaRPr>
          </a:p>
          <a:p>
            <a:pPr latinLnBrk="1"/>
            <a:r>
              <a:rPr lang="ko-KR" altLang="en-US" sz="1500" dirty="0">
                <a:latin typeface="+mj-ea"/>
                <a:ea typeface="+mj-ea"/>
              </a:rPr>
              <a:t>모음의 개수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</a:p>
          <a:p>
            <a:pPr latinLnBrk="1"/>
            <a:r>
              <a:rPr lang="ko-KR" altLang="en-US" sz="1500" dirty="0">
                <a:latin typeface="+mj-ea"/>
                <a:ea typeface="+mj-ea"/>
              </a:rPr>
              <a:t>자음의 개수 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517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(iteration)</a:t>
            </a:r>
            <a:r>
              <a:rPr lang="ko-KR" altLang="en-US" sz="2800" b="1" dirty="0">
                <a:latin typeface="+mj-ea"/>
              </a:rPr>
              <a:t>의 필요성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반복문의 필요성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인간은 항상 새롭고 흥미로운 것을 좋아하는 경향이 많아서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똑같은 작업을 반복하는 것을 </a:t>
            </a:r>
            <a:r>
              <a:rPr lang="ko-KR" altLang="en-US" sz="1600" dirty="0" err="1">
                <a:latin typeface="+mj-ea"/>
                <a:ea typeface="+mj-ea"/>
              </a:rPr>
              <a:t>지루해한다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어찌 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면 당연한 일이다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 공장에서 똑같은 공정에서 매일 똑같은 일만 반복한다면 그건 정말 지루하기 짝이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없을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이런 경우에 프로그래밍을 통하여 자동화를 시키면 컴퓨터를 통하여 인간은 그 반복적인 작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없에서</a:t>
            </a:r>
            <a:r>
              <a:rPr lang="ko-KR" altLang="en-US" sz="1600" dirty="0">
                <a:latin typeface="+mj-ea"/>
                <a:ea typeface="+mj-ea"/>
              </a:rPr>
              <a:t> 벗어날 수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이처럼 동일한 명령어를 여러 번 실행하는 것을 반복이라고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반복은 아주 자주 나타내기 때문에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반복을 쉽게 할 수 있는 구조를 가지고 있다</a:t>
            </a:r>
            <a:r>
              <a:rPr lang="en-US" altLang="ko-KR" sz="1600" dirty="0">
                <a:latin typeface="+mj-ea"/>
                <a:ea typeface="+mj-ea"/>
              </a:rPr>
              <a:t>. for</a:t>
            </a:r>
            <a:r>
              <a:rPr lang="ko-KR" altLang="en-US" sz="1600" dirty="0">
                <a:latin typeface="+mj-ea"/>
                <a:ea typeface="+mj-ea"/>
              </a:rPr>
              <a:t>문과 </a:t>
            </a:r>
            <a:r>
              <a:rPr lang="en-US" altLang="ko-KR" sz="1600" dirty="0">
                <a:latin typeface="+mj-ea"/>
                <a:ea typeface="+mj-ea"/>
              </a:rPr>
              <a:t>while</a:t>
            </a:r>
            <a:r>
              <a:rPr lang="ko-KR" altLang="en-US" sz="1600" dirty="0">
                <a:latin typeface="+mj-ea"/>
                <a:ea typeface="+mj-ea"/>
              </a:rPr>
              <a:t>문이 바로 </a:t>
            </a:r>
            <a:r>
              <a:rPr lang="ko-KR" altLang="en-US" sz="1600" dirty="0" err="1">
                <a:latin typeface="+mj-ea"/>
                <a:ea typeface="+mj-ea"/>
              </a:rPr>
              <a:t>반복문인</a:t>
            </a:r>
            <a:r>
              <a:rPr lang="ko-KR" altLang="en-US" sz="1600" dirty="0">
                <a:latin typeface="+mj-ea"/>
                <a:ea typeface="+mj-ea"/>
              </a:rPr>
              <a:t>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위와 같이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환영합니다</a:t>
            </a:r>
            <a:r>
              <a:rPr lang="en-US" altLang="ko-KR" sz="1600" dirty="0">
                <a:latin typeface="+mj-ea"/>
                <a:ea typeface="+mj-ea"/>
              </a:rPr>
              <a:t>＂</a:t>
            </a:r>
            <a:r>
              <a:rPr lang="ko-KR" altLang="en-US" sz="1600" dirty="0">
                <a:latin typeface="+mj-ea"/>
                <a:ea typeface="+mj-ea"/>
              </a:rPr>
              <a:t>라는 문자열을 출력하고 싶다면 지금까지 배운 것으로는 좌측과 같이 작성을 해야 하지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만 반복문을 이용하면 우측과 같이 단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줄이면 가능한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4F778-39C5-47B5-AC4D-8C3E76E5999F}"/>
              </a:ext>
            </a:extLst>
          </p:cNvPr>
          <p:cNvSpPr txBox="1"/>
          <p:nvPr/>
        </p:nvSpPr>
        <p:spPr>
          <a:xfrm>
            <a:off x="1415480" y="3789040"/>
            <a:ext cx="273362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867CF-97B1-4996-A398-40B33A51F763}"/>
              </a:ext>
            </a:extLst>
          </p:cNvPr>
          <p:cNvSpPr txBox="1"/>
          <p:nvPr/>
        </p:nvSpPr>
        <p:spPr>
          <a:xfrm>
            <a:off x="5159896" y="3789040"/>
            <a:ext cx="4399822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range(5)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8C031-53F6-4687-A218-D47FEC040144}"/>
              </a:ext>
            </a:extLst>
          </p:cNvPr>
          <p:cNvSpPr txBox="1"/>
          <p:nvPr/>
        </p:nvSpPr>
        <p:spPr>
          <a:xfrm>
            <a:off x="5159896" y="4447160"/>
            <a:ext cx="4399822" cy="124649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환영합니다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8CF1B1-9065-493A-9A53-5343CDEDD0AC}"/>
              </a:ext>
            </a:extLst>
          </p:cNvPr>
          <p:cNvSpPr/>
          <p:nvPr/>
        </p:nvSpPr>
        <p:spPr>
          <a:xfrm>
            <a:off x="4367808" y="418089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E7F00-29F5-4F13-909D-C468BDD37415}"/>
              </a:ext>
            </a:extLst>
          </p:cNvPr>
          <p:cNvSpPr txBox="1"/>
          <p:nvPr/>
        </p:nvSpPr>
        <p:spPr>
          <a:xfrm>
            <a:off x="9611641" y="3756243"/>
            <a:ext cx="26063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좌측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for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문에서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range()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함수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 정수들의 리스트를 생성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예를 들면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range(5)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는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0,1,2,3,</a:t>
            </a:r>
          </a:p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4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까지의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정수를 생성하여서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반환한다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하여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, for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문은 리스트의 첫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번째 숫자인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0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부터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4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까지 반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복하고 종료가 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(iteration)</a:t>
            </a:r>
            <a:r>
              <a:rPr lang="ko-KR" altLang="en-US" sz="2800" b="1" dirty="0">
                <a:latin typeface="+mj-ea"/>
              </a:rPr>
              <a:t>의 필요성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반복문의 필요성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지원하는 반복문에는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가지 종류가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개발자가 현재 상황에 맞는 구조를 선택하여 사용하면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①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정해진 횟수만큼 반복하는 구조이다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②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while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어떤 조건이 만족되는 동안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반복을 계속하는 구조이다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통상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무한루프용으로 많이 사용된다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0347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for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for</a:t>
            </a:r>
            <a:r>
              <a:rPr lang="ko-KR" altLang="en-US" dirty="0">
                <a:latin typeface="+mj-ea"/>
                <a:ea typeface="+mj-ea"/>
              </a:rPr>
              <a:t>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for </a:t>
            </a:r>
            <a:r>
              <a:rPr lang="ko-KR" altLang="en-US" sz="1600" dirty="0">
                <a:latin typeface="+mj-ea"/>
                <a:ea typeface="+mj-ea"/>
              </a:rPr>
              <a:t>문은 정해진 횟수만큼 반복할 때 사용하는 반복 구조이다</a:t>
            </a:r>
            <a:r>
              <a:rPr lang="en-US" altLang="ko-KR" sz="1600" dirty="0">
                <a:latin typeface="+mj-ea"/>
                <a:ea typeface="+mj-ea"/>
              </a:rPr>
              <a:t>. for </a:t>
            </a:r>
            <a:r>
              <a:rPr lang="ko-KR" altLang="en-US" sz="1600" dirty="0">
                <a:latin typeface="+mj-ea"/>
                <a:ea typeface="+mj-ea"/>
              </a:rPr>
              <a:t>루프</a:t>
            </a:r>
            <a:r>
              <a:rPr lang="en-US" altLang="ko-KR" sz="1600" dirty="0">
                <a:latin typeface="+mj-ea"/>
                <a:ea typeface="+mj-ea"/>
              </a:rPr>
              <a:t>(loop)</a:t>
            </a:r>
            <a:r>
              <a:rPr lang="ko-KR" altLang="en-US" sz="1600" dirty="0">
                <a:latin typeface="+mj-ea"/>
                <a:ea typeface="+mj-ea"/>
              </a:rPr>
              <a:t>라고도 한다</a:t>
            </a:r>
            <a:r>
              <a:rPr lang="en-US" altLang="ko-KR" sz="1600" dirty="0">
                <a:latin typeface="+mj-ea"/>
                <a:ea typeface="+mj-ea"/>
              </a:rPr>
              <a:t>. for </a:t>
            </a:r>
            <a:r>
              <a:rPr lang="ko-KR" altLang="en-US" sz="1600" dirty="0">
                <a:latin typeface="+mj-ea"/>
                <a:ea typeface="+mj-ea"/>
              </a:rPr>
              <a:t>문은 반복 구조 중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에서 가장 많이 사용하는데 그것은 당연히 장점이 많기 때문이다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>
                <a:latin typeface="+mj-ea"/>
                <a:ea typeface="+mj-ea"/>
              </a:rPr>
              <a:t>리스트에 대한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시퀀스는 어떻게 만드는지 확인해보자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문자열이나 리스트가 바로 시퀀스이다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리스트에 대하여 반복하는 아래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예제를 한번 보도록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D6D1E-B9DB-4952-827B-27949D4C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51590"/>
            <a:ext cx="7056784" cy="2161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9728B-7081-4D9A-8521-7FD163B4FC59}"/>
              </a:ext>
            </a:extLst>
          </p:cNvPr>
          <p:cNvSpPr txBox="1"/>
          <p:nvPr/>
        </p:nvSpPr>
        <p:spPr>
          <a:xfrm>
            <a:off x="1415480" y="5611720"/>
            <a:ext cx="4543837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name in ["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영희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길동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유신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]:  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 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 " +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0451B-94D2-463B-9EB3-2234DF5AF16B}"/>
              </a:ext>
            </a:extLst>
          </p:cNvPr>
          <p:cNvSpPr txBox="1"/>
          <p:nvPr/>
        </p:nvSpPr>
        <p:spPr>
          <a:xfrm>
            <a:off x="6271541" y="5575577"/>
            <a:ext cx="1303478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영희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길동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유신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BFEE-2076-4336-B6EA-CB0983C65A4A}"/>
              </a:ext>
            </a:extLst>
          </p:cNvPr>
          <p:cNvSpPr txBox="1"/>
          <p:nvPr/>
        </p:nvSpPr>
        <p:spPr>
          <a:xfrm>
            <a:off x="7584652" y="5147144"/>
            <a:ext cx="38399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for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문장에 있는 변수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name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은  루프 변수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라고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칭한다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변수 이름은 얼마든지 변경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가능하다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역시 루프 코드도 들여쓰기 규칙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 적용된다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한 번 반복이 끝나면 처리할 항목이 더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있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는지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검사한 후 처리할 게 없다면 루프는 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종료된다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698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for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</a:t>
            </a:r>
            <a:r>
              <a:rPr lang="ko-KR" altLang="en-US" sz="1600" dirty="0">
                <a:latin typeface="+mj-ea"/>
                <a:ea typeface="+mj-ea"/>
              </a:rPr>
              <a:t>리스트에 대한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앞의 예제를 그림으로 나타내면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8FCDC8-D187-4FF4-91D7-97F3369D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20" y="1831585"/>
            <a:ext cx="5797200" cy="48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for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 </a:t>
            </a:r>
            <a:r>
              <a:rPr lang="ko-KR" altLang="en-US" sz="1600" dirty="0">
                <a:latin typeface="+mj-ea"/>
                <a:ea typeface="+mj-ea"/>
              </a:rPr>
              <a:t>정수 리스트에 대한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이번에는 정수 리스트에서 정수를 하나씩 꺼내서 출력하는 코드를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코드는 리스트에 있는 정수들을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문이 실행되면서 이들 리스트에서 정수를 하나씩 꺼내서 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에 할당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각 반복에서 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의 값을 출력한다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print(x, end=“ “) </a:t>
            </a:r>
            <a:r>
              <a:rPr lang="ko-KR" altLang="en-US" sz="1600" dirty="0">
                <a:latin typeface="+mj-ea"/>
                <a:ea typeface="+mj-ea"/>
              </a:rPr>
              <a:t>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의 값을 출력한 후 줄을 바꾸지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말고 출력해라 라는 의미로 해석하면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4) range(x)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9</a:t>
            </a:r>
            <a:r>
              <a:rPr lang="ko-KR" altLang="en-US" sz="1600" dirty="0">
                <a:latin typeface="+mj-ea"/>
                <a:ea typeface="+mj-ea"/>
              </a:rPr>
              <a:t>까지의 정수들의 리스트는 불편하지만 만들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숫자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개면 손으로 쓸 수 있지만 숫자가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만개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면 어떻게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골치가 아플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때 좀더 편리한 방법으로 유용한 함수가 바로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range()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함수이다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range(x) </a:t>
            </a:r>
            <a:r>
              <a:rPr lang="ko-KR" altLang="en-US" sz="1600" dirty="0">
                <a:latin typeface="+mj-ea"/>
                <a:ea typeface="+mj-ea"/>
              </a:rPr>
              <a:t>함수를 이용하면 특정 구간의 정수들을 생성할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</a:t>
            </a:r>
            <a:r>
              <a:rPr lang="en-US" altLang="ko-KR" sz="1600" dirty="0">
                <a:latin typeface="+mj-ea"/>
                <a:ea typeface="+mj-ea"/>
              </a:rPr>
              <a:t>range(10)</a:t>
            </a:r>
            <a:r>
              <a:rPr lang="ko-KR" altLang="en-US" sz="1600" dirty="0">
                <a:latin typeface="+mj-ea"/>
                <a:ea typeface="+mj-ea"/>
              </a:rPr>
              <a:t>하면 </a:t>
            </a:r>
            <a:r>
              <a:rPr lang="en-US" altLang="ko-KR" sz="1600" dirty="0">
                <a:latin typeface="+mj-ea"/>
                <a:ea typeface="+mj-ea"/>
              </a:rPr>
              <a:t>0 ~ 9</a:t>
            </a:r>
            <a:r>
              <a:rPr lang="ko-KR" altLang="en-US" sz="1600" dirty="0">
                <a:latin typeface="+mj-ea"/>
                <a:ea typeface="+mj-ea"/>
              </a:rPr>
              <a:t>까지의 정수가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생성된다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01C5C-8CE0-467B-98A0-93A29B4A2864}"/>
              </a:ext>
            </a:extLst>
          </p:cNvPr>
          <p:cNvSpPr txBox="1"/>
          <p:nvPr/>
        </p:nvSpPr>
        <p:spPr>
          <a:xfrm>
            <a:off x="1376075" y="1859797"/>
            <a:ext cx="3351773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[0, 1, 2, 3, 4, 5, 6, 7, 8, 9]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print(x, end=" 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A2F35-0059-40EA-B10A-9CDE26F288B2}"/>
              </a:ext>
            </a:extLst>
          </p:cNvPr>
          <p:cNvSpPr txBox="1"/>
          <p:nvPr/>
        </p:nvSpPr>
        <p:spPr>
          <a:xfrm>
            <a:off x="4943872" y="1859797"/>
            <a:ext cx="3351773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0 1 2 3 4 5 6 7 8 9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7676F-8E49-45AD-AA44-411724D9FF05}"/>
              </a:ext>
            </a:extLst>
          </p:cNvPr>
          <p:cNvSpPr txBox="1"/>
          <p:nvPr/>
        </p:nvSpPr>
        <p:spPr>
          <a:xfrm>
            <a:off x="1376075" y="5541091"/>
            <a:ext cx="252761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range(10)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sum = sum + x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443F6-FC93-4B91-822A-52737E8B2506}"/>
              </a:ext>
            </a:extLst>
          </p:cNvPr>
          <p:cNvSpPr txBox="1"/>
          <p:nvPr/>
        </p:nvSpPr>
        <p:spPr>
          <a:xfrm>
            <a:off x="4110897" y="5541091"/>
            <a:ext cx="2527614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1516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for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5) range(start, stop)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아울러 </a:t>
            </a:r>
            <a:r>
              <a:rPr lang="en-US" altLang="ko-KR" sz="1600" dirty="0">
                <a:latin typeface="+mj-ea"/>
                <a:ea typeface="+mj-ea"/>
              </a:rPr>
              <a:t>range(start, stop)</a:t>
            </a:r>
            <a:r>
              <a:rPr lang="ko-KR" altLang="en-US" sz="1600" dirty="0">
                <a:latin typeface="+mj-ea"/>
                <a:ea typeface="+mj-ea"/>
              </a:rPr>
              <a:t>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매개변수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개를 가지는 함수도 사용할 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함수를 호출하면 </a:t>
            </a:r>
            <a:r>
              <a:rPr lang="en-US" altLang="ko-KR" sz="1600" dirty="0">
                <a:latin typeface="+mj-ea"/>
                <a:ea typeface="+mj-ea"/>
              </a:rPr>
              <a:t>start</a:t>
            </a:r>
            <a:r>
              <a:rPr lang="ko-KR" altLang="en-US" sz="1600" dirty="0">
                <a:latin typeface="+mj-ea"/>
                <a:ea typeface="+mj-ea"/>
              </a:rPr>
              <a:t>부터 시작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하여 </a:t>
            </a:r>
            <a:r>
              <a:rPr lang="en-US" altLang="ko-KR" sz="1600" dirty="0">
                <a:latin typeface="+mj-ea"/>
                <a:ea typeface="+mj-ea"/>
              </a:rPr>
              <a:t>(stop)-1</a:t>
            </a:r>
            <a:r>
              <a:rPr lang="ko-KR" altLang="en-US" sz="1600" dirty="0">
                <a:latin typeface="+mj-ea"/>
                <a:ea typeface="+mj-ea"/>
              </a:rPr>
              <a:t>까지의 정수가 생성된다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이 때 </a:t>
            </a:r>
            <a:r>
              <a:rPr lang="en-US" altLang="ko-KR" sz="1600" dirty="0">
                <a:latin typeface="+mj-ea"/>
                <a:ea typeface="+mj-ea"/>
              </a:rPr>
              <a:t>stop</a:t>
            </a:r>
            <a:r>
              <a:rPr lang="ko-KR" altLang="en-US" sz="1600" dirty="0">
                <a:latin typeface="+mj-ea"/>
                <a:ea typeface="+mj-ea"/>
              </a:rPr>
              <a:t>은 포함되지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6) range(start, stop, step)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start </a:t>
            </a:r>
            <a:r>
              <a:rPr lang="ko-KR" altLang="en-US" sz="1600" dirty="0">
                <a:latin typeface="+mj-ea"/>
                <a:ea typeface="+mj-ea"/>
              </a:rPr>
              <a:t>부터</a:t>
            </a:r>
            <a:r>
              <a:rPr lang="en-US" altLang="ko-KR" sz="1600" dirty="0">
                <a:latin typeface="+mj-ea"/>
                <a:ea typeface="+mj-ea"/>
              </a:rPr>
              <a:t> (stop-1)</a:t>
            </a:r>
            <a:r>
              <a:rPr lang="ko-KR" altLang="en-US" sz="1600" dirty="0">
                <a:latin typeface="+mj-ea"/>
                <a:ea typeface="+mj-ea"/>
              </a:rPr>
              <a:t>까지</a:t>
            </a:r>
            <a:r>
              <a:rPr lang="en-US" altLang="ko-KR" sz="1600" dirty="0">
                <a:latin typeface="+mj-ea"/>
                <a:ea typeface="+mj-ea"/>
              </a:rPr>
              <a:t> step</a:t>
            </a:r>
            <a:r>
              <a:rPr lang="ko-KR" altLang="en-US" sz="1600" dirty="0">
                <a:latin typeface="+mj-ea"/>
                <a:ea typeface="+mj-ea"/>
              </a:rPr>
              <a:t>의 간격으로 정수를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range(0, 10, 2)</a:t>
            </a:r>
            <a:r>
              <a:rPr lang="ko-KR" altLang="en-US" sz="1600" dirty="0">
                <a:latin typeface="+mj-ea"/>
                <a:ea typeface="+mj-ea"/>
              </a:rPr>
              <a:t>와 같이 호출되면 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2</a:t>
            </a:r>
            <a:r>
              <a:rPr lang="ko-KR" altLang="en-US" sz="1600" dirty="0">
                <a:latin typeface="+mj-ea"/>
                <a:ea typeface="+mj-ea"/>
              </a:rPr>
              <a:t>씩 건너뛰면서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보다는 작은 정수 </a:t>
            </a:r>
            <a:r>
              <a:rPr lang="en-US" altLang="ko-KR" sz="1600" dirty="0">
                <a:latin typeface="+mj-ea"/>
                <a:ea typeface="+mj-ea"/>
              </a:rPr>
              <a:t>[0, 2, 4, 6, 8]</a:t>
            </a:r>
            <a:r>
              <a:rPr lang="ko-KR" altLang="en-US" sz="1600" dirty="0">
                <a:latin typeface="+mj-ea"/>
                <a:ea typeface="+mj-ea"/>
              </a:rPr>
              <a:t>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생성된다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range() </a:t>
            </a:r>
            <a:r>
              <a:rPr lang="ko-KR" altLang="en-US" sz="1600" dirty="0">
                <a:latin typeface="+mj-ea"/>
                <a:ea typeface="+mj-ea"/>
              </a:rPr>
              <a:t>함수는</a:t>
            </a:r>
            <a:r>
              <a:rPr lang="en-US" altLang="ko-KR" sz="1600" dirty="0">
                <a:latin typeface="+mj-ea"/>
                <a:ea typeface="+mj-ea"/>
              </a:rPr>
              <a:t> start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stop-1</a:t>
            </a:r>
            <a:r>
              <a:rPr lang="ko-KR" altLang="en-US" sz="1600" dirty="0">
                <a:latin typeface="+mj-ea"/>
                <a:ea typeface="+mj-ea"/>
              </a:rPr>
              <a:t>까지 </a:t>
            </a:r>
            <a:r>
              <a:rPr lang="en-US" altLang="ko-KR" sz="1600" dirty="0">
                <a:latin typeface="+mj-ea"/>
                <a:ea typeface="+mj-ea"/>
              </a:rPr>
              <a:t>step</a:t>
            </a:r>
            <a:r>
              <a:rPr lang="ko-KR" altLang="en-US" sz="1600" dirty="0">
                <a:latin typeface="+mj-ea"/>
                <a:ea typeface="+mj-ea"/>
              </a:rPr>
              <a:t>의 간격으로 정수들을 생성한다</a:t>
            </a:r>
            <a:r>
              <a:rPr lang="en-US" altLang="ko-KR" sz="1600" dirty="0">
                <a:latin typeface="+mj-ea"/>
                <a:ea typeface="+mj-ea"/>
              </a:rPr>
              <a:t>. start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step</a:t>
            </a:r>
            <a:r>
              <a:rPr lang="ko-KR" altLang="en-US" sz="1600" dirty="0">
                <a:latin typeface="+mj-ea"/>
                <a:ea typeface="+mj-ea"/>
              </a:rPr>
              <a:t>이 대괄호로 싸여져 있는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데 이런 내용은 생략할 수 있다는 의미이다</a:t>
            </a:r>
            <a:r>
              <a:rPr lang="en-US" altLang="ko-KR" sz="1600" dirty="0">
                <a:latin typeface="+mj-ea"/>
                <a:ea typeface="+mj-ea"/>
              </a:rPr>
              <a:t>. start</a:t>
            </a:r>
            <a:r>
              <a:rPr lang="ko-KR" altLang="en-US" sz="1600" dirty="0">
                <a:latin typeface="+mj-ea"/>
                <a:ea typeface="+mj-ea"/>
              </a:rPr>
              <a:t>나 </a:t>
            </a:r>
            <a:r>
              <a:rPr lang="en-US" altLang="ko-KR" sz="1600" dirty="0">
                <a:latin typeface="+mj-ea"/>
                <a:ea typeface="+mj-ea"/>
              </a:rPr>
              <a:t>step</a:t>
            </a:r>
            <a:r>
              <a:rPr lang="ko-KR" altLang="en-US" sz="1600" dirty="0">
                <a:latin typeface="+mj-ea"/>
                <a:ea typeface="+mj-ea"/>
              </a:rPr>
              <a:t>이 생략되면 </a:t>
            </a:r>
            <a:r>
              <a:rPr lang="en-US" altLang="ko-KR" sz="1600" dirty="0">
                <a:latin typeface="+mj-ea"/>
                <a:ea typeface="+mj-ea"/>
              </a:rPr>
              <a:t>start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0, step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로 간주된다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7676F-8E49-45AD-AA44-411724D9FF05}"/>
              </a:ext>
            </a:extLst>
          </p:cNvPr>
          <p:cNvSpPr txBox="1"/>
          <p:nvPr/>
        </p:nvSpPr>
        <p:spPr>
          <a:xfrm>
            <a:off x="1343472" y="2276872"/>
            <a:ext cx="252761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range(0, 10)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sum = sum + x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443F6-FC93-4B91-822A-52737E8B2506}"/>
              </a:ext>
            </a:extLst>
          </p:cNvPr>
          <p:cNvSpPr txBox="1"/>
          <p:nvPr/>
        </p:nvSpPr>
        <p:spPr>
          <a:xfrm>
            <a:off x="4078294" y="2276872"/>
            <a:ext cx="2527614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F0AD5E-220E-44DB-9B69-D3299C35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4421415"/>
            <a:ext cx="6120680" cy="1069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7B48DF-9418-48B9-B02A-B66B94EC41F4}"/>
              </a:ext>
            </a:extLst>
          </p:cNvPr>
          <p:cNvSpPr txBox="1"/>
          <p:nvPr/>
        </p:nvSpPr>
        <p:spPr>
          <a:xfrm>
            <a:off x="1315419" y="6173680"/>
            <a:ext cx="100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* 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아직은 초보적인 수준이라 위의 내용을 이해하는 것이 중요하다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하지만 추후 중급 수준으로 가게 된다면 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range()</a:t>
            </a:r>
          </a:p>
          <a:p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  함수가 연속적인 값들을 생성할 때 메모리의 낭비를 막기 위해서 파이썬 버전 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부터는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3F0BFD"/>
                </a:solidFill>
                <a:latin typeface="+mj-ea"/>
                <a:ea typeface="+mj-ea"/>
              </a:rPr>
              <a:t>제너레이터라는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 객체를 리</a:t>
            </a:r>
            <a:endParaRPr lang="en-US" altLang="ko-KR" sz="14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  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턴한다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+mj-ea"/>
                <a:ea typeface="+mj-ea"/>
              </a:rPr>
              <a:t>이 부분은 뒤에서 나올 것이니 한 번 들어봤다 정도로 일단 가볍게 넘어가도록 하자</a:t>
            </a:r>
            <a:r>
              <a:rPr lang="en-US" altLang="ko-KR" sz="14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4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for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7) </a:t>
            </a:r>
            <a:r>
              <a:rPr lang="ko-KR" altLang="en-US" sz="1600" dirty="0">
                <a:latin typeface="+mj-ea"/>
                <a:ea typeface="+mj-ea"/>
              </a:rPr>
              <a:t>문자열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문자열도 시퀀스의 일부분이다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문자열을 대상으로 반복문은 얼마든지 만들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en-US" altLang="ko-KR" sz="1600" dirty="0" err="1">
                <a:latin typeface="+mj-ea"/>
                <a:ea typeface="+mj-ea"/>
              </a:rPr>
              <a:t>abcdef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들어 있는 문자들을 처리하려면 아래와 같이 반복문을 만들어서 사용하면 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8) </a:t>
            </a:r>
            <a:r>
              <a:rPr lang="ko-KR" altLang="en-US" sz="1600" dirty="0">
                <a:latin typeface="+mj-ea"/>
                <a:ea typeface="+mj-ea"/>
              </a:rPr>
              <a:t>반복이 끝나면 어떻게 될까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반복문이 끝나면 당연한 말이겠지만 </a:t>
            </a:r>
            <a:r>
              <a:rPr lang="ko-KR" altLang="en-US" sz="1600" dirty="0" err="1">
                <a:latin typeface="+mj-ea"/>
                <a:ea typeface="+mj-ea"/>
              </a:rPr>
              <a:t>반복문</a:t>
            </a:r>
            <a:r>
              <a:rPr lang="ko-KR" altLang="en-US" sz="1600" dirty="0">
                <a:latin typeface="+mj-ea"/>
                <a:ea typeface="+mj-ea"/>
              </a:rPr>
              <a:t> 아래에 있는 문장이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6E7C4-F939-44A0-ADEC-77107BCFC772}"/>
              </a:ext>
            </a:extLst>
          </p:cNvPr>
          <p:cNvSpPr txBox="1"/>
          <p:nvPr/>
        </p:nvSpPr>
        <p:spPr>
          <a:xfrm>
            <a:off x="1343473" y="2206186"/>
            <a:ext cx="3384375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c in  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print(c, end=" 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5FE47-4310-486D-83A2-991B132EB090}"/>
              </a:ext>
            </a:extLst>
          </p:cNvPr>
          <p:cNvSpPr txBox="1"/>
          <p:nvPr/>
        </p:nvSpPr>
        <p:spPr>
          <a:xfrm>
            <a:off x="4943872" y="2206186"/>
            <a:ext cx="3384375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pt-BR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a b c d e f 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947DD-8C94-4B86-8268-9E8B4BEB2F0E}"/>
              </a:ext>
            </a:extLst>
          </p:cNvPr>
          <p:cNvSpPr txBox="1"/>
          <p:nvPr/>
        </p:nvSpPr>
        <p:spPr>
          <a:xfrm>
            <a:off x="1343473" y="3693784"/>
            <a:ext cx="3384375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range(0, 5):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print(x, end=" ")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반복 종료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EDD33-6E95-479A-AADA-F70AA24110BA}"/>
              </a:ext>
            </a:extLst>
          </p:cNvPr>
          <p:cNvSpPr txBox="1"/>
          <p:nvPr/>
        </p:nvSpPr>
        <p:spPr>
          <a:xfrm>
            <a:off x="4943872" y="3693784"/>
            <a:ext cx="3384375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pt-BR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0 1 2 3 4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반복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종료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while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 while</a:t>
            </a:r>
            <a:r>
              <a:rPr lang="ko-KR" altLang="en-US" sz="1600" dirty="0">
                <a:latin typeface="+mj-ea"/>
                <a:ea typeface="+mj-ea"/>
              </a:rPr>
              <a:t>문의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개요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while</a:t>
            </a:r>
            <a:r>
              <a:rPr lang="ko-KR" altLang="en-US" sz="1600" dirty="0">
                <a:latin typeface="+mj-ea"/>
                <a:ea typeface="+mj-ea"/>
              </a:rPr>
              <a:t>문은 어떤 조건을 정해 놓고 반복을 하는 구조를 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자동차 경주에서 반드시 트랙을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번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돌아야 한다면 반복하는 조건은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횟수가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번 미만인가요</a:t>
            </a:r>
            <a:r>
              <a:rPr lang="en-US" altLang="ko-KR" sz="1600" dirty="0">
                <a:latin typeface="+mj-ea"/>
                <a:ea typeface="+mj-ea"/>
              </a:rPr>
              <a:t>?” </a:t>
            </a:r>
            <a:r>
              <a:rPr lang="ko-KR" altLang="en-US" sz="1600" dirty="0">
                <a:latin typeface="+mj-ea"/>
                <a:ea typeface="+mj-ea"/>
              </a:rPr>
              <a:t>가 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반복을 결정하는 조건이 있고 조건이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참이면 반복을 하고 </a:t>
            </a:r>
            <a:r>
              <a:rPr lang="ko-KR" altLang="en-US" sz="1600" dirty="0" err="1">
                <a:latin typeface="+mj-ea"/>
                <a:ea typeface="+mj-ea"/>
              </a:rPr>
              <a:t>그렇치</a:t>
            </a:r>
            <a:r>
              <a:rPr lang="ko-KR" altLang="en-US" sz="1600" dirty="0">
                <a:latin typeface="+mj-ea"/>
                <a:ea typeface="+mj-ea"/>
              </a:rPr>
              <a:t> 않으면 반복 루프를 빠져나가게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 while</a:t>
            </a:r>
            <a:r>
              <a:rPr lang="ko-KR" altLang="en-US" sz="1600" dirty="0">
                <a:latin typeface="+mj-ea"/>
                <a:ea typeface="+mj-ea"/>
              </a:rPr>
              <a:t>문의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while</a:t>
            </a:r>
            <a:r>
              <a:rPr lang="ko-KR" altLang="en-US" sz="1600" dirty="0">
                <a:latin typeface="+mj-ea"/>
                <a:ea typeface="+mj-ea"/>
              </a:rPr>
              <a:t>문은 구조는 </a:t>
            </a:r>
            <a:r>
              <a:rPr lang="en-US" altLang="ko-KR" sz="1600" dirty="0">
                <a:latin typeface="+mj-ea"/>
                <a:ea typeface="+mj-ea"/>
              </a:rPr>
              <a:t>while</a:t>
            </a:r>
            <a:r>
              <a:rPr lang="ko-KR" altLang="en-US" sz="1600" dirty="0">
                <a:latin typeface="+mj-ea"/>
                <a:ea typeface="+mj-ea"/>
              </a:rPr>
              <a:t>문의 옆에 반복의 조건을 기술한다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조건이 만족되는 동안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블록 안의 문장이 반복 실행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A64B08-E4EA-40F6-8437-BB477BE6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564904"/>
            <a:ext cx="6336704" cy="24361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AB54-B7C6-4E7A-AE2A-886ED6D3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5902355"/>
            <a:ext cx="2128639" cy="8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204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6526</TotalTime>
  <Words>2090</Words>
  <Application>Microsoft Office PowerPoint</Application>
  <PresentationFormat>와이드스크린</PresentationFormat>
  <Paragraphs>290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반복문(iteration)의 필요성</vt:lpstr>
      <vt:lpstr>1. 반복문(iteration)의 필요성</vt:lpstr>
      <vt:lpstr>2. for문</vt:lpstr>
      <vt:lpstr>2. for문</vt:lpstr>
      <vt:lpstr>2. for문</vt:lpstr>
      <vt:lpstr>2. for문</vt:lpstr>
      <vt:lpstr>2. for문</vt:lpstr>
      <vt:lpstr>3. while문</vt:lpstr>
      <vt:lpstr>3. while문</vt:lpstr>
      <vt:lpstr>4. 보초값(sentinel) 사용하기</vt:lpstr>
      <vt:lpstr>4. 보초값(sentinel) 사용하기</vt:lpstr>
      <vt:lpstr>5. 중첩 루프 사용하기</vt:lpstr>
      <vt:lpstr>6. 문자열 처리하기</vt:lpstr>
      <vt:lpstr>6. 문자열 처리하기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1615</cp:revision>
  <dcterms:created xsi:type="dcterms:W3CDTF">2019-09-27T03:30:23Z</dcterms:created>
  <dcterms:modified xsi:type="dcterms:W3CDTF">2021-02-03T10:40:34Z</dcterms:modified>
</cp:coreProperties>
</file>