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495" r:id="rId3"/>
    <p:sldId id="537" r:id="rId4"/>
    <p:sldId id="538" r:id="rId5"/>
    <p:sldId id="539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6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함수</a:t>
            </a:r>
            <a:r>
              <a:rPr lang="en-US" altLang="ko-KR" sz="4000" dirty="0">
                <a:latin typeface="+mj-ea"/>
                <a:ea typeface="+mj-ea"/>
              </a:rPr>
              <a:t>(</a:t>
            </a:r>
            <a:r>
              <a:rPr lang="en-US" altLang="ko-KR" sz="4000">
                <a:latin typeface="+mj-ea"/>
                <a:ea typeface="+mj-ea"/>
              </a:rPr>
              <a:t>function)-1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값을 반환하지 않는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2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</a:t>
            </a:r>
            <a:r>
              <a:rPr lang="ko-KR" altLang="en-US" sz="1600" dirty="0">
                <a:latin typeface="+mj-ea"/>
                <a:ea typeface="+mj-ea"/>
              </a:rPr>
              <a:t> 값을 반환하지 않는 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프로그래밍을 하다 보면 어떤 값을 계산하지 않지만 몇 개의 명령어들을 실행해야 하는 경우도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이런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경우가 자주 있다면 이 때에서 역시 함수를 만들어서 사용할 수가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예를 들어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화면에 사람들의 이름과 나이를 박스로 만들어서 출력할 때에는 아래와 같이 </a:t>
            </a:r>
            <a:r>
              <a:rPr lang="en-US" altLang="ko-KR" sz="1600" dirty="0" err="1">
                <a:latin typeface="+mj-ea"/>
                <a:ea typeface="+mj-ea"/>
              </a:rPr>
              <a:t>printInfo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라는 함수를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작성하여 사용하는 것도 코드 절약과 재활용이 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함수 안의 </a:t>
            </a:r>
            <a:r>
              <a:rPr lang="en-US" altLang="ko-KR" sz="1600" dirty="0">
                <a:latin typeface="+mj-ea"/>
                <a:ea typeface="+mj-ea"/>
              </a:rPr>
              <a:t>return</a:t>
            </a:r>
            <a:r>
              <a:rPr lang="ko-KR" altLang="en-US" sz="1600" dirty="0">
                <a:latin typeface="+mj-ea"/>
                <a:ea typeface="+mj-ea"/>
              </a:rPr>
              <a:t>문 뒤에 아무 내용이 없다면 함수의 종료를 알린다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하여 호출한 곳으로 되돌아가게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  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89C63-5B12-4D44-8197-529EC3D83F0A}"/>
              </a:ext>
            </a:extLst>
          </p:cNvPr>
          <p:cNvSpPr txBox="1"/>
          <p:nvPr/>
        </p:nvSpPr>
        <p:spPr>
          <a:xfrm>
            <a:off x="1343472" y="3036585"/>
            <a:ext cx="5904656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printInfo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(name, age):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print(“====================“)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이름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“, name)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나이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“, age)</a:t>
            </a:r>
            <a:endParaRPr lang="ko-KR" altLang="en-US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print(“====================“)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return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printInfo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”, 35)</a:t>
            </a:r>
            <a:endParaRPr lang="ko-KR" altLang="en-US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8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디폴트 인수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</a:t>
            </a:r>
            <a:r>
              <a:rPr lang="ko-KR" altLang="en-US" sz="1600" dirty="0">
                <a:latin typeface="+mj-ea"/>
                <a:ea typeface="+mj-ea"/>
              </a:rPr>
              <a:t> 디폴트 인수</a:t>
            </a:r>
            <a:r>
              <a:rPr lang="en-US" altLang="ko-KR" sz="1600" dirty="0">
                <a:latin typeface="+mj-ea"/>
                <a:ea typeface="+mj-ea"/>
              </a:rPr>
              <a:t>(default argument)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함수의 매개변수가 기본값을 가질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이것을 디폴트 인수</a:t>
            </a:r>
            <a:r>
              <a:rPr lang="en-US" altLang="ko-KR" sz="1600" dirty="0">
                <a:latin typeface="+mj-ea"/>
                <a:ea typeface="+mj-ea"/>
              </a:rPr>
              <a:t>(default argument)</a:t>
            </a:r>
            <a:r>
              <a:rPr lang="ko-KR" altLang="en-US" sz="1600" dirty="0">
                <a:latin typeface="+mj-ea"/>
                <a:ea typeface="+mj-ea"/>
              </a:rPr>
              <a:t>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예를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들어보면 아래와 같이 인사를 하는 함수 </a:t>
            </a:r>
            <a:r>
              <a:rPr lang="en-US" altLang="ko-KR" sz="1600" dirty="0">
                <a:latin typeface="+mj-ea"/>
                <a:ea typeface="+mj-ea"/>
              </a:rPr>
              <a:t>greet()</a:t>
            </a:r>
            <a:r>
              <a:rPr lang="ko-KR" altLang="en-US" sz="1600" dirty="0">
                <a:latin typeface="+mj-ea"/>
                <a:ea typeface="+mj-ea"/>
              </a:rPr>
              <a:t>가 있다고 하자</a:t>
            </a:r>
            <a:r>
              <a:rPr lang="en-US" altLang="ko-KR" sz="1600" dirty="0">
                <a:latin typeface="+mj-ea"/>
                <a:ea typeface="+mj-ea"/>
              </a:rPr>
              <a:t>. greet()</a:t>
            </a:r>
            <a:r>
              <a:rPr lang="ko-KR" altLang="en-US" sz="1600" dirty="0">
                <a:latin typeface="+mj-ea"/>
                <a:ea typeface="+mj-ea"/>
              </a:rPr>
              <a:t>는 항상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인수를 받아야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</a:t>
            </a:r>
            <a:r>
              <a:rPr lang="en-US" altLang="ko-KR" sz="1600" dirty="0">
                <a:latin typeface="+mj-ea"/>
                <a:ea typeface="+mj-ea"/>
              </a:rPr>
              <a:t>msg</a:t>
            </a:r>
            <a:r>
              <a:rPr lang="ko-KR" altLang="en-US" sz="1600" dirty="0">
                <a:latin typeface="+mj-ea"/>
                <a:ea typeface="+mj-ea"/>
              </a:rPr>
              <a:t>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값을 미리 </a:t>
            </a:r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ko-KR" altLang="en-US" sz="1600" dirty="0">
                <a:latin typeface="+mj-ea"/>
                <a:ea typeface="+mj-ea"/>
              </a:rPr>
              <a:t>별일 없죠</a:t>
            </a:r>
            <a:r>
              <a:rPr lang="en-US" altLang="ko-KR" sz="1600" dirty="0">
                <a:latin typeface="+mj-ea"/>
                <a:ea typeface="+mj-ea"/>
              </a:rPr>
              <a:t>?”</a:t>
            </a:r>
            <a:r>
              <a:rPr lang="ko-KR" altLang="en-US" sz="1600" dirty="0">
                <a:latin typeface="+mj-ea"/>
                <a:ea typeface="+mj-ea"/>
              </a:rPr>
              <a:t>라고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정해 놓은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이런 것을 두고 디폴트 인수라고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  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89C63-5B12-4D44-8197-529EC3D83F0A}"/>
              </a:ext>
            </a:extLst>
          </p:cNvPr>
          <p:cNvSpPr txBox="1"/>
          <p:nvPr/>
        </p:nvSpPr>
        <p:spPr>
          <a:xfrm>
            <a:off x="1343472" y="2204864"/>
            <a:ext cx="5904656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greet(name, msg="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별일 없죠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?"):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name + ', ' + msg)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greet("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영희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5E20-D8A7-42A6-9E8A-CC9EF942C6F8}"/>
              </a:ext>
            </a:extLst>
          </p:cNvPr>
          <p:cNvSpPr txBox="1"/>
          <p:nvPr/>
        </p:nvSpPr>
        <p:spPr>
          <a:xfrm>
            <a:off x="1343473" y="3323893"/>
            <a:ext cx="59046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500" dirty="0">
                <a:latin typeface="+mj-ea"/>
                <a:ea typeface="+mj-ea"/>
              </a:rPr>
              <a:t>안녕  영희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별일 없죠</a:t>
            </a:r>
            <a:r>
              <a:rPr lang="en-US" altLang="ko-KR" sz="1500" dirty="0">
                <a:latin typeface="+mj-ea"/>
                <a:ea typeface="+mj-ea"/>
              </a:rPr>
              <a:t>?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123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키워드 인수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001322" cy="489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1)</a:t>
            </a:r>
            <a:r>
              <a:rPr lang="ko-KR" altLang="en-US" sz="1500" dirty="0">
                <a:latin typeface="+mj-ea"/>
                <a:ea typeface="+mj-ea"/>
              </a:rPr>
              <a:t> 키워드 인수</a:t>
            </a:r>
            <a:r>
              <a:rPr lang="en-US" altLang="ko-KR" sz="1500" dirty="0">
                <a:latin typeface="+mj-ea"/>
                <a:ea typeface="+mj-ea"/>
              </a:rPr>
              <a:t>(default argument)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 err="1">
                <a:latin typeface="+mj-ea"/>
                <a:ea typeface="+mj-ea"/>
              </a:rPr>
              <a:t>파이썬에서는</a:t>
            </a:r>
            <a:r>
              <a:rPr lang="ko-KR" altLang="en-US" sz="1500" dirty="0">
                <a:latin typeface="+mj-ea"/>
                <a:ea typeface="+mj-ea"/>
              </a:rPr>
              <a:t> 대부분의 인수들은 함수 호출 시에 위치에 의하여 구별된다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들자면 </a:t>
            </a:r>
            <a:r>
              <a:rPr lang="en-US" altLang="ko-KR" sz="1500" dirty="0">
                <a:latin typeface="+mj-ea"/>
                <a:ea typeface="+mj-ea"/>
              </a:rPr>
              <a:t>power(1, 10)</a:t>
            </a:r>
            <a:r>
              <a:rPr lang="ko-KR" altLang="en-US" sz="1500" dirty="0">
                <a:latin typeface="+mj-ea"/>
                <a:ea typeface="+mj-ea"/>
              </a:rPr>
              <a:t>은 </a:t>
            </a:r>
            <a:r>
              <a:rPr lang="en-US" altLang="ko-KR" sz="1500" dirty="0">
                <a:latin typeface="+mj-ea"/>
                <a:ea typeface="+mj-ea"/>
              </a:rPr>
              <a:t>power(10, 1)</a:t>
            </a:r>
            <a:r>
              <a:rPr lang="ko-KR" altLang="en-US" sz="1500" dirty="0">
                <a:latin typeface="+mj-ea"/>
                <a:ea typeface="+mj-ea"/>
              </a:rPr>
              <a:t>과 다르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이유는 함수 호출 </a:t>
            </a:r>
            <a:r>
              <a:rPr lang="en-US" altLang="ko-KR" sz="1500" dirty="0">
                <a:latin typeface="+mj-ea"/>
                <a:ea typeface="+mj-ea"/>
              </a:rPr>
              <a:t>power(1, 10)</a:t>
            </a:r>
            <a:r>
              <a:rPr lang="ko-KR" altLang="en-US" sz="1500" dirty="0">
                <a:latin typeface="+mj-ea"/>
                <a:ea typeface="+mj-ea"/>
              </a:rPr>
              <a:t>은 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의 </a:t>
            </a:r>
            <a:r>
              <a:rPr lang="en-US" altLang="ko-KR" sz="1500" dirty="0">
                <a:latin typeface="+mj-ea"/>
                <a:ea typeface="+mj-ea"/>
              </a:rPr>
              <a:t>10</a:t>
            </a:r>
            <a:r>
              <a:rPr lang="ko-KR" altLang="en-US" sz="1500">
                <a:latin typeface="+mj-ea"/>
                <a:ea typeface="+mj-ea"/>
              </a:rPr>
              <a:t>제곱 값을 </a:t>
            </a:r>
            <a:r>
              <a:rPr lang="ko-KR" altLang="en-US" sz="1500" dirty="0">
                <a:latin typeface="+mj-ea"/>
                <a:ea typeface="+mj-ea"/>
              </a:rPr>
              <a:t>구할 것이며</a:t>
            </a:r>
            <a:r>
              <a:rPr lang="en-US" altLang="ko-KR" sz="1500" dirty="0">
                <a:latin typeface="+mj-ea"/>
                <a:ea typeface="+mj-ea"/>
              </a:rPr>
              <a:t>, power(10,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1)</a:t>
            </a:r>
            <a:r>
              <a:rPr lang="ko-KR" altLang="en-US" sz="1500" dirty="0">
                <a:latin typeface="+mj-ea"/>
                <a:ea typeface="+mj-ea"/>
              </a:rPr>
              <a:t>은 </a:t>
            </a:r>
            <a:r>
              <a:rPr lang="en-US" altLang="ko-KR" sz="1500" dirty="0">
                <a:latin typeface="+mj-ea"/>
                <a:ea typeface="+mj-ea"/>
              </a:rPr>
              <a:t>10</a:t>
            </a:r>
            <a:r>
              <a:rPr lang="ko-KR" altLang="en-US" sz="1500" dirty="0">
                <a:latin typeface="+mj-ea"/>
                <a:ea typeface="+mj-ea"/>
              </a:rPr>
              <a:t>의 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제곱을 구할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  </a:t>
            </a:r>
            <a:r>
              <a:rPr lang="en-US" altLang="ko-KR" sz="1500" dirty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하지만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키워드 인수</a:t>
            </a:r>
            <a:r>
              <a:rPr lang="en-US" altLang="ko-KR" sz="1500" dirty="0">
                <a:latin typeface="+mj-ea"/>
                <a:ea typeface="+mj-ea"/>
              </a:rPr>
              <a:t>(keyword argument)</a:t>
            </a:r>
            <a:r>
              <a:rPr lang="ko-KR" altLang="en-US" sz="1500" dirty="0">
                <a:latin typeface="+mj-ea"/>
                <a:ea typeface="+mj-ea"/>
              </a:rPr>
              <a:t>는 인수들 앞에 키워드를 두어서 인수들을 구분한다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키워드 인수는 함수를 호출할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때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인수의 이름을 명시적으로 지정해서 전달하는 방법이다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 아래와 같이 인수가 </a:t>
            </a:r>
            <a:r>
              <a:rPr lang="en-US" altLang="ko-KR" sz="1500" dirty="0">
                <a:latin typeface="+mj-ea"/>
                <a:ea typeface="+mj-ea"/>
              </a:rPr>
              <a:t>3</a:t>
            </a:r>
            <a:r>
              <a:rPr lang="ko-KR" altLang="en-US" sz="1500" dirty="0">
                <a:latin typeface="+mj-ea"/>
                <a:ea typeface="+mj-ea"/>
              </a:rPr>
              <a:t>개인 함수가 있다고 하자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물론 위의 함수는 아래와 같이 호출하는 것이 정상일 것이다</a:t>
            </a:r>
            <a:r>
              <a:rPr lang="en-US" altLang="ko-KR" sz="1500" dirty="0">
                <a:latin typeface="+mj-ea"/>
                <a:ea typeface="+mj-ea"/>
              </a:rPr>
              <a:t>. 10</a:t>
            </a:r>
            <a:r>
              <a:rPr lang="ko-KR" altLang="en-US" sz="1500" dirty="0">
                <a:latin typeface="+mj-ea"/>
                <a:ea typeface="+mj-ea"/>
              </a:rPr>
              <a:t>은 매개변수 </a:t>
            </a:r>
            <a:r>
              <a:rPr lang="en-US" altLang="ko-KR" sz="1500" dirty="0">
                <a:latin typeface="+mj-ea"/>
                <a:ea typeface="+mj-ea"/>
              </a:rPr>
              <a:t>x</a:t>
            </a:r>
            <a:r>
              <a:rPr lang="ko-KR" altLang="en-US" sz="1500" dirty="0">
                <a:latin typeface="+mj-ea"/>
                <a:ea typeface="+mj-ea"/>
              </a:rPr>
              <a:t>로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전달되고</a:t>
            </a:r>
            <a:r>
              <a:rPr lang="en-US" altLang="ko-KR" sz="1500" dirty="0">
                <a:latin typeface="+mj-ea"/>
                <a:ea typeface="+mj-ea"/>
              </a:rPr>
              <a:t>, 20</a:t>
            </a:r>
            <a:r>
              <a:rPr lang="ko-KR" altLang="en-US" sz="1500" dirty="0">
                <a:latin typeface="+mj-ea"/>
                <a:ea typeface="+mj-ea"/>
              </a:rPr>
              <a:t>은 </a:t>
            </a:r>
            <a:r>
              <a:rPr lang="en-US" altLang="ko-KR" sz="1500" dirty="0">
                <a:latin typeface="+mj-ea"/>
                <a:ea typeface="+mj-ea"/>
              </a:rPr>
              <a:t>y</a:t>
            </a:r>
            <a:r>
              <a:rPr lang="ko-KR" altLang="en-US" sz="1500" dirty="0">
                <a:latin typeface="+mj-ea"/>
                <a:ea typeface="+mj-ea"/>
              </a:rPr>
              <a:t>로</a:t>
            </a:r>
            <a:r>
              <a:rPr lang="en-US" altLang="ko-KR" sz="1500" dirty="0">
                <a:latin typeface="+mj-ea"/>
                <a:ea typeface="+mj-ea"/>
              </a:rPr>
              <a:t>, 30</a:t>
            </a:r>
            <a:r>
              <a:rPr lang="ko-KR" altLang="en-US" sz="1500" dirty="0">
                <a:latin typeface="+mj-ea"/>
                <a:ea typeface="+mj-ea"/>
              </a:rPr>
              <a:t>은 </a:t>
            </a:r>
            <a:r>
              <a:rPr lang="en-US" altLang="ko-KR" sz="1500" dirty="0">
                <a:latin typeface="+mj-ea"/>
                <a:ea typeface="+mj-ea"/>
              </a:rPr>
              <a:t>z</a:t>
            </a:r>
            <a:r>
              <a:rPr lang="ko-KR" altLang="en-US" sz="1500" dirty="0">
                <a:latin typeface="+mj-ea"/>
                <a:ea typeface="+mj-ea"/>
              </a:rPr>
              <a:t>로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전달된다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이와 같은 기본 인수 전달 방식을 위치 인수</a:t>
            </a:r>
            <a:r>
              <a:rPr lang="en-US" altLang="ko-KR" sz="1500" dirty="0">
                <a:latin typeface="+mj-ea"/>
                <a:ea typeface="+mj-ea"/>
              </a:rPr>
              <a:t>(positional argument)</a:t>
            </a:r>
            <a:r>
              <a:rPr lang="ko-KR" altLang="en-US" sz="1500" dirty="0">
                <a:latin typeface="+mj-ea"/>
                <a:ea typeface="+mj-ea"/>
              </a:rPr>
              <a:t>라고도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하지만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아래와 같이 매개변수의 이름에 값을 직접 대입하여서도 전달할 수가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 방법의 장점은 인수의 위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치가 매개변수의 위치와 달라도 된다는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키워드 인수를 사용할 때는 인수들이 어떤 순서로 전달 되어도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상관 없다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89C63-5B12-4D44-8197-529EC3D83F0A}"/>
              </a:ext>
            </a:extLst>
          </p:cNvPr>
          <p:cNvSpPr txBox="1"/>
          <p:nvPr/>
        </p:nvSpPr>
        <p:spPr>
          <a:xfrm>
            <a:off x="1373616" y="2841216"/>
            <a:ext cx="590465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calc(x, y, z):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return x + y +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2B3EA-5C28-4B14-AE2A-DAF6CBF24841}"/>
              </a:ext>
            </a:extLst>
          </p:cNvPr>
          <p:cNvSpPr txBox="1"/>
          <p:nvPr/>
        </p:nvSpPr>
        <p:spPr>
          <a:xfrm>
            <a:off x="1373616" y="4221088"/>
            <a:ext cx="590465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calc(10, 20, 30)</a:t>
            </a: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36EFA-8C84-4B55-AA9E-D6E8AFF16848}"/>
              </a:ext>
            </a:extLst>
          </p:cNvPr>
          <p:cNvSpPr txBox="1"/>
          <p:nvPr/>
        </p:nvSpPr>
        <p:spPr>
          <a:xfrm>
            <a:off x="1373616" y="5947922"/>
            <a:ext cx="2274112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calc(x=10, y=20, z=30)</a:t>
            </a: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84D40-05F0-4E2E-8708-F6ADAC25C4BE}"/>
              </a:ext>
            </a:extLst>
          </p:cNvPr>
          <p:cNvSpPr txBox="1"/>
          <p:nvPr/>
        </p:nvSpPr>
        <p:spPr>
          <a:xfrm>
            <a:off x="3830474" y="5947922"/>
            <a:ext cx="2274112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calc(y=20, x=10, z=30)</a:t>
            </a:r>
          </a:p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98426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함수란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함수의 개요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(function)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특정 작업을 수행하는 명령어들의 모음을 칭한다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이미 앞서 많은 함수들을 사용하였다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화면에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무엇인가를 출력하고자 한다면 </a:t>
            </a:r>
            <a:r>
              <a:rPr lang="en-US" altLang="ko-KR" sz="1600" dirty="0">
                <a:latin typeface="+mj-ea"/>
                <a:ea typeface="+mj-ea"/>
              </a:rPr>
              <a:t>print()</a:t>
            </a:r>
            <a:r>
              <a:rPr lang="ko-KR" altLang="en-US" sz="1600" dirty="0">
                <a:latin typeface="+mj-ea"/>
                <a:ea typeface="+mj-ea"/>
              </a:rPr>
              <a:t>를 사용하면 될 것이며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사용자에게 무엇인가 입력을 받고자 한다면 </a:t>
            </a:r>
            <a:r>
              <a:rPr lang="en-US" altLang="ko-KR" sz="1600" dirty="0">
                <a:latin typeface="+mj-ea"/>
                <a:ea typeface="+mj-ea"/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()</a:t>
            </a:r>
            <a:r>
              <a:rPr lang="ko-KR" altLang="en-US" sz="1600" dirty="0">
                <a:latin typeface="+mj-ea"/>
                <a:ea typeface="+mj-ea"/>
              </a:rPr>
              <a:t>를 사용하면 된다는 것을 잘 알고 지금까지 사용해왔다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함수는 작업에 따라 필요한 데이터를 전달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매개변수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인자값</a:t>
            </a:r>
            <a:r>
              <a:rPr lang="en-US" altLang="ko-KR" sz="1600" dirty="0">
                <a:latin typeface="+mj-ea"/>
                <a:ea typeface="+mj-ea"/>
              </a:rPr>
              <a:t>, parameter, arguments)</a:t>
            </a:r>
            <a:r>
              <a:rPr lang="ko-KR" altLang="en-US" sz="1600" dirty="0">
                <a:latin typeface="+mj-ea"/>
                <a:ea typeface="+mj-ea"/>
              </a:rPr>
              <a:t>받을 수 있으며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작업이 완료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된 후에는 작업의 결과를 호출한 곳으로 반환</a:t>
            </a:r>
            <a:r>
              <a:rPr lang="en-US" altLang="ko-KR" sz="1600" dirty="0">
                <a:latin typeface="+mj-ea"/>
                <a:ea typeface="+mj-ea"/>
              </a:rPr>
              <a:t>(return</a:t>
            </a:r>
            <a:r>
              <a:rPr lang="ko-KR" altLang="en-US" sz="1600" dirty="0">
                <a:latin typeface="+mj-ea"/>
                <a:ea typeface="+mj-ea"/>
              </a:rPr>
              <a:t>값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반환값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함수는 입력을 받아서 처리한 후에 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과를 반환하는 상자로 그릴 수 있을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아래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그림은 </a:t>
            </a:r>
            <a:r>
              <a:rPr lang="en-US" altLang="ko-KR" sz="1600" dirty="0">
                <a:latin typeface="+mj-ea"/>
                <a:ea typeface="+mj-ea"/>
              </a:rPr>
              <a:t>abs() </a:t>
            </a:r>
            <a:r>
              <a:rPr lang="ko-KR" altLang="en-US" sz="1600" dirty="0">
                <a:latin typeface="+mj-ea"/>
                <a:ea typeface="+mj-ea"/>
              </a:rPr>
              <a:t>함수는 외부로부터 정수를 받아서 절대값을 계산하여 반환해주는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7E58E2-7CA2-41C4-9C50-0587ECCF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077072"/>
            <a:ext cx="2880320" cy="2509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162052-DEF2-4AFC-99C6-5B8DA00DDF63}"/>
              </a:ext>
            </a:extLst>
          </p:cNvPr>
          <p:cNvSpPr txBox="1"/>
          <p:nvPr/>
        </p:nvSpPr>
        <p:spPr>
          <a:xfrm>
            <a:off x="4727848" y="4043158"/>
            <a:ext cx="698477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 안의 명령어들을 실행하려면 우리는 함수를 호출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(call)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하면 되는 것이다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아래와 같이 말이다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함수는 초창기부터 많은 프로그래밍 언어에서 지원하고 있으며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동일한 함수를 여러 차례 호출할 수 있기 때문에 코드를 재사용 하는 기술이기도 하다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즉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다시 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말해 동일한 작업을 하기 위해서 코드를 복사하거나 기술할 필요가 없다는 말이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함수를 사용하면 코드를 상당히 간결하게 만들 수 있다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아울러 하나의 큰 </a:t>
            </a:r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프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로그램을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 나누어서 작성할 수가 있어서 구조화된 프로그래밍이 가능하다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또한 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특정한 동작을 하는 코드가 독립적으로 작성되어 있기 때문에 코드의 유지보수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가 쉬워진다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320E8-6B39-49C1-8F5D-94B85D07037F}"/>
              </a:ext>
            </a:extLst>
          </p:cNvPr>
          <p:cNvSpPr txBox="1"/>
          <p:nvPr/>
        </p:nvSpPr>
        <p:spPr>
          <a:xfrm>
            <a:off x="4799856" y="4577105"/>
            <a:ext cx="6460918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value = abs(-100)</a:t>
            </a:r>
          </a:p>
        </p:txBody>
      </p:sp>
    </p:spTree>
    <p:extLst>
      <p:ext uri="{BB962C8B-B14F-4D97-AF65-F5344CB8AC3E}">
        <p14:creationId xmlns:p14="http://schemas.microsoft.com/office/powerpoint/2010/main" val="34606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함수란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함수의 필요성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컴퓨터의 자원은 한정되어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프로그램 코드를 저장할 수 있는 공간도 역시 한정되어 있는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을 작성하다 보면 동일한 처리를 반복해야 하는 경우가 많이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우리가 이미 작성한 코드를 재활용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함으로써 자원을 효율적으로 쓰면서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자주 사용하는 함수를 만들어서 호출만 하면 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그림과 같이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코드 조각은 매우 유사하다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정수의 합을 계산하는 코드인데 매개변수의 값만 다르다는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것을 알 수가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함수로 정의하지 않았다면 동일한 코드를 복사해서 매개변수만 바꾸어 붙여넣기를 해야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이러한 작업은 상당히 귀찮은 작업이며 코드의 증가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가독성 저하 등의 여러가지 문제를 발생시킨다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하여 이런 경우에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유용하게 사용할 수 있는 도구가 바로 함수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(function)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인 것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함수를 이용하면 여러 번 반복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해야 되는 처리 단계를 하나로 모아 필요할 때 언제든지 호출하면 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184EBF-276C-421B-882E-BBAF33F7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620923"/>
            <a:ext cx="3528392" cy="17415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7EA608-3E19-4598-B390-7370DB34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2620922"/>
            <a:ext cx="4103499" cy="174418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FA0DE2A-8CA1-4C2F-A854-12CF218E5723}"/>
              </a:ext>
            </a:extLst>
          </p:cNvPr>
          <p:cNvSpPr/>
          <p:nvPr/>
        </p:nvSpPr>
        <p:spPr>
          <a:xfrm>
            <a:off x="5087888" y="3140968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6A481-B343-42FC-B26E-5EAC14B6455B}"/>
              </a:ext>
            </a:extLst>
          </p:cNvPr>
          <p:cNvSpPr txBox="1"/>
          <p:nvPr/>
        </p:nvSpPr>
        <p:spPr>
          <a:xfrm>
            <a:off x="6780188" y="4362501"/>
            <a:ext cx="18710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[</a:t>
            </a:r>
            <a:r>
              <a:rPr lang="ko-KR" altLang="en-US" sz="1500" b="1" dirty="0">
                <a:latin typeface="+mj-ea"/>
                <a:ea typeface="+mj-ea"/>
              </a:rPr>
              <a:t>함수 선언 및 구현</a:t>
            </a:r>
            <a:r>
              <a:rPr lang="en-US" altLang="ko-KR" sz="1500" b="1" dirty="0">
                <a:latin typeface="+mj-ea"/>
                <a:ea typeface="+mj-ea"/>
              </a:rPr>
              <a:t>]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0FFD3-FCBC-423F-BD42-EE3714E14554}"/>
              </a:ext>
            </a:extLst>
          </p:cNvPr>
          <p:cNvSpPr txBox="1"/>
          <p:nvPr/>
        </p:nvSpPr>
        <p:spPr>
          <a:xfrm>
            <a:off x="9767451" y="3036585"/>
            <a:ext cx="25026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함수는 객체지향 </a:t>
            </a:r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프로그래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밍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 언어에서는 메서드라 지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칭한다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32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함수의 선언 및 구현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함수의 문법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함수를 선언 및 구현하는 방법은 아래와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함수는 크게 </a:t>
            </a:r>
            <a:r>
              <a:rPr lang="ko-KR" altLang="en-US" sz="1600" dirty="0" err="1">
                <a:latin typeface="+mj-ea"/>
                <a:ea typeface="+mj-ea"/>
              </a:rPr>
              <a:t>선언부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헤더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ko-KR" altLang="en-US" sz="1600" dirty="0" err="1">
                <a:latin typeface="+mj-ea"/>
                <a:ea typeface="+mj-ea"/>
              </a:rPr>
              <a:t>구현부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 err="1">
                <a:latin typeface="+mj-ea"/>
                <a:ea typeface="+mj-ea"/>
              </a:rPr>
              <a:t>정의부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몸체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로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나누어진다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선언부에는 </a:t>
            </a:r>
            <a:r>
              <a:rPr lang="en-US" altLang="ko-KR" sz="1600" dirty="0">
                <a:latin typeface="+mj-ea"/>
                <a:ea typeface="+mj-ea"/>
              </a:rPr>
              <a:t>def </a:t>
            </a:r>
            <a:r>
              <a:rPr lang="ko-KR" altLang="en-US" sz="1600" dirty="0">
                <a:latin typeface="+mj-ea"/>
                <a:ea typeface="+mj-ea"/>
              </a:rPr>
              <a:t>키워드로 시작하면 이어서 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이름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매개변수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 err="1">
                <a:latin typeface="+mj-ea"/>
                <a:ea typeface="+mj-ea"/>
              </a:rPr>
              <a:t>인자값</a:t>
            </a:r>
            <a:r>
              <a:rPr lang="en-US" altLang="ko-KR" sz="1600" dirty="0">
                <a:latin typeface="+mj-ea"/>
                <a:ea typeface="+mj-ea"/>
              </a:rPr>
              <a:t>, parameter, arguments)</a:t>
            </a:r>
            <a:r>
              <a:rPr lang="ko-KR" altLang="en-US" sz="1600" dirty="0">
                <a:latin typeface="+mj-ea"/>
                <a:ea typeface="+mj-ea"/>
              </a:rPr>
              <a:t>를 적어주며 끝에 콜론</a:t>
            </a:r>
            <a:r>
              <a:rPr lang="en-US" altLang="ko-KR" sz="1600" dirty="0">
                <a:latin typeface="+mj-ea"/>
                <a:ea typeface="+mj-ea"/>
              </a:rPr>
              <a:t>(:)</a:t>
            </a:r>
            <a:r>
              <a:rPr lang="ko-KR" altLang="en-US" sz="1600" dirty="0">
                <a:latin typeface="+mj-ea"/>
                <a:ea typeface="+mj-ea"/>
              </a:rPr>
              <a:t>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찍어준다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아시다시피</a:t>
            </a:r>
            <a:r>
              <a:rPr lang="ko-KR" altLang="en-US" sz="1600" dirty="0">
                <a:latin typeface="+mj-ea"/>
                <a:ea typeface="+mj-ea"/>
              </a:rPr>
              <a:t> 콜론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:)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은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인터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프리터에게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 성급하게 해석하지 말라고 하는 의미이다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함수는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구현부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정의부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몸체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까지 입력되어야 비로소 해석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을 시작할 수가 있다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매개변수는 외부에서 전달되는 데이터를 함수로 전달하는 변수이다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함수의 구현부는 함수가 수행하는 작업을 위한 명령어들이 들어간다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아래 아주 간단한 함수의 예를 다음 슬라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이드에서 보고 이해하도록 하자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78CC3D-76AC-4816-8262-F6E06D85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6696075" cy="2124075"/>
          </a:xfrm>
          <a:prstGeom prst="rect">
            <a:avLst/>
          </a:prstGeom>
        </p:spPr>
      </p:pic>
      <p:sp>
        <p:nvSpPr>
          <p:cNvPr id="15" name="자유형 1">
            <a:extLst>
              <a:ext uri="{FF2B5EF4-FFF2-40B4-BE49-F238E27FC236}">
                <a16:creationId xmlns:a16="http://schemas.microsoft.com/office/drawing/2014/main" id="{ED3DDDD8-4AAC-478C-82BF-6315A4C4CC06}"/>
              </a:ext>
            </a:extLst>
          </p:cNvPr>
          <p:cNvSpPr/>
          <p:nvPr/>
        </p:nvSpPr>
        <p:spPr>
          <a:xfrm>
            <a:off x="3029919" y="2285176"/>
            <a:ext cx="960895" cy="1015963"/>
          </a:xfrm>
          <a:custGeom>
            <a:avLst/>
            <a:gdLst>
              <a:gd name="connsiteX0" fmla="*/ 0 w 960895"/>
              <a:gd name="connsiteY0" fmla="*/ 1015963 h 1015963"/>
              <a:gd name="connsiteX1" fmla="*/ 69742 w 960895"/>
              <a:gd name="connsiteY1" fmla="*/ 969468 h 1015963"/>
              <a:gd name="connsiteX2" fmla="*/ 108488 w 960895"/>
              <a:gd name="connsiteY2" fmla="*/ 946221 h 1015963"/>
              <a:gd name="connsiteX3" fmla="*/ 209227 w 960895"/>
              <a:gd name="connsiteY3" fmla="*/ 876478 h 1015963"/>
              <a:gd name="connsiteX4" fmla="*/ 263471 w 960895"/>
              <a:gd name="connsiteY4" fmla="*/ 845482 h 1015963"/>
              <a:gd name="connsiteX5" fmla="*/ 356461 w 960895"/>
              <a:gd name="connsiteY5" fmla="*/ 760241 h 1015963"/>
              <a:gd name="connsiteX6" fmla="*/ 387457 w 960895"/>
              <a:gd name="connsiteY6" fmla="*/ 744743 h 1015963"/>
              <a:gd name="connsiteX7" fmla="*/ 410705 w 960895"/>
              <a:gd name="connsiteY7" fmla="*/ 729244 h 1015963"/>
              <a:gd name="connsiteX8" fmla="*/ 449450 w 960895"/>
              <a:gd name="connsiteY8" fmla="*/ 705997 h 1015963"/>
              <a:gd name="connsiteX9" fmla="*/ 464949 w 960895"/>
              <a:gd name="connsiteY9" fmla="*/ 690499 h 1015963"/>
              <a:gd name="connsiteX10" fmla="*/ 526942 w 960895"/>
              <a:gd name="connsiteY10" fmla="*/ 636255 h 1015963"/>
              <a:gd name="connsiteX11" fmla="*/ 542440 w 960895"/>
              <a:gd name="connsiteY11" fmla="*/ 620756 h 1015963"/>
              <a:gd name="connsiteX12" fmla="*/ 604434 w 960895"/>
              <a:gd name="connsiteY12" fmla="*/ 574261 h 1015963"/>
              <a:gd name="connsiteX13" fmla="*/ 627681 w 960895"/>
              <a:gd name="connsiteY13" fmla="*/ 558763 h 1015963"/>
              <a:gd name="connsiteX14" fmla="*/ 681925 w 960895"/>
              <a:gd name="connsiteY14" fmla="*/ 489021 h 1015963"/>
              <a:gd name="connsiteX15" fmla="*/ 689674 w 960895"/>
              <a:gd name="connsiteY15" fmla="*/ 465773 h 1015963"/>
              <a:gd name="connsiteX16" fmla="*/ 728420 w 960895"/>
              <a:gd name="connsiteY16" fmla="*/ 434777 h 1015963"/>
              <a:gd name="connsiteX17" fmla="*/ 759417 w 960895"/>
              <a:gd name="connsiteY17" fmla="*/ 396031 h 1015963"/>
              <a:gd name="connsiteX18" fmla="*/ 798162 w 960895"/>
              <a:gd name="connsiteY18" fmla="*/ 372783 h 1015963"/>
              <a:gd name="connsiteX19" fmla="*/ 813661 w 960895"/>
              <a:gd name="connsiteY19" fmla="*/ 357285 h 1015963"/>
              <a:gd name="connsiteX20" fmla="*/ 852406 w 960895"/>
              <a:gd name="connsiteY20" fmla="*/ 303041 h 1015963"/>
              <a:gd name="connsiteX21" fmla="*/ 906650 w 960895"/>
              <a:gd name="connsiteY21" fmla="*/ 241048 h 1015963"/>
              <a:gd name="connsiteX22" fmla="*/ 929898 w 960895"/>
              <a:gd name="connsiteY22" fmla="*/ 194553 h 1015963"/>
              <a:gd name="connsiteX23" fmla="*/ 937647 w 960895"/>
              <a:gd name="connsiteY23" fmla="*/ 171305 h 1015963"/>
              <a:gd name="connsiteX24" fmla="*/ 960895 w 960895"/>
              <a:gd name="connsiteY24" fmla="*/ 132560 h 1015963"/>
              <a:gd name="connsiteX25" fmla="*/ 953145 w 960895"/>
              <a:gd name="connsiteY25" fmla="*/ 39570 h 1015963"/>
              <a:gd name="connsiteX26" fmla="*/ 898901 w 960895"/>
              <a:gd name="connsiteY26" fmla="*/ 8573 h 1015963"/>
              <a:gd name="connsiteX27" fmla="*/ 759417 w 960895"/>
              <a:gd name="connsiteY27" fmla="*/ 824 h 1015963"/>
              <a:gd name="connsiteX28" fmla="*/ 402956 w 960895"/>
              <a:gd name="connsiteY28" fmla="*/ 824 h 101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60895" h="1015963">
                <a:moveTo>
                  <a:pt x="0" y="1015963"/>
                </a:moveTo>
                <a:cubicBezTo>
                  <a:pt x="71337" y="1001696"/>
                  <a:pt x="9955" y="1022611"/>
                  <a:pt x="69742" y="969468"/>
                </a:cubicBezTo>
                <a:cubicBezTo>
                  <a:pt x="80999" y="959462"/>
                  <a:pt x="95956" y="954576"/>
                  <a:pt x="108488" y="946221"/>
                </a:cubicBezTo>
                <a:cubicBezTo>
                  <a:pt x="142470" y="923566"/>
                  <a:pt x="173766" y="896741"/>
                  <a:pt x="209227" y="876478"/>
                </a:cubicBezTo>
                <a:cubicBezTo>
                  <a:pt x="227308" y="866146"/>
                  <a:pt x="247096" y="858348"/>
                  <a:pt x="263471" y="845482"/>
                </a:cubicBezTo>
                <a:cubicBezTo>
                  <a:pt x="346440" y="780292"/>
                  <a:pt x="286732" y="806727"/>
                  <a:pt x="356461" y="760241"/>
                </a:cubicBezTo>
                <a:cubicBezTo>
                  <a:pt x="366072" y="753833"/>
                  <a:pt x="377427" y="750474"/>
                  <a:pt x="387457" y="744743"/>
                </a:cubicBezTo>
                <a:cubicBezTo>
                  <a:pt x="395543" y="740122"/>
                  <a:pt x="402807" y="734180"/>
                  <a:pt x="410705" y="729244"/>
                </a:cubicBezTo>
                <a:cubicBezTo>
                  <a:pt x="423477" y="721261"/>
                  <a:pt x="437194" y="714751"/>
                  <a:pt x="449450" y="705997"/>
                </a:cubicBezTo>
                <a:cubicBezTo>
                  <a:pt x="455395" y="701750"/>
                  <a:pt x="459244" y="695063"/>
                  <a:pt x="464949" y="690499"/>
                </a:cubicBezTo>
                <a:cubicBezTo>
                  <a:pt x="529013" y="639248"/>
                  <a:pt x="431366" y="731831"/>
                  <a:pt x="526942" y="636255"/>
                </a:cubicBezTo>
                <a:cubicBezTo>
                  <a:pt x="532108" y="631089"/>
                  <a:pt x="536175" y="624515"/>
                  <a:pt x="542440" y="620756"/>
                </a:cubicBezTo>
                <a:cubicBezTo>
                  <a:pt x="623857" y="571907"/>
                  <a:pt x="546325" y="622685"/>
                  <a:pt x="604434" y="574261"/>
                </a:cubicBezTo>
                <a:cubicBezTo>
                  <a:pt x="611589" y="568299"/>
                  <a:pt x="620610" y="564824"/>
                  <a:pt x="627681" y="558763"/>
                </a:cubicBezTo>
                <a:cubicBezTo>
                  <a:pt x="655416" y="534990"/>
                  <a:pt x="665500" y="521872"/>
                  <a:pt x="681925" y="489021"/>
                </a:cubicBezTo>
                <a:cubicBezTo>
                  <a:pt x="685578" y="481715"/>
                  <a:pt x="684358" y="471975"/>
                  <a:pt x="689674" y="465773"/>
                </a:cubicBezTo>
                <a:cubicBezTo>
                  <a:pt x="700438" y="453215"/>
                  <a:pt x="716725" y="446472"/>
                  <a:pt x="728420" y="434777"/>
                </a:cubicBezTo>
                <a:cubicBezTo>
                  <a:pt x="740115" y="423082"/>
                  <a:pt x="747055" y="407020"/>
                  <a:pt x="759417" y="396031"/>
                </a:cubicBezTo>
                <a:cubicBezTo>
                  <a:pt x="770674" y="386025"/>
                  <a:pt x="785906" y="381537"/>
                  <a:pt x="798162" y="372783"/>
                </a:cubicBezTo>
                <a:cubicBezTo>
                  <a:pt x="804107" y="368536"/>
                  <a:pt x="808495" y="362451"/>
                  <a:pt x="813661" y="357285"/>
                </a:cubicBezTo>
                <a:cubicBezTo>
                  <a:pt x="840682" y="303241"/>
                  <a:pt x="814708" y="347022"/>
                  <a:pt x="852406" y="303041"/>
                </a:cubicBezTo>
                <a:cubicBezTo>
                  <a:pt x="916435" y="228341"/>
                  <a:pt x="830303" y="317395"/>
                  <a:pt x="906650" y="241048"/>
                </a:cubicBezTo>
                <a:cubicBezTo>
                  <a:pt x="926133" y="182606"/>
                  <a:pt x="899850" y="254649"/>
                  <a:pt x="929898" y="194553"/>
                </a:cubicBezTo>
                <a:cubicBezTo>
                  <a:pt x="933551" y="187247"/>
                  <a:pt x="933994" y="178611"/>
                  <a:pt x="937647" y="171305"/>
                </a:cubicBezTo>
                <a:cubicBezTo>
                  <a:pt x="944383" y="157834"/>
                  <a:pt x="953146" y="145475"/>
                  <a:pt x="960895" y="132560"/>
                </a:cubicBezTo>
                <a:cubicBezTo>
                  <a:pt x="958312" y="101563"/>
                  <a:pt x="961690" y="69477"/>
                  <a:pt x="953145" y="39570"/>
                </a:cubicBezTo>
                <a:cubicBezTo>
                  <a:pt x="951392" y="33434"/>
                  <a:pt x="899647" y="8675"/>
                  <a:pt x="898901" y="8573"/>
                </a:cubicBezTo>
                <a:cubicBezTo>
                  <a:pt x="852762" y="2281"/>
                  <a:pt x="805978" y="1551"/>
                  <a:pt x="759417" y="824"/>
                </a:cubicBezTo>
                <a:cubicBezTo>
                  <a:pt x="640611" y="-1032"/>
                  <a:pt x="521776" y="824"/>
                  <a:pt x="402956" y="824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함수의 선언 및 구현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함수의 구현과 호출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아래와 같이 함수를 선언 및 구현하고 호출하면 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60A6F-0515-4AE4-936B-F25A88EFFF4B}"/>
              </a:ext>
            </a:extLst>
          </p:cNvPr>
          <p:cNvSpPr txBox="1"/>
          <p:nvPr/>
        </p:nvSpPr>
        <p:spPr>
          <a:xfrm>
            <a:off x="1415481" y="1906097"/>
            <a:ext cx="2880319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def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say_hello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(name):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", name);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31623-EB55-4194-A9B2-F525B8DD8F68}"/>
              </a:ext>
            </a:extLst>
          </p:cNvPr>
          <p:cNvSpPr txBox="1"/>
          <p:nvPr/>
        </p:nvSpPr>
        <p:spPr>
          <a:xfrm>
            <a:off x="4871865" y="1908771"/>
            <a:ext cx="2160240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say_hello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철수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철수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44B81-333E-4891-8EF0-120B1FAE2CDF}"/>
              </a:ext>
            </a:extLst>
          </p:cNvPr>
          <p:cNvSpPr txBox="1"/>
          <p:nvPr/>
        </p:nvSpPr>
        <p:spPr>
          <a:xfrm>
            <a:off x="1920127" y="2461829"/>
            <a:ext cx="18710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[</a:t>
            </a:r>
            <a:r>
              <a:rPr lang="ko-KR" altLang="en-US" sz="1500" b="1" dirty="0">
                <a:latin typeface="+mj-ea"/>
                <a:ea typeface="+mj-ea"/>
              </a:rPr>
              <a:t>함수 선언 및 구현</a:t>
            </a:r>
            <a:r>
              <a:rPr lang="en-US" altLang="ko-KR" sz="1500" b="1" dirty="0">
                <a:latin typeface="+mj-ea"/>
                <a:ea typeface="+mj-ea"/>
              </a:rPr>
              <a:t>]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76ABF-D38E-49C6-BDEF-6A21156F7EB2}"/>
              </a:ext>
            </a:extLst>
          </p:cNvPr>
          <p:cNvSpPr txBox="1"/>
          <p:nvPr/>
        </p:nvSpPr>
        <p:spPr>
          <a:xfrm>
            <a:off x="5389751" y="2476476"/>
            <a:ext cx="1159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[</a:t>
            </a:r>
            <a:r>
              <a:rPr lang="ko-KR" altLang="en-US" sz="1500" b="1" dirty="0">
                <a:latin typeface="+mj-ea"/>
                <a:ea typeface="+mj-ea"/>
              </a:rPr>
              <a:t>함수 호출</a:t>
            </a:r>
            <a:r>
              <a:rPr lang="en-US" altLang="ko-KR" sz="1500" b="1" dirty="0">
                <a:latin typeface="+mj-ea"/>
                <a:ea typeface="+mj-ea"/>
              </a:rPr>
              <a:t>]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B4922-8191-45F9-AE08-AAB8A8A0674F}"/>
              </a:ext>
            </a:extLst>
          </p:cNvPr>
          <p:cNvSpPr txBox="1"/>
          <p:nvPr/>
        </p:nvSpPr>
        <p:spPr>
          <a:xfrm>
            <a:off x="7320136" y="1844824"/>
            <a:ext cx="4871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좌측의 함수는 함수 이름은 </a:t>
            </a:r>
            <a:r>
              <a:rPr lang="en-US" altLang="ko-KR" sz="1500" dirty="0" err="1">
                <a:solidFill>
                  <a:srgbClr val="3F0BFD"/>
                </a:solidFill>
                <a:latin typeface="+mj-ea"/>
                <a:ea typeface="+mj-ea"/>
              </a:rPr>
              <a:t>say_hello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()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이고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name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은 매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개변수이다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함수의 구현부는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print()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함수를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통해 매개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변수를 출력하는 것이다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함수는 구현이 되었다고 해서 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실행되는 것은 아니고 함수를 호출해야 실행된다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58660-5300-42E7-90D7-E9E05F7E820B}"/>
              </a:ext>
            </a:extLst>
          </p:cNvPr>
          <p:cNvSpPr txBox="1"/>
          <p:nvPr/>
        </p:nvSpPr>
        <p:spPr>
          <a:xfrm>
            <a:off x="1415481" y="3408232"/>
            <a:ext cx="3974270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&gt;&gt;&gt;def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say_hello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(name, msg):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", name, 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야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msg);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0AF8D-0370-4B39-99B9-3CEEB26185A7}"/>
              </a:ext>
            </a:extLst>
          </p:cNvPr>
          <p:cNvSpPr txBox="1"/>
          <p:nvPr/>
        </p:nvSpPr>
        <p:spPr>
          <a:xfrm>
            <a:off x="5807968" y="3420262"/>
            <a:ext cx="3312368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&gt;&gt;&gt;name="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철수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&gt;&gt;&gt;msg="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어서 집에 오너라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say_hello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(name, msg)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철수야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어서 집에 오너라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01511-C980-4B52-94B0-9C8FEB52397E}"/>
              </a:ext>
            </a:extLst>
          </p:cNvPr>
          <p:cNvSpPr txBox="1"/>
          <p:nvPr/>
        </p:nvSpPr>
        <p:spPr>
          <a:xfrm>
            <a:off x="2346492" y="3986069"/>
            <a:ext cx="18710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[</a:t>
            </a:r>
            <a:r>
              <a:rPr lang="ko-KR" altLang="en-US" sz="1500" b="1" dirty="0">
                <a:latin typeface="+mj-ea"/>
                <a:ea typeface="+mj-ea"/>
              </a:rPr>
              <a:t>함수 선언 및 구현</a:t>
            </a:r>
            <a:r>
              <a:rPr lang="en-US" altLang="ko-KR" sz="1500" b="1" dirty="0">
                <a:latin typeface="+mj-ea"/>
                <a:ea typeface="+mj-ea"/>
              </a:rPr>
              <a:t>]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284BB-E8BC-4ED5-B5C1-8BB950FF2D2D}"/>
              </a:ext>
            </a:extLst>
          </p:cNvPr>
          <p:cNvSpPr txBox="1"/>
          <p:nvPr/>
        </p:nvSpPr>
        <p:spPr>
          <a:xfrm>
            <a:off x="6740490" y="4452389"/>
            <a:ext cx="1159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[</a:t>
            </a:r>
            <a:r>
              <a:rPr lang="ko-KR" altLang="en-US" sz="1500" b="1" dirty="0">
                <a:latin typeface="+mj-ea"/>
                <a:ea typeface="+mj-ea"/>
              </a:rPr>
              <a:t>함수 호출</a:t>
            </a:r>
            <a:r>
              <a:rPr lang="en-US" altLang="ko-KR" sz="1500" b="1" dirty="0">
                <a:latin typeface="+mj-ea"/>
                <a:ea typeface="+mj-ea"/>
              </a:rPr>
              <a:t>]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7BFF10-59ED-4D72-9E9B-EDCBD681B63A}"/>
              </a:ext>
            </a:extLst>
          </p:cNvPr>
          <p:cNvSpPr txBox="1"/>
          <p:nvPr/>
        </p:nvSpPr>
        <p:spPr>
          <a:xfrm>
            <a:off x="9276692" y="3408232"/>
            <a:ext cx="27959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좌측의 함수는 함수 이름은 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en-US" altLang="ko-KR" sz="1500" dirty="0" err="1">
                <a:solidFill>
                  <a:srgbClr val="3F0BFD"/>
                </a:solidFill>
                <a:latin typeface="+mj-ea"/>
                <a:ea typeface="+mj-ea"/>
              </a:rPr>
              <a:t>say_hello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()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이고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name, msg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는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매개변수이다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함수의 </a:t>
            </a:r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구현부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는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print()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함수를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통해 </a:t>
            </a:r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매개변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수를 출력하는 것이다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E43397-E1D6-426A-AFD7-213F66EADF18}"/>
              </a:ext>
            </a:extLst>
          </p:cNvPr>
          <p:cNvSpPr txBox="1"/>
          <p:nvPr/>
        </p:nvSpPr>
        <p:spPr>
          <a:xfrm>
            <a:off x="1415481" y="4864956"/>
            <a:ext cx="3672407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def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(start, end)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sum=0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for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in range(start, end+1)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sum +=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return sum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56859-1150-4CA3-8DBE-8467984D4B9B}"/>
              </a:ext>
            </a:extLst>
          </p:cNvPr>
          <p:cNvSpPr txBox="1"/>
          <p:nvPr/>
        </p:nvSpPr>
        <p:spPr>
          <a:xfrm>
            <a:off x="5809534" y="4864956"/>
            <a:ext cx="3310802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&gt;&gt;&gt;value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(1, 10)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&gt;&gt;&gt;print(value)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156AF-F2A3-4B20-9204-F8C37ADD6F33}"/>
              </a:ext>
            </a:extLst>
          </p:cNvPr>
          <p:cNvSpPr txBox="1"/>
          <p:nvPr/>
        </p:nvSpPr>
        <p:spPr>
          <a:xfrm>
            <a:off x="2316171" y="6111451"/>
            <a:ext cx="18710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[</a:t>
            </a:r>
            <a:r>
              <a:rPr lang="ko-KR" altLang="en-US" sz="1500" b="1" dirty="0">
                <a:latin typeface="+mj-ea"/>
                <a:ea typeface="+mj-ea"/>
              </a:rPr>
              <a:t>함수 선언 및 구현</a:t>
            </a:r>
            <a:r>
              <a:rPr lang="en-US" altLang="ko-KR" sz="1500" b="1" dirty="0">
                <a:latin typeface="+mj-ea"/>
                <a:ea typeface="+mj-ea"/>
              </a:rPr>
              <a:t>]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3774BB-BBCF-4674-802A-DF452FB5C619}"/>
              </a:ext>
            </a:extLst>
          </p:cNvPr>
          <p:cNvSpPr txBox="1"/>
          <p:nvPr/>
        </p:nvSpPr>
        <p:spPr>
          <a:xfrm>
            <a:off x="6740490" y="5721510"/>
            <a:ext cx="1159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[</a:t>
            </a:r>
            <a:r>
              <a:rPr lang="ko-KR" altLang="en-US" sz="1500" b="1" dirty="0">
                <a:latin typeface="+mj-ea"/>
                <a:ea typeface="+mj-ea"/>
              </a:rPr>
              <a:t>함수 호출</a:t>
            </a:r>
            <a:r>
              <a:rPr lang="en-US" altLang="ko-KR" sz="1500" b="1" dirty="0">
                <a:latin typeface="+mj-ea"/>
                <a:ea typeface="+mj-ea"/>
              </a:rPr>
              <a:t>]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E54F9-685D-490A-8FE2-FE1FB222CF3F}"/>
              </a:ext>
            </a:extLst>
          </p:cNvPr>
          <p:cNvSpPr txBox="1"/>
          <p:nvPr/>
        </p:nvSpPr>
        <p:spPr>
          <a:xfrm>
            <a:off x="9276692" y="4864955"/>
            <a:ext cx="27959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좌측의 함수는 함수 이름은 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en-US" altLang="ko-KR" sz="1500" dirty="0" err="1">
                <a:solidFill>
                  <a:srgbClr val="3F0BFD"/>
                </a:solidFill>
                <a:latin typeface="+mj-ea"/>
                <a:ea typeface="+mj-ea"/>
              </a:rPr>
              <a:t>get_sum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()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이고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start, end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는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매개변수이다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함수의 </a:t>
            </a:r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구현부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는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for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문을 활용하여 </a:t>
            </a:r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매개변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수로 들어온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2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개의 값을 누적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합을 구하여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return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키워드로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반환하고 있다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558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함수의 선언 및 구현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3)</a:t>
            </a:r>
            <a:r>
              <a:rPr lang="ko-KR" altLang="en-US" dirty="0">
                <a:latin typeface="+mj-ea"/>
                <a:ea typeface="+mj-ea"/>
              </a:rPr>
              <a:t> 함수의 장점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프로그램 안에서 중복된 코드를 제거한다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복잡한 프로그래밍 작업을 더 간단한 작업들로 분해할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각 함수들은 레고 블록처럼 다른 함수들과 연결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되어서 하나의 프로그램을 구성한다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함수는 한 번 만들어지면 다른 프로그램에서도 얼마든지 재사용될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함수를 사용하면 가독성이 증대되고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유지 관리도 매우 쉬워진다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기존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제공하는 함수들의 사용법을 알고자 한다면 </a:t>
            </a:r>
            <a:r>
              <a:rPr lang="en-US" altLang="ko-KR" sz="1600" dirty="0">
                <a:latin typeface="+mj-ea"/>
                <a:ea typeface="+mj-ea"/>
                <a:hlinkClick r:id="rId2"/>
              </a:rPr>
              <a:t>https://docs.python.org/3.8/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를 참조하면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4) </a:t>
            </a:r>
            <a:r>
              <a:rPr lang="ko-KR" altLang="en-US" sz="1600" dirty="0">
                <a:latin typeface="+mj-ea"/>
                <a:ea typeface="+mj-ea"/>
              </a:rPr>
              <a:t>함수의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이름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함수의 이름은 식별자에 대한 규칙만 따른다면 어떤 이름이라도 상관없다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다만 가독성이 좋을 수 있도록 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의 기능을 알려주는 이름을 명명하는 것이 좋다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일반적으로 함수의 목적을 설명하는 동사 또는 동사</a:t>
            </a:r>
            <a:r>
              <a:rPr lang="en-US" altLang="ko-KR" sz="1600" dirty="0">
                <a:latin typeface="+mj-ea"/>
                <a:ea typeface="+mj-ea"/>
              </a:rPr>
              <a:t>+</a:t>
            </a:r>
            <a:r>
              <a:rPr lang="ko-KR" altLang="en-US" sz="1600" dirty="0">
                <a:latin typeface="+mj-ea"/>
                <a:ea typeface="+mj-ea"/>
              </a:rPr>
              <a:t>동사를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용하면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아래는 함수 이름의 예이다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CA250-69D7-4900-B99D-60BE9777E2B4}"/>
              </a:ext>
            </a:extLst>
          </p:cNvPr>
          <p:cNvSpPr txBox="1"/>
          <p:nvPr/>
        </p:nvSpPr>
        <p:spPr>
          <a:xfrm>
            <a:off x="1415481" y="5232255"/>
            <a:ext cx="59046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square(side)			//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정수를 제곱하는 함수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compute_average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(list)	//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평균을 구하는 함수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set_cursor_type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(c)		//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커서의 타입을 설정하는 함수</a:t>
            </a:r>
          </a:p>
        </p:txBody>
      </p:sp>
    </p:spTree>
    <p:extLst>
      <p:ext uri="{BB962C8B-B14F-4D97-AF65-F5344CB8AC3E}">
        <p14:creationId xmlns:p14="http://schemas.microsoft.com/office/powerpoint/2010/main" val="193172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함수의 선언 및 구현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4)</a:t>
            </a:r>
            <a:r>
              <a:rPr lang="ko-KR" altLang="en-US" dirty="0">
                <a:latin typeface="+mj-ea"/>
                <a:ea typeface="+mj-ea"/>
              </a:rPr>
              <a:t> 함수의 호출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함수를 선언하고 구현하는 최고의 목적은 바로 함수를 실행시켜 그 기능을 하도록 </a:t>
            </a:r>
            <a:r>
              <a:rPr lang="ko-KR" altLang="en-US" sz="1600" dirty="0" err="1">
                <a:latin typeface="+mj-ea"/>
                <a:ea typeface="+mj-ea"/>
              </a:rPr>
              <a:t>하는데에</a:t>
            </a:r>
            <a:r>
              <a:rPr lang="ko-KR" altLang="en-US" sz="1600" dirty="0">
                <a:latin typeface="+mj-ea"/>
                <a:ea typeface="+mj-ea"/>
              </a:rPr>
              <a:t>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그렇다면 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수를 사용하려면 당연히 호출</a:t>
            </a:r>
            <a:r>
              <a:rPr lang="en-US" altLang="ko-KR" sz="1600" dirty="0">
                <a:latin typeface="+mj-ea"/>
                <a:ea typeface="+mj-ea"/>
              </a:rPr>
              <a:t>(call)</a:t>
            </a:r>
            <a:r>
              <a:rPr lang="ko-KR" altLang="en-US" sz="1600" dirty="0">
                <a:latin typeface="+mj-ea"/>
                <a:ea typeface="+mj-ea"/>
              </a:rPr>
              <a:t>을 해야 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 호출</a:t>
            </a:r>
            <a:r>
              <a:rPr lang="en-US" altLang="ko-KR" sz="1600" dirty="0">
                <a:latin typeface="+mj-ea"/>
                <a:ea typeface="+mj-ea"/>
              </a:rPr>
              <a:t>(function call)</a:t>
            </a:r>
            <a:r>
              <a:rPr lang="ko-KR" altLang="en-US" sz="1600" dirty="0">
                <a:latin typeface="+mj-ea"/>
                <a:ea typeface="+mj-ea"/>
              </a:rPr>
              <a:t>이란 그냥 </a:t>
            </a:r>
            <a:r>
              <a:rPr lang="en-US" altLang="ko-KR" sz="1600" dirty="0">
                <a:latin typeface="+mj-ea"/>
                <a:ea typeface="+mj-ea"/>
              </a:rPr>
              <a:t>print()</a:t>
            </a:r>
            <a:r>
              <a:rPr lang="ko-KR" altLang="en-US" sz="1600" dirty="0">
                <a:latin typeface="+mj-ea"/>
                <a:ea typeface="+mj-ea"/>
              </a:rPr>
              <a:t>와 같이 함수의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이름을 코드로 적어주면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 안의 문장들은 호출되기 전까지는 전혀 실행되지 아니한다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함수가 호출되면 비로소 함수 안의 있는 문장들이 순차적으로 실행되면 실행이 끝나면 다시 호출한 곳으로 돌아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 err="1">
                <a:latin typeface="+mj-ea"/>
                <a:ea typeface="+mj-ea"/>
              </a:rPr>
              <a:t>get_sum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을 호출한다고 하면 아래와 같은 순서로 프로그램이 실행된다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함수는 일단 작성되면 위와 같이 몇 번에 상관없이 필요하다면 언제든 호출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이것이 바로 함수의 가장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큰 장점인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65EDC-CA16-45AF-878E-3679C55B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53" y="3429000"/>
            <a:ext cx="4687115" cy="2427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F224E-AD3E-4897-AB18-D6E5EDFB970E}"/>
              </a:ext>
            </a:extLst>
          </p:cNvPr>
          <p:cNvSpPr txBox="1"/>
          <p:nvPr/>
        </p:nvSpPr>
        <p:spPr>
          <a:xfrm>
            <a:off x="6232468" y="3429000"/>
            <a:ext cx="4976870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def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(start, end)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sum=0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for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in range(start, end+1)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sum +=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return sum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(1, 10))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(1, 20))</a:t>
            </a:r>
            <a:endParaRPr lang="ko-KR" altLang="en-US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1FABB-BA0A-4E20-A438-4ECBB4054C84}"/>
              </a:ext>
            </a:extLst>
          </p:cNvPr>
          <p:cNvSpPr txBox="1"/>
          <p:nvPr/>
        </p:nvSpPr>
        <p:spPr>
          <a:xfrm>
            <a:off x="6225686" y="5367676"/>
            <a:ext cx="4983652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55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210</a:t>
            </a:r>
          </a:p>
        </p:txBody>
      </p:sp>
    </p:spTree>
    <p:extLst>
      <p:ext uri="{BB962C8B-B14F-4D97-AF65-F5344CB8AC3E}">
        <p14:creationId xmlns:p14="http://schemas.microsoft.com/office/powerpoint/2010/main" val="283996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인수와 매개변수 그리고 </a:t>
            </a:r>
            <a:r>
              <a:rPr lang="ko-KR" altLang="en-US" sz="2800" b="1" dirty="0" err="1">
                <a:latin typeface="+mj-ea"/>
              </a:rPr>
              <a:t>반환값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</a:t>
            </a:r>
            <a:r>
              <a:rPr lang="ko-KR" altLang="en-US" sz="1600" dirty="0">
                <a:latin typeface="+mj-ea"/>
                <a:ea typeface="+mj-ea"/>
              </a:rPr>
              <a:t> 인수</a:t>
            </a:r>
            <a:r>
              <a:rPr lang="en-US" altLang="ko-KR" sz="1600" dirty="0">
                <a:latin typeface="+mj-ea"/>
                <a:ea typeface="+mj-ea"/>
              </a:rPr>
              <a:t>(arguments)</a:t>
            </a:r>
            <a:r>
              <a:rPr lang="ko-KR" altLang="en-US" sz="1600" dirty="0">
                <a:latin typeface="+mj-ea"/>
                <a:ea typeface="+mj-ea"/>
              </a:rPr>
              <a:t>와 매개변수</a:t>
            </a:r>
            <a:r>
              <a:rPr lang="en-US" altLang="ko-KR" sz="1600" dirty="0">
                <a:latin typeface="+mj-ea"/>
                <a:ea typeface="+mj-ea"/>
              </a:rPr>
              <a:t>(parameter)</a:t>
            </a:r>
            <a:r>
              <a:rPr lang="ko-KR" altLang="en-US" sz="1600" dirty="0">
                <a:latin typeface="+mj-ea"/>
                <a:ea typeface="+mj-ea"/>
              </a:rPr>
              <a:t>의 차이점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  </a:t>
            </a:r>
            <a:r>
              <a:rPr lang="en-US" altLang="ko-KR" sz="1500" dirty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인수</a:t>
            </a:r>
            <a:r>
              <a:rPr lang="en-US" altLang="ko-KR" sz="1500" dirty="0">
                <a:latin typeface="+mj-ea"/>
                <a:ea typeface="+mj-ea"/>
              </a:rPr>
              <a:t>(argument)</a:t>
            </a:r>
            <a:r>
              <a:rPr lang="ko-KR" altLang="en-US" sz="1500" dirty="0">
                <a:latin typeface="+mj-ea"/>
                <a:ea typeface="+mj-ea"/>
              </a:rPr>
              <a:t>는 호출 프로그램에 의하여 함수에 실제로 전달되는 값이다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  </a:t>
            </a:r>
            <a:r>
              <a:rPr lang="en-US" altLang="ko-KR" sz="1500" dirty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매개 변수</a:t>
            </a:r>
            <a:r>
              <a:rPr lang="en-US" altLang="ko-KR" sz="1500" dirty="0">
                <a:latin typeface="+mj-ea"/>
                <a:ea typeface="+mj-ea"/>
              </a:rPr>
              <a:t>(parameter)</a:t>
            </a:r>
            <a:r>
              <a:rPr lang="ko-KR" altLang="en-US" sz="1500" dirty="0">
                <a:latin typeface="+mj-ea"/>
                <a:ea typeface="+mj-ea"/>
              </a:rPr>
              <a:t>는 이 값을 전달받는 변수이다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함수가 호출될 때마다 인수는 달라질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여기서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반드시 주의해야 할 점은 매개변수의 개수는 정확히 일치하여야 한다는 점</a:t>
            </a:r>
            <a:r>
              <a:rPr lang="ko-KR" altLang="en-US" sz="1500" dirty="0">
                <a:latin typeface="+mj-ea"/>
                <a:ea typeface="+mj-ea"/>
              </a:rPr>
              <a:t>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즉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매개변수가 두 개이면 인수도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두 개를 전달해야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 err="1">
                <a:latin typeface="+mj-ea"/>
                <a:ea typeface="+mj-ea"/>
              </a:rPr>
              <a:t>그렇치</a:t>
            </a:r>
            <a:r>
              <a:rPr lang="ko-KR" altLang="en-US" sz="1500" dirty="0">
                <a:latin typeface="+mj-ea"/>
                <a:ea typeface="+mj-ea"/>
              </a:rPr>
              <a:t> 아니하면 에러가 발생한 것을 이미 실습에서 확인한 바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A56599-14C1-4E20-AEEA-47FDE1F7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2161383"/>
            <a:ext cx="6768752" cy="2040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3EE7CB-E99C-497C-8774-C5C4A154F3D5}"/>
              </a:ext>
            </a:extLst>
          </p:cNvPr>
          <p:cNvSpPr txBox="1"/>
          <p:nvPr/>
        </p:nvSpPr>
        <p:spPr>
          <a:xfrm>
            <a:off x="1199457" y="4539845"/>
            <a:ext cx="5904656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10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의 인수가 된다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x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(10)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20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의 인수가 된다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y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(20)</a:t>
            </a:r>
            <a:endParaRPr lang="ko-KR" altLang="en-US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0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인수와 매개변수 그리고 </a:t>
            </a:r>
            <a:r>
              <a:rPr lang="ko-KR" altLang="en-US" sz="2800" b="1" dirty="0" err="1">
                <a:latin typeface="+mj-ea"/>
              </a:rPr>
              <a:t>반환값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반환값</a:t>
            </a:r>
            <a:r>
              <a:rPr lang="en-US" altLang="ko-KR" sz="1600" dirty="0">
                <a:latin typeface="+mj-ea"/>
                <a:ea typeface="+mj-ea"/>
              </a:rPr>
              <a:t>(return value)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  </a:t>
            </a:r>
            <a:r>
              <a:rPr lang="en-US" altLang="ko-KR" sz="1500" dirty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함수가 호출한 곳으로 반환하는 작업의 결과값이다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  </a:t>
            </a:r>
            <a:r>
              <a:rPr lang="en-US" altLang="ko-KR" sz="1500" dirty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함수는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자신을 호출한 곳으로 값을 반환할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값을 반환하려면 </a:t>
            </a:r>
            <a:r>
              <a:rPr lang="en-US" altLang="ko-KR" sz="1500" dirty="0">
                <a:latin typeface="+mj-ea"/>
                <a:ea typeface="+mj-ea"/>
              </a:rPr>
              <a:t>return </a:t>
            </a:r>
            <a:r>
              <a:rPr lang="ko-KR" altLang="en-US" sz="1500" dirty="0">
                <a:latin typeface="+mj-ea"/>
                <a:ea typeface="+mj-ea"/>
              </a:rPr>
              <a:t>문장 다음에 수식을 써주면 수식의 값이 반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 err="1">
                <a:latin typeface="+mj-ea"/>
                <a:ea typeface="+mj-ea"/>
              </a:rPr>
              <a:t>환된다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함수의 </a:t>
            </a:r>
            <a:r>
              <a:rPr lang="ko-KR" altLang="en-US" sz="1500" dirty="0" err="1">
                <a:latin typeface="+mj-ea"/>
                <a:ea typeface="+mj-ea"/>
              </a:rPr>
              <a:t>반환값은</a:t>
            </a:r>
            <a:r>
              <a:rPr lang="ko-KR" altLang="en-US" sz="1500" dirty="0">
                <a:latin typeface="+mj-ea"/>
                <a:ea typeface="+mj-ea"/>
              </a:rPr>
              <a:t> 결국 </a:t>
            </a:r>
            <a:r>
              <a:rPr lang="en-US" altLang="ko-KR" sz="1500" dirty="0">
                <a:latin typeface="+mj-ea"/>
                <a:ea typeface="+mj-ea"/>
              </a:rPr>
              <a:t>return </a:t>
            </a:r>
            <a:r>
              <a:rPr lang="ko-KR" altLang="en-US" sz="1500" dirty="0">
                <a:latin typeface="+mj-ea"/>
                <a:ea typeface="+mj-ea"/>
              </a:rPr>
              <a:t>문장 뒤에 있는 수식의 </a:t>
            </a:r>
            <a:r>
              <a:rPr lang="ko-KR" altLang="en-US" sz="1500" dirty="0" err="1">
                <a:latin typeface="+mj-ea"/>
                <a:ea typeface="+mj-ea"/>
              </a:rPr>
              <a:t>계산값이</a:t>
            </a:r>
            <a:r>
              <a:rPr lang="ko-KR" altLang="en-US" sz="1500" dirty="0">
                <a:latin typeface="+mj-ea"/>
                <a:ea typeface="+mj-ea"/>
              </a:rPr>
              <a:t> 된다</a:t>
            </a:r>
            <a:r>
              <a:rPr lang="en-US" altLang="ko-KR" sz="1500" dirty="0">
                <a:latin typeface="+mj-ea"/>
                <a:ea typeface="+mj-ea"/>
              </a:rPr>
              <a:t>. return </a:t>
            </a:r>
            <a:r>
              <a:rPr lang="ko-KR" altLang="en-US" sz="1500" dirty="0">
                <a:latin typeface="+mj-ea"/>
                <a:ea typeface="+mj-ea"/>
              </a:rPr>
              <a:t>뒤에 나오는 수식은 </a:t>
            </a:r>
            <a:r>
              <a:rPr lang="ko-KR" altLang="en-US" sz="1500" dirty="0" err="1">
                <a:latin typeface="+mj-ea"/>
                <a:ea typeface="+mj-ea"/>
              </a:rPr>
              <a:t>파이썬에서</a:t>
            </a:r>
            <a:r>
              <a:rPr lang="ko-KR" altLang="en-US" sz="1500" dirty="0">
                <a:latin typeface="+mj-ea"/>
                <a:ea typeface="+mj-ea"/>
              </a:rPr>
              <a:t> 유효한 수식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이면 무엇이든 가능하다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아래 예제 코드를 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파이썬은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함수가 값을 반환하지 않는 경우에는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None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이라는 특별한 값을 반환한다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None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은 어떤 객체도 참조하지 않는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다 라는 것을 의미한다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8F15C3-8351-41B4-A04D-D798DDB7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2509838"/>
            <a:ext cx="6768752" cy="1685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3F2CC-6CEE-434F-8767-159BE41494E8}"/>
              </a:ext>
            </a:extLst>
          </p:cNvPr>
          <p:cNvSpPr txBox="1"/>
          <p:nvPr/>
        </p:nvSpPr>
        <p:spPr>
          <a:xfrm>
            <a:off x="1271465" y="4932260"/>
            <a:ext cx="59046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return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return x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return (x*x)+2</a:t>
            </a:r>
            <a:endParaRPr lang="ko-KR" altLang="en-US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51717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6992</TotalTime>
  <Words>1922</Words>
  <Application>Microsoft Office PowerPoint</Application>
  <PresentationFormat>와이드스크린</PresentationFormat>
  <Paragraphs>244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함수란?</vt:lpstr>
      <vt:lpstr>1. 함수란?</vt:lpstr>
      <vt:lpstr>2. 함수의 선언 및 구현</vt:lpstr>
      <vt:lpstr>2. 함수의 선언 및 구현</vt:lpstr>
      <vt:lpstr>2. 함수의 선언 및 구현</vt:lpstr>
      <vt:lpstr>2. 함수의 선언 및 구현</vt:lpstr>
      <vt:lpstr>3. 인수와 매개변수 그리고 반환값</vt:lpstr>
      <vt:lpstr>3. 인수와 매개변수 그리고 반환값</vt:lpstr>
      <vt:lpstr>4. 값을 반환하지 않는 함수</vt:lpstr>
      <vt:lpstr>5. 디폴트 인수</vt:lpstr>
      <vt:lpstr>6. 키워드 인수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1667</cp:revision>
  <dcterms:created xsi:type="dcterms:W3CDTF">2019-09-27T03:30:23Z</dcterms:created>
  <dcterms:modified xsi:type="dcterms:W3CDTF">2021-02-07T11:07:54Z</dcterms:modified>
</cp:coreProperties>
</file>