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495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7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함수</a:t>
            </a:r>
            <a:r>
              <a:rPr lang="en-US" altLang="ko-KR" sz="4000" dirty="0">
                <a:latin typeface="+mj-ea"/>
                <a:ea typeface="+mj-ea"/>
              </a:rPr>
              <a:t>(function)-2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전역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아래와 같이 함수 안에서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값을 출력한 후에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값을 변경하면 어떻게 될까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만약 함수 안에서 전역 변수의 값을 변경해야 되겠다면 </a:t>
            </a:r>
            <a:r>
              <a:rPr lang="en-US" altLang="ko-KR" sz="1600" dirty="0">
                <a:latin typeface="+mj-ea"/>
                <a:ea typeface="+mj-ea"/>
              </a:rPr>
              <a:t>global </a:t>
            </a:r>
            <a:r>
              <a:rPr lang="ko-KR" altLang="en-US" sz="1600" dirty="0">
                <a:latin typeface="+mj-ea"/>
                <a:ea typeface="+mj-ea"/>
              </a:rPr>
              <a:t>키워드를 사용하여 전역 변수를 사용하겠다고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파이썬 인터프리터에게 알려주어야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15480" y="1873098"/>
            <a:ext cx="4983652" cy="15465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!!"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15480" y="3424266"/>
            <a:ext cx="4983652" cy="5078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 err="1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UnboundLocalError</a:t>
            </a:r>
            <a:r>
              <a:rPr lang="en-US" altLang="ko-KR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: local variable 's' referenced before</a:t>
            </a:r>
          </a:p>
          <a:p>
            <a:r>
              <a:rPr lang="en-US" altLang="ko-KR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assignment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2905-6B86-43AC-9243-88E47A94FE8B}"/>
              </a:ext>
            </a:extLst>
          </p:cNvPr>
          <p:cNvSpPr txBox="1"/>
          <p:nvPr/>
        </p:nvSpPr>
        <p:spPr>
          <a:xfrm>
            <a:off x="6399132" y="2505756"/>
            <a:ext cx="44550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이때는 오류가 발생한다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함수 안에서 하나의 변수가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전역 변수도 되었다가 지역 변수도 될 수는 없지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아니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한가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936D-23A2-443F-A6C3-B92820ECA472}"/>
              </a:ext>
            </a:extLst>
          </p:cNvPr>
          <p:cNvSpPr txBox="1"/>
          <p:nvPr/>
        </p:nvSpPr>
        <p:spPr>
          <a:xfrm>
            <a:off x="1415480" y="4758770"/>
            <a:ext cx="5544616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global s  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안에서 전역 변수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를 사용하겠다 라는 의미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!“  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전역변수 값 변경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pPr lvl="1"/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!!"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512B6-8E05-418F-9FFD-B854111D66DD}"/>
              </a:ext>
            </a:extLst>
          </p:cNvPr>
          <p:cNvSpPr txBox="1"/>
          <p:nvPr/>
        </p:nvSpPr>
        <p:spPr>
          <a:xfrm>
            <a:off x="6960096" y="4758770"/>
            <a:ext cx="498365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350" dirty="0">
              <a:solidFill>
                <a:srgbClr val="FF0000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ko-KR" altLang="en-US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ko-KR" altLang="en-US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350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5FCA5-CB65-4C06-9728-50CA8760032E}"/>
              </a:ext>
            </a:extLst>
          </p:cNvPr>
          <p:cNvSpPr txBox="1"/>
          <p:nvPr/>
        </p:nvSpPr>
        <p:spPr>
          <a:xfrm>
            <a:off x="6958292" y="5733506"/>
            <a:ext cx="49712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global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키워드를 사용하여서 전역 변수의 값을 함수 안에서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변경할 수 있었다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global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을 사용하지 않고 </a:t>
            </a:r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파이썬의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함수 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안에서 변수에 값을 저장하면 기본적으로 지역 변수가 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이것을 잊지 말자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또 변수는 선언 이후에만 사용할 수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파이썬에서는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변수에 값을 할당하는 순간 변수가 선언된다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730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전역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지역 변수와 전역 변수를 섞어서 프로그램을 작성해보았다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실행 결과를 추측할 수 있는가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15480" y="1873098"/>
            <a:ext cx="5760640" cy="196207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sub(x, y):    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함수의 매개 변수도 지역 변수의 일종이다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global a      #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안에서 전역 변수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를 사용하겠다는 의미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a=7 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x, y = y, x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b=3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print(a, b, x, y)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a, b, x, y = 1, 2, 3, 4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sub(x, y)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print(a, b, x, 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15480" y="3838630"/>
            <a:ext cx="5760640" cy="71558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7343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7234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2905-6B86-43AC-9243-88E47A94FE8B}"/>
              </a:ext>
            </a:extLst>
          </p:cNvPr>
          <p:cNvSpPr txBox="1"/>
          <p:nvPr/>
        </p:nvSpPr>
        <p:spPr>
          <a:xfrm>
            <a:off x="1415480" y="4661512"/>
            <a:ext cx="58144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위의 결과가 왜 저렇게 나오는지에 대해서 반드시 이해할 필요가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지역변수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전역변수가 어떻게 할당이 되고 변경이 되며 하는 것에 대하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여 하나하나 따라가면서 이해할 필요가 있다는 것이다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92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매개변수 </a:t>
            </a:r>
            <a:r>
              <a:rPr lang="en-US" altLang="ko-KR" sz="2800" b="1" dirty="0">
                <a:latin typeface="+mj-ea"/>
              </a:rPr>
              <a:t>= </a:t>
            </a:r>
            <a:r>
              <a:rPr lang="ko-KR" altLang="en-US" sz="2800" b="1" dirty="0">
                <a:latin typeface="+mj-ea"/>
              </a:rPr>
              <a:t>지역변수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매개변수와 지역변수의 관계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함수가 외부로부터 값을 전달 받는데 사용하는 매개변수도 일종의 지역변수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매개변수의 값을 함수 안에서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변경하면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조금 착각할 수도 있을 것 같아서 아래 코드를 보고 확실하게 이해하도록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함수의 매개변수와 외부의 전역변수의 이름이 모두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매개변수도 지역변수의 일종임을 기억하자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en-US" altLang="ko-KR" sz="1600" dirty="0" err="1">
                <a:latin typeface="+mj-ea"/>
                <a:ea typeface="+mj-ea"/>
              </a:rPr>
              <a:t>pythontutor</a:t>
            </a:r>
            <a:r>
              <a:rPr lang="ko-KR" altLang="en-US" sz="1600" dirty="0">
                <a:latin typeface="+mj-ea"/>
                <a:ea typeface="+mj-ea"/>
              </a:rPr>
              <a:t>를 실행하여서 한 </a:t>
            </a:r>
            <a:r>
              <a:rPr lang="ko-KR" altLang="en-US" sz="1600" dirty="0" err="1">
                <a:latin typeface="+mj-ea"/>
                <a:ea typeface="+mj-ea"/>
              </a:rPr>
              <a:t>줄씩</a:t>
            </a:r>
            <a:r>
              <a:rPr lang="ko-KR" altLang="en-US" sz="1600" dirty="0">
                <a:latin typeface="+mj-ea"/>
                <a:ea typeface="+mj-ea"/>
              </a:rPr>
              <a:t> 실행하면서 메모리 내의 상황을 이해하기 바란다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함수가 시작될 때는 전역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ko-KR" altLang="en-US" sz="1600" dirty="0">
                <a:latin typeface="+mj-ea"/>
                <a:ea typeface="+mj-ea"/>
              </a:rPr>
              <a:t>와 매개변수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ko-KR" altLang="en-US" sz="1600" dirty="0">
                <a:latin typeface="+mj-ea"/>
                <a:ea typeface="+mj-ea"/>
              </a:rPr>
              <a:t>는 동일한 리스트를 가리킨다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하지만 함수 안에서 매개변수 </a:t>
            </a:r>
            <a:r>
              <a:rPr lang="en-US" altLang="ko-KR" sz="1600" dirty="0" err="1">
                <a:latin typeface="+mj-ea"/>
                <a:ea typeface="+mj-ea"/>
              </a:rPr>
              <a:t>mylist</a:t>
            </a:r>
            <a:r>
              <a:rPr lang="ko-KR" altLang="en-US" sz="1600" dirty="0">
                <a:latin typeface="+mj-ea"/>
                <a:ea typeface="+mj-ea"/>
              </a:rPr>
              <a:t>에 다른 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트를</a:t>
            </a:r>
            <a:r>
              <a:rPr lang="ko-KR" altLang="en-US" sz="1600" dirty="0">
                <a:latin typeface="+mj-ea"/>
                <a:ea typeface="+mj-ea"/>
              </a:rPr>
              <a:t> 할당하면 전역변수와는 다른 리스트를 가리킨다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69252" y="2169877"/>
            <a:ext cx="5760640" cy="237757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함수가 정의된다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sub(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리스트가 함수로 전달된다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= [1, 2, 3, 4]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새로운 리스트가 매개변수로 할당된다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print ("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내부에서의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return</a:t>
            </a: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여기서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sub()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함수를 호출한다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= [10, 20, 30, 40];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sub(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);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 ("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외부에서의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69252" y="4550171"/>
            <a:ext cx="5760640" cy="5078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내부에서의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[1, 2, 3, 4]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함수 외부에서의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4795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여러 개의 값 반환하기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여러 개의 값 반환하기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파이썬을</a:t>
            </a:r>
            <a:r>
              <a:rPr lang="ko-KR" altLang="en-US" sz="1600" dirty="0">
                <a:latin typeface="+mj-ea"/>
                <a:ea typeface="+mj-ea"/>
              </a:rPr>
              <a:t> 제외한 다른 프로그래밍 언어에서는 함수가 항상 하나의 값 만을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여러 개의 값을 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환하는 것이 필요한 함수는 다른 방법을 생각해야 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함수가 하나 이상의 값도 반환할 수 있다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위의 코드에서 보면 </a:t>
            </a:r>
            <a:r>
              <a:rPr lang="en-US" altLang="ko-KR" sz="1600" dirty="0">
                <a:latin typeface="+mj-ea"/>
                <a:ea typeface="+mj-ea"/>
              </a:rPr>
              <a:t>sub() 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en-US" altLang="ko-KR" sz="1600" dirty="0">
                <a:latin typeface="+mj-ea"/>
                <a:ea typeface="+mj-ea"/>
              </a:rPr>
              <a:t>(1, 2, 3)</a:t>
            </a:r>
            <a:r>
              <a:rPr lang="ko-KR" altLang="en-US" sz="1600" dirty="0">
                <a:latin typeface="+mj-ea"/>
                <a:ea typeface="+mj-ea"/>
              </a:rPr>
              <a:t>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개의 정수를 반환하고 있는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반환된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개의 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 </a:t>
            </a:r>
            <a:r>
              <a:rPr lang="en-US" altLang="ko-KR" sz="1600" dirty="0">
                <a:latin typeface="+mj-ea"/>
                <a:ea typeface="+mj-ea"/>
              </a:rPr>
              <a:t>(1, 2, 3)</a:t>
            </a:r>
            <a:r>
              <a:rPr lang="ko-KR" altLang="en-US" sz="1600" dirty="0">
                <a:latin typeface="+mj-ea"/>
                <a:ea typeface="+mj-ea"/>
              </a:rPr>
              <a:t>는 문장 세 번째 줄에서 변수 </a:t>
            </a:r>
            <a:r>
              <a:rPr lang="en-US" altLang="ko-KR" sz="1600" dirty="0">
                <a:latin typeface="+mj-ea"/>
                <a:ea typeface="+mj-ea"/>
              </a:rPr>
              <a:t>a, b, c</a:t>
            </a:r>
            <a:r>
              <a:rPr lang="ko-KR" altLang="en-US" sz="1600" dirty="0">
                <a:latin typeface="+mj-ea"/>
                <a:ea typeface="+mj-ea"/>
              </a:rPr>
              <a:t>로 저장된다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문장 네 번째 줄에서 변수 </a:t>
            </a:r>
            <a:r>
              <a:rPr lang="en-US" altLang="ko-KR" sz="1600" dirty="0">
                <a:latin typeface="+mj-ea"/>
                <a:ea typeface="+mj-ea"/>
              </a:rPr>
              <a:t>a, b, c</a:t>
            </a:r>
            <a:r>
              <a:rPr lang="ko-KR" altLang="en-US" sz="1600" dirty="0">
                <a:latin typeface="+mj-ea"/>
                <a:ea typeface="+mj-ea"/>
              </a:rPr>
              <a:t>의 값을 출력해보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면 </a:t>
            </a:r>
            <a:r>
              <a:rPr lang="en-US" altLang="ko-KR" sz="1600" dirty="0">
                <a:latin typeface="+mj-ea"/>
                <a:ea typeface="+mj-ea"/>
              </a:rPr>
              <a:t>1 2 3</a:t>
            </a:r>
            <a:r>
              <a:rPr lang="ko-KR" altLang="en-US" sz="1600" dirty="0">
                <a:latin typeface="+mj-ea"/>
                <a:ea typeface="+mj-ea"/>
              </a:rPr>
              <a:t>이 출력되는 것을 확인할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어떻게 여러 개의 값을 동시에 반환할 수 있을까</a:t>
            </a:r>
            <a:r>
              <a:rPr lang="en-US" altLang="ko-KR" sz="1600" dirty="0">
                <a:latin typeface="+mj-ea"/>
                <a:ea typeface="+mj-ea"/>
              </a:rPr>
              <a:t>? return 1, 2, 3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en-US" altLang="ko-KR" sz="1600" dirty="0">
                <a:latin typeface="+mj-ea"/>
                <a:ea typeface="+mj-ea"/>
              </a:rPr>
              <a:t>return (1, 2, 3)</a:t>
            </a:r>
            <a:r>
              <a:rPr lang="ko-KR" altLang="en-US" sz="1600" dirty="0">
                <a:latin typeface="+mj-ea"/>
                <a:ea typeface="+mj-ea"/>
              </a:rPr>
              <a:t>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>
                <a:latin typeface="+mj-ea"/>
                <a:ea typeface="+mj-ea"/>
              </a:rPr>
              <a:t>1,2,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3</a:t>
            </a:r>
            <a:r>
              <a:rPr lang="ko-KR" altLang="en-US" sz="1600" dirty="0">
                <a:latin typeface="+mj-ea"/>
                <a:ea typeface="+mj-ea"/>
              </a:rPr>
              <a:t>은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(1, 2, 3)</a:t>
            </a:r>
            <a:r>
              <a:rPr lang="ko-KR" altLang="en-US" sz="1600" dirty="0">
                <a:latin typeface="+mj-ea"/>
                <a:ea typeface="+mj-ea"/>
              </a:rPr>
              <a:t>과 마찬가지이다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개가 반환되고 이 </a:t>
            </a:r>
            <a:r>
              <a:rPr lang="ko-KR" altLang="en-US" sz="1600" dirty="0" err="1">
                <a:latin typeface="+mj-ea"/>
                <a:ea typeface="+mj-ea"/>
              </a:rPr>
              <a:t>튜플을</a:t>
            </a:r>
            <a:r>
              <a:rPr lang="ko-KR" altLang="en-US" sz="1600" dirty="0">
                <a:latin typeface="+mj-ea"/>
                <a:ea typeface="+mj-ea"/>
              </a:rPr>
              <a:t> 받아서 변수 </a:t>
            </a:r>
            <a:r>
              <a:rPr lang="en-US" altLang="ko-KR" sz="1600" dirty="0">
                <a:latin typeface="+mj-ea"/>
                <a:ea typeface="+mj-ea"/>
              </a:rPr>
              <a:t>a, b, c</a:t>
            </a:r>
            <a:r>
              <a:rPr lang="ko-KR" altLang="en-US" sz="1600" dirty="0">
                <a:latin typeface="+mj-ea"/>
                <a:ea typeface="+mj-ea"/>
              </a:rPr>
              <a:t>에 값을 풀어서 저장하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69252" y="2169877"/>
            <a:ext cx="57606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return 1, 2, 3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a, b, c = sub()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print(a, b,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69252" y="3100776"/>
            <a:ext cx="5760640" cy="30008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1 2 3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B64CBE-07C5-4644-B3FD-B026E278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41" y="5498668"/>
            <a:ext cx="3271259" cy="1261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BF205-CE30-4A21-B076-3D137F6C2845}"/>
              </a:ext>
            </a:extLst>
          </p:cNvPr>
          <p:cNvSpPr txBox="1"/>
          <p:nvPr/>
        </p:nvSpPr>
        <p:spPr>
          <a:xfrm>
            <a:off x="6168008" y="5536979"/>
            <a:ext cx="58817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튜플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(tuple)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은 몇 가지 점을 제외하곤 리스트와 거의 비슷하며 리스트와</a:t>
            </a:r>
            <a:endParaRPr lang="en-US" altLang="ko-KR" sz="1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른 점은 다음과 같다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.(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뒷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부분에서 자세하게 나온다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/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리스트는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[ ]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으로 둘러싸지만 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튜플은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 )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으로 둘러싼다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 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-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리스트는 그 값의 생성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삭제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수정이 가능하지만 </a:t>
            </a:r>
            <a:r>
              <a:rPr lang="ko-KR" altLang="en-US" sz="1400" b="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튜플은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 그 값을 바</a:t>
            </a:r>
            <a:endParaRPr lang="en-US" altLang="ko-KR" sz="14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꿀 수 없다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16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무명 함수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 err="1">
                <a:latin typeface="+mj-ea"/>
              </a:rPr>
              <a:t>람다식</a:t>
            </a:r>
            <a:r>
              <a:rPr lang="en-US" altLang="ko-KR" sz="2800" b="1" dirty="0">
                <a:latin typeface="+mj-ea"/>
              </a:rPr>
              <a:t>)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무명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무명 함수는 이름은 없고 몸체만 있는 함수이다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무명 함수는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lambda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키워드</a:t>
            </a:r>
            <a:r>
              <a:rPr lang="ko-KR" altLang="en-US" sz="1600" dirty="0">
                <a:latin typeface="+mj-ea"/>
                <a:ea typeface="+mj-ea"/>
              </a:rPr>
              <a:t>로 만들어진다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무명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함수는 여러 개의 인수를 가질 수 있으나 </a:t>
            </a:r>
            <a:r>
              <a:rPr lang="ko-KR" altLang="en-US" sz="1600" dirty="0" err="1">
                <a:latin typeface="+mj-ea"/>
                <a:ea typeface="+mj-ea"/>
              </a:rPr>
              <a:t>반환값은</a:t>
            </a:r>
            <a:r>
              <a:rPr lang="ko-KR" altLang="en-US" sz="1600" dirty="0">
                <a:latin typeface="+mj-ea"/>
                <a:ea typeface="+mj-ea"/>
              </a:rPr>
              <a:t> 하나만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무명 함수 안에서는 </a:t>
            </a:r>
            <a:r>
              <a:rPr lang="en-US" altLang="ko-KR" sz="1600" dirty="0">
                <a:latin typeface="+mj-ea"/>
                <a:ea typeface="+mj-ea"/>
              </a:rPr>
              <a:t>print()</a:t>
            </a:r>
            <a:r>
              <a:rPr lang="ko-KR" altLang="en-US" sz="1600" dirty="0">
                <a:latin typeface="+mj-ea"/>
                <a:ea typeface="+mj-ea"/>
              </a:rPr>
              <a:t>를 호출할 수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계산만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자신만의 이름 공간을 가지고 있고 전역변수를 참조할 수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무명 함수를 이용하여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정수를 합하는 함수를 작성해보면 아래와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B55DA0-1059-4A80-948C-67CB1712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79" y="2564904"/>
            <a:ext cx="6247335" cy="18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2AE4-9C2E-445E-809E-9F6D4DFBD222}"/>
              </a:ext>
            </a:extLst>
          </p:cNvPr>
          <p:cNvSpPr txBox="1"/>
          <p:nvPr/>
        </p:nvSpPr>
        <p:spPr>
          <a:xfrm>
            <a:off x="1405432" y="4763422"/>
            <a:ext cx="3754464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sum = lambda x, y: x + y;</a:t>
            </a: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sum( 10, 20 ))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sum( 20, 20 ))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B1F6C-ABAF-431E-AB79-652795ACE9B7}"/>
              </a:ext>
            </a:extLst>
          </p:cNvPr>
          <p:cNvSpPr txBox="1"/>
          <p:nvPr/>
        </p:nvSpPr>
        <p:spPr>
          <a:xfrm>
            <a:off x="1405432" y="5684273"/>
            <a:ext cx="3754464" cy="5078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 30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 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0469C-6550-402D-B1FC-631ACF36DE98}"/>
              </a:ext>
            </a:extLst>
          </p:cNvPr>
          <p:cNvSpPr txBox="1"/>
          <p:nvPr/>
        </p:nvSpPr>
        <p:spPr>
          <a:xfrm>
            <a:off x="6096000" y="4763422"/>
            <a:ext cx="3754464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(x, y) 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return x + y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sum( 10, 20 ))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", sum( 20, 20 ))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6EF54-BA1D-4FC5-9D81-94A390F57F0E}"/>
              </a:ext>
            </a:extLst>
          </p:cNvPr>
          <p:cNvSpPr txBox="1"/>
          <p:nvPr/>
        </p:nvSpPr>
        <p:spPr>
          <a:xfrm>
            <a:off x="6096000" y="5683016"/>
            <a:ext cx="3754464" cy="5078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 30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정수의 합  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 40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C8BCE-B9EB-451D-84F4-4A0419B4A18D}"/>
              </a:ext>
            </a:extLst>
          </p:cNvPr>
          <p:cNvSpPr txBox="1"/>
          <p:nvPr/>
        </p:nvSpPr>
        <p:spPr>
          <a:xfrm>
            <a:off x="2658134" y="6238271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무명함수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632AE-3E7D-4A79-87DF-E03A21B444E9}"/>
              </a:ext>
            </a:extLst>
          </p:cNvPr>
          <p:cNvSpPr txBox="1"/>
          <p:nvPr/>
        </p:nvSpPr>
        <p:spPr>
          <a:xfrm>
            <a:off x="7126449" y="6238271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일반함수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701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 </a:t>
            </a:r>
            <a:r>
              <a:rPr lang="ko-KR" altLang="en-US" sz="2800" b="1" dirty="0">
                <a:latin typeface="+mj-ea"/>
              </a:rPr>
              <a:t>무명 함수</a:t>
            </a:r>
            <a:r>
              <a:rPr lang="en-US" altLang="ko-KR" sz="2800" b="1" dirty="0">
                <a:latin typeface="+mj-ea"/>
              </a:rPr>
              <a:t>(</a:t>
            </a:r>
            <a:r>
              <a:rPr lang="ko-KR" altLang="en-US" sz="2800" b="1" dirty="0" err="1">
                <a:latin typeface="+mj-ea"/>
              </a:rPr>
              <a:t>람다식</a:t>
            </a:r>
            <a:r>
              <a:rPr lang="en-US" altLang="ko-KR" sz="2800" b="1" dirty="0">
                <a:latin typeface="+mj-ea"/>
              </a:rPr>
              <a:t>)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무명 함수의 용도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이전 슬라이드에서 확인할 수 있듯이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get_sum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과</a:t>
            </a:r>
            <a:r>
              <a:rPr lang="en-US" altLang="ko-KR" sz="1600" dirty="0">
                <a:latin typeface="+mj-ea"/>
                <a:ea typeface="+mj-ea"/>
              </a:rPr>
              <a:t> sum()</a:t>
            </a:r>
            <a:r>
              <a:rPr lang="ko-KR" altLang="en-US" sz="1600" dirty="0">
                <a:latin typeface="+mj-ea"/>
                <a:ea typeface="+mj-ea"/>
              </a:rPr>
              <a:t>은 동일한 작업을 하며 동일한 방식으로 사용할 수 </a:t>
            </a:r>
            <a:r>
              <a:rPr lang="ko-KR" altLang="en-US" sz="1600" dirty="0" err="1">
                <a:latin typeface="+mj-ea"/>
                <a:ea typeface="+mj-ea"/>
              </a:rPr>
              <a:t>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 함수에서는 </a:t>
            </a:r>
            <a:r>
              <a:rPr lang="en-US" altLang="ko-KR" sz="1600" dirty="0">
                <a:latin typeface="+mj-ea"/>
                <a:ea typeface="+mj-ea"/>
              </a:rPr>
              <a:t>return </a:t>
            </a:r>
            <a:r>
              <a:rPr lang="ko-KR" altLang="en-US" sz="1600" dirty="0">
                <a:latin typeface="+mj-ea"/>
                <a:ea typeface="+mj-ea"/>
              </a:rPr>
              <a:t>키워드를 사용할 필요가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 함수에서는 항상 반환되는 수식만 써 주면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함수를 필요로 하는 곳에 람다 함수를 놓을 수 있으며 람다 함수를 반드시 변수에 할당할 필요도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그렇다면 람다 함수는 어디에 사용되는 것일까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람다 함수는 코드 안에 함수를 포함하는 곳에서 어디든지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GUI </a:t>
            </a:r>
            <a:r>
              <a:rPr lang="ko-KR" altLang="en-US" sz="1600" dirty="0">
                <a:latin typeface="+mj-ea"/>
                <a:ea typeface="+mj-ea"/>
              </a:rPr>
              <a:t>프로그램에서 이벤트를 처리하는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함수</a:t>
            </a:r>
            <a:r>
              <a:rPr lang="en-US" altLang="ko-KR" sz="1600" dirty="0">
                <a:latin typeface="+mj-ea"/>
                <a:ea typeface="+mj-ea"/>
              </a:rPr>
              <a:t>(callback handler)</a:t>
            </a:r>
            <a:r>
              <a:rPr lang="ko-KR" altLang="en-US" sz="1600" dirty="0">
                <a:latin typeface="+mj-ea"/>
                <a:ea typeface="+mj-ea"/>
              </a:rPr>
              <a:t>에서 많이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함수를 간단하게 람다 함수로 작성하여서 포함시키는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여기서는 함수 부분이므로 람다함수를 포함시킨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후반부에 가면 람다에 대해서 나오니 </a:t>
            </a:r>
            <a:r>
              <a:rPr lang="ko-KR" altLang="en-US" sz="1600" dirty="0" err="1">
                <a:latin typeface="+mj-ea"/>
                <a:ea typeface="+mj-ea"/>
              </a:rPr>
              <a:t>람다함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수의 개념과 사용 형태만 보고 넘어가도록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B2AE4-9C2E-445E-809E-9F6D4DFBD222}"/>
              </a:ext>
            </a:extLst>
          </p:cNvPr>
          <p:cNvSpPr txBox="1"/>
          <p:nvPr/>
        </p:nvSpPr>
        <p:spPr>
          <a:xfrm>
            <a:off x="1477440" y="4405296"/>
            <a:ext cx="3754464" cy="15465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리스트안에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람다함수가 있는 형태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L = [  lambda x: x ** 2,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    lambda x: x ** 3,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    lambda x: x ** 4 ]</a:t>
            </a: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for f in L: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 print(f(3))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AB1F6C-ABAF-431E-AB79-652795ACE9B7}"/>
              </a:ext>
            </a:extLst>
          </p:cNvPr>
          <p:cNvSpPr txBox="1"/>
          <p:nvPr/>
        </p:nvSpPr>
        <p:spPr>
          <a:xfrm>
            <a:off x="1477440" y="5947442"/>
            <a:ext cx="3754464" cy="71558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9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27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382731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모듈의 개념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우리가 파이썬 인터프리터를 종료하고 다시 들어가면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이전에 정의해 놓았던 함수와 변수들의 정의는 전부 사라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지게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우리가 어느 정도 이상의 복잡한 프로그램을 작성하려는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인터프리터를 사용하여서 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줄씩</a:t>
            </a:r>
            <a:r>
              <a:rPr lang="ko-KR" altLang="en-US" sz="1600" dirty="0">
                <a:latin typeface="+mj-ea"/>
                <a:ea typeface="+mj-ea"/>
              </a:rPr>
              <a:t> 입력하여 실행하는 것보다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텍스트 편집기를 사용하여서 파일을 작성하고 인터프리터로 해당 파일을 실행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하는 것이 더 낫다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프로그램이 길어지면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유지 보수를 쉽게 하기 위해 여러 개의 파일로 분할할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파일을 사용하면 한번 작성한 편리한 함수를 복사하지 않고 여러 프로그램에서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3C5776-DCE0-453E-B126-B0D2CB35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1" y="3329225"/>
            <a:ext cx="4104456" cy="2774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399AB-0B34-4603-BC3D-F643D85B453A}"/>
              </a:ext>
            </a:extLst>
          </p:cNvPr>
          <p:cNvSpPr txBox="1"/>
          <p:nvPr/>
        </p:nvSpPr>
        <p:spPr>
          <a:xfrm>
            <a:off x="5437880" y="3385255"/>
            <a:ext cx="6856364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+mj-ea"/>
                <a:ea typeface="+mj-ea"/>
              </a:rPr>
              <a:t>이것을 지원하기 위해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 err="1">
                <a:effectLst/>
                <a:latin typeface="+mj-ea"/>
                <a:ea typeface="+mj-ea"/>
              </a:rPr>
              <a:t>파이썬에서는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 파일에 함수들을 저장하고 인터프리터에서 </a:t>
            </a:r>
            <a:endParaRPr lang="en-US" altLang="ko-KR" sz="1400" b="0" i="0" dirty="0"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+mj-ea"/>
                <a:ea typeface="+mj-ea"/>
              </a:rPr>
              <a:t>사용하는 방법을 제공한다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이러한 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함수나 변수들을 모아 놓은 파일을 모듈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(mod</a:t>
            </a:r>
            <a:b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</a:b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ule)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이라고 한다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모듈 안에 있는 함수들은 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import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문장으로 다른 모듈로 포함될</a:t>
            </a:r>
            <a:endParaRPr lang="en-US" altLang="ko-KR" sz="1400" b="0" i="0" dirty="0">
              <a:effectLst/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0" i="0" dirty="0">
                <a:effectLst/>
                <a:latin typeface="+mj-ea"/>
                <a:ea typeface="+mj-ea"/>
              </a:rPr>
              <a:t>수 있다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모듈 중에서 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main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모듈은 최상위 수준에서 실행되는 스크립트를 의미한다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001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6. </a:t>
            </a:r>
            <a:r>
              <a:rPr lang="ko-KR" altLang="en-US" sz="2800" b="1" dirty="0">
                <a:latin typeface="+mj-ea"/>
              </a:rPr>
              <a:t>모듈이란</a:t>
            </a:r>
            <a:r>
              <a:rPr lang="en-US" altLang="ko-KR" sz="2800" b="1" dirty="0">
                <a:latin typeface="+mj-ea"/>
              </a:rPr>
              <a:t>?</a:t>
            </a:r>
            <a:endParaRPr lang="ko-KR" altLang="en-US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모듈의 활용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파일 이름은 파이썬 모듈 이름에 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en-US" altLang="ko-KR" sz="1600" dirty="0" err="1">
                <a:latin typeface="+mj-ea"/>
                <a:ea typeface="+mj-ea"/>
              </a:rPr>
              <a:t>py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확장자를 붙이면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모듈 안에서는 모듈의 이름은 </a:t>
            </a:r>
            <a:r>
              <a:rPr lang="en-US" altLang="ko-KR" sz="1600" dirty="0">
                <a:latin typeface="+mj-ea"/>
                <a:ea typeface="+mj-ea"/>
              </a:rPr>
              <a:t>__name__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문자열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으로 접근이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 </a:t>
            </a:r>
            <a:r>
              <a:rPr lang="en-US" altLang="ko-KR" sz="1600" dirty="0">
                <a:latin typeface="+mj-ea"/>
                <a:ea typeface="+mj-ea"/>
              </a:rPr>
              <a:t>fibo.py </a:t>
            </a:r>
            <a:r>
              <a:rPr lang="ko-KR" altLang="en-US" sz="1600" dirty="0">
                <a:latin typeface="+mj-ea"/>
                <a:ea typeface="+mj-ea"/>
              </a:rPr>
              <a:t>파일에 텍스트 편집기를 사용하여 다음과 같은 내용을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저장하였다고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92010-15AD-42CC-848E-F6EA7BDFDE7F}"/>
              </a:ext>
            </a:extLst>
          </p:cNvPr>
          <p:cNvSpPr txBox="1"/>
          <p:nvPr/>
        </p:nvSpPr>
        <p:spPr>
          <a:xfrm>
            <a:off x="1395384" y="2872111"/>
            <a:ext cx="4340576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피보나치 수열 모듈</a:t>
            </a:r>
          </a:p>
          <a:p>
            <a:endParaRPr lang="ko-KR" altLang="en-US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fib(n): 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피보나치 수열을 화면에 출력한다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a, b = 0, 1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while b &lt; n: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    print(b, end=' ')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    a, b = b,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a+b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   print()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061FD-DFBD-414A-B16D-EAB2DCF432C6}"/>
              </a:ext>
            </a:extLst>
          </p:cNvPr>
          <p:cNvSpPr txBox="1"/>
          <p:nvPr/>
        </p:nvSpPr>
        <p:spPr>
          <a:xfrm>
            <a:off x="1413405" y="2547680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  <a:latin typeface="+mn-lt"/>
              </a:rPr>
              <a:t>fibo.py</a:t>
            </a:r>
            <a:endParaRPr lang="ko-KR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D4835-18A2-4B15-851B-CAE597E2BCAE}"/>
              </a:ext>
            </a:extLst>
          </p:cNvPr>
          <p:cNvSpPr txBox="1"/>
          <p:nvPr/>
        </p:nvSpPr>
        <p:spPr>
          <a:xfrm>
            <a:off x="6355979" y="2872111"/>
            <a:ext cx="4340576" cy="15465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import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fibo.fib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(1000)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1 1 2 3 5 8 13 21 34 55 89 144 233 377 610 987</a:t>
            </a: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.__name__)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'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2CBE85-5B45-48F7-B43A-F91CC4050F9F}"/>
              </a:ext>
            </a:extLst>
          </p:cNvPr>
          <p:cNvSpPr txBox="1"/>
          <p:nvPr/>
        </p:nvSpPr>
        <p:spPr>
          <a:xfrm>
            <a:off x="6355979" y="5017675"/>
            <a:ext cx="4340576" cy="71558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fibo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fib(500)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1 1 2 3 5 8 13 21 34 55 89 144 233 377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37F73-E3D0-4970-975E-811DEA3665E2}"/>
              </a:ext>
            </a:extLst>
          </p:cNvPr>
          <p:cNvSpPr txBox="1"/>
          <p:nvPr/>
        </p:nvSpPr>
        <p:spPr>
          <a:xfrm>
            <a:off x="7773497" y="4464854"/>
            <a:ext cx="1505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모듈 사용법 </a:t>
            </a:r>
            <a:r>
              <a:rPr lang="en-US" altLang="ko-KR" sz="1500" dirty="0">
                <a:latin typeface="+mj-ea"/>
                <a:ea typeface="+mj-ea"/>
              </a:rPr>
              <a:t>1]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675E4-8C9D-4106-B9DE-543301D36D15}"/>
              </a:ext>
            </a:extLst>
          </p:cNvPr>
          <p:cNvSpPr txBox="1"/>
          <p:nvPr/>
        </p:nvSpPr>
        <p:spPr>
          <a:xfrm>
            <a:off x="7773497" y="5805264"/>
            <a:ext cx="15055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모듈 사용법 </a:t>
            </a:r>
            <a:r>
              <a:rPr lang="en-US" altLang="ko-KR" sz="1500" dirty="0">
                <a:latin typeface="+mj-ea"/>
                <a:ea typeface="+mj-ea"/>
              </a:rPr>
              <a:t>2]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55BF8-A54C-4D6E-AA14-689621A3B379}"/>
              </a:ext>
            </a:extLst>
          </p:cNvPr>
          <p:cNvSpPr txBox="1"/>
          <p:nvPr/>
        </p:nvSpPr>
        <p:spPr>
          <a:xfrm>
            <a:off x="3018086" y="4762209"/>
            <a:ext cx="10951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en-US" altLang="ko-KR" sz="1500" dirty="0" err="1">
                <a:latin typeface="+mj-ea"/>
                <a:ea typeface="+mj-ea"/>
              </a:rPr>
              <a:t>fibo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모듈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3D35A-248B-468E-B691-ED8B537D2148}"/>
              </a:ext>
            </a:extLst>
          </p:cNvPr>
          <p:cNvSpPr txBox="1"/>
          <p:nvPr/>
        </p:nvSpPr>
        <p:spPr>
          <a:xfrm>
            <a:off x="9192344" y="3842195"/>
            <a:ext cx="3167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__name__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은 인터프리터가 실행 전에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만들어 둔 내장 전역변수에 해당한다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51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함수를 사용한 프로그램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1)</a:t>
            </a:r>
            <a:r>
              <a:rPr lang="ko-KR" altLang="en-US" sz="1600" dirty="0">
                <a:latin typeface="+mj-ea"/>
                <a:ea typeface="+mj-ea"/>
              </a:rPr>
              <a:t> 함수를 사용한 프로그램 설계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한 대의 자동차를 만들기 위해서는 수백 개의 협력업체에서 부품을 공급해야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부품을 자동차 공장에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서 조립하면 자동차가 생산된다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이와 같은 원리를 프로그램에 대해서도 적용할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지금까지는 간단한 </a:t>
            </a:r>
            <a:r>
              <a:rPr lang="ko-KR" altLang="en-US" sz="1600" dirty="0" err="1">
                <a:latin typeface="+mj-ea"/>
                <a:ea typeface="+mj-ea"/>
              </a:rPr>
              <a:t>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로그램이었기</a:t>
            </a:r>
            <a:r>
              <a:rPr lang="ko-KR" altLang="en-US" sz="1600" dirty="0">
                <a:latin typeface="+mj-ea"/>
                <a:ea typeface="+mj-ea"/>
              </a:rPr>
              <a:t> 때문에 하나의 함수로도 충분하였다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윈도우나 한글과 같은 커다란 프로그램의 모든 코드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가 하나의 함수 안에 들어 있다고 가정해보자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흔히 대형 프로그램의 코드는 줄이 수만 라인이 넘는다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이것이 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나의 함수 안에 들어 있다면 코드를 작성한 사람도 시간이 지나면 이해하거나 디버깅하기가 어려울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그렇다면 어떻게 하여야 하는가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정답은 작은 조각으로 분리하는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작은 조각이 함수에 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당한다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복잡하고 규모가 큰 프로그램은 여러 개의 함수로 나누어서 작성되어야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주어진 문제를 분석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한 후에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보다 단순하고 이해하기 쉬운 문제들로 나누게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문제가 충분히 작게 나누어지면 각 문제를 해결하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는 절차를 함수로 작성한다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문제를 한 번에 해결하려고 하지 말고 더 작은 크기의 문제들로 분해한다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문제가 충분히 작아질 때까지 계속해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서 분해한다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문제가 충분히 작아졌으면 각각의 문제를 함수로 작성한다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함수들을 조립하면 최종 프로그램이 완성된다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02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함수를 사용한 프로그램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함수를 사용한 프로그램 설계 예제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파이썬 프로그램에서도 </a:t>
            </a:r>
            <a:r>
              <a:rPr lang="en-US" altLang="ko-KR" sz="1600" dirty="0">
                <a:latin typeface="+mj-ea"/>
                <a:ea typeface="+mj-ea"/>
              </a:rPr>
              <a:t>main() </a:t>
            </a:r>
            <a:r>
              <a:rPr lang="ko-KR" altLang="en-US" sz="1600" dirty="0">
                <a:latin typeface="+mj-ea"/>
                <a:ea typeface="+mj-ea"/>
              </a:rPr>
              <a:t>함수를 작성하고 스크립트의 맨 아래에서 </a:t>
            </a:r>
            <a:r>
              <a:rPr lang="en-US" altLang="ko-KR" sz="1600" dirty="0">
                <a:latin typeface="+mj-ea"/>
                <a:ea typeface="+mj-ea"/>
              </a:rPr>
              <a:t>main()</a:t>
            </a:r>
            <a:r>
              <a:rPr lang="ko-KR" altLang="en-US" sz="1600" dirty="0">
                <a:latin typeface="+mj-ea"/>
                <a:ea typeface="+mj-ea"/>
              </a:rPr>
              <a:t>을 호출하도록 하는 것이 바람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직하다고 생각하는 개발자들도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- C</a:t>
            </a:r>
            <a:r>
              <a:rPr lang="ko-KR" altLang="en-US" sz="1600" dirty="0">
                <a:latin typeface="+mj-ea"/>
                <a:ea typeface="+mj-ea"/>
              </a:rPr>
              <a:t>언어 또는 자바와 같은 프로그래밍 언어에서는 항상 </a:t>
            </a:r>
            <a:r>
              <a:rPr lang="en-US" altLang="ko-KR" sz="1600" dirty="0">
                <a:latin typeface="+mj-ea"/>
                <a:ea typeface="+mj-ea"/>
              </a:rPr>
              <a:t>main() </a:t>
            </a:r>
            <a:r>
              <a:rPr lang="ko-KR" altLang="en-US" sz="1600" dirty="0">
                <a:latin typeface="+mj-ea"/>
                <a:ea typeface="+mj-ea"/>
              </a:rPr>
              <a:t>이라는 함수를 시작으로 프로그램을 실행시킨다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파이썬은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main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함수가 존재하지 않는다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그렇다면 어떤 방식으로 코드를 실행시키는 것일까</a:t>
            </a:r>
            <a:r>
              <a:rPr lang="en-US" altLang="ko-KR" sz="1600" dirty="0">
                <a:latin typeface="+mj-ea"/>
                <a:ea typeface="+mj-ea"/>
              </a:rPr>
              <a:t>?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    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크게 두 가지 특징이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들여쓰기를 통해 코드 실행의 레벨을 결정한다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	  2. main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 존재하지 않는다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__name__</a:t>
            </a:r>
            <a:r>
              <a:rPr lang="ko-KR" altLang="en-US" sz="1600" dirty="0">
                <a:latin typeface="+mj-ea"/>
                <a:ea typeface="+mj-ea"/>
              </a:rPr>
              <a:t>는 현재 모듈의 이름을 담고 있는 내장 전역변수이다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이 변수는 직접 실행된 모듈의 경우 </a:t>
            </a:r>
            <a:r>
              <a:rPr lang="en-US" altLang="ko-KR" sz="1600" dirty="0">
                <a:latin typeface="+mj-ea"/>
                <a:ea typeface="+mj-ea"/>
              </a:rPr>
              <a:t>__main__</a:t>
            </a:r>
            <a:r>
              <a:rPr lang="ko-KR" altLang="en-US" sz="1600" dirty="0">
                <a:latin typeface="+mj-ea"/>
                <a:ea typeface="+mj-ea"/>
              </a:rPr>
              <a:t>이라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값을 가지게 되며 직접 실행되지 않은 </a:t>
            </a:r>
            <a:r>
              <a:rPr lang="en-US" altLang="ko-KR" sz="1600" dirty="0">
                <a:latin typeface="+mj-ea"/>
                <a:ea typeface="+mj-ea"/>
              </a:rPr>
              <a:t>import</a:t>
            </a:r>
            <a:r>
              <a:rPr lang="ko-KR" altLang="en-US" sz="1600" dirty="0">
                <a:latin typeface="+mj-ea"/>
                <a:ea typeface="+mj-ea"/>
              </a:rPr>
              <a:t>된 모듈은 모듈의 이름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파일명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가지게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결론을 짓자면 모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듈에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if __name__=="__main__"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이라는 조건문을 넣어주고 그 아래는 직접 실행시켰을 때만 실행되길 원하는 코드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들을 넣어주는 것으로 생각하면 쉬울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7389C-8863-4293-B1BA-52450B9D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27" y="2205424"/>
            <a:ext cx="4348533" cy="14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9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참조값에</a:t>
            </a:r>
            <a:r>
              <a:rPr lang="ko-KR" altLang="en-US" sz="2800" b="1" dirty="0">
                <a:latin typeface="+mj-ea"/>
              </a:rPr>
              <a:t> 의한 인수 전달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63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변수 전달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함수를 호출할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변수를 전달하는 경우가 많다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혹시 이런 의문을 가져보았는가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내가 전달하는 변수의 무엇이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함수로 전달될까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거의 모든 현대적인 프로그래밍 언어에서는 혼란을 막기 위하여 변수의 값만이 전달된다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값에 의한 호출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(call-by-value)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라고 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값에 의한 전달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(pass-by-value)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도 동일한 의미이다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아래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간단한 코드를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위의 코드에서 변수 </a:t>
            </a:r>
            <a:r>
              <a:rPr lang="en-US" altLang="ko-KR" sz="1600" dirty="0">
                <a:latin typeface="+mj-ea"/>
                <a:ea typeface="+mj-ea"/>
              </a:rPr>
              <a:t>k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r>
              <a:rPr lang="en-US" altLang="ko-KR" sz="1600" dirty="0">
                <a:latin typeface="+mj-ea"/>
                <a:ea typeface="+mj-ea"/>
              </a:rPr>
              <a:t>modify() </a:t>
            </a:r>
            <a:r>
              <a:rPr lang="ko-KR" altLang="en-US" sz="1600" dirty="0">
                <a:latin typeface="+mj-ea"/>
                <a:ea typeface="+mj-ea"/>
              </a:rPr>
              <a:t>함수로 전달되었지만 </a:t>
            </a:r>
            <a:r>
              <a:rPr lang="en-US" altLang="ko-KR" sz="1600" dirty="0">
                <a:latin typeface="+mj-ea"/>
                <a:ea typeface="+mj-ea"/>
              </a:rPr>
              <a:t>k</a:t>
            </a:r>
            <a:r>
              <a:rPr lang="ko-KR" altLang="en-US" sz="1600" dirty="0">
                <a:latin typeface="+mj-ea"/>
                <a:ea typeface="+mj-ea"/>
              </a:rPr>
              <a:t>의 값은 호출 후에도 변경되지 않았다</a:t>
            </a:r>
            <a:r>
              <a:rPr lang="en-US" altLang="ko-KR" sz="1600" dirty="0">
                <a:latin typeface="+mj-ea"/>
                <a:ea typeface="+mj-ea"/>
              </a:rPr>
              <a:t>. modify()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함수에서 매개변수 </a:t>
            </a:r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ko-KR" altLang="en-US" sz="1600" dirty="0">
                <a:latin typeface="+mj-ea"/>
                <a:ea typeface="+mj-ea"/>
              </a:rPr>
              <a:t>의 값을 </a:t>
            </a:r>
            <a:r>
              <a:rPr lang="ko-KR" altLang="en-US" sz="1600" dirty="0" err="1">
                <a:latin typeface="+mj-ea"/>
                <a:ea typeface="+mj-ea"/>
              </a:rPr>
              <a:t>증가하였어도</a:t>
            </a:r>
            <a:r>
              <a:rPr lang="ko-KR" altLang="en-US" sz="1600" dirty="0">
                <a:latin typeface="+mj-ea"/>
                <a:ea typeface="+mj-ea"/>
              </a:rPr>
              <a:t> 말이다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이것이 바로 값에 의한 호출</a:t>
            </a:r>
            <a:r>
              <a:rPr lang="en-US" altLang="ko-KR" sz="1600" dirty="0">
                <a:latin typeface="+mj-ea"/>
                <a:ea typeface="+mj-ea"/>
              </a:rPr>
              <a:t>(call-by-value)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320E8-6B39-49C1-8F5D-94B85D07037F}"/>
              </a:ext>
            </a:extLst>
          </p:cNvPr>
          <p:cNvSpPr txBox="1"/>
          <p:nvPr/>
        </p:nvSpPr>
        <p:spPr>
          <a:xfrm>
            <a:off x="1415480" y="3031958"/>
            <a:ext cx="4983652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def modify(n) :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	n=n+1</a:t>
            </a:r>
          </a:p>
          <a:p>
            <a:endParaRPr lang="pt-BR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k = 10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print("k=", k}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modify(k)</a:t>
            </a:r>
          </a:p>
          <a:p>
            <a:r>
              <a:rPr lang="pt-BR" altLang="ko-KR" sz="1500" dirty="0">
                <a:latin typeface="+mj-ea"/>
                <a:ea typeface="+mj-ea"/>
                <a:cs typeface="Arial" panose="020B0604020202020204" pitchFamily="34" charset="0"/>
              </a:rPr>
              <a:t>print("k=", 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3966E-0928-4EB4-A9C9-25EA74BFA050}"/>
              </a:ext>
            </a:extLst>
          </p:cNvPr>
          <p:cNvSpPr txBox="1"/>
          <p:nvPr/>
        </p:nvSpPr>
        <p:spPr>
          <a:xfrm>
            <a:off x="1430465" y="4757562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k= 10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k= 10</a:t>
            </a:r>
          </a:p>
        </p:txBody>
      </p:sp>
    </p:spTree>
    <p:extLst>
      <p:ext uri="{BB962C8B-B14F-4D97-AF65-F5344CB8AC3E}">
        <p14:creationId xmlns:p14="http://schemas.microsoft.com/office/powerpoint/2010/main" val="346062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7. </a:t>
            </a:r>
            <a:r>
              <a:rPr lang="ko-KR" altLang="en-US" sz="2800" b="1" dirty="0">
                <a:latin typeface="+mj-ea"/>
              </a:rPr>
              <a:t>함수를 사용한 프로그램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42208"/>
            <a:ext cx="10713290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함수를 사용한 프로그램 설계 예제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예제로 성적을 사용자로부터 읽어서 크기순으로 정렬하여서 화면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에 출력하는 프로그램을 작성한다고 생각하여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사용자가 음수를 입력하면 입력을 종료한다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05F0F-D0B5-408E-9CBD-B754BD55EF8A}"/>
              </a:ext>
            </a:extLst>
          </p:cNvPr>
          <p:cNvSpPr txBox="1"/>
          <p:nvPr/>
        </p:nvSpPr>
        <p:spPr>
          <a:xfrm>
            <a:off x="1415480" y="2136200"/>
            <a:ext cx="4680520" cy="403956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readList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= []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flag = True;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while flag 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number = int(input("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if number &lt; 0: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	flag = False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else 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nlist.append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(number)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return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processList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nlist.sort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return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printList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for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in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	print("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=",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i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8DAFA-22EC-465F-AF6A-22FD0AA2954D}"/>
              </a:ext>
            </a:extLst>
          </p:cNvPr>
          <p:cNvSpPr txBox="1"/>
          <p:nvPr/>
        </p:nvSpPr>
        <p:spPr>
          <a:xfrm>
            <a:off x="6240016" y="2146248"/>
            <a:ext cx="4969322" cy="154657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def main():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readList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processList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printList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50" dirty="0" err="1">
                <a:latin typeface="+mj-ea"/>
                <a:ea typeface="+mj-ea"/>
                <a:cs typeface="Arial" panose="020B0604020202020204" pitchFamily="34" charset="0"/>
              </a:rPr>
              <a:t>nlist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if __name__ == "__main__":     # </a:t>
            </a:r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프로그램 시작점</a:t>
            </a:r>
            <a:endParaRPr lang="en-US" altLang="ko-KR" sz="135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	main()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D3CD5F-1640-4A07-94CA-D5D035C1AC8F}"/>
              </a:ext>
            </a:extLst>
          </p:cNvPr>
          <p:cNvSpPr txBox="1"/>
          <p:nvPr/>
        </p:nvSpPr>
        <p:spPr>
          <a:xfrm>
            <a:off x="6240016" y="3692825"/>
            <a:ext cx="4969322" cy="2377574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30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50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90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60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숫자를 </a:t>
            </a:r>
            <a:r>
              <a:rPr lang="ko-KR" altLang="en-US" sz="135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: -1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 10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 30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 50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 60</a:t>
            </a:r>
          </a:p>
          <a:p>
            <a:r>
              <a:rPr lang="ko-KR" altLang="en-US" sz="1350" dirty="0">
                <a:latin typeface="+mj-ea"/>
                <a:ea typeface="+mj-ea"/>
                <a:cs typeface="Arial" panose="020B0604020202020204" pitchFamily="34" charset="0"/>
              </a:rPr>
              <a:t>성적</a:t>
            </a:r>
            <a:r>
              <a:rPr lang="en-US" altLang="ko-KR" sz="1350" dirty="0">
                <a:latin typeface="+mj-ea"/>
                <a:ea typeface="+mj-ea"/>
                <a:cs typeface="Arial" panose="020B0604020202020204" pitchFamily="34" charset="0"/>
              </a:rPr>
              <a:t>= 90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67EAD-3ED1-473C-A530-2DD66E1D6EA8}"/>
              </a:ext>
            </a:extLst>
          </p:cNvPr>
          <p:cNvSpPr txBox="1"/>
          <p:nvPr/>
        </p:nvSpPr>
        <p:spPr>
          <a:xfrm>
            <a:off x="1415480" y="6155256"/>
            <a:ext cx="979385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함수들은 특징적인 한 가지 작업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기능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만을 맡아야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하나의 함수가 여러 가지 작업을 하면 안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다른 것과 구별되는 한가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지의 작업만을 하여야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만약 함수 안에서 여러 작업들이 섞여 있다면 각각을 다른 함수들로 분리하여야 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이런 식으로 함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수를 사용하게 </a:t>
            </a:r>
            <a:r>
              <a:rPr lang="ko-KR" altLang="en-US" sz="1300">
                <a:solidFill>
                  <a:srgbClr val="FF0000"/>
                </a:solidFill>
                <a:latin typeface="+mj-ea"/>
                <a:ea typeface="+mj-ea"/>
              </a:rPr>
              <a:t>되면 함수들을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작업별로 분류할 수 있어서 소스 코드의 가독성이 높아진다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605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참조값에</a:t>
            </a:r>
            <a:r>
              <a:rPr lang="ko-KR" altLang="en-US" sz="2800" b="1" dirty="0">
                <a:latin typeface="+mj-ea"/>
              </a:rPr>
              <a:t> 의한 인수 전달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415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문자열 전달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문자열을 전달하여도 마찬가지이다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이것은 숫자나 문자열이 변경 불가능한 객체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(immutable object)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이기 때문이다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숫자나 문자열을 변경하게 되면 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새로운 객체가 생성된다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320E8-6B39-49C1-8F5D-94B85D07037F}"/>
              </a:ext>
            </a:extLst>
          </p:cNvPr>
          <p:cNvSpPr txBox="1"/>
          <p:nvPr/>
        </p:nvSpPr>
        <p:spPr>
          <a:xfrm>
            <a:off x="1415480" y="1915160"/>
            <a:ext cx="4983652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modifyl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(s):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 += "To You“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msg = "Happy Birthday"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print("msg=", msg)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modifyi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(msg)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print("msg=", msg)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752AC-010C-4316-8507-475C5E644B20}"/>
              </a:ext>
            </a:extLst>
          </p:cNvPr>
          <p:cNvSpPr txBox="1"/>
          <p:nvPr/>
        </p:nvSpPr>
        <p:spPr>
          <a:xfrm>
            <a:off x="1415480" y="3624359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msg= Happy Birthday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msg= Happy Birthday</a:t>
            </a:r>
          </a:p>
        </p:txBody>
      </p:sp>
    </p:spTree>
    <p:extLst>
      <p:ext uri="{BB962C8B-B14F-4D97-AF65-F5344CB8AC3E}">
        <p14:creationId xmlns:p14="http://schemas.microsoft.com/office/powerpoint/2010/main" val="30295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참조값에</a:t>
            </a:r>
            <a:r>
              <a:rPr lang="ko-KR" altLang="en-US" sz="2800" b="1" dirty="0">
                <a:latin typeface="+mj-ea"/>
              </a:rPr>
              <a:t> 의한 인수 전달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4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2)</a:t>
            </a:r>
            <a:r>
              <a:rPr lang="ko-KR" altLang="en-US" dirty="0">
                <a:latin typeface="+mj-ea"/>
                <a:ea typeface="+mj-ea"/>
              </a:rPr>
              <a:t> 문자열 전달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이전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슬라이드에서 살펴보았던 내용을 확인하기 위하여 </a:t>
            </a:r>
            <a:r>
              <a:rPr lang="ko-KR" altLang="en-US" sz="1600" dirty="0" err="1">
                <a:latin typeface="+mj-ea"/>
                <a:ea typeface="+mj-ea"/>
              </a:rPr>
              <a:t>참조값을</a:t>
            </a:r>
            <a:r>
              <a:rPr lang="ko-KR" altLang="en-US" sz="1600" dirty="0">
                <a:latin typeface="+mj-ea"/>
                <a:ea typeface="+mj-ea"/>
              </a:rPr>
              <a:t> 출력하는 </a:t>
            </a:r>
            <a:r>
              <a:rPr lang="en-US" altLang="ko-KR" sz="1600" dirty="0">
                <a:latin typeface="+mj-ea"/>
                <a:ea typeface="+mj-ea"/>
              </a:rPr>
              <a:t>id() </a:t>
            </a:r>
            <a:r>
              <a:rPr lang="ko-KR" altLang="en-US" sz="1600" dirty="0">
                <a:latin typeface="+mj-ea"/>
                <a:ea typeface="+mj-ea"/>
              </a:rPr>
              <a:t>함수를 사용하여 문자열을 변경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하면 문자열의 </a:t>
            </a:r>
            <a:r>
              <a:rPr lang="ko-KR" altLang="en-US" sz="1600" dirty="0" err="1">
                <a:latin typeface="+mj-ea"/>
                <a:ea typeface="+mj-ea"/>
              </a:rPr>
              <a:t>참조값이</a:t>
            </a:r>
            <a:r>
              <a:rPr lang="ko-KR" altLang="en-US" sz="1600" dirty="0">
                <a:latin typeface="+mj-ea"/>
                <a:ea typeface="+mj-ea"/>
              </a:rPr>
              <a:t> 어떻게 되는지를 확인하여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기존의 문자열의 끝에 </a:t>
            </a:r>
            <a:r>
              <a:rPr lang="en-US" altLang="ko-KR" sz="1600" dirty="0">
                <a:latin typeface="+mj-ea"/>
                <a:ea typeface="+mj-ea"/>
              </a:rPr>
              <a:t>"To You"</a:t>
            </a:r>
            <a:r>
              <a:rPr lang="ko-KR" altLang="en-US" sz="1600" dirty="0">
                <a:latin typeface="+mj-ea"/>
                <a:ea typeface="+mj-ea"/>
              </a:rPr>
              <a:t>를 추가했을 뿐인데 객체의 주소는 완전히 변경되었다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320E8-6B39-49C1-8F5D-94B85D07037F}"/>
              </a:ext>
            </a:extLst>
          </p:cNvPr>
          <p:cNvSpPr txBox="1"/>
          <p:nvPr/>
        </p:nvSpPr>
        <p:spPr>
          <a:xfrm>
            <a:off x="1415480" y="2296904"/>
            <a:ext cx="498365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msg = "Happy Birthday"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id(msg)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50871576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msg += "To You"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&gt;&gt;&gt; id(msg)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50849984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9D73D6-ECC8-48D6-BE46-3A29A0F6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605928"/>
            <a:ext cx="4983652" cy="17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8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 err="1">
                <a:latin typeface="+mj-ea"/>
              </a:rPr>
              <a:t>참조값에</a:t>
            </a:r>
            <a:r>
              <a:rPr lang="ko-KR" altLang="en-US" sz="2800" b="1" dirty="0">
                <a:latin typeface="+mj-ea"/>
              </a:rPr>
              <a:t> 의한 인수 전달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3)</a:t>
            </a:r>
            <a:r>
              <a:rPr lang="ko-KR" altLang="en-US" dirty="0">
                <a:latin typeface="+mj-ea"/>
                <a:ea typeface="+mj-ea"/>
              </a:rPr>
              <a:t> 리스트 전달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리스트와 같은 변경 가능 객체</a:t>
            </a:r>
            <a:r>
              <a:rPr lang="en-US" altLang="ko-KR" sz="1600" dirty="0">
                <a:latin typeface="+mj-ea"/>
                <a:ea typeface="+mj-ea"/>
              </a:rPr>
              <a:t>(mutable object)</a:t>
            </a:r>
            <a:r>
              <a:rPr lang="ko-KR" altLang="en-US" sz="1600" dirty="0">
                <a:latin typeface="+mj-ea"/>
                <a:ea typeface="+mj-ea"/>
              </a:rPr>
              <a:t>를 전달하면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그렇다면 아주 다른 상황이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리스트는 변경 가능한 객체로서 </a:t>
            </a:r>
            <a:r>
              <a:rPr lang="en-US" altLang="ko-KR" sz="1600" dirty="0">
                <a:latin typeface="+mj-ea"/>
                <a:ea typeface="+mj-ea"/>
              </a:rPr>
              <a:t>modify2()</a:t>
            </a:r>
            <a:r>
              <a:rPr lang="ko-KR" altLang="en-US" sz="1600" dirty="0">
                <a:latin typeface="+mj-ea"/>
                <a:ea typeface="+mj-ea"/>
              </a:rPr>
              <a:t>에 리스트를 전달한 후에 리스트의 내용을 변경하면 원본에 영향을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끼친다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다음과 같이 알아 두도록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리스트의 경우에 리스트의  </a:t>
            </a:r>
            <a:r>
              <a:rPr lang="ko-KR" altLang="en-US" sz="1600" err="1">
                <a:solidFill>
                  <a:srgbClr val="FF0000"/>
                </a:solidFill>
                <a:latin typeface="+mj-ea"/>
                <a:ea typeface="+mj-ea"/>
              </a:rPr>
              <a:t>참조값이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 전달된다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함수에서 참조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값을 이용하여 리스트를 변경하면 리스트는 변경 기능하기 때문에 새로운 객체를 생성하지 않고 기존의 </a:t>
            </a:r>
            <a:r>
              <a:rPr lang="ko-KR" altLang="en-US" sz="1600" dirty="0" err="1">
                <a:solidFill>
                  <a:srgbClr val="FF0000"/>
                </a:solidFill>
                <a:latin typeface="+mj-ea"/>
                <a:ea typeface="+mj-ea"/>
              </a:rPr>
              <a:t>객제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가 변경되는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중요한 사항이니 반드시 기억해두기 바란다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320E8-6B39-49C1-8F5D-94B85D07037F}"/>
              </a:ext>
            </a:extLst>
          </p:cNvPr>
          <p:cNvSpPr txBox="1"/>
          <p:nvPr/>
        </p:nvSpPr>
        <p:spPr>
          <a:xfrm>
            <a:off x="1415480" y="1916832"/>
            <a:ext cx="4983652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modify2(li):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li += [100, 200]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list = [1, 2, 3, 4, 5]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print(list)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modify2(list)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37030-C38F-4212-BC3F-4FD0203354D3}"/>
              </a:ext>
            </a:extLst>
          </p:cNvPr>
          <p:cNvSpPr txBox="1"/>
          <p:nvPr/>
        </p:nvSpPr>
        <p:spPr>
          <a:xfrm>
            <a:off x="1415480" y="3638682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[1, 2, 3, 4, 5, 100, 200]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F04013-613D-400F-9FB2-0AA003CAB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33" y="1916832"/>
            <a:ext cx="3227937" cy="22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5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61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1)</a:t>
            </a:r>
            <a:r>
              <a:rPr lang="ko-KR" altLang="en-US" dirty="0">
                <a:latin typeface="+mj-ea"/>
                <a:ea typeface="+mj-ea"/>
              </a:rPr>
              <a:t> 지역 변수와 전역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지역 변수와 전역 변수가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지역 변수는 함수 안에서 선언된 변수이고 전역 변수는 함수의 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부에서 선언된 변수이다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주의할 점이 많으니 집중하도록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지역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 안에 정의된 변수는 지역 변수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(local variable)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라고 불리며 함수 안에서만 사용</a:t>
            </a:r>
            <a:r>
              <a:rPr lang="ko-KR" altLang="en-US" sz="1600" dirty="0">
                <a:latin typeface="+mj-ea"/>
                <a:ea typeface="+mj-ea"/>
              </a:rPr>
              <a:t>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지역 변수는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가 호출될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생성되고 함수가 종료되면 소멸되어서 더 이상 사용할 수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변수의 영역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(scope)</a:t>
            </a:r>
            <a:r>
              <a:rPr lang="ko-KR" altLang="en-US" sz="1600" dirty="0">
                <a:latin typeface="+mj-ea"/>
                <a:ea typeface="+mj-ea"/>
              </a:rPr>
              <a:t>이라고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부른다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39955A-0036-4558-8E5A-4E93E0EC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51590"/>
            <a:ext cx="5184576" cy="251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2)</a:t>
            </a:r>
            <a:r>
              <a:rPr lang="ko-KR" altLang="en-US" sz="1600" dirty="0">
                <a:latin typeface="+mj-ea"/>
                <a:ea typeface="+mj-ea"/>
              </a:rPr>
              <a:t> 지역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함수 </a:t>
            </a:r>
            <a:r>
              <a:rPr lang="en-US" altLang="ko-KR" sz="1600" dirty="0">
                <a:latin typeface="+mj-ea"/>
                <a:ea typeface="+mj-ea"/>
              </a:rPr>
              <a:t>sub</a:t>
            </a:r>
            <a:r>
              <a:rPr lang="ko-KR" altLang="en-US" sz="1600" dirty="0">
                <a:latin typeface="+mj-ea"/>
                <a:ea typeface="+mj-ea"/>
              </a:rPr>
              <a:t>를 작성하여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 </a:t>
            </a:r>
            <a:r>
              <a:rPr lang="en-US" altLang="ko-KR" sz="1600" dirty="0">
                <a:latin typeface="+mj-ea"/>
                <a:ea typeface="+mj-ea"/>
              </a:rPr>
              <a:t>sub() </a:t>
            </a:r>
            <a:r>
              <a:rPr lang="ko-KR" altLang="en-US" sz="1600" dirty="0">
                <a:latin typeface="+mj-ea"/>
                <a:ea typeface="+mj-ea"/>
              </a:rPr>
              <a:t>안에서 지역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가 선언되었다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는 </a:t>
            </a:r>
            <a:r>
              <a:rPr lang="en-US" altLang="ko-KR" sz="1600" dirty="0">
                <a:latin typeface="+mj-ea"/>
                <a:ea typeface="+mj-ea"/>
              </a:rPr>
              <a:t>sub() </a:t>
            </a:r>
            <a:r>
              <a:rPr lang="ko-KR" altLang="en-US" sz="1600" dirty="0">
                <a:latin typeface="+mj-ea"/>
                <a:ea typeface="+mj-ea"/>
              </a:rPr>
              <a:t>함수 안에서만 사용할 수 있으며 함수 호출이 끝나면 사라진다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값을 함수 외부에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서 출력할 수 있을까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다음과 같이 </a:t>
            </a:r>
            <a:r>
              <a:rPr lang="en-US" altLang="ko-KR" sz="1600" dirty="0">
                <a:latin typeface="+mj-ea"/>
                <a:ea typeface="+mj-ea"/>
              </a:rPr>
              <a:t>print(s) </a:t>
            </a:r>
            <a:r>
              <a:rPr lang="ko-KR" altLang="en-US" sz="1600" dirty="0">
                <a:latin typeface="+mj-ea"/>
                <a:ea typeface="+mj-ea"/>
              </a:rPr>
              <a:t>문장을 맨 끝에 추가하고 실행하여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18CB3-3946-4EAC-BE37-9E7F03EA4734}"/>
              </a:ext>
            </a:extLst>
          </p:cNvPr>
          <p:cNvSpPr txBox="1"/>
          <p:nvPr/>
        </p:nvSpPr>
        <p:spPr>
          <a:xfrm>
            <a:off x="1415480" y="1916832"/>
            <a:ext cx="4983652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 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print(s)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A0BD5-04CB-44E3-9AD2-1EC1AA3E8782}"/>
              </a:ext>
            </a:extLst>
          </p:cNvPr>
          <p:cNvSpPr txBox="1"/>
          <p:nvPr/>
        </p:nvSpPr>
        <p:spPr>
          <a:xfrm>
            <a:off x="1415480" y="3174754"/>
            <a:ext cx="4983652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15480" y="4396921"/>
            <a:ext cx="4983652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 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print(s)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15480" y="5873955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500" dirty="0" err="1">
                <a:latin typeface="+mj-ea"/>
                <a:ea typeface="+mj-ea"/>
                <a:cs typeface="Arial" panose="020B0604020202020204" pitchFamily="34" charset="0"/>
              </a:rPr>
              <a:t>NameError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: name 's’ is not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F13E6-0AAC-4C79-B788-206C764601E9}"/>
              </a:ext>
            </a:extLst>
          </p:cNvPr>
          <p:cNvSpPr txBox="1"/>
          <p:nvPr/>
        </p:nvSpPr>
        <p:spPr>
          <a:xfrm>
            <a:off x="6399132" y="5043105"/>
            <a:ext cx="5213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오류가 발생하는 것을 알 수 있다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지역 변수가 선언된 함수를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벗어나서 사용할 수는 없다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지역 변수는 선언된 함수 안에서만</a:t>
            </a:r>
            <a:endParaRPr lang="en-US" altLang="ko-KR" sz="14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사용이 가능하다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또 함수가 끝나면 자동으로 소멸된다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상당히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중요한 개념이니 필히 기억하도록 한다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71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전역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함수의 외부에 정의된 변수를 전역 변수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(global variable)</a:t>
            </a:r>
            <a:r>
              <a:rPr lang="ko-KR" altLang="en-US" sz="1600" dirty="0">
                <a:latin typeface="+mj-ea"/>
                <a:ea typeface="+mj-ea"/>
              </a:rPr>
              <a:t>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전역 변수를 다루는 방식은 상당히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타언어에 비해서 좀 무식한 방식이다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다른 언어와는 아주 다른 접근 방식을 취한다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파이썬에서는</a:t>
            </a:r>
            <a:r>
              <a:rPr lang="ko-KR" altLang="en-US" sz="1600" dirty="0">
                <a:latin typeface="+mj-ea"/>
                <a:ea typeface="+mj-ea"/>
              </a:rPr>
              <a:t> 다른 이야기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가 없으면 함수 안에서 선언된 변수들은 무조건 지역 변수이다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이러한 접근 방식은 좋은 프로그래밍 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관을 장려하기 위해서이다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일단 파이썬 함수 안에서 어떻게 전역 변수를 사용하는 지를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는 함수의 외부에 정의된 전역 변수이다</a:t>
            </a:r>
            <a:r>
              <a:rPr lang="en-US" altLang="ko-KR" sz="1600" dirty="0">
                <a:latin typeface="+mj-ea"/>
                <a:ea typeface="+mj-ea"/>
              </a:rPr>
              <a:t>. sub()</a:t>
            </a:r>
            <a:r>
              <a:rPr lang="ko-KR" altLang="en-US" sz="1600" dirty="0">
                <a:latin typeface="+mj-ea"/>
                <a:ea typeface="+mj-ea"/>
              </a:rPr>
              <a:t>을 호출하기 전에 정의 되었다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 </a:t>
            </a:r>
            <a:r>
              <a:rPr lang="en-US" altLang="ko-KR" sz="1600" dirty="0">
                <a:latin typeface="+mj-ea"/>
                <a:ea typeface="+mj-ea"/>
              </a:rPr>
              <a:t>sub()</a:t>
            </a:r>
            <a:r>
              <a:rPr lang="ko-KR" altLang="en-US" sz="1600" dirty="0">
                <a:latin typeface="+mj-ea"/>
                <a:ea typeface="+mj-ea"/>
              </a:rPr>
              <a:t>는 호출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되기 전에는 실행되지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 </a:t>
            </a:r>
            <a:r>
              <a:rPr lang="en-US" altLang="ko-KR" sz="1600" dirty="0">
                <a:latin typeface="+mj-ea"/>
                <a:ea typeface="+mj-ea"/>
              </a:rPr>
              <a:t>sub() </a:t>
            </a:r>
            <a:r>
              <a:rPr lang="ko-KR" altLang="en-US" sz="1600" dirty="0">
                <a:latin typeface="+mj-ea"/>
                <a:ea typeface="+mj-ea"/>
              </a:rPr>
              <a:t>안에는 </a:t>
            </a:r>
            <a:r>
              <a:rPr lang="en-US" altLang="ko-KR" sz="1600" dirty="0">
                <a:latin typeface="+mj-ea"/>
                <a:ea typeface="+mj-ea"/>
              </a:rPr>
              <a:t>print() </a:t>
            </a:r>
            <a:r>
              <a:rPr lang="ko-KR" altLang="en-US" sz="1600" dirty="0">
                <a:latin typeface="+mj-ea"/>
                <a:ea typeface="+mj-ea"/>
              </a:rPr>
              <a:t>호출 문장만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지역 변수를 선언하는 문장이 없으니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전역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가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15480" y="3284984"/>
            <a:ext cx="4983652" cy="12464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print(s)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15480" y="4540936"/>
            <a:ext cx="4983652" cy="32316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591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지역 변수와 전역 변수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2736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3)</a:t>
            </a:r>
            <a:r>
              <a:rPr lang="ko-KR" altLang="en-US" sz="1600" dirty="0">
                <a:latin typeface="+mj-ea"/>
                <a:ea typeface="+mj-ea"/>
              </a:rPr>
              <a:t> 전역 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만약 함수 내부에서 전역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값을 변경하면 어떻게 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전역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의 값이 변경될까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아래와 같은  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코드를 작성하여 실행해보자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다음의 말을 기억하도록 하자</a:t>
            </a:r>
            <a:r>
              <a:rPr lang="en-US" altLang="ko-KR" sz="1600" dirty="0">
                <a:latin typeface="+mj-ea"/>
                <a:ea typeface="+mj-ea"/>
              </a:rPr>
              <a:t>. “</a:t>
            </a:r>
            <a:r>
              <a:rPr lang="ko-KR" altLang="en-US" sz="1600" dirty="0">
                <a:latin typeface="+mj-ea"/>
                <a:ea typeface="+mj-ea"/>
              </a:rPr>
              <a:t>우리가 함수의 내부에서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에 값을 저장하면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우리가 지역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정의한 것으로 생각한다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전역 변수 </a:t>
            </a:r>
            <a:r>
              <a:rPr lang="en-US" altLang="ko-KR" sz="1600" dirty="0">
                <a:latin typeface="+mj-ea"/>
                <a:ea typeface="+mj-ea"/>
              </a:rPr>
              <a:t>s</a:t>
            </a:r>
            <a:r>
              <a:rPr lang="ko-KR" altLang="en-US" sz="1600" dirty="0">
                <a:latin typeface="+mj-ea"/>
                <a:ea typeface="+mj-ea"/>
              </a:rPr>
              <a:t>가 아닌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다시 한 번 </a:t>
            </a:r>
            <a:r>
              <a:rPr lang="ko-KR" altLang="en-US" sz="1600" dirty="0" err="1">
                <a:latin typeface="+mj-ea"/>
                <a:ea typeface="+mj-ea"/>
              </a:rPr>
              <a:t>파이썬의</a:t>
            </a:r>
            <a:r>
              <a:rPr lang="ko-KR" altLang="en-US" sz="1600" dirty="0">
                <a:latin typeface="+mj-ea"/>
                <a:ea typeface="+mj-ea"/>
              </a:rPr>
              <a:t> 원칙을 되새겨보자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 안에</a:t>
            </a:r>
            <a:endParaRPr lang="en-US" altLang="ko-KR" sz="16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서 변수에 어떤 값을 저장하면 무조건 지역 변수로 간주한다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디폴트가 지역 변수인 것이다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F8C8E-1193-43AF-AD80-1BB72B9A9E09}"/>
              </a:ext>
            </a:extLst>
          </p:cNvPr>
          <p:cNvSpPr txBox="1"/>
          <p:nvPr/>
        </p:nvSpPr>
        <p:spPr>
          <a:xfrm>
            <a:off x="1415480" y="2201024"/>
            <a:ext cx="4983652" cy="17081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def sub():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s 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	print(s)</a:t>
            </a:r>
          </a:p>
          <a:p>
            <a:endParaRPr lang="en-US" altLang="ko-KR" sz="15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 = "</a:t>
            </a:r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!"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sub()</a:t>
            </a:r>
          </a:p>
          <a:p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print(s)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73CF1-BB94-4DC7-9EEF-A84DEDBEB072}"/>
              </a:ext>
            </a:extLst>
          </p:cNvPr>
          <p:cNvSpPr txBox="1"/>
          <p:nvPr/>
        </p:nvSpPr>
        <p:spPr>
          <a:xfrm>
            <a:off x="1415480" y="3923008"/>
            <a:ext cx="4983652" cy="553998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바나나가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  <a:p>
            <a:r>
              <a:rPr lang="ko-KR" altLang="en-US" sz="1500" dirty="0">
                <a:latin typeface="+mj-ea"/>
                <a:ea typeface="+mj-ea"/>
                <a:cs typeface="Arial" panose="020B0604020202020204" pitchFamily="34" charset="0"/>
              </a:rPr>
              <a:t>사과가 좋음</a:t>
            </a:r>
            <a:r>
              <a:rPr lang="en-US" altLang="ko-KR" sz="1500" dirty="0">
                <a:latin typeface="+mj-ea"/>
                <a:ea typeface="+mj-ea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068323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7326</TotalTime>
  <Words>3200</Words>
  <Application>Microsoft Office PowerPoint</Application>
  <PresentationFormat>와이드스크린</PresentationFormat>
  <Paragraphs>455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참조값에 의한 인수 전달</vt:lpstr>
      <vt:lpstr>1. 참조값에 의한 인수 전달</vt:lpstr>
      <vt:lpstr>1. 참조값에 의한 인수 전달</vt:lpstr>
      <vt:lpstr>1. 참조값에 의한 인수 전달</vt:lpstr>
      <vt:lpstr>2. 지역 변수와 전역 변수</vt:lpstr>
      <vt:lpstr>2. 지역 변수와 전역 변수</vt:lpstr>
      <vt:lpstr>2. 지역 변수와 전역 변수</vt:lpstr>
      <vt:lpstr>2. 지역 변수와 전역 변수</vt:lpstr>
      <vt:lpstr>2. 지역 변수와 전역 변수</vt:lpstr>
      <vt:lpstr>2. 지역 변수와 전역 변수</vt:lpstr>
      <vt:lpstr>3. 매개변수 = 지역변수</vt:lpstr>
      <vt:lpstr>4. 여러 개의 값 반환하기</vt:lpstr>
      <vt:lpstr>5. 무명 함수(람다식)</vt:lpstr>
      <vt:lpstr>5. 무명 함수(람다식)</vt:lpstr>
      <vt:lpstr>6. 모듈이란?</vt:lpstr>
      <vt:lpstr>6. 모듈이란?</vt:lpstr>
      <vt:lpstr>7. 함수를 사용한 프로그램 설계</vt:lpstr>
      <vt:lpstr>7. 함수를 사용한 프로그램 설계</vt:lpstr>
      <vt:lpstr>7. 함수를 사용한 프로그램 설계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1757</cp:revision>
  <dcterms:created xsi:type="dcterms:W3CDTF">2019-09-27T03:30:23Z</dcterms:created>
  <dcterms:modified xsi:type="dcterms:W3CDTF">2021-02-14T04:39:09Z</dcterms:modified>
</cp:coreProperties>
</file>