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495" r:id="rId3"/>
    <p:sldId id="566" r:id="rId4"/>
    <p:sldId id="567" r:id="rId5"/>
    <p:sldId id="548" r:id="rId6"/>
    <p:sldId id="568" r:id="rId7"/>
    <p:sldId id="569" r:id="rId8"/>
    <p:sldId id="570" r:id="rId9"/>
    <p:sldId id="571" r:id="rId10"/>
    <p:sldId id="572" r:id="rId11"/>
    <p:sldId id="574" r:id="rId12"/>
    <p:sldId id="573" r:id="rId13"/>
    <p:sldId id="575" r:id="rId14"/>
    <p:sldId id="576" r:id="rId15"/>
    <p:sldId id="577" r:id="rId16"/>
    <p:sldId id="578" r:id="rId17"/>
    <p:sldId id="579" r:id="rId18"/>
    <p:sldId id="580" r:id="rId19"/>
    <p:sldId id="582" r:id="rId20"/>
    <p:sldId id="581" r:id="rId21"/>
    <p:sldId id="583" r:id="rId22"/>
    <p:sldId id="584" r:id="rId23"/>
    <p:sldId id="585" r:id="rId24"/>
    <p:sldId id="586" r:id="rId25"/>
    <p:sldId id="587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8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리스트</a:t>
            </a:r>
            <a:r>
              <a:rPr lang="en-US" altLang="ko-KR" sz="4000" dirty="0">
                <a:latin typeface="+mj-ea"/>
                <a:ea typeface="+mj-ea"/>
              </a:rPr>
              <a:t>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시퀀스 자료형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시퀀스란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리스트는 넓게 보면 시퀀스</a:t>
            </a:r>
            <a:r>
              <a:rPr lang="en-US" altLang="ko-KR" sz="1600" dirty="0">
                <a:latin typeface="+mj-ea"/>
                <a:ea typeface="+mj-ea"/>
              </a:rPr>
              <a:t>(sequence) </a:t>
            </a:r>
            <a:r>
              <a:rPr lang="ko-KR" altLang="en-US" sz="1600" dirty="0">
                <a:latin typeface="+mj-ea"/>
                <a:ea typeface="+mj-ea"/>
              </a:rPr>
              <a:t>자료형에 속한다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시퀀스에 속하는 자료형들은 순서를 가진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요소들의 집합이라는 공통적인 특성을 가지고 있으며 문자열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리스트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튜플이</a:t>
            </a:r>
            <a:r>
              <a:rPr lang="ko-KR" altLang="en-US" sz="1600" dirty="0">
                <a:latin typeface="+mj-ea"/>
                <a:ea typeface="+mj-ea"/>
              </a:rPr>
              <a:t> 모두 시퀀스의 일종이다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공식적으로 시퀀스 자료형에는 다음과 같은 </a:t>
            </a:r>
            <a:r>
              <a:rPr lang="en-US" altLang="ko-KR" sz="1600" dirty="0">
                <a:latin typeface="+mj-ea"/>
                <a:ea typeface="+mj-ea"/>
              </a:rPr>
              <a:t>6</a:t>
            </a:r>
            <a:r>
              <a:rPr lang="ko-KR" altLang="en-US" sz="1600" dirty="0">
                <a:latin typeface="+mj-ea"/>
                <a:ea typeface="+mj-ea"/>
              </a:rPr>
              <a:t>가지의 자료형이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● 문자열  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● 바이트 시퀀스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● 바이트 배열  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● 리스트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●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ko-KR" altLang="en-US" sz="1600" dirty="0">
                <a:latin typeface="+mj-ea"/>
                <a:ea typeface="+mj-ea"/>
              </a:rPr>
              <a:t>           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● </a:t>
            </a:r>
            <a:r>
              <a:rPr lang="en-US" altLang="ko-KR" sz="1600" dirty="0">
                <a:latin typeface="+mj-ea"/>
                <a:ea typeface="+mj-ea"/>
              </a:rPr>
              <a:t>range </a:t>
            </a:r>
            <a:r>
              <a:rPr lang="ko-KR" altLang="en-US" sz="1600" dirty="0">
                <a:latin typeface="+mj-ea"/>
                <a:ea typeface="+mj-ea"/>
              </a:rPr>
              <a:t>객체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문자열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리스트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바이트</a:t>
            </a:r>
            <a:r>
              <a:rPr lang="en-US" altLang="ko-KR" sz="1600" dirty="0">
                <a:latin typeface="+mj-ea"/>
                <a:ea typeface="+mj-ea"/>
              </a:rPr>
              <a:t>, range </a:t>
            </a:r>
            <a:r>
              <a:rPr lang="ko-KR" altLang="en-US" sz="1600" dirty="0">
                <a:latin typeface="+mj-ea"/>
                <a:ea typeface="+mj-ea"/>
              </a:rPr>
              <a:t>객체들은 상당히 다르게 보이지만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자세히 살펴보면 다음과 같은 공통적인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특징을 가지고 있다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●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 요소들은 순서를 가지고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●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요소들은 인덱스를 사용하여 참조할 수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553505-FECC-4A01-B7DB-0DCB3982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5" y="2636912"/>
            <a:ext cx="5760640" cy="21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9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시퀀스 자료형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시퀀스란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간단한 예로 문자열과 리스트를 비교해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문자열과 마찬가지로 리스트도 인덱싱이 가능하다는 것을 알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다른 언어와는 다르게 </a:t>
            </a:r>
            <a:r>
              <a:rPr lang="ko-KR" altLang="en-US" sz="1600" dirty="0" err="1">
                <a:latin typeface="+mj-ea"/>
                <a:ea typeface="+mj-ea"/>
              </a:rPr>
              <a:t>파이썬은</a:t>
            </a:r>
            <a:r>
              <a:rPr lang="ko-KR" altLang="en-US" sz="1600" dirty="0">
                <a:latin typeface="+mj-ea"/>
                <a:ea typeface="+mj-ea"/>
              </a:rPr>
              <a:t> 시퀀스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에 해당되는 자료형에는 동일한 연산자와 함수를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문자열의 길이나 리스트의 길이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이라고 불리는 함수로 계산할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09932-6958-444B-ABA4-09E97FE2C622}"/>
              </a:ext>
            </a:extLst>
          </p:cNvPr>
          <p:cNvSpPr txBox="1"/>
          <p:nvPr/>
        </p:nvSpPr>
        <p:spPr>
          <a:xfrm>
            <a:off x="1343472" y="1870208"/>
            <a:ext cx="7704856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text = "Will is power."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print(text[0], text[3], text[-1])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flist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["apple", "banana", "tomato", "peach", "pear"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flist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[0],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flist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[3],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flist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[-1])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D8C36-277E-4412-8D88-112FBC357498}"/>
              </a:ext>
            </a:extLst>
          </p:cNvPr>
          <p:cNvSpPr txBox="1"/>
          <p:nvPr/>
        </p:nvSpPr>
        <p:spPr>
          <a:xfrm>
            <a:off x="1343473" y="2945887"/>
            <a:ext cx="7704856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dirty="0">
                <a:latin typeface="+mj-ea"/>
                <a:ea typeface="+mj-ea"/>
              </a:rPr>
              <a:t>W l .</a:t>
            </a:r>
          </a:p>
          <a:p>
            <a:pPr latinLnBrk="1"/>
            <a:r>
              <a:rPr lang="en-US" altLang="ko-KR" sz="1500" dirty="0">
                <a:latin typeface="+mj-ea"/>
                <a:ea typeface="+mj-ea"/>
              </a:rPr>
              <a:t>apple peach pear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F6A06-C3B2-49D0-9460-50F19DD46ADA}"/>
              </a:ext>
            </a:extLst>
          </p:cNvPr>
          <p:cNvSpPr txBox="1"/>
          <p:nvPr/>
        </p:nvSpPr>
        <p:spPr>
          <a:xfrm>
            <a:off x="1343472" y="4774856"/>
            <a:ext cx="7704856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text = "Will is power.”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(text))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flist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["apple", "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banana“,"tomato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"peach", "pear"]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flist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E5DC3-B6B0-4971-ADB0-7B93A19C5AFD}"/>
              </a:ext>
            </a:extLst>
          </p:cNvPr>
          <p:cNvSpPr txBox="1"/>
          <p:nvPr/>
        </p:nvSpPr>
        <p:spPr>
          <a:xfrm>
            <a:off x="1343473" y="5850535"/>
            <a:ext cx="7704856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dirty="0">
                <a:latin typeface="+mj-ea"/>
                <a:ea typeface="+mj-ea"/>
              </a:rPr>
              <a:t>14</a:t>
            </a:r>
          </a:p>
          <a:p>
            <a:pPr latinLnBrk="1"/>
            <a:r>
              <a:rPr lang="en-US" altLang="ko-KR" sz="1500" dirty="0">
                <a:latin typeface="+mj-ea"/>
                <a:ea typeface="+mj-ea"/>
              </a:rPr>
              <a:t>5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969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시퀀스 자료형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시퀀스에서 가능한 연산과 함수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리스트에서 사용할 수 있는 연산자와 함수는 무척 많다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 중에서도 가장 많이 사용되는 연산자나 함수는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B79B9C-D72A-4E3D-9B3A-EF306B9E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236318"/>
            <a:ext cx="72675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인덱싱과 </a:t>
            </a:r>
            <a:r>
              <a:rPr lang="ko-KR" altLang="en-US" sz="2800" b="1" dirty="0" err="1">
                <a:latin typeface="+mj-ea"/>
              </a:rPr>
              <a:t>슬라이싱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인덱싱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인덱싱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(indexing)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이란 리스트에서 하나의 요소를 인덱스 연산자를 통하여 참조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접근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하는 것을 의미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인덱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스는 정수이며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항상 </a:t>
            </a:r>
            <a:r>
              <a:rPr lang="en-US" altLang="ko-KR" sz="1600" dirty="0">
                <a:latin typeface="+mj-ea"/>
                <a:ea typeface="+mj-ea"/>
              </a:rPr>
              <a:t>0 </a:t>
            </a:r>
            <a:r>
              <a:rPr lang="ko-KR" altLang="en-US" sz="1600" dirty="0">
                <a:latin typeface="+mj-ea"/>
                <a:ea typeface="+mj-ea"/>
              </a:rPr>
              <a:t>에서부터 시작한다는 것을 잊으면 안된다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리스트의 인덱스는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에서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shopping_list</a:t>
            </a:r>
            <a:r>
              <a:rPr lang="en-US" altLang="ko-KR" sz="1600" dirty="0">
                <a:latin typeface="+mj-ea"/>
                <a:ea typeface="+mj-ea"/>
              </a:rPr>
              <a:t>) -1)</a:t>
            </a:r>
            <a:r>
              <a:rPr lang="ko-KR" altLang="en-US" sz="1600" dirty="0">
                <a:latin typeface="+mj-ea"/>
                <a:ea typeface="+mj-ea"/>
              </a:rPr>
              <a:t>까지의 범위를 가진다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shopping_list</a:t>
            </a:r>
            <a:r>
              <a:rPr lang="en-US" altLang="ko-KR" sz="1600" dirty="0">
                <a:latin typeface="+mj-ea"/>
                <a:ea typeface="+mj-ea"/>
              </a:rPr>
              <a:t>[index]</a:t>
            </a:r>
            <a:r>
              <a:rPr lang="ko-KR" altLang="en-US" sz="1600" dirty="0">
                <a:latin typeface="+mj-ea"/>
                <a:ea typeface="+mj-ea"/>
              </a:rPr>
              <a:t>는 하나의 변수와 똑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같이 사용이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 err="1">
                <a:latin typeface="+mj-ea"/>
                <a:ea typeface="+mj-ea"/>
              </a:rPr>
              <a:t>shopping_list</a:t>
            </a:r>
            <a:r>
              <a:rPr lang="en-US" altLang="ko-KR" sz="1600" dirty="0">
                <a:latin typeface="+mj-ea"/>
                <a:ea typeface="+mj-ea"/>
              </a:rPr>
              <a:t>[0] </a:t>
            </a:r>
            <a:r>
              <a:rPr lang="ko-KR" altLang="en-US" sz="1600" dirty="0">
                <a:latin typeface="+mj-ea"/>
                <a:ea typeface="+mj-ea"/>
              </a:rPr>
              <a:t>의 값을 변수 </a:t>
            </a:r>
            <a:r>
              <a:rPr lang="en-US" altLang="ko-KR" sz="1600" dirty="0">
                <a:latin typeface="+mj-ea"/>
                <a:ea typeface="+mj-ea"/>
              </a:rPr>
              <a:t>item</a:t>
            </a:r>
            <a:r>
              <a:rPr lang="ko-KR" altLang="en-US" sz="1600" dirty="0">
                <a:latin typeface="+mj-ea"/>
                <a:ea typeface="+mj-ea"/>
              </a:rPr>
              <a:t>에 할당할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음수 인덱스가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shopping_listf</a:t>
            </a:r>
            <a:r>
              <a:rPr lang="en-US" altLang="ko-KR" sz="1600" dirty="0">
                <a:latin typeface="+mj-ea"/>
                <a:ea typeface="+mj-ea"/>
              </a:rPr>
              <a:t>[-1]</a:t>
            </a:r>
            <a:r>
              <a:rPr lang="ko-KR" altLang="en-US" sz="1600" dirty="0">
                <a:latin typeface="+mj-ea"/>
                <a:ea typeface="+mj-ea"/>
              </a:rPr>
              <a:t>은 은 리스트의 마지막 원소를 나타낸다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shopping_li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st</a:t>
            </a:r>
            <a:r>
              <a:rPr lang="en-US" altLang="ko-KR" sz="1600" dirty="0">
                <a:latin typeface="+mj-ea"/>
                <a:ea typeface="+mj-ea"/>
              </a:rPr>
              <a:t>[-3]</a:t>
            </a:r>
            <a:r>
              <a:rPr lang="ko-KR" altLang="en-US" sz="1600" dirty="0">
                <a:latin typeface="+mj-ea"/>
                <a:ea typeface="+mj-ea"/>
              </a:rPr>
              <a:t>은 리스트의 마지막에서 세 번째에 있는 요소를 나타낸다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음수 인덱스가 사용될 때는 </a:t>
            </a:r>
            <a:r>
              <a:rPr lang="en-US" altLang="ko-KR" sz="1600" dirty="0">
                <a:latin typeface="+mj-ea"/>
                <a:ea typeface="+mj-ea"/>
              </a:rPr>
              <a:t>list[</a:t>
            </a:r>
            <a:r>
              <a:rPr lang="ko-KR" altLang="en-US" sz="1600" dirty="0" err="1">
                <a:latin typeface="+mj-ea"/>
                <a:ea typeface="+mj-ea"/>
              </a:rPr>
              <a:t>음수인덱스</a:t>
            </a:r>
            <a:r>
              <a:rPr lang="en-US" altLang="ko-KR" sz="1600" dirty="0">
                <a:latin typeface="+mj-ea"/>
                <a:ea typeface="+mj-ea"/>
              </a:rPr>
              <a:t>+</a:t>
            </a:r>
            <a:r>
              <a:rPr lang="ko-KR" altLang="en-US" sz="1600" dirty="0">
                <a:latin typeface="+mj-ea"/>
                <a:ea typeface="+mj-ea"/>
              </a:rPr>
              <a:t>리스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트길이</a:t>
            </a:r>
            <a:r>
              <a:rPr lang="en-US" altLang="ko-KR" sz="1600" dirty="0">
                <a:latin typeface="+mj-ea"/>
                <a:ea typeface="+mj-ea"/>
              </a:rPr>
              <a:t>]</a:t>
            </a:r>
            <a:r>
              <a:rPr lang="ko-KR" altLang="en-US" sz="1600" dirty="0">
                <a:latin typeface="+mj-ea"/>
                <a:ea typeface="+mj-ea"/>
              </a:rPr>
              <a:t>와 같이 계산하면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F6A06-C3B2-49D0-9460-50F19DD46ADA}"/>
              </a:ext>
            </a:extLst>
          </p:cNvPr>
          <p:cNvSpPr txBox="1"/>
          <p:nvPr/>
        </p:nvSpPr>
        <p:spPr>
          <a:xfrm>
            <a:off x="1343472" y="2204864"/>
            <a:ext cx="770485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shopping_list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[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두부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양배추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딸기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사과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토마토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 ]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shopping_list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E5DC3-B6B0-4971-ADB0-7B93A19C5AFD}"/>
              </a:ext>
            </a:extLst>
          </p:cNvPr>
          <p:cNvSpPr txBox="1"/>
          <p:nvPr/>
        </p:nvSpPr>
        <p:spPr>
          <a:xfrm>
            <a:off x="1355397" y="2760832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dirty="0">
                <a:latin typeface="+mj-ea"/>
                <a:ea typeface="+mj-ea"/>
              </a:rPr>
              <a:t>‘</a:t>
            </a:r>
            <a:r>
              <a:rPr lang="ko-KR" altLang="en-US" sz="1500" dirty="0">
                <a:latin typeface="+mj-ea"/>
                <a:ea typeface="+mj-ea"/>
              </a:rPr>
              <a:t>두부</a:t>
            </a:r>
            <a:r>
              <a:rPr lang="en-US" altLang="ko-KR" sz="1500" dirty="0">
                <a:latin typeface="+mj-ea"/>
                <a:ea typeface="+mj-ea"/>
              </a:rPr>
              <a:t>’</a:t>
            </a:r>
            <a:endParaRPr lang="ko-KR" altLang="en-US" sz="15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9AEB3-97E2-4B53-8018-C5D41BCB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96" y="3252060"/>
            <a:ext cx="4259271" cy="14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5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인덱싱과 </a:t>
            </a:r>
            <a:r>
              <a:rPr lang="ko-KR" altLang="en-US" sz="2800" b="1" dirty="0" err="1">
                <a:latin typeface="+mj-ea"/>
              </a:rPr>
              <a:t>슬라이싱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인덱싱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리스트의 크기를 넘어서는 인덱스를 사용하면 </a:t>
            </a:r>
            <a:r>
              <a:rPr lang="en-US" altLang="ko-KR" sz="1600" dirty="0" err="1">
                <a:latin typeface="+mj-ea"/>
                <a:ea typeface="+mj-ea"/>
              </a:rPr>
              <a:t>IndexError</a:t>
            </a:r>
            <a:r>
              <a:rPr lang="ko-KR" altLang="en-US" sz="1600" dirty="0">
                <a:latin typeface="+mj-ea"/>
                <a:ea typeface="+mj-ea"/>
              </a:rPr>
              <a:t>가 발생된다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다음과 같은 경우에는 오류가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발생한다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 err="1">
                <a:latin typeface="+mj-ea"/>
                <a:ea typeface="+mj-ea"/>
              </a:rPr>
              <a:t>슬라이싱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슬라이싱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(slicing)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리스트 안에서 범위를 지정하여서 원하는 요소들을 선택하는 연산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myList</a:t>
            </a:r>
            <a:r>
              <a:rPr lang="en-US" altLang="ko-KR" sz="1600" dirty="0">
                <a:latin typeface="+mj-ea"/>
                <a:ea typeface="+mj-ea"/>
              </a:rPr>
              <a:t>[start : end]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같은 형식을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myList</a:t>
            </a:r>
            <a:r>
              <a:rPr lang="en-US" altLang="ko-KR" sz="1600" dirty="0">
                <a:latin typeface="+mj-ea"/>
                <a:ea typeface="+mj-ea"/>
              </a:rPr>
              <a:t>[start : end] </a:t>
            </a:r>
            <a:r>
              <a:rPr lang="ko-KR" altLang="en-US" sz="1600" dirty="0">
                <a:latin typeface="+mj-ea"/>
                <a:ea typeface="+mj-ea"/>
              </a:rPr>
              <a:t>라고 하면 </a:t>
            </a:r>
            <a:r>
              <a:rPr lang="en-US" altLang="ko-KR" sz="1600" dirty="0">
                <a:latin typeface="+mj-ea"/>
                <a:ea typeface="+mj-ea"/>
              </a:rPr>
              <a:t>start </a:t>
            </a:r>
            <a:r>
              <a:rPr lang="ko-KR" altLang="en-US" sz="1600" dirty="0">
                <a:latin typeface="+mj-ea"/>
                <a:ea typeface="+mj-ea"/>
              </a:rPr>
              <a:t>인덱스에 있는 요소부터 </a:t>
            </a:r>
            <a:r>
              <a:rPr lang="en-US" altLang="ko-KR" sz="1600" dirty="0">
                <a:latin typeface="+mj-ea"/>
                <a:ea typeface="+mj-ea"/>
              </a:rPr>
              <a:t>(end-1) </a:t>
            </a:r>
            <a:r>
              <a:rPr lang="ko-KR" altLang="en-US" sz="1600" dirty="0">
                <a:latin typeface="+mj-ea"/>
                <a:ea typeface="+mj-ea"/>
              </a:rPr>
              <a:t>인덱스에 있는 </a:t>
            </a:r>
            <a:r>
              <a:rPr lang="ko-KR" altLang="en-US" sz="1600" dirty="0" err="1">
                <a:latin typeface="+mj-ea"/>
                <a:ea typeface="+mj-ea"/>
              </a:rPr>
              <a:t>요소까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지 선택된다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F6A06-C3B2-49D0-9460-50F19DD46ADA}"/>
              </a:ext>
            </a:extLst>
          </p:cNvPr>
          <p:cNvSpPr txBox="1"/>
          <p:nvPr/>
        </p:nvSpPr>
        <p:spPr>
          <a:xfrm>
            <a:off x="1343472" y="2204864"/>
            <a:ext cx="770485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shopping_list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[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두부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양배추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딸기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 ]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shopping_list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[4]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E5DC3-B6B0-4971-ADB0-7B93A19C5AFD}"/>
              </a:ext>
            </a:extLst>
          </p:cNvPr>
          <p:cNvSpPr txBox="1"/>
          <p:nvPr/>
        </p:nvSpPr>
        <p:spPr>
          <a:xfrm>
            <a:off x="1355397" y="2760832"/>
            <a:ext cx="7704856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500" dirty="0">
                <a:latin typeface="+mj-ea"/>
                <a:ea typeface="+mj-ea"/>
              </a:rPr>
              <a:t>…</a:t>
            </a:r>
          </a:p>
          <a:p>
            <a:pPr latinLnBrk="1"/>
            <a:r>
              <a:rPr lang="en-US" altLang="ko-KR" sz="1500" dirty="0" err="1">
                <a:solidFill>
                  <a:srgbClr val="FF0000"/>
                </a:solidFill>
                <a:latin typeface="+mj-ea"/>
                <a:ea typeface="+mj-ea"/>
              </a:rPr>
              <a:t>IndexError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: list index out of range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43C0F7-1F00-4FA2-80B3-B7A59780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5233763"/>
            <a:ext cx="4320480" cy="13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6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인덱싱과 </a:t>
            </a:r>
            <a:r>
              <a:rPr lang="ko-KR" altLang="en-US" sz="2800" b="1" dirty="0" err="1">
                <a:latin typeface="+mj-ea"/>
              </a:rPr>
              <a:t>슬라이싱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 err="1">
                <a:latin typeface="+mj-ea"/>
                <a:ea typeface="+mj-ea"/>
              </a:rPr>
              <a:t>슬라이싱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예를 들어서 거듭 제곱 값들을 모아서 리스트 안에 저장하였다고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슬라이싱</a:t>
            </a:r>
            <a:r>
              <a:rPr lang="ko-KR" altLang="en-US" sz="1600" dirty="0">
                <a:latin typeface="+mj-ea"/>
                <a:ea typeface="+mj-ea"/>
              </a:rPr>
              <a:t> 연산은 요구된 요소를 포함하는 부분 리스트를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</a:t>
            </a:r>
            <a:r>
              <a:rPr lang="ko-KR" altLang="en-US" sz="1600" dirty="0" err="1">
                <a:latin typeface="+mj-ea"/>
                <a:ea typeface="+mj-ea"/>
              </a:rPr>
              <a:t>슬라이싱</a:t>
            </a:r>
            <a:r>
              <a:rPr lang="ko-KR" altLang="en-US" sz="1600" dirty="0">
                <a:latin typeface="+mj-ea"/>
                <a:ea typeface="+mj-ea"/>
              </a:rPr>
              <a:t> 연산을 하면 리스트의 새로운 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사본을 얻을 수 있다는 이야기이다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슬라이싱</a:t>
            </a:r>
            <a:r>
              <a:rPr lang="ko-KR" altLang="en-US" sz="1600" dirty="0">
                <a:latin typeface="+mj-ea"/>
                <a:ea typeface="+mj-ea"/>
              </a:rPr>
              <a:t> 연산에서 시작 인덱스와 종료 인덱스는 생략될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인덱스가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 생략되면 시작 인덱스는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 되고 종료 인덱스는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리스트길이</a:t>
            </a:r>
            <a:r>
              <a:rPr lang="en-US" altLang="ko-KR" sz="1600" dirty="0">
                <a:latin typeface="+mj-ea"/>
                <a:ea typeface="+mj-ea"/>
              </a:rPr>
              <a:t>-1)</a:t>
            </a:r>
            <a:r>
              <a:rPr lang="ko-KR" altLang="en-US" sz="1600" dirty="0">
                <a:latin typeface="+mj-ea"/>
                <a:ea typeface="+mj-ea"/>
              </a:rPr>
              <a:t>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squares[ : 3]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squares[0 : 3]</a:t>
            </a:r>
            <a:r>
              <a:rPr lang="ko-KR" altLang="en-US" sz="1600" dirty="0">
                <a:latin typeface="+mj-ea"/>
                <a:ea typeface="+mj-ea"/>
              </a:rPr>
              <a:t>과 동일하고 </a:t>
            </a:r>
            <a:r>
              <a:rPr lang="en-US" altLang="ko-KR" sz="1600" dirty="0">
                <a:latin typeface="+mj-ea"/>
                <a:ea typeface="+mj-ea"/>
              </a:rPr>
              <a:t>squares[4 : ]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squares[4 :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(squares)-1]</a:t>
            </a:r>
            <a:r>
              <a:rPr lang="ko-KR" altLang="en-US" sz="1600" dirty="0">
                <a:latin typeface="+mj-ea"/>
                <a:ea typeface="+mj-ea"/>
              </a:rPr>
              <a:t>와 동일하다</a:t>
            </a:r>
            <a:r>
              <a:rPr lang="en-US" altLang="ko-KR" sz="1600" dirty="0">
                <a:latin typeface="+mj-ea"/>
                <a:ea typeface="+mj-ea"/>
              </a:rPr>
              <a:t>. squares[ : ]</a:t>
            </a:r>
            <a:r>
              <a:rPr lang="ko-KR" altLang="en-US" sz="1600" dirty="0">
                <a:latin typeface="+mj-ea"/>
                <a:ea typeface="+mj-ea"/>
              </a:rPr>
              <a:t>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서는 시작 인덱스와 종료 인덱스가 모두 생략된 형태로 </a:t>
            </a:r>
            <a:r>
              <a:rPr lang="en-US" altLang="ko-KR" sz="1600" dirty="0">
                <a:latin typeface="+mj-ea"/>
                <a:ea typeface="+mj-ea"/>
              </a:rPr>
              <a:t>squares[0 :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(squares)-1]</a:t>
            </a:r>
            <a:r>
              <a:rPr lang="ko-KR" altLang="en-US" sz="1600" dirty="0">
                <a:latin typeface="+mj-ea"/>
                <a:ea typeface="+mj-ea"/>
              </a:rPr>
              <a:t>와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F6A06-C3B2-49D0-9460-50F19DD46ADA}"/>
              </a:ext>
            </a:extLst>
          </p:cNvPr>
          <p:cNvSpPr txBox="1"/>
          <p:nvPr/>
        </p:nvSpPr>
        <p:spPr>
          <a:xfrm>
            <a:off x="1343472" y="1844824"/>
            <a:ext cx="770485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squares = [0, 1, 4, 9, 16, 25, 36, 49]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squares[3:6]  					#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슬라이싱은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새로운 리스트를 반환한다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E5DC3-B6B0-4971-ADB0-7B93A19C5AFD}"/>
              </a:ext>
            </a:extLst>
          </p:cNvPr>
          <p:cNvSpPr txBox="1"/>
          <p:nvPr/>
        </p:nvSpPr>
        <p:spPr>
          <a:xfrm>
            <a:off x="1343472" y="2398822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[9, 16, 25]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EBB61-BC51-4EE7-BCF2-A050E13F1C20}"/>
              </a:ext>
            </a:extLst>
          </p:cNvPr>
          <p:cNvSpPr txBox="1"/>
          <p:nvPr/>
        </p:nvSpPr>
        <p:spPr>
          <a:xfrm>
            <a:off x="1343472" y="4007818"/>
            <a:ext cx="7704856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squares = [0, 1, 4, 9, 16, 25, 36, 49]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squares [:3]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squares[4:]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squares[:]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99DB0-43A8-4548-9BD3-414AA2678DBA}"/>
              </a:ext>
            </a:extLst>
          </p:cNvPr>
          <p:cNvSpPr txBox="1"/>
          <p:nvPr/>
        </p:nvSpPr>
        <p:spPr>
          <a:xfrm>
            <a:off x="1343472" y="5034944"/>
            <a:ext cx="7704856" cy="7848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[0, 1, 4]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[16, 25, 36, 49]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[0, 1, 4, 9, 16, 25, 36, 49]</a:t>
            </a:r>
          </a:p>
        </p:txBody>
      </p:sp>
    </p:spTree>
    <p:extLst>
      <p:ext uri="{BB962C8B-B14F-4D97-AF65-F5344CB8AC3E}">
        <p14:creationId xmlns:p14="http://schemas.microsoft.com/office/powerpoint/2010/main" val="210342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인덱싱과 </a:t>
            </a:r>
            <a:r>
              <a:rPr lang="ko-KR" altLang="en-US" sz="2800" b="1" dirty="0" err="1">
                <a:latin typeface="+mj-ea"/>
              </a:rPr>
              <a:t>슬라이싱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 err="1">
                <a:latin typeface="+mj-ea"/>
                <a:ea typeface="+mj-ea"/>
              </a:rPr>
              <a:t>슬라이싱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문자열과는 다르게 리스트는 변경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우리는 언제든지 리스트의 내용을 변경할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우리는 </a:t>
            </a:r>
            <a:r>
              <a:rPr lang="ko-KR" altLang="en-US" sz="1600" dirty="0" err="1">
                <a:latin typeface="+mj-ea"/>
                <a:ea typeface="+mj-ea"/>
              </a:rPr>
              <a:t>슬라이싱에</a:t>
            </a:r>
            <a:r>
              <a:rPr lang="ko-KR" altLang="en-US" sz="1600" dirty="0">
                <a:latin typeface="+mj-ea"/>
                <a:ea typeface="+mj-ea"/>
              </a:rPr>
              <a:t> 값을 대입하는 것도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리스트의 크기를 변경하는 것도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공백 리스트로 모든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요소들을 대체하여서 리스트의 내용을 완전히 삭제하는 것도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EBB61-BC51-4EE7-BCF2-A050E13F1C20}"/>
              </a:ext>
            </a:extLst>
          </p:cNvPr>
          <p:cNvSpPr txBox="1"/>
          <p:nvPr/>
        </p:nvSpPr>
        <p:spPr>
          <a:xfrm>
            <a:off x="1343472" y="1844824"/>
            <a:ext cx="7704856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squares = [0, 1, 4, 9, 16, 25, 36, 48]	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잘못된 부분이 있음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7 ** 2                                        # 7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의 제곱은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49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임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49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squares[7] = 49  			 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잘못된 값을 변경한다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squares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99DB0-43A8-4548-9BD3-414AA2678DBA}"/>
              </a:ext>
            </a:extLst>
          </p:cNvPr>
          <p:cNvSpPr txBox="1"/>
          <p:nvPr/>
        </p:nvSpPr>
        <p:spPr>
          <a:xfrm>
            <a:off x="1343472" y="3091319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[0, 1, 4, 9, 16, 25, 36, 49]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53CFF-436D-4F48-B566-5801F4E8BA77}"/>
              </a:ext>
            </a:extLst>
          </p:cNvPr>
          <p:cNvSpPr txBox="1"/>
          <p:nvPr/>
        </p:nvSpPr>
        <p:spPr>
          <a:xfrm>
            <a:off x="1343472" y="4455531"/>
            <a:ext cx="7704856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letters = [‘a’, ‘b’, ‘c’, ‘d’, ‘e’, ‘f’, ‘g’]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letters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letters[2:5] = [‘C’, ‘D’, ‘E’]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리스트의 일부를 변경해보자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letters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letters[2:5] = []          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리스트의 일부를 삭제해보자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letters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2EB28-23F3-453B-A58A-D8753B4E66CB}"/>
              </a:ext>
            </a:extLst>
          </p:cNvPr>
          <p:cNvSpPr txBox="1"/>
          <p:nvPr/>
        </p:nvSpPr>
        <p:spPr>
          <a:xfrm>
            <a:off x="1343472" y="5919136"/>
            <a:ext cx="7704856" cy="7848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[‘a’, ‘b’, ‘c’, ‘d’, ‘e’, ‘f’, ‘g’]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[‘a’, ‘b’, ‘C’, ‘D’, ‘E’, ‘f’, ‘g’]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[‘a’, ‘b’, ‘f’, ‘g’]</a:t>
            </a:r>
          </a:p>
        </p:txBody>
      </p:sp>
    </p:spTree>
    <p:extLst>
      <p:ext uri="{BB962C8B-B14F-4D97-AF65-F5344CB8AC3E}">
        <p14:creationId xmlns:p14="http://schemas.microsoft.com/office/powerpoint/2010/main" val="364019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리스트의 기초 연산들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리스트 합병과 반복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앞에서 두 개의 리스트를 합칠 때는 연결 연산자인 </a:t>
            </a: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연산자를 사용할 수 있었다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리스트를 반복하는 것도 반복 연산자인 *을 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리스트의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길이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연산은 리스트의 길이를 계산하여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</a:t>
            </a:r>
            <a:r>
              <a:rPr lang="ko-KR" altLang="en-US" sz="1600" b="1" dirty="0">
                <a:latin typeface="+mj-ea"/>
                <a:ea typeface="+mj-ea"/>
              </a:rPr>
              <a:t>요소 추가하기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append()</a:t>
            </a:r>
            <a:r>
              <a:rPr lang="ko-KR" altLang="en-US" sz="1600" dirty="0">
                <a:latin typeface="+mj-ea"/>
                <a:ea typeface="+mj-ea"/>
              </a:rPr>
              <a:t>를 사용하여서 리스트의 끝에 새로운 항목을 추가할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EBB61-BC51-4EE7-BCF2-A050E13F1C20}"/>
              </a:ext>
            </a:extLst>
          </p:cNvPr>
          <p:cNvSpPr txBox="1"/>
          <p:nvPr/>
        </p:nvSpPr>
        <p:spPr>
          <a:xfrm>
            <a:off x="1343472" y="1844824"/>
            <a:ext cx="7704856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marvel_heroes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[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스파이더맨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헐크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“ , 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아이언맨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 ]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dc_heroes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[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슈퍼맨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배트맨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원더우먼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heroes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marvel_heroes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+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dc_heroes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print(heroes)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99DB0-43A8-4548-9BD3-414AA2678DBA}"/>
              </a:ext>
            </a:extLst>
          </p:cNvPr>
          <p:cNvSpPr txBox="1"/>
          <p:nvPr/>
        </p:nvSpPr>
        <p:spPr>
          <a:xfrm>
            <a:off x="1343472" y="2874704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스파이더맨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헐크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아이언맨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슈퍼맨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배트맨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원더우먼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53CFF-436D-4F48-B566-5801F4E8BA77}"/>
              </a:ext>
            </a:extLst>
          </p:cNvPr>
          <p:cNvSpPr txBox="1"/>
          <p:nvPr/>
        </p:nvSpPr>
        <p:spPr>
          <a:xfrm>
            <a:off x="1343472" y="3645024"/>
            <a:ext cx="770485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values = [ 1,2,3 ] * 3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print(values)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2EB28-23F3-453B-A58A-D8753B4E66CB}"/>
              </a:ext>
            </a:extLst>
          </p:cNvPr>
          <p:cNvSpPr txBox="1"/>
          <p:nvPr/>
        </p:nvSpPr>
        <p:spPr>
          <a:xfrm>
            <a:off x="1343472" y="4200992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[1, 2, 3, 1, 2, 3, 1, 2, 3]</a:t>
            </a:r>
          </a:p>
        </p:txBody>
      </p:sp>
    </p:spTree>
    <p:extLst>
      <p:ext uri="{BB962C8B-B14F-4D97-AF65-F5344CB8AC3E}">
        <p14:creationId xmlns:p14="http://schemas.microsoft.com/office/powerpoint/2010/main" val="45302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리스트의 기초 연산들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 </a:t>
            </a:r>
            <a:r>
              <a:rPr lang="ko-KR" altLang="en-US" sz="1600" b="1" dirty="0">
                <a:latin typeface="+mj-ea"/>
                <a:ea typeface="+mj-ea"/>
              </a:rPr>
              <a:t>요소 삽입하기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append() </a:t>
            </a:r>
            <a:r>
              <a:rPr lang="ko-KR" altLang="en-US" sz="1600" dirty="0">
                <a:latin typeface="+mj-ea"/>
                <a:ea typeface="+mj-ea"/>
              </a:rPr>
              <a:t>메소드는 리스트의 끝에 새로운 요소를 추가한다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우리는 종종 기존 리스트의 특정한 위치에 새로운 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소를 추가하기를 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경우에 사용할 수 있는 메소드가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insert()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다음과 같은 리스트의 인덱스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에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"</a:t>
            </a:r>
            <a:r>
              <a:rPr lang="ko-KR" altLang="en-US" sz="1600" dirty="0">
                <a:latin typeface="+mj-ea"/>
                <a:ea typeface="+mj-ea"/>
              </a:rPr>
              <a:t>생수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를 추가하여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EBB61-BC51-4EE7-BCF2-A050E13F1C20}"/>
              </a:ext>
            </a:extLst>
          </p:cNvPr>
          <p:cNvSpPr txBox="1"/>
          <p:nvPr/>
        </p:nvSpPr>
        <p:spPr>
          <a:xfrm>
            <a:off x="1343472" y="2585000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shopping_list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["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두부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양배추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딸기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"]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shopping_list.insert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(1,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생수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shopping_list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99DB0-43A8-4548-9BD3-414AA2678DBA}"/>
              </a:ext>
            </a:extLst>
          </p:cNvPr>
          <p:cNvSpPr txBox="1"/>
          <p:nvPr/>
        </p:nvSpPr>
        <p:spPr>
          <a:xfrm>
            <a:off x="1343472" y="3372029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두부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생수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양배추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딸기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CFAD5-9F37-4E83-A5BC-13576A3A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861048"/>
            <a:ext cx="3682538" cy="2378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D4644A-B3A5-450B-B9E1-27CF91C0CA31}"/>
              </a:ext>
            </a:extLst>
          </p:cNvPr>
          <p:cNvSpPr txBox="1"/>
          <p:nvPr/>
        </p:nvSpPr>
        <p:spPr>
          <a:xfrm>
            <a:off x="5190530" y="4773303"/>
            <a:ext cx="5001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+mj-ea"/>
                <a:ea typeface="+mj-ea"/>
              </a:rPr>
              <a:t>＂</a:t>
            </a:r>
            <a:r>
              <a:rPr lang="ko-KR" altLang="en-US" sz="1500">
                <a:solidFill>
                  <a:srgbClr val="FF0000"/>
                </a:solidFill>
                <a:latin typeface="+mj-ea"/>
                <a:ea typeface="+mj-ea"/>
              </a:rPr>
              <a:t>생수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"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항목이 인덱스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에 추가되었고 이후의 항목들은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모두 뒤로 한 칸 이동한 것을 알 수 있다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379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리스트의 기초 연산들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 </a:t>
            </a:r>
            <a:r>
              <a:rPr lang="ko-KR" altLang="en-US" sz="1600" b="1" dirty="0">
                <a:latin typeface="+mj-ea"/>
                <a:ea typeface="+mj-ea"/>
              </a:rPr>
              <a:t>요소 찾기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리스트에 어떤 요소가 있는지를 찾는 연산도 많이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어떤 요소가 리스트에 있는지 </a:t>
            </a:r>
            <a:r>
              <a:rPr lang="ko-KR" altLang="en-US" sz="1600" dirty="0" err="1">
                <a:latin typeface="+mj-ea"/>
                <a:ea typeface="+mj-ea"/>
              </a:rPr>
              <a:t>없는지만</a:t>
            </a:r>
            <a:r>
              <a:rPr lang="ko-KR" altLang="en-US" sz="1600" dirty="0">
                <a:latin typeface="+mj-ea"/>
                <a:ea typeface="+mj-ea"/>
              </a:rPr>
              <a:t> 알려면 </a:t>
            </a:r>
            <a:r>
              <a:rPr lang="en-US" altLang="ko-KR" sz="1600" dirty="0">
                <a:latin typeface="+mj-ea"/>
                <a:ea typeface="+mj-ea"/>
              </a:rPr>
              <a:t>in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연산자를 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우리는 종종 어떤 요소의 리스트 안에서의 위치를 알아야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경우에 사용할 수 있는 메소드가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index()</a:t>
            </a:r>
            <a:r>
              <a:rPr lang="ko-KR" altLang="en-US" sz="1600" dirty="0">
                <a:latin typeface="+mj-ea"/>
                <a:ea typeface="+mj-ea"/>
              </a:rPr>
              <a:t>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리스트에서 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슈퍼맨</a:t>
            </a:r>
            <a:r>
              <a:rPr lang="en-US" altLang="ko-KR" sz="1600" dirty="0">
                <a:latin typeface="+mj-ea"/>
                <a:ea typeface="+mj-ea"/>
              </a:rPr>
              <a:t>"</a:t>
            </a:r>
            <a:r>
              <a:rPr lang="ko-KR" altLang="en-US" sz="1600" dirty="0">
                <a:latin typeface="+mj-ea"/>
                <a:ea typeface="+mj-ea"/>
              </a:rPr>
              <a:t>의 인덱스를 알고 싶으면 다음과 같이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만약 리스트에 없는 항목을 </a:t>
            </a:r>
            <a:r>
              <a:rPr lang="en-US" altLang="ko-KR" sz="1600" dirty="0">
                <a:latin typeface="+mj-ea"/>
                <a:ea typeface="+mj-ea"/>
              </a:rPr>
              <a:t>index()</a:t>
            </a:r>
            <a:r>
              <a:rPr lang="ko-KR" altLang="en-US" sz="1600" dirty="0">
                <a:latin typeface="+mj-ea"/>
                <a:ea typeface="+mj-ea"/>
              </a:rPr>
              <a:t>로 찾으면 오류가 발생할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다음과 같이 먼저 리스트에 있는지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를 확인한 후에 항목의 인덱스를 찾는 것이 안전하다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EBB61-BC51-4EE7-BCF2-A050E13F1C20}"/>
              </a:ext>
            </a:extLst>
          </p:cNvPr>
          <p:cNvSpPr txBox="1"/>
          <p:nvPr/>
        </p:nvSpPr>
        <p:spPr>
          <a:xfrm>
            <a:off x="1343472" y="2194590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heroes = [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스파이더맨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슈퍼맨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헐크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아이언맨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배트맨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배트맨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 in heroes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배트맨은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영웅입니다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 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99DB0-43A8-4548-9BD3-414AA2678DBA}"/>
              </a:ext>
            </a:extLst>
          </p:cNvPr>
          <p:cNvSpPr txBox="1"/>
          <p:nvPr/>
        </p:nvSpPr>
        <p:spPr>
          <a:xfrm>
            <a:off x="1343472" y="2981619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배트맨은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영웅입니다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1EB64-F64B-4090-B964-B36CF1161415}"/>
              </a:ext>
            </a:extLst>
          </p:cNvPr>
          <p:cNvSpPr txBox="1"/>
          <p:nvPr/>
        </p:nvSpPr>
        <p:spPr>
          <a:xfrm>
            <a:off x="1343472" y="4068650"/>
            <a:ext cx="770485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heroes [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스파이더맨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슈퍼맨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헐크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아이언맨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배트맨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index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heroes.index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슈퍼맨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 				# index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는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 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39B71-FF1D-4FEB-8691-84F8CAB7D761}"/>
              </a:ext>
            </a:extLst>
          </p:cNvPr>
          <p:cNvSpPr txBox="1"/>
          <p:nvPr/>
        </p:nvSpPr>
        <p:spPr>
          <a:xfrm>
            <a:off x="1343472" y="5568952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heroes = [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스파이더맨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슈퍼맨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'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헐크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아이언맨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배트맨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슈퍼맨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 in heroes :                      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index =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heroes.index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슈퍼맨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27069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리스트란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리스트란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리스트는 이미 앞선 강의에서 몇 번 다룬 적이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이번 장에서는 리스트에 대해서 자세하게 보는 장이다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예를 들어서 학생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명의 성적 평균을 계산한다고 가정하자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평균을 계산하려면 먼지 각 학생들의 성적을 읽어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서 </a:t>
            </a:r>
            <a:r>
              <a:rPr lang="ko-KR" altLang="en-US" sz="1600" dirty="0" err="1">
                <a:latin typeface="+mj-ea"/>
                <a:ea typeface="+mj-ea"/>
              </a:rPr>
              <a:t>어딘가에</a:t>
            </a:r>
            <a:r>
              <a:rPr lang="ko-KR" altLang="en-US" sz="1600" dirty="0">
                <a:latin typeface="+mj-ea"/>
                <a:ea typeface="+mj-ea"/>
              </a:rPr>
              <a:t> 저장하여야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데이터를 저장할 수 있는 곳은 변수이다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학생이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명이므로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개의 변수가 필요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만약 학생이 </a:t>
            </a:r>
            <a:r>
              <a:rPr lang="en-US" altLang="ko-KR" sz="1600" dirty="0">
                <a:latin typeface="+mj-ea"/>
                <a:ea typeface="+mj-ea"/>
              </a:rPr>
              <a:t>30</a:t>
            </a:r>
            <a:r>
              <a:rPr lang="ko-KR" altLang="en-US" sz="1600" dirty="0">
                <a:latin typeface="+mj-ea"/>
                <a:ea typeface="+mj-ea"/>
              </a:rPr>
              <a:t>명이라면 어떻게 해야 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위의 방법대로라면 </a:t>
            </a:r>
            <a:r>
              <a:rPr lang="en-US" altLang="ko-KR" sz="1600" dirty="0">
                <a:latin typeface="+mj-ea"/>
                <a:ea typeface="+mj-ea"/>
              </a:rPr>
              <a:t>30</a:t>
            </a:r>
            <a:r>
              <a:rPr lang="ko-KR" altLang="en-US" sz="1600" dirty="0">
                <a:latin typeface="+mj-ea"/>
                <a:ea typeface="+mj-ea"/>
              </a:rPr>
              <a:t>개의 정수 변수를 생성하고 성적을 저장하여야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</a:t>
            </a:r>
            <a:r>
              <a:rPr lang="en-US" altLang="ko-KR" sz="1600" dirty="0">
                <a:latin typeface="+mj-ea"/>
                <a:ea typeface="+mj-ea"/>
              </a:rPr>
              <a:t>100</a:t>
            </a:r>
            <a:r>
              <a:rPr lang="ko-KR" altLang="en-US" sz="1600" dirty="0">
                <a:latin typeface="+mj-ea"/>
                <a:ea typeface="+mj-ea"/>
              </a:rPr>
              <a:t>명이라면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아니 </a:t>
            </a:r>
            <a:r>
              <a:rPr lang="en-US" altLang="ko-KR" sz="1600" dirty="0">
                <a:latin typeface="+mj-ea"/>
                <a:ea typeface="+mj-ea"/>
              </a:rPr>
              <a:t>10000</a:t>
            </a:r>
            <a:r>
              <a:rPr lang="ko-KR" altLang="en-US" sz="1600" dirty="0">
                <a:latin typeface="+mj-ea"/>
                <a:ea typeface="+mj-ea"/>
              </a:rPr>
              <a:t>명이라면 어떻게 할 것인가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이런 식으로 변수를 일일이 </a:t>
            </a:r>
            <a:r>
              <a:rPr lang="ko-KR" altLang="en-US" sz="1600" dirty="0" err="1">
                <a:latin typeface="+mj-ea"/>
                <a:ea typeface="+mj-ea"/>
              </a:rPr>
              <a:t>생성하다가는</a:t>
            </a:r>
            <a:r>
              <a:rPr lang="ko-KR" altLang="en-US" sz="1600" dirty="0">
                <a:latin typeface="+mj-ea"/>
                <a:ea typeface="+mj-ea"/>
              </a:rPr>
              <a:t> 프로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 err="1">
                <a:latin typeface="+mj-ea"/>
                <a:ea typeface="+mj-ea"/>
              </a:rPr>
              <a:t>그래머의</a:t>
            </a:r>
            <a:r>
              <a:rPr lang="ko-KR" altLang="en-US" sz="1600" dirty="0">
                <a:latin typeface="+mj-ea"/>
                <a:ea typeface="+mj-ea"/>
              </a:rPr>
              <a:t> 생활이 아주 힘들어질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다른 방법이 필요하다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3E29C2-EE14-4F23-9028-C943DC9C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4405521"/>
            <a:ext cx="4667250" cy="1647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CAD2D7-F66D-47A7-A0BD-B9B4E0C2B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4657933"/>
            <a:ext cx="554104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2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리스트의 기초 연산들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6) </a:t>
            </a:r>
            <a:r>
              <a:rPr lang="ko-KR" altLang="en-US" sz="1600" b="1" dirty="0">
                <a:latin typeface="+mj-ea"/>
                <a:ea typeface="+mj-ea"/>
              </a:rPr>
              <a:t>요소 삭제하기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pop()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메소드는 특정한 위치에 있는 항목을 삭제한다</a:t>
            </a:r>
            <a:r>
              <a:rPr lang="en-US" altLang="ko-KR" sz="1600" dirty="0">
                <a:latin typeface="+mj-ea"/>
                <a:ea typeface="+mj-ea"/>
              </a:rPr>
              <a:t>. pop(1) </a:t>
            </a:r>
            <a:r>
              <a:rPr lang="ko-KR" altLang="en-US" sz="1600" dirty="0">
                <a:latin typeface="+mj-ea"/>
                <a:ea typeface="+mj-ea"/>
              </a:rPr>
              <a:t>하면 인덱스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에 있는 항목이 삭제되는 동시에 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환된다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remove()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메소드는 항목을 받아서 제거한다</a:t>
            </a:r>
            <a:r>
              <a:rPr lang="en-US" altLang="ko-KR" sz="1600" dirty="0">
                <a:latin typeface="+mj-ea"/>
                <a:ea typeface="+mj-ea"/>
              </a:rPr>
              <a:t>. pop()</a:t>
            </a:r>
            <a:r>
              <a:rPr lang="ko-KR" altLang="en-US" sz="1600" dirty="0">
                <a:latin typeface="+mj-ea"/>
                <a:ea typeface="+mj-ea"/>
              </a:rPr>
              <a:t>과 다른 점은 항목의 값을 받아서 일치하는 항목을 삭제한다는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아울러 삭제된 값은 반환되지 않는다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EBB61-BC51-4EE7-BCF2-A050E13F1C20}"/>
              </a:ext>
            </a:extLst>
          </p:cNvPr>
          <p:cNvSpPr txBox="1"/>
          <p:nvPr/>
        </p:nvSpPr>
        <p:spPr>
          <a:xfrm>
            <a:off x="1343472" y="2194590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heroes = [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스파이더맨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슈퍼맨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헐크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아이언맨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배트맨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heroes.pop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(1))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heroes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99DB0-43A8-4548-9BD3-414AA2678DBA}"/>
              </a:ext>
            </a:extLst>
          </p:cNvPr>
          <p:cNvSpPr txBox="1"/>
          <p:nvPr/>
        </p:nvSpPr>
        <p:spPr>
          <a:xfrm>
            <a:off x="1343472" y="2990453"/>
            <a:ext cx="7704856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슈퍼맨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스파이더맨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헐크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아이언맨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배트맨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39B71-FF1D-4FEB-8691-84F8CAB7D761}"/>
              </a:ext>
            </a:extLst>
          </p:cNvPr>
          <p:cNvSpPr txBox="1"/>
          <p:nvPr/>
        </p:nvSpPr>
        <p:spPr>
          <a:xfrm>
            <a:off x="1343472" y="4409465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heroes = [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스파이더맨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“,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슈퍼맨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헐크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아이언맨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배트맨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조커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 ]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heroes.remove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조커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print(heroes)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76611-99E4-49D3-8326-2C81FED5053C}"/>
              </a:ext>
            </a:extLst>
          </p:cNvPr>
          <p:cNvSpPr txBox="1"/>
          <p:nvPr/>
        </p:nvSpPr>
        <p:spPr>
          <a:xfrm>
            <a:off x="1343472" y="5190680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스파이더맨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슈퍼맨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헐크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아이언맨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배트맨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12447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리스트의 기초 연산들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7) </a:t>
            </a:r>
            <a:r>
              <a:rPr lang="ko-KR" altLang="en-US" sz="1600" b="1" dirty="0">
                <a:latin typeface="+mj-ea"/>
                <a:ea typeface="+mj-ea"/>
              </a:rPr>
              <a:t>리스트 일치 검사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비교 연산자 </a:t>
            </a:r>
            <a:r>
              <a:rPr lang="en-US" altLang="ko-KR" sz="1600" dirty="0">
                <a:latin typeface="+mj-ea"/>
                <a:ea typeface="+mj-ea"/>
              </a:rPr>
              <a:t>==, !=, &gt;, &lt;</a:t>
            </a:r>
            <a:r>
              <a:rPr lang="ko-KR" altLang="en-US" sz="1600" dirty="0">
                <a:latin typeface="+mj-ea"/>
                <a:ea typeface="+mj-ea"/>
              </a:rPr>
              <a:t>를 사용하여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리스트를 비교할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리스트를 비교하려면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먼저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개의 리스트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가 동일한 자료형의 요소들을 가지고 있어야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리스트의 첫 번째 요소들을 비교한다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첫 번째 요소의 비교에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서 </a:t>
            </a:r>
            <a:r>
              <a:rPr lang="en-US" altLang="ko-KR" sz="1600" dirty="0">
                <a:latin typeface="+mj-ea"/>
                <a:ea typeface="+mj-ea"/>
              </a:rPr>
              <a:t>False</a:t>
            </a:r>
            <a:r>
              <a:rPr lang="ko-KR" altLang="en-US" sz="1600" dirty="0">
                <a:latin typeface="+mj-ea"/>
                <a:ea typeface="+mj-ea"/>
              </a:rPr>
              <a:t>가 나오면 더 이상의 비교는 없고 </a:t>
            </a:r>
            <a:r>
              <a:rPr lang="en-US" altLang="ko-KR" sz="1600" dirty="0">
                <a:latin typeface="+mj-ea"/>
                <a:ea typeface="+mj-ea"/>
              </a:rPr>
              <a:t>False</a:t>
            </a:r>
            <a:r>
              <a:rPr lang="ko-KR" altLang="en-US" sz="1600" dirty="0">
                <a:latin typeface="+mj-ea"/>
                <a:ea typeface="+mj-ea"/>
              </a:rPr>
              <a:t>가 그대로 출력된다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첫 번째 요소가 같으면 두 번째 요소를 꺼내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서 비교한다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 안의 모든 요소가 비교될 때까지 동일한 작업을 반복한다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 안의 모든 요소를 비교하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여 모두 </a:t>
            </a:r>
            <a:r>
              <a:rPr lang="en-US" altLang="ko-KR" sz="1600" dirty="0">
                <a:latin typeface="+mj-ea"/>
                <a:ea typeface="+mj-ea"/>
              </a:rPr>
              <a:t>True</a:t>
            </a:r>
            <a:r>
              <a:rPr lang="ko-KR" altLang="en-US" sz="1600" dirty="0">
                <a:latin typeface="+mj-ea"/>
                <a:ea typeface="+mj-ea"/>
              </a:rPr>
              <a:t>가 나오면 전체 결과가 </a:t>
            </a:r>
            <a:r>
              <a:rPr lang="en-US" altLang="ko-KR" sz="1600" dirty="0">
                <a:latin typeface="+mj-ea"/>
                <a:ea typeface="+mj-ea"/>
              </a:rPr>
              <a:t>True</a:t>
            </a:r>
            <a:r>
              <a:rPr lang="ko-KR" altLang="en-US" sz="1600" dirty="0">
                <a:latin typeface="+mj-ea"/>
                <a:ea typeface="+mj-ea"/>
              </a:rPr>
              <a:t>가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list1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list2</a:t>
            </a:r>
            <a:r>
              <a:rPr lang="ko-KR" altLang="en-US" sz="1600" dirty="0">
                <a:latin typeface="+mj-ea"/>
                <a:ea typeface="+mj-ea"/>
              </a:rPr>
              <a:t>를 연산자를 이용하여 비교해보면 다음과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첫 번째 요소가 </a:t>
            </a:r>
            <a:r>
              <a:rPr lang="en-US" altLang="ko-KR" sz="1600" dirty="0">
                <a:latin typeface="+mj-ea"/>
                <a:ea typeface="+mj-ea"/>
              </a:rPr>
              <a:t>==</a:t>
            </a:r>
            <a:r>
              <a:rPr lang="ko-KR" altLang="en-US" sz="1600" dirty="0">
                <a:latin typeface="+mj-ea"/>
                <a:ea typeface="+mj-ea"/>
              </a:rPr>
              <a:t>로 비교되고 이어서  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두 번째 요소가 </a:t>
            </a:r>
            <a:r>
              <a:rPr lang="en-US" altLang="ko-KR" sz="1600" dirty="0">
                <a:latin typeface="+mj-ea"/>
                <a:ea typeface="+mj-ea"/>
              </a:rPr>
              <a:t>==</a:t>
            </a:r>
            <a:r>
              <a:rPr lang="ko-KR" altLang="en-US" sz="1600" dirty="0">
                <a:latin typeface="+mj-ea"/>
                <a:ea typeface="+mj-ea"/>
              </a:rPr>
              <a:t>로 비교된다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리스트의 모든 요소에 대하여 연산이 </a:t>
            </a:r>
            <a:r>
              <a:rPr lang="en-US" altLang="ko-KR" sz="1600" dirty="0">
                <a:latin typeface="+mj-ea"/>
                <a:ea typeface="+mj-ea"/>
              </a:rPr>
              <a:t>True</a:t>
            </a:r>
            <a:r>
              <a:rPr lang="ko-KR" altLang="en-US" sz="1600" dirty="0">
                <a:latin typeface="+mj-ea"/>
                <a:ea typeface="+mj-ea"/>
              </a:rPr>
              <a:t>가 나오면 </a:t>
            </a:r>
            <a:r>
              <a:rPr lang="en-US" altLang="ko-KR" sz="1600" dirty="0">
                <a:latin typeface="+mj-ea"/>
                <a:ea typeface="+mj-ea"/>
              </a:rPr>
              <a:t>list1 == list2</a:t>
            </a:r>
            <a:r>
              <a:rPr lang="ko-KR" altLang="en-US" sz="1600" dirty="0">
                <a:latin typeface="+mj-ea"/>
                <a:ea typeface="+mj-ea"/>
              </a:rPr>
              <a:t>도 </a:t>
            </a:r>
            <a:r>
              <a:rPr lang="en-US" altLang="ko-KR" sz="1600" dirty="0">
                <a:latin typeface="+mj-ea"/>
                <a:ea typeface="+mj-ea"/>
              </a:rPr>
              <a:t>True</a:t>
            </a:r>
            <a:r>
              <a:rPr lang="ko-KR" altLang="en-US" sz="1600" dirty="0">
                <a:latin typeface="+mj-ea"/>
                <a:ea typeface="+mj-ea"/>
              </a:rPr>
              <a:t>가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== </a:t>
            </a:r>
            <a:r>
              <a:rPr lang="ko-KR" altLang="en-US" sz="1600" dirty="0">
                <a:latin typeface="+mj-ea"/>
                <a:ea typeface="+mj-ea"/>
              </a:rPr>
              <a:t>를 이용하여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리스트를 비교할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리스트의 길이가 다르면 </a:t>
            </a:r>
            <a:r>
              <a:rPr lang="en-US" altLang="ko-KR" sz="1600" dirty="0">
                <a:latin typeface="+mj-ea"/>
                <a:ea typeface="+mj-ea"/>
              </a:rPr>
              <a:t>False</a:t>
            </a:r>
            <a:r>
              <a:rPr lang="ko-KR" altLang="en-US" sz="1600" dirty="0">
                <a:latin typeface="+mj-ea"/>
                <a:ea typeface="+mj-ea"/>
              </a:rPr>
              <a:t>가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39B71-FF1D-4FEB-8691-84F8CAB7D761}"/>
              </a:ext>
            </a:extLst>
          </p:cNvPr>
          <p:cNvSpPr txBox="1"/>
          <p:nvPr/>
        </p:nvSpPr>
        <p:spPr>
          <a:xfrm>
            <a:off x="1343472" y="4005064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altLang="ko-KR" sz="1500" dirty="0">
                <a:latin typeface="+mj-ea"/>
                <a:ea typeface="+mj-ea"/>
                <a:cs typeface="Arial" panose="020B0604020202020204" pitchFamily="34" charset="0"/>
              </a:rPr>
              <a:t>list1 = [ 1, 2, 3 ]</a:t>
            </a:r>
          </a:p>
          <a:p>
            <a:r>
              <a:rPr lang="fi-FI" altLang="ko-KR" sz="1500" dirty="0">
                <a:latin typeface="+mj-ea"/>
                <a:ea typeface="+mj-ea"/>
                <a:cs typeface="Arial" panose="020B0604020202020204" pitchFamily="34" charset="0"/>
              </a:rPr>
              <a:t>list2 = [ 1, 2, 3 ]</a:t>
            </a:r>
          </a:p>
          <a:p>
            <a:r>
              <a:rPr lang="fi-FI" altLang="ko-KR" sz="1500" dirty="0">
                <a:latin typeface="+mj-ea"/>
                <a:ea typeface="+mj-ea"/>
                <a:cs typeface="Arial" panose="020B0604020202020204" pitchFamily="34" charset="0"/>
              </a:rPr>
              <a:t>print(list1 == list2)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76611-99E4-49D3-8326-2C81FED5053C}"/>
              </a:ext>
            </a:extLst>
          </p:cNvPr>
          <p:cNvSpPr txBox="1"/>
          <p:nvPr/>
        </p:nvSpPr>
        <p:spPr>
          <a:xfrm>
            <a:off x="1343472" y="4786279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110FF-AE49-4D4B-B7D8-BF019A59C1D2}"/>
              </a:ext>
            </a:extLst>
          </p:cNvPr>
          <p:cNvSpPr txBox="1"/>
          <p:nvPr/>
        </p:nvSpPr>
        <p:spPr>
          <a:xfrm>
            <a:off x="1343472" y="5512415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altLang="ko-KR" sz="1500" dirty="0">
                <a:latin typeface="+mj-ea"/>
                <a:ea typeface="+mj-ea"/>
                <a:cs typeface="Arial" panose="020B0604020202020204" pitchFamily="34" charset="0"/>
              </a:rPr>
              <a:t>list1 = [ 1, 2, 3 ]</a:t>
            </a:r>
          </a:p>
          <a:p>
            <a:r>
              <a:rPr lang="fi-FI" altLang="ko-KR" sz="1500" dirty="0">
                <a:latin typeface="+mj-ea"/>
                <a:ea typeface="+mj-ea"/>
                <a:cs typeface="Arial" panose="020B0604020202020204" pitchFamily="34" charset="0"/>
              </a:rPr>
              <a:t>list2 = [ 1, 2 ]</a:t>
            </a:r>
          </a:p>
          <a:p>
            <a:r>
              <a:rPr lang="fi-FI" altLang="ko-KR" sz="1500" dirty="0">
                <a:latin typeface="+mj-ea"/>
                <a:ea typeface="+mj-ea"/>
                <a:cs typeface="Arial" panose="020B0604020202020204" pitchFamily="34" charset="0"/>
              </a:rPr>
              <a:t>print(list1 == list2)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60751-927A-4DB8-8B0E-041B22E734A3}"/>
              </a:ext>
            </a:extLst>
          </p:cNvPr>
          <p:cNvSpPr txBox="1"/>
          <p:nvPr/>
        </p:nvSpPr>
        <p:spPr>
          <a:xfrm>
            <a:off x="1343472" y="6293630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4350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리스트의 기초 연산들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08720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8) </a:t>
            </a:r>
            <a:r>
              <a:rPr lang="ko-KR" altLang="en-US" sz="1600" b="1" dirty="0">
                <a:latin typeface="+mj-ea"/>
                <a:ea typeface="+mj-ea"/>
              </a:rPr>
              <a:t>리스트 정렬하기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리스트의 요소들을 크기 순으로 정렬시키는 연산은 아주 많이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리스트를 정렬하는 방법에는 다음과 </a:t>
            </a:r>
            <a:r>
              <a:rPr lang="ko-KR" altLang="en-US" sz="1600" dirty="0" err="1">
                <a:latin typeface="+mj-ea"/>
                <a:ea typeface="+mj-ea"/>
              </a:rPr>
              <a:t>같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가지의 방법이 있다</a:t>
            </a:r>
            <a:r>
              <a:rPr lang="en-US" altLang="ko-KR" sz="1600" dirty="0">
                <a:latin typeface="+mj-ea"/>
                <a:ea typeface="+mj-ea"/>
              </a:rPr>
              <a:t>. 2</a:t>
            </a:r>
            <a:r>
              <a:rPr lang="ko-KR" altLang="en-US" sz="1600" dirty="0">
                <a:latin typeface="+mj-ea"/>
                <a:ea typeface="+mj-ea"/>
              </a:rPr>
              <a:t>가지 방법이 약간 다르다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● 리스트 객체의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sort()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메소드를 사용하는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sorted() </a:t>
            </a:r>
            <a:r>
              <a:rPr lang="ko-KR" altLang="en-US" sz="1600" dirty="0">
                <a:latin typeface="+mj-ea"/>
                <a:ea typeface="+mj-ea"/>
              </a:rPr>
              <a:t>내장 함수를 사용하는 방법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sort() </a:t>
            </a:r>
            <a:r>
              <a:rPr lang="ko-KR" altLang="en-US" sz="1600" dirty="0">
                <a:latin typeface="+mj-ea"/>
                <a:ea typeface="+mj-ea"/>
              </a:rPr>
              <a:t>메소드는 리스트를 제자리</a:t>
            </a:r>
            <a:r>
              <a:rPr lang="en-US" altLang="ko-KR" sz="1600" dirty="0">
                <a:latin typeface="+mj-ea"/>
                <a:ea typeface="+mj-ea"/>
              </a:rPr>
              <a:t>(in-place)</a:t>
            </a:r>
            <a:r>
              <a:rPr lang="ko-KR" altLang="en-US" sz="1600" dirty="0">
                <a:latin typeface="+mj-ea"/>
                <a:ea typeface="+mj-ea"/>
              </a:rPr>
              <a:t>에서 정렬한다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sort()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가 호출되면 원본 리스트가 변경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의 코드에서 리스트 </a:t>
            </a:r>
            <a:r>
              <a:rPr lang="en-US" altLang="ko-KR" sz="1600" dirty="0">
                <a:latin typeface="+mj-ea"/>
                <a:ea typeface="+mj-ea"/>
              </a:rPr>
              <a:t>li</a:t>
            </a:r>
            <a:r>
              <a:rPr lang="ko-KR" altLang="en-US" sz="1600" dirty="0">
                <a:latin typeface="+mj-ea"/>
                <a:ea typeface="+mj-ea"/>
              </a:rPr>
              <a:t>는 정렬된 상태로 변경된다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원본을 유지하고 새로이 정렬된 리스트를 원한다면 내장 함수인 </a:t>
            </a:r>
            <a:r>
              <a:rPr lang="en-US" altLang="ko-KR" sz="1600" dirty="0">
                <a:latin typeface="+mj-ea"/>
                <a:ea typeface="+mj-ea"/>
              </a:rPr>
              <a:t>sorted()</a:t>
            </a:r>
            <a:r>
              <a:rPr lang="ko-KR" altLang="en-US" sz="1600" dirty="0">
                <a:latin typeface="+mj-ea"/>
                <a:ea typeface="+mj-ea"/>
              </a:rPr>
              <a:t>를 사용하는 것이 좋다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sorted()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정렬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된 새로운 리스트를 반환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39B71-FF1D-4FEB-8691-84F8CAB7D761}"/>
              </a:ext>
            </a:extLst>
          </p:cNvPr>
          <p:cNvSpPr txBox="1"/>
          <p:nvPr/>
        </p:nvSpPr>
        <p:spPr>
          <a:xfrm>
            <a:off x="1325283" y="3511056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 = [ 3, 2, 1, 5, 4 ]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li.sort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76611-99E4-49D3-8326-2C81FED5053C}"/>
              </a:ext>
            </a:extLst>
          </p:cNvPr>
          <p:cNvSpPr txBox="1"/>
          <p:nvPr/>
        </p:nvSpPr>
        <p:spPr>
          <a:xfrm>
            <a:off x="1343472" y="4307968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[1, 2, 3, 4, 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110FF-AE49-4D4B-B7D8-BF019A59C1D2}"/>
              </a:ext>
            </a:extLst>
          </p:cNvPr>
          <p:cNvSpPr txBox="1"/>
          <p:nvPr/>
        </p:nvSpPr>
        <p:spPr>
          <a:xfrm>
            <a:off x="1353520" y="5353120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 = [ 3, 2, 1, 5, 4 ]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s_li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sorted(li)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s_li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60751-927A-4DB8-8B0E-041B22E734A3}"/>
              </a:ext>
            </a:extLst>
          </p:cNvPr>
          <p:cNvSpPr txBox="1"/>
          <p:nvPr/>
        </p:nvSpPr>
        <p:spPr>
          <a:xfrm>
            <a:off x="1343472" y="6151854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2780184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리스트의 기초 연산들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1250"/>
            <a:ext cx="1071329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8) </a:t>
            </a:r>
            <a:r>
              <a:rPr lang="ko-KR" altLang="en-US" sz="1600" b="1" dirty="0">
                <a:latin typeface="+mj-ea"/>
                <a:ea typeface="+mj-ea"/>
              </a:rPr>
              <a:t>리스트 정렬하기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리스트를 정렬할 때</a:t>
            </a:r>
            <a:r>
              <a:rPr lang="en-US" altLang="ko-KR" sz="1600" dirty="0">
                <a:latin typeface="+mj-ea"/>
                <a:ea typeface="+mj-ea"/>
              </a:rPr>
              <a:t>, key </a:t>
            </a:r>
            <a:r>
              <a:rPr lang="ko-KR" altLang="en-US" sz="1600" dirty="0">
                <a:latin typeface="+mj-ea"/>
                <a:ea typeface="+mj-ea"/>
              </a:rPr>
              <a:t>매개 변수를 이용하여 요소들을 비교하기 전에 </a:t>
            </a:r>
            <a:r>
              <a:rPr lang="en-US" altLang="ko-KR" sz="1600" dirty="0">
                <a:latin typeface="+mj-ea"/>
                <a:ea typeface="+mj-ea"/>
              </a:rPr>
              <a:t>sorted() </a:t>
            </a:r>
            <a:r>
              <a:rPr lang="ko-KR" altLang="en-US" sz="1600" dirty="0">
                <a:latin typeface="+mj-ea"/>
                <a:ea typeface="+mj-ea"/>
              </a:rPr>
              <a:t>함수에 연결하여 호출되는 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를 지정할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split() </a:t>
            </a:r>
            <a:r>
              <a:rPr lang="ko-KR" altLang="en-US" sz="1600" dirty="0">
                <a:latin typeface="+mj-ea"/>
                <a:ea typeface="+mj-ea"/>
              </a:rPr>
              <a:t>함수를 연결해서 단어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토큰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별로 분리 후</a:t>
            </a:r>
            <a:r>
              <a:rPr lang="en-US" altLang="ko-KR" sz="1600" dirty="0">
                <a:latin typeface="+mj-ea"/>
                <a:ea typeface="+mj-ea"/>
              </a:rPr>
              <a:t>, key </a:t>
            </a:r>
            <a:r>
              <a:rPr lang="ko-KR" altLang="en-US" sz="1600" dirty="0">
                <a:latin typeface="+mj-ea"/>
                <a:ea typeface="+mj-ea"/>
              </a:rPr>
              <a:t>매개변수에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str.lower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값을 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정하면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아스키 코드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한글이면 유니코드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별로 정렬</a:t>
            </a:r>
            <a:r>
              <a:rPr lang="ko-KR" altLang="en-US" sz="1600" dirty="0">
                <a:latin typeface="+mj-ea"/>
                <a:ea typeface="+mj-ea"/>
              </a:rPr>
              <a:t>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list.sort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sorted()</a:t>
            </a:r>
            <a:r>
              <a:rPr lang="ko-KR" altLang="en-US" sz="1600" dirty="0">
                <a:latin typeface="+mj-ea"/>
                <a:ea typeface="+mj-ea"/>
              </a:rPr>
              <a:t>는 모두 부울형의 </a:t>
            </a:r>
            <a:r>
              <a:rPr lang="en-US" altLang="ko-KR" sz="1600" dirty="0">
                <a:latin typeface="+mj-ea"/>
                <a:ea typeface="+mj-ea"/>
              </a:rPr>
              <a:t>reverse </a:t>
            </a:r>
            <a:r>
              <a:rPr lang="ko-KR" altLang="en-US" sz="1600" dirty="0">
                <a:latin typeface="+mj-ea"/>
                <a:ea typeface="+mj-ea"/>
              </a:rPr>
              <a:t>매개 변수를 가진다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매개변수는 정렬 방향을 지정하는데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리스트를 역순으로 정렬하려면 다음과 같이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39B71-FF1D-4FEB-8691-84F8CAB7D761}"/>
              </a:ext>
            </a:extLst>
          </p:cNvPr>
          <p:cNvSpPr txBox="1"/>
          <p:nvPr/>
        </p:nvSpPr>
        <p:spPr>
          <a:xfrm>
            <a:off x="1325283" y="2610155"/>
            <a:ext cx="770485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sorted("A picture is worth a thousand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words.".split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(), key=str. lower))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76611-99E4-49D3-8326-2C81FED5053C}"/>
              </a:ext>
            </a:extLst>
          </p:cNvPr>
          <p:cNvSpPr txBox="1"/>
          <p:nvPr/>
        </p:nvSpPr>
        <p:spPr>
          <a:xfrm>
            <a:off x="1343472" y="3177843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['A', 'a', 'is', 'picture', 'thousand', 'words.', 'worth']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110FF-AE49-4D4B-B7D8-BF019A59C1D2}"/>
              </a:ext>
            </a:extLst>
          </p:cNvPr>
          <p:cNvSpPr txBox="1"/>
          <p:nvPr/>
        </p:nvSpPr>
        <p:spPr>
          <a:xfrm>
            <a:off x="1353520" y="4417016"/>
            <a:ext cx="770485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sorted([5, 2, 3, 1, 4], reverse=True)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print(li)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60751-927A-4DB8-8B0E-041B22E734A3}"/>
              </a:ext>
            </a:extLst>
          </p:cNvPr>
          <p:cNvSpPr txBox="1"/>
          <p:nvPr/>
        </p:nvSpPr>
        <p:spPr>
          <a:xfrm>
            <a:off x="1353520" y="4974656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270018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리스트의 기초 연산들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1250"/>
            <a:ext cx="1071329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9) </a:t>
            </a:r>
            <a:r>
              <a:rPr lang="ko-KR" altLang="en-US" sz="1600" b="1" dirty="0">
                <a:latin typeface="+mj-ea"/>
                <a:ea typeface="+mj-ea"/>
              </a:rPr>
              <a:t>문자열에서 리스트 만들기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문자열의 </a:t>
            </a:r>
            <a:r>
              <a:rPr lang="en-US" altLang="ko-KR" sz="1600" dirty="0">
                <a:latin typeface="+mj-ea"/>
                <a:ea typeface="+mj-ea"/>
              </a:rPr>
              <a:t>split() </a:t>
            </a:r>
            <a:r>
              <a:rPr lang="ko-KR" altLang="en-US" sz="1600" dirty="0">
                <a:latin typeface="+mj-ea"/>
                <a:ea typeface="+mj-ea"/>
              </a:rPr>
              <a:t>메소드는 문자열을 분리하고 이것을 리스트로 만들어서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때 문자열을 분리하는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분리자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(separator)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를 지정</a:t>
            </a:r>
            <a:r>
              <a:rPr lang="ko-KR" altLang="en-US" sz="1600" dirty="0">
                <a:latin typeface="+mj-ea"/>
                <a:ea typeface="+mj-ea"/>
              </a:rPr>
              <a:t>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분리자가 지정되지 않으면 스페이스를 이용하여 문자열을 분리한다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만약 </a:t>
            </a:r>
            <a:r>
              <a:rPr lang="en-US" altLang="ko-KR" sz="1600" dirty="0">
                <a:latin typeface="+mj-ea"/>
                <a:ea typeface="+mj-ea"/>
              </a:rPr>
              <a:t>,(</a:t>
            </a:r>
            <a:r>
              <a:rPr lang="ko-KR" altLang="en-US" sz="1600" dirty="0">
                <a:latin typeface="+mj-ea"/>
                <a:ea typeface="+mj-ea"/>
              </a:rPr>
              <a:t>콤마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를 이용하여 문자열을 분리하려고 한다면 다음과 같이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39B71-FF1D-4FEB-8691-84F8CAB7D761}"/>
              </a:ext>
            </a:extLst>
          </p:cNvPr>
          <p:cNvSpPr txBox="1"/>
          <p:nvPr/>
        </p:nvSpPr>
        <p:spPr>
          <a:xfrm>
            <a:off x="1325283" y="2275200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statement = "Where there is a will, there is a way"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statement.split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76611-99E4-49D3-8326-2C81FED5053C}"/>
              </a:ext>
            </a:extLst>
          </p:cNvPr>
          <p:cNvSpPr txBox="1"/>
          <p:nvPr/>
        </p:nvSpPr>
        <p:spPr>
          <a:xfrm>
            <a:off x="1333424" y="3074019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['Where', 'there', 'is', 'a', 'will,', 'there’, ‘is’, ‘a’, 'way']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3656A-2B95-4C11-B3EB-DE4EB578B71D}"/>
              </a:ext>
            </a:extLst>
          </p:cNvPr>
          <p:cNvSpPr txBox="1"/>
          <p:nvPr/>
        </p:nvSpPr>
        <p:spPr>
          <a:xfrm>
            <a:off x="1325283" y="4112397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statement = "Where there is a will, there is a way"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=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statement.split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(“,”)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print(li)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CBD1A-D10C-44A4-8C7B-82BE0FBBFCF5}"/>
              </a:ext>
            </a:extLst>
          </p:cNvPr>
          <p:cNvSpPr txBox="1"/>
          <p:nvPr/>
        </p:nvSpPr>
        <p:spPr>
          <a:xfrm>
            <a:off x="1333424" y="4891120"/>
            <a:ext cx="7704856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['Where there is a will,', ‘ there is a way']</a:t>
            </a:r>
          </a:p>
        </p:txBody>
      </p:sp>
    </p:spTree>
    <p:extLst>
      <p:ext uri="{BB962C8B-B14F-4D97-AF65-F5344CB8AC3E}">
        <p14:creationId xmlns:p14="http://schemas.microsoft.com/office/powerpoint/2010/main" val="228439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리스트의 기초 연산들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1250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  <a:ea typeface="+mj-ea"/>
              </a:rPr>
              <a:t>리스트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연산 정리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4BAA03-5652-4545-977A-B8CCABCB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543050"/>
            <a:ext cx="8314050" cy="42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43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리스트란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리스트란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쉽게 대량의 데이터를 저장할 수 있는 공간을 만들 수 있어야 하고 이 이 데이터들을 손쉽게 처리할 수 있는 방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   법이 필요하다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그래서 탄생하게 된 것이 리스트이다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리스트를 사용하면 대량의 데이터를 효율적이고 간편하게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치리할</a:t>
            </a:r>
            <a:r>
              <a:rPr lang="ko-KR" altLang="en-US" sz="1600" dirty="0">
                <a:latin typeface="+mj-ea"/>
                <a:ea typeface="+mj-ea"/>
              </a:rPr>
              <a:t>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</a:t>
            </a:r>
            <a:r>
              <a:rPr lang="en-US" altLang="ko-KR" sz="1600" dirty="0">
                <a:latin typeface="+mj-ea"/>
                <a:ea typeface="+mj-ea"/>
              </a:rPr>
              <a:t>(list)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[ ] </a:t>
            </a:r>
            <a:r>
              <a:rPr lang="ko-KR" altLang="en-US" sz="1600" dirty="0">
                <a:latin typeface="+mj-ea"/>
                <a:ea typeface="+mj-ea"/>
              </a:rPr>
              <a:t>안에 값을 여러 개의 데이터가 저장되어 있는 장소이다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리스트는 아래와 같이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[  ]</a:t>
            </a:r>
            <a:r>
              <a:rPr lang="ko-KR" altLang="en-US" sz="1600" dirty="0">
                <a:latin typeface="+mj-ea"/>
                <a:ea typeface="+mj-ea"/>
              </a:rPr>
              <a:t>안에 값을 나열하면 생성된다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개의 정수를 저장하고 있는 리스트를 생성하면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초기값이 있으면 위와 같이 생성하면 되지만 공백 리스트를 생성한 후에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사용자로부터 값을 받아서 리스트에 추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가하려면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append()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메소드를 사용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4233F2-AC90-4357-9ABF-AA5783C4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965015"/>
            <a:ext cx="6657975" cy="106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F7171-DF69-4973-A678-F8F2C76960F4}"/>
              </a:ext>
            </a:extLst>
          </p:cNvPr>
          <p:cNvSpPr txBox="1"/>
          <p:nvPr/>
        </p:nvSpPr>
        <p:spPr>
          <a:xfrm>
            <a:off x="1415480" y="4437112"/>
            <a:ext cx="6279780" cy="3231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scores  = [ 32, 56, 64, 72, 12, 37, 98, 77, 59, 69]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70817-8D53-40B0-A9CE-CCFC56AF182D}"/>
              </a:ext>
            </a:extLst>
          </p:cNvPr>
          <p:cNvSpPr txBox="1"/>
          <p:nvPr/>
        </p:nvSpPr>
        <p:spPr>
          <a:xfrm>
            <a:off x="1415480" y="5573107"/>
            <a:ext cx="6279780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scores = [ 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in range(10):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scores.append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(int(input("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성적을 </a:t>
            </a:r>
            <a:r>
              <a:rPr lang="ko-KR" altLang="en-US" sz="15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:")))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print(scores)</a:t>
            </a:r>
          </a:p>
        </p:txBody>
      </p:sp>
    </p:spTree>
    <p:extLst>
      <p:ext uri="{BB962C8B-B14F-4D97-AF65-F5344CB8AC3E}">
        <p14:creationId xmlns:p14="http://schemas.microsoft.com/office/powerpoint/2010/main" val="113861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리스트란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리스트란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특히 리스트가 꼭 필요한 경우는 서로 관련된 데이터를 차례로 접근하여서 처리하고 싶은 경우이다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관련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된 데이터들이 서로 다른 이름을 사용하고 있다면 이들 이름을 일일이 기억해야 할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그러나 하나의 이름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을 공유하고 단지 번호만 다를 뿐이라면 아주 쉽게 기억할 수 있고 편리하게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리스트은 </a:t>
            </a:r>
            <a:r>
              <a:rPr lang="ko-KR" altLang="en-US" sz="1600" dirty="0" err="1">
                <a:latin typeface="+mj-ea"/>
                <a:ea typeface="+mj-ea"/>
              </a:rPr>
              <a:t>근본적으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로 데이터들에게 하나하나 이름을 붙이지 않고 전체 집단에 하나의 이름을 부여한 다음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숫자로 된 번호를 통하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여 각각의 데이터에 접근하는 방법이다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다양한 종류의 데이터를 하나의 리스트 안에 함께 저장할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부분은 이미 앞서서 강의를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한 적이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파이썬의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리스트는 다른 언어의 배열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(array)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과 유사하다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하지만 배열의 크기는 고정되어 있는 반면에 리스트의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크기는 가변적이다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요소의 개수에 따라서 커지거나 작아질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 배열은 같은 데이터 타입만 저장할 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있지만 리스트에는 다양한 종류의 데이터 타입형태를 섞어서 저장할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하여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리스트가 배열보다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훨씬 사용하기 편하다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F7171-DF69-4973-A678-F8F2C76960F4}"/>
              </a:ext>
            </a:extLst>
          </p:cNvPr>
          <p:cNvSpPr txBox="1"/>
          <p:nvPr/>
        </p:nvSpPr>
        <p:spPr>
          <a:xfrm>
            <a:off x="1395384" y="4077072"/>
            <a:ext cx="6279780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[1, "computer", 3. 4]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["apple", [8, 4, 5]]</a:t>
            </a:r>
          </a:p>
        </p:txBody>
      </p:sp>
    </p:spTree>
    <p:extLst>
      <p:ext uri="{BB962C8B-B14F-4D97-AF65-F5344CB8AC3E}">
        <p14:creationId xmlns:p14="http://schemas.microsoft.com/office/powerpoint/2010/main" val="212914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리스트란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92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</a:rPr>
              <a:t>리스트 요소 접근하기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앞에서 리스트를 어떻게 생성하는지를 살펴보았다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리스트에 저장된 데이터들을 리스트 요소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(array element)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라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고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그렇다면 리스트 요소들은 어떤 식으로 접근 해야 하는가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리스트의 요소에는 번호가 붙어 있는데 이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것을 인덱스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(index,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첨자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라고 칭한다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리스트의 이름을 쓰고 괄호 </a:t>
            </a:r>
            <a:r>
              <a:rPr lang="en-US" altLang="ko-KR" sz="1600" dirty="0">
                <a:latin typeface="+mj-ea"/>
                <a:ea typeface="+mj-ea"/>
              </a:rPr>
              <a:t>[] </a:t>
            </a:r>
            <a:r>
              <a:rPr lang="ko-KR" altLang="en-US" sz="1600" dirty="0">
                <a:latin typeface="+mj-ea"/>
                <a:ea typeface="+mj-ea"/>
              </a:rPr>
              <a:t>안에 번호를 표시하면 리스트 요소가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예를 들어서 리스트의 이름이 </a:t>
            </a:r>
            <a:r>
              <a:rPr lang="en-US" altLang="ko-KR" sz="1600" dirty="0">
                <a:latin typeface="+mj-ea"/>
                <a:ea typeface="+mj-ea"/>
              </a:rPr>
              <a:t>scores</a:t>
            </a:r>
            <a:r>
              <a:rPr lang="ko-KR" altLang="en-US" sz="1600" dirty="0">
                <a:latin typeface="+mj-ea"/>
                <a:ea typeface="+mj-ea"/>
              </a:rPr>
              <a:t>라면 리스트 요소는 </a:t>
            </a:r>
            <a:r>
              <a:rPr lang="en-US" altLang="ko-KR" sz="1600" dirty="0">
                <a:latin typeface="+mj-ea"/>
                <a:ea typeface="+mj-ea"/>
              </a:rPr>
              <a:t>scores[0], scores[1], scores[2], …. scores[9]</a:t>
            </a:r>
            <a:r>
              <a:rPr lang="ko-KR" altLang="en-US" sz="1600" dirty="0">
                <a:latin typeface="+mj-ea"/>
                <a:ea typeface="+mj-ea"/>
              </a:rPr>
              <a:t>으로 표시된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scores </a:t>
            </a:r>
            <a:r>
              <a:rPr lang="ko-KR" altLang="en-US" sz="1600" dirty="0">
                <a:latin typeface="+mj-ea"/>
                <a:ea typeface="+mj-ea"/>
              </a:rPr>
              <a:t>리스트에서 번호가 </a:t>
            </a:r>
            <a:r>
              <a:rPr lang="en-US" altLang="ko-KR" sz="1600" dirty="0">
                <a:latin typeface="+mj-ea"/>
                <a:ea typeface="+mj-ea"/>
              </a:rPr>
              <a:t>5</a:t>
            </a:r>
            <a:r>
              <a:rPr lang="ko-KR" altLang="en-US" sz="1600" dirty="0">
                <a:latin typeface="+mj-ea"/>
                <a:ea typeface="+mj-ea"/>
              </a:rPr>
              <a:t>인 요소에 접근하려면 </a:t>
            </a:r>
            <a:r>
              <a:rPr lang="en-US" altLang="ko-KR" sz="1600" dirty="0">
                <a:latin typeface="+mj-ea"/>
                <a:ea typeface="+mj-ea"/>
              </a:rPr>
              <a:t>scores[5] </a:t>
            </a:r>
            <a:r>
              <a:rPr lang="ko-KR" altLang="en-US" sz="1600" dirty="0">
                <a:latin typeface="+mj-ea"/>
                <a:ea typeface="+mj-ea"/>
              </a:rPr>
              <a:t>와 같이 적어주면 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유효한 인덱스의 범위는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에서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리스트 크기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-1)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까지이다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리스트 요소는 변수와 </a:t>
            </a:r>
            <a:r>
              <a:rPr lang="en-US" altLang="ko-KR" sz="1600" dirty="0">
                <a:latin typeface="+mj-ea"/>
                <a:ea typeface="+mj-ea"/>
              </a:rPr>
              <a:t>100% </a:t>
            </a:r>
            <a:r>
              <a:rPr lang="ko-KR" altLang="en-US" sz="1600" dirty="0">
                <a:latin typeface="+mj-ea"/>
                <a:ea typeface="+mj-ea"/>
              </a:rPr>
              <a:t>동일하다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 요소에 값을 저장할 수 있고 리스트 요소에 저장된 값을 꺼낼 수도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27DFE4-E9C8-4AB2-B48D-53F060A4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1" y="3356993"/>
            <a:ext cx="4536503" cy="144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32F8AC-3A2C-4F82-AD78-3A0404A653FA}"/>
              </a:ext>
            </a:extLst>
          </p:cNvPr>
          <p:cNvSpPr txBox="1"/>
          <p:nvPr/>
        </p:nvSpPr>
        <p:spPr>
          <a:xfrm>
            <a:off x="1415481" y="5955942"/>
            <a:ext cx="6048671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scores[0] = 80              # 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번째 요소에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80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을 저장함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scores[1] = scores[0]      # 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번째 요소의 값을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번째 요소로 복사함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1AACF-BD2F-431F-990C-92A7F4331CE2}"/>
              </a:ext>
            </a:extLst>
          </p:cNvPr>
          <p:cNvSpPr txBox="1"/>
          <p:nvPr/>
        </p:nvSpPr>
        <p:spPr>
          <a:xfrm>
            <a:off x="7536160" y="5955942"/>
            <a:ext cx="4176464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scores[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] = 10      #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는 정수 변수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scores[i+2] = 20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수식이 인덱스가 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952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리스트란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522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  <a:ea typeface="+mj-ea"/>
              </a:rPr>
              <a:t>리스트 요소 접근하기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리스트 요소에 인덱스 범위를 확인하고 값을 저장하는 코드는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3)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리스트 순회하기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리스트에 있는 요소들을 순서대로 방문하는 작업은 아주 많이 나타난다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기본적으로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가지의 방법이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첫 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째 방법은 인덱스를 사용하여 방문하는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크기가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인 </a:t>
            </a:r>
            <a:r>
              <a:rPr lang="en-US" altLang="ko-KR" sz="1600" dirty="0">
                <a:latin typeface="+mj-ea"/>
                <a:ea typeface="+mj-ea"/>
              </a:rPr>
              <a:t>scores </a:t>
            </a:r>
            <a:r>
              <a:rPr lang="ko-KR" altLang="en-US" sz="1600" dirty="0">
                <a:latin typeface="+mj-ea"/>
                <a:ea typeface="+mj-ea"/>
              </a:rPr>
              <a:t>리스트를 가정하자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변수를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에서 시작하여 하나씩 증가시키면서 거기에 해당되는 리스트 요소를 방문하는 방법이다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여기서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(scores)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리스트의 크기를 반환</a:t>
            </a:r>
            <a:r>
              <a:rPr lang="ko-KR" altLang="en-US" sz="1600" dirty="0">
                <a:latin typeface="+mj-ea"/>
                <a:ea typeface="+mj-ea"/>
              </a:rPr>
              <a:t>하므로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변수 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0, 1, 2, 3, … 9</a:t>
            </a:r>
            <a:r>
              <a:rPr lang="ko-KR" altLang="en-US" sz="1600" dirty="0">
                <a:latin typeface="+mj-ea"/>
                <a:ea typeface="+mj-ea"/>
              </a:rPr>
              <a:t>와 같이 변경되고 </a:t>
            </a:r>
            <a:r>
              <a:rPr lang="en-US" altLang="ko-KR" sz="1600" dirty="0">
                <a:latin typeface="+mj-ea"/>
                <a:ea typeface="+mj-ea"/>
              </a:rPr>
              <a:t>scores[</a:t>
            </a:r>
            <a:r>
              <a:rPr lang="en-US" altLang="ko-KR" sz="1600" dirty="0" err="1">
                <a:latin typeface="+mj-ea"/>
                <a:ea typeface="+mj-ea"/>
              </a:rPr>
              <a:t>i</a:t>
            </a:r>
            <a:r>
              <a:rPr lang="en-US" altLang="ko-KR" sz="1600" dirty="0">
                <a:latin typeface="+mj-ea"/>
                <a:ea typeface="+mj-ea"/>
              </a:rPr>
              <a:t>]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그 번호에 해당되는 리스트 요소가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리스트 요소를 변경할 필요가 있다면 이것이 유일한 방법이다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2F8AC-3A2C-4F82-AD78-3A0404A653FA}"/>
              </a:ext>
            </a:extLst>
          </p:cNvPr>
          <p:cNvSpPr txBox="1"/>
          <p:nvPr/>
        </p:nvSpPr>
        <p:spPr>
          <a:xfrm>
            <a:off x="1415480" y="1866890"/>
            <a:ext cx="6048671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&gt;= o and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&lt;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(scores) 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scores[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] =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090F4-4155-4D9E-8638-E81D804D7E53}"/>
              </a:ext>
            </a:extLst>
          </p:cNvPr>
          <p:cNvSpPr txBox="1"/>
          <p:nvPr/>
        </p:nvSpPr>
        <p:spPr>
          <a:xfrm>
            <a:off x="1415480" y="4147408"/>
            <a:ext cx="6048671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ko-KR" sz="1500" dirty="0">
                <a:latin typeface="+mj-ea"/>
                <a:ea typeface="+mj-ea"/>
                <a:cs typeface="Arial" panose="020B0604020202020204" pitchFamily="34" charset="0"/>
              </a:rPr>
              <a:t>for i in range (len(scores)):</a:t>
            </a:r>
          </a:p>
          <a:p>
            <a:r>
              <a:rPr lang="da-DK" altLang="ko-KR" sz="1500" dirty="0">
                <a:latin typeface="+mj-ea"/>
                <a:ea typeface="+mj-ea"/>
                <a:cs typeface="Arial" panose="020B0604020202020204" pitchFamily="34" charset="0"/>
              </a:rPr>
              <a:t>	print(i, score[i])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528CF-1B79-4A0A-9196-8DD21273F002}"/>
              </a:ext>
            </a:extLst>
          </p:cNvPr>
          <p:cNvSpPr txBox="1"/>
          <p:nvPr/>
        </p:nvSpPr>
        <p:spPr>
          <a:xfrm>
            <a:off x="1415480" y="5594451"/>
            <a:ext cx="6048671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ko-KR" sz="1500" dirty="0">
                <a:latin typeface="+mj-ea"/>
                <a:ea typeface="+mj-ea"/>
                <a:cs typeface="Arial" panose="020B0604020202020204" pitchFamily="34" charset="0"/>
              </a:rPr>
              <a:t>for i in range (len(scores)):</a:t>
            </a:r>
          </a:p>
          <a:p>
            <a:r>
              <a:rPr lang="da-DK" altLang="ko-KR" sz="1500" dirty="0">
                <a:latin typeface="+mj-ea"/>
                <a:ea typeface="+mj-ea"/>
                <a:cs typeface="Arial" panose="020B0604020202020204" pitchFamily="34" charset="0"/>
              </a:rPr>
              <a:t>	score</a:t>
            </a:r>
            <a:r>
              <a:rPr lang="da-DK" altLang="ko-KR" sz="1500">
                <a:latin typeface="+mj-ea"/>
                <a:ea typeface="+mj-ea"/>
                <a:cs typeface="Arial" panose="020B0604020202020204" pitchFamily="34" charset="0"/>
              </a:rPr>
              <a:t>[i] </a:t>
            </a:r>
            <a:r>
              <a:rPr lang="da-DK" altLang="ko-KR" sz="1500" dirty="0">
                <a:latin typeface="+mj-ea"/>
                <a:ea typeface="+mj-ea"/>
                <a:cs typeface="Arial" panose="020B0604020202020204" pitchFamily="34" charset="0"/>
              </a:rPr>
              <a:t>= i*10</a:t>
            </a:r>
          </a:p>
        </p:txBody>
      </p:sp>
    </p:spTree>
    <p:extLst>
      <p:ext uri="{BB962C8B-B14F-4D97-AF65-F5344CB8AC3E}">
        <p14:creationId xmlns:p14="http://schemas.microsoft.com/office/powerpoint/2010/main" val="322891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리스트란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3)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리스트 순회하기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단순히 리스트 요소의 값을 알고 싶은 경우에는 아래와 같은 형식을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scores </a:t>
            </a:r>
            <a:r>
              <a:rPr lang="ko-KR" altLang="en-US" sz="1600" dirty="0">
                <a:latin typeface="+mj-ea"/>
                <a:ea typeface="+mj-ea"/>
              </a:rPr>
              <a:t>리스트의 모든 요소를 출력하려면 아래와 같이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scores </a:t>
            </a:r>
            <a:r>
              <a:rPr lang="ko-KR" altLang="en-US" sz="1600" dirty="0">
                <a:latin typeface="+mj-ea"/>
                <a:ea typeface="+mj-ea"/>
              </a:rPr>
              <a:t>리스트의 첫 번째 요소부터 변수 </a:t>
            </a:r>
            <a:r>
              <a:rPr lang="en-US" altLang="ko-KR" sz="1600" dirty="0">
                <a:latin typeface="+mj-ea"/>
                <a:ea typeface="+mj-ea"/>
              </a:rPr>
              <a:t>element</a:t>
            </a:r>
            <a:r>
              <a:rPr lang="ko-KR" altLang="en-US" sz="1600" dirty="0">
                <a:latin typeface="+mj-ea"/>
                <a:ea typeface="+mj-ea"/>
              </a:rPr>
              <a:t>에 할당되고 반복 루프 안의 문장들이 실행된다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한번의 반복이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끝나민</a:t>
            </a:r>
            <a:r>
              <a:rPr lang="ko-KR" altLang="en-US" sz="1600" dirty="0">
                <a:latin typeface="+mj-ea"/>
                <a:ea typeface="+mj-ea"/>
              </a:rPr>
              <a:t> 두 번째 요소가 변수 </a:t>
            </a:r>
            <a:r>
              <a:rPr lang="en-US" altLang="ko-KR" sz="1600" dirty="0">
                <a:latin typeface="+mj-ea"/>
                <a:ea typeface="+mj-ea"/>
              </a:rPr>
              <a:t>element</a:t>
            </a:r>
            <a:r>
              <a:rPr lang="ko-KR" altLang="en-US" sz="1600" dirty="0">
                <a:latin typeface="+mj-ea"/>
                <a:ea typeface="+mj-ea"/>
              </a:rPr>
              <a:t>에 할당된다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경우에는 우리가 리스트의 크기에 대하여 신경 쓰지 않아도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090F4-4155-4D9E-8638-E81D804D7E53}"/>
              </a:ext>
            </a:extLst>
          </p:cNvPr>
          <p:cNvSpPr txBox="1"/>
          <p:nvPr/>
        </p:nvSpPr>
        <p:spPr>
          <a:xfrm>
            <a:off x="1415480" y="4147408"/>
            <a:ext cx="6048671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ko-KR" sz="1500" dirty="0">
                <a:latin typeface="+mj-ea"/>
                <a:ea typeface="+mj-ea"/>
                <a:cs typeface="Arial" panose="020B0604020202020204" pitchFamily="34" charset="0"/>
              </a:rPr>
              <a:t>for element in scores:</a:t>
            </a:r>
          </a:p>
          <a:p>
            <a:r>
              <a:rPr lang="da-DK" altLang="ko-KR" sz="1500" dirty="0">
                <a:latin typeface="+mj-ea"/>
                <a:ea typeface="+mj-ea"/>
                <a:cs typeface="Arial" panose="020B0604020202020204" pitchFamily="34" charset="0"/>
              </a:rPr>
              <a:t>	print(element)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DECD3-CA30-46AA-929E-5DCAB12F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06950"/>
            <a:ext cx="4822106" cy="16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6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리스트란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list </a:t>
            </a:r>
            <a:r>
              <a:rPr lang="ko-KR" altLang="en-US" sz="1600" b="1" dirty="0">
                <a:latin typeface="+mj-ea"/>
                <a:ea typeface="+mj-ea"/>
              </a:rPr>
              <a:t>클래스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리스트는 </a:t>
            </a:r>
            <a:r>
              <a:rPr lang="en-US" altLang="ko-KR" sz="1600" dirty="0">
                <a:latin typeface="+mj-ea"/>
                <a:ea typeface="+mj-ea"/>
              </a:rPr>
              <a:t>list </a:t>
            </a:r>
            <a:r>
              <a:rPr lang="ko-KR" altLang="en-US" sz="1600" dirty="0">
                <a:latin typeface="+mj-ea"/>
                <a:ea typeface="+mj-ea"/>
              </a:rPr>
              <a:t>클래스에 의하여 정의된다</a:t>
            </a:r>
            <a:r>
              <a:rPr lang="en-US" altLang="ko-KR" sz="1600" dirty="0">
                <a:latin typeface="+mj-ea"/>
                <a:ea typeface="+mj-ea"/>
              </a:rPr>
              <a:t>. list </a:t>
            </a:r>
            <a:r>
              <a:rPr lang="ko-KR" altLang="en-US" sz="1600" dirty="0">
                <a:latin typeface="+mj-ea"/>
                <a:ea typeface="+mj-ea"/>
              </a:rPr>
              <a:t>클래스의 생성자를 이용해서도 생성할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아래는 모두 리스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트를</a:t>
            </a:r>
            <a:r>
              <a:rPr lang="ko-KR" altLang="en-US" sz="1600" dirty="0">
                <a:latin typeface="+mj-ea"/>
                <a:ea typeface="+mj-ea"/>
              </a:rPr>
              <a:t> 생성하는 방법들이다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위의 방법들은 초기값을 사용하여 리스트를 생성하는 방법과 동일하다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위의 문장들은 아래의 문장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들과 동일하다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090F4-4155-4D9E-8638-E81D804D7E53}"/>
              </a:ext>
            </a:extLst>
          </p:cNvPr>
          <p:cNvSpPr txBox="1"/>
          <p:nvPr/>
        </p:nvSpPr>
        <p:spPr>
          <a:xfrm>
            <a:off x="1415480" y="2255104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list1 = list()		 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공백 리스트 생성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list2 = list("Hello")		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문자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H, e, l, l, o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를 요소로 가지는 리스트 생성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list3 = list(range(0, 5))	# 0, 1, 2, 3, 4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를 요소가 가지는 리스트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57EB8-6551-45DD-8C66-6221EDF33628}"/>
              </a:ext>
            </a:extLst>
          </p:cNvPr>
          <p:cNvSpPr txBox="1"/>
          <p:nvPr/>
        </p:nvSpPr>
        <p:spPr>
          <a:xfrm>
            <a:off x="1415480" y="4029737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list1 = [ ] 			        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공백 리스트 생성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list2 = [ "H", "e", "l", "l", "o" ] 	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문자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H, e, l, l, o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를 요소로 가지는 리스트 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list3 = [ 0, 1, 2, 3, 4 ]		       # 0, 1, 2, 3, 4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를 요소가 가지는 리스트 생성</a:t>
            </a:r>
          </a:p>
        </p:txBody>
      </p:sp>
    </p:spTree>
    <p:extLst>
      <p:ext uri="{BB962C8B-B14F-4D97-AF65-F5344CB8AC3E}">
        <p14:creationId xmlns:p14="http://schemas.microsoft.com/office/powerpoint/2010/main" val="245601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리스트란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 </a:t>
            </a:r>
            <a:r>
              <a:rPr lang="ko-KR" altLang="en-US" sz="1600" b="1" dirty="0">
                <a:latin typeface="+mj-ea"/>
                <a:ea typeface="+mj-ea"/>
              </a:rPr>
              <a:t>복잡한 리스트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동일한 자료형 뿐만 아니라 서로 다른 자료형의 요소를 하나의 리스트 안에 포함할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 리스트 안에 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른 리스트를 포함시키는 것도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문장들을 참고하자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090F4-4155-4D9E-8638-E81D804D7E53}"/>
              </a:ext>
            </a:extLst>
          </p:cNvPr>
          <p:cNvSpPr txBox="1"/>
          <p:nvPr/>
        </p:nvSpPr>
        <p:spPr>
          <a:xfrm>
            <a:off x="1415480" y="2255104"/>
            <a:ext cx="770485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list1 = [12, "dog", 180.14] 	   			       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혼합 자료형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list2 =  [["Seoul", 10], ["Paris", 12], ["London", 50]] 	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내장 리스트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list3 = ["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aaa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["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bbb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["ccc", ["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ddd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eee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45]]]] 	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내장 리스트 </a:t>
            </a:r>
          </a:p>
        </p:txBody>
      </p:sp>
    </p:spTree>
    <p:extLst>
      <p:ext uri="{BB962C8B-B14F-4D97-AF65-F5344CB8AC3E}">
        <p14:creationId xmlns:p14="http://schemas.microsoft.com/office/powerpoint/2010/main" val="2059559050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7719</TotalTime>
  <Words>3705</Words>
  <Application>Microsoft Office PowerPoint</Application>
  <PresentationFormat>와이드스크린</PresentationFormat>
  <Paragraphs>415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리스트란?</vt:lpstr>
      <vt:lpstr>1. 리스트란?</vt:lpstr>
      <vt:lpstr>1. 리스트란?</vt:lpstr>
      <vt:lpstr>1. 리스트란?</vt:lpstr>
      <vt:lpstr>1. 리스트란?</vt:lpstr>
      <vt:lpstr>1. 리스트란?</vt:lpstr>
      <vt:lpstr>1. 리스트란?</vt:lpstr>
      <vt:lpstr>1. 리스트란?</vt:lpstr>
      <vt:lpstr>2. 시퀀스 자료형</vt:lpstr>
      <vt:lpstr>2. 시퀀스 자료형</vt:lpstr>
      <vt:lpstr>2. 시퀀스 자료형</vt:lpstr>
      <vt:lpstr>3. 인덱싱과 슬라이싱</vt:lpstr>
      <vt:lpstr>3. 인덱싱과 슬라이싱</vt:lpstr>
      <vt:lpstr>3. 인덱싱과 슬라이싱</vt:lpstr>
      <vt:lpstr>3. 인덱싱과 슬라이싱</vt:lpstr>
      <vt:lpstr>4. 리스트의 기초 연산들</vt:lpstr>
      <vt:lpstr>4. 리스트의 기초 연산들</vt:lpstr>
      <vt:lpstr>4. 리스트의 기초 연산들</vt:lpstr>
      <vt:lpstr>4. 리스트의 기초 연산들</vt:lpstr>
      <vt:lpstr>4. 리스트의 기초 연산들</vt:lpstr>
      <vt:lpstr>4. 리스트의 기초 연산들</vt:lpstr>
      <vt:lpstr>4. 리스트의 기초 연산들</vt:lpstr>
      <vt:lpstr>4. 리스트의 기초 연산들</vt:lpstr>
      <vt:lpstr>4. 리스트의 기초 연산들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1866</cp:revision>
  <dcterms:created xsi:type="dcterms:W3CDTF">2019-09-27T03:30:23Z</dcterms:created>
  <dcterms:modified xsi:type="dcterms:W3CDTF">2021-02-18T10:36:01Z</dcterms:modified>
</cp:coreProperties>
</file>