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495" r:id="rId3"/>
    <p:sldId id="588" r:id="rId4"/>
    <p:sldId id="589" r:id="rId5"/>
    <p:sldId id="566" r:id="rId6"/>
    <p:sldId id="590" r:id="rId7"/>
    <p:sldId id="591" r:id="rId8"/>
    <p:sldId id="592" r:id="rId9"/>
    <p:sldId id="593" r:id="rId10"/>
    <p:sldId id="594" r:id="rId11"/>
    <p:sldId id="595" r:id="rId12"/>
    <p:sldId id="596" r:id="rId13"/>
    <p:sldId id="597" r:id="rId14"/>
    <p:sldId id="598" r:id="rId15"/>
    <p:sldId id="599" r:id="rId16"/>
    <p:sldId id="600" r:id="rId17"/>
    <p:sldId id="601" r:id="rId18"/>
    <p:sldId id="602" r:id="rId19"/>
    <p:sldId id="603" r:id="rId20"/>
    <p:sldId id="604" r:id="rId21"/>
    <p:sldId id="605" r:id="rId22"/>
    <p:sldId id="607" r:id="rId23"/>
    <p:sldId id="606" r:id="rId24"/>
    <p:sldId id="608" r:id="rId25"/>
    <p:sldId id="609" r:id="rId26"/>
    <p:sldId id="610" r:id="rId27"/>
    <p:sldId id="611" r:id="rId28"/>
    <p:sldId id="27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22" autoAdjust="0"/>
  </p:normalViewPr>
  <p:slideViewPr>
    <p:cSldViewPr showGuides="1">
      <p:cViewPr varScale="1">
        <p:scale>
          <a:sx n="95" d="100"/>
          <a:sy n="95" d="100"/>
        </p:scale>
        <p:origin x="726" y="90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81486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제</a:t>
            </a:r>
            <a:r>
              <a:rPr lang="en-US" altLang="ko-KR" sz="4000">
                <a:latin typeface="+mj-ea"/>
                <a:ea typeface="+mj-ea"/>
              </a:rPr>
              <a:t>9</a:t>
            </a:r>
            <a:r>
              <a:rPr lang="ko-KR" altLang="en-US" sz="4000">
                <a:latin typeface="+mj-ea"/>
                <a:ea typeface="+mj-ea"/>
              </a:rPr>
              <a:t>장</a:t>
            </a:r>
            <a:endParaRPr lang="en-US" altLang="ko-KR" sz="4000" dirty="0">
              <a:latin typeface="+mj-ea"/>
              <a:ea typeface="+mj-ea"/>
            </a:endParaRPr>
          </a:p>
          <a:p>
            <a:r>
              <a:rPr lang="ko-KR" altLang="en-US" sz="4000" dirty="0">
                <a:latin typeface="+mj-ea"/>
                <a:ea typeface="+mj-ea"/>
              </a:rPr>
              <a:t>리스트</a:t>
            </a:r>
            <a:r>
              <a:rPr lang="en-US" altLang="ko-KR" sz="4000" dirty="0">
                <a:latin typeface="+mj-ea"/>
                <a:ea typeface="+mj-ea"/>
              </a:rPr>
              <a:t>-2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리스트 함축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3)</a:t>
            </a:r>
            <a:r>
              <a:rPr lang="ko-KR" altLang="en-US" sz="1600" b="1" dirty="0">
                <a:latin typeface="+mj-ea"/>
                <a:ea typeface="+mj-ea"/>
              </a:rPr>
              <a:t> 다양한 자료형에 대한 리스트 함축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추가적인 예로 문자열을 구성하는 단어를 추출하여 단어의 길이를 계산하고 이것을 모아서 새로운 리스트로 생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 err="1">
                <a:latin typeface="+mj-ea"/>
                <a:ea typeface="+mj-ea"/>
              </a:rPr>
              <a:t>성해보자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첫 번째 문장에서 문자열을 분리하여 리스트를 만든다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두 번째 문장에서 </a:t>
            </a:r>
            <a:r>
              <a:rPr lang="en-US" altLang="ko-KR" sz="1600" dirty="0" err="1">
                <a:latin typeface="+mj-ea"/>
                <a:ea typeface="+mj-ea"/>
              </a:rPr>
              <a:t>word_list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리스트에 있는 각각의 단어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에 대하여 단어의 길이를 계산하여 리스트에 추가한다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세 번째 문장에서 </a:t>
            </a:r>
            <a:r>
              <a:rPr lang="en-US" altLang="ko-KR" sz="1600" dirty="0" err="1">
                <a:latin typeface="+mj-ea"/>
                <a:ea typeface="+mj-ea"/>
              </a:rPr>
              <a:t>result_list</a:t>
            </a:r>
            <a:r>
              <a:rPr lang="ko-KR" altLang="en-US" sz="1600" dirty="0">
                <a:latin typeface="+mj-ea"/>
                <a:ea typeface="+mj-ea"/>
              </a:rPr>
              <a:t>를 출력한다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실행 결과는 다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음과 같다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4)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ko-KR" altLang="en-US" sz="1600" b="1" dirty="0" err="1">
                <a:latin typeface="+mj-ea"/>
                <a:ea typeface="+mj-ea"/>
              </a:rPr>
              <a:t>상호곱</a:t>
            </a:r>
            <a:r>
              <a:rPr lang="en-US" altLang="ko-KR" sz="1600" b="1" dirty="0">
                <a:latin typeface="+mj-ea"/>
                <a:ea typeface="+mj-ea"/>
              </a:rPr>
              <a:t>(Cross product) </a:t>
            </a:r>
            <a:r>
              <a:rPr lang="ko-KR" altLang="en-US" sz="1600" b="1" dirty="0">
                <a:latin typeface="+mj-ea"/>
                <a:ea typeface="+mj-ea"/>
              </a:rPr>
              <a:t>형태의 집합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리스트 함축은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개의 집합의 </a:t>
            </a:r>
            <a:r>
              <a:rPr lang="ko-KR" altLang="en-US" sz="1600" dirty="0" err="1">
                <a:latin typeface="+mj-ea"/>
                <a:ea typeface="+mj-ea"/>
              </a:rPr>
              <a:t>상호곱</a:t>
            </a:r>
            <a:r>
              <a:rPr lang="ko-KR" altLang="en-US" sz="1600" dirty="0">
                <a:latin typeface="+mj-ea"/>
                <a:ea typeface="+mj-ea"/>
              </a:rPr>
              <a:t> 형태로도 표현할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색상의 집합과 자동차의 집합을 상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  호 곱하여 새로운 리스트를 생성할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다음 슬라이드에 이어서 설명하겠다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47E2A-5ECC-4F77-B1DF-B2B2C0CE7D0F}"/>
              </a:ext>
            </a:extLst>
          </p:cNvPr>
          <p:cNvSpPr txBox="1"/>
          <p:nvPr/>
        </p:nvSpPr>
        <p:spPr>
          <a:xfrm>
            <a:off x="1415480" y="2204864"/>
            <a:ext cx="7056784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word_list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= “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Doncount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your chickens before they are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hatched”.split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result_list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= [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len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(w) for w in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word_list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result_list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77F7ED-36F7-42A3-A247-8EB12A95CA34}"/>
              </a:ext>
            </a:extLst>
          </p:cNvPr>
          <p:cNvSpPr txBox="1"/>
          <p:nvPr/>
        </p:nvSpPr>
        <p:spPr>
          <a:xfrm>
            <a:off x="1436028" y="4437112"/>
            <a:ext cx="7036236" cy="32316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altLang="ko-KR" sz="1500" dirty="0">
                <a:latin typeface="+mj-ea"/>
                <a:ea typeface="+mj-ea"/>
                <a:cs typeface="Arial" panose="020B0604020202020204" pitchFamily="34" charset="0"/>
              </a:rPr>
              <a:t>[8, 4, 8, 6, 4, 3, 7]</a:t>
            </a:r>
          </a:p>
        </p:txBody>
      </p:sp>
    </p:spTree>
    <p:extLst>
      <p:ext uri="{BB962C8B-B14F-4D97-AF65-F5344CB8AC3E}">
        <p14:creationId xmlns:p14="http://schemas.microsoft.com/office/powerpoint/2010/main" val="215327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리스트 함축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4)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ko-KR" altLang="en-US" sz="1600" b="1" dirty="0" err="1">
                <a:latin typeface="+mj-ea"/>
                <a:ea typeface="+mj-ea"/>
              </a:rPr>
              <a:t>상호곱</a:t>
            </a:r>
            <a:r>
              <a:rPr lang="en-US" altLang="ko-KR" sz="1600" b="1" dirty="0">
                <a:latin typeface="+mj-ea"/>
                <a:ea typeface="+mj-ea"/>
              </a:rPr>
              <a:t>(Cross product) </a:t>
            </a:r>
            <a:r>
              <a:rPr lang="ko-KR" altLang="en-US" sz="1600" b="1" dirty="0">
                <a:latin typeface="+mj-ea"/>
                <a:ea typeface="+mj-ea"/>
              </a:rPr>
              <a:t>형태의 집합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아래 코드는 </a:t>
            </a:r>
            <a:r>
              <a:rPr lang="en-US" altLang="ko-KR" sz="1600" dirty="0">
                <a:latin typeface="+mj-ea"/>
                <a:ea typeface="+mj-ea"/>
              </a:rPr>
              <a:t>colors </a:t>
            </a:r>
            <a:r>
              <a:rPr lang="ko-KR" altLang="en-US" sz="1600" dirty="0">
                <a:latin typeface="+mj-ea"/>
                <a:ea typeface="+mj-ea"/>
              </a:rPr>
              <a:t>리스트의 원소와 </a:t>
            </a:r>
            <a:r>
              <a:rPr lang="en-US" altLang="ko-KR" sz="1600" dirty="0">
                <a:latin typeface="+mj-ea"/>
                <a:ea typeface="+mj-ea"/>
              </a:rPr>
              <a:t>cars </a:t>
            </a:r>
            <a:r>
              <a:rPr lang="ko-KR" altLang="en-US" sz="1600" dirty="0">
                <a:latin typeface="+mj-ea"/>
                <a:ea typeface="+mj-ea"/>
              </a:rPr>
              <a:t>리스트의 원소가 하나씩 짝지어져서 </a:t>
            </a:r>
            <a:r>
              <a:rPr lang="ko-KR" altLang="en-US" sz="1600" dirty="0" err="1">
                <a:latin typeface="+mj-ea"/>
                <a:ea typeface="+mj-ea"/>
              </a:rPr>
              <a:t>튜플이</a:t>
            </a:r>
            <a:r>
              <a:rPr lang="ko-KR" altLang="en-US" sz="1600" dirty="0">
                <a:latin typeface="+mj-ea"/>
                <a:ea typeface="+mj-ea"/>
              </a:rPr>
              <a:t> 되고 이 </a:t>
            </a:r>
            <a:r>
              <a:rPr lang="ko-KR" altLang="en-US" sz="1600" dirty="0" err="1">
                <a:latin typeface="+mj-ea"/>
                <a:ea typeface="+mj-ea"/>
              </a:rPr>
              <a:t>튜플이</a:t>
            </a:r>
            <a:r>
              <a:rPr lang="ko-KR" altLang="en-US" sz="1600" dirty="0">
                <a:latin typeface="+mj-ea"/>
                <a:ea typeface="+mj-ea"/>
              </a:rPr>
              <a:t> 모여서 리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 err="1">
                <a:latin typeface="+mj-ea"/>
                <a:ea typeface="+mj-ea"/>
              </a:rPr>
              <a:t>스트가</a:t>
            </a:r>
            <a:r>
              <a:rPr lang="ko-KR" altLang="en-US" sz="1600" dirty="0">
                <a:latin typeface="+mj-ea"/>
                <a:ea typeface="+mj-ea"/>
              </a:rPr>
              <a:t>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47E2A-5ECC-4F77-B1DF-B2B2C0CE7D0F}"/>
              </a:ext>
            </a:extLst>
          </p:cNvPr>
          <p:cNvSpPr txBox="1"/>
          <p:nvPr/>
        </p:nvSpPr>
        <p:spPr>
          <a:xfrm>
            <a:off x="1405432" y="2204864"/>
            <a:ext cx="7056784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colors = [ "white", "silver", "black" 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cars = [ "bmw5", "sonata", "malibu", "sm6" ]</a:t>
            </a:r>
          </a:p>
          <a:p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colored_cars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= [ (x, y) for x in colors for y in cars 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colored_cars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77F7ED-36F7-42A3-A247-8EB12A95CA34}"/>
              </a:ext>
            </a:extLst>
          </p:cNvPr>
          <p:cNvSpPr txBox="1"/>
          <p:nvPr/>
        </p:nvSpPr>
        <p:spPr>
          <a:xfrm>
            <a:off x="1415932" y="3239655"/>
            <a:ext cx="7036236" cy="78483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altLang="ko-KR" sz="1500" dirty="0">
                <a:latin typeface="+mj-ea"/>
                <a:ea typeface="+mj-ea"/>
                <a:cs typeface="Arial" panose="020B0604020202020204" pitchFamily="34" charset="0"/>
              </a:rPr>
              <a:t>[('white', 'bmw5'), ('white', 'sonata'), ('white', 'malibu'), ('white', 'sm6'), ('silver', 'bmw5'), ('silver', 'sonata'), ('silver', 'malibu'), ('silver', 'sm6'), ('black', 'bmw5'), ('black', 'sonata'), ('black', 'malibu'), ('black', 'sm6')]</a:t>
            </a:r>
          </a:p>
        </p:txBody>
      </p:sp>
    </p:spTree>
    <p:extLst>
      <p:ext uri="{BB962C8B-B14F-4D97-AF65-F5344CB8AC3E}">
        <p14:creationId xmlns:p14="http://schemas.microsoft.com/office/powerpoint/2010/main" val="790669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일반적인 리스트 연산들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최소값과 최대값 구하기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앞에서 </a:t>
            </a:r>
            <a:r>
              <a:rPr lang="en-US" altLang="ko-KR" sz="1600" dirty="0">
                <a:latin typeface="+mj-ea"/>
                <a:ea typeface="+mj-ea"/>
              </a:rPr>
              <a:t>min()</a:t>
            </a:r>
            <a:r>
              <a:rPr lang="ko-KR" altLang="en-US" sz="1600" dirty="0">
                <a:latin typeface="+mj-ea"/>
                <a:ea typeface="+mj-ea"/>
              </a:rPr>
              <a:t>과 </a:t>
            </a:r>
            <a:r>
              <a:rPr lang="en-US" altLang="ko-KR" sz="1600" dirty="0">
                <a:latin typeface="+mj-ea"/>
                <a:ea typeface="+mj-ea"/>
              </a:rPr>
              <a:t>max()</a:t>
            </a:r>
            <a:r>
              <a:rPr lang="ko-KR" altLang="en-US" sz="1600" dirty="0">
                <a:latin typeface="+mj-ea"/>
                <a:ea typeface="+mj-ea"/>
              </a:rPr>
              <a:t>를 이용하여 숫자들이 들어 있는 리스트에서 최소값과 최대값을 구할 수 있었다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하지만 리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 err="1">
                <a:latin typeface="+mj-ea"/>
                <a:ea typeface="+mj-ea"/>
              </a:rPr>
              <a:t>스트에</a:t>
            </a:r>
            <a:r>
              <a:rPr lang="ko-KR" altLang="en-US" sz="1600" dirty="0">
                <a:latin typeface="+mj-ea"/>
                <a:ea typeface="+mj-ea"/>
              </a:rPr>
              <a:t> 숫자가 아닌 다른 종류의 데이터가 들어 있다면 일반적인 알고리즘을 알고 있어야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리스트에 저장된 값들의 최대값이나 최소값을 어떻게 계산하는지를 생각해보자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이것은 실제 프로그래밍에서도 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 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상당히 많이 등장하는 문제이므로 정확하게 알고 있어야 한다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예를 들어 보면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우리는 인터넷에서 특정한 상품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예를 들어서 </a:t>
            </a:r>
            <a:r>
              <a:rPr lang="en-US" altLang="ko-KR" sz="1600" dirty="0">
                <a:latin typeface="+mj-ea"/>
                <a:ea typeface="+mj-ea"/>
              </a:rPr>
              <a:t>TV)</a:t>
            </a:r>
            <a:r>
              <a:rPr lang="ko-KR" altLang="en-US" sz="1600" dirty="0">
                <a:latin typeface="+mj-ea"/>
                <a:ea typeface="+mj-ea"/>
              </a:rPr>
              <a:t>을 구입하고자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여러 인터넷 사이트에서   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판매되는 가격이 </a:t>
            </a:r>
            <a:r>
              <a:rPr lang="en-US" altLang="ko-KR" sz="1600" dirty="0">
                <a:latin typeface="+mj-ea"/>
                <a:ea typeface="+mj-ea"/>
              </a:rPr>
              <a:t>1</a:t>
            </a:r>
            <a:r>
              <a:rPr lang="ko-KR" altLang="en-US" sz="1600" dirty="0">
                <a:latin typeface="+mj-ea"/>
                <a:ea typeface="+mj-ea"/>
              </a:rPr>
              <a:t>차원 리스트 </a:t>
            </a:r>
            <a:r>
              <a:rPr lang="en-US" altLang="ko-KR" sz="1600" dirty="0">
                <a:latin typeface="+mj-ea"/>
                <a:ea typeface="+mj-ea"/>
              </a:rPr>
              <a:t>prices[]</a:t>
            </a:r>
            <a:r>
              <a:rPr lang="ko-KR" altLang="en-US" sz="1600" dirty="0">
                <a:latin typeface="+mj-ea"/>
                <a:ea typeface="+mj-ea"/>
              </a:rPr>
              <a:t>에 저장되어 있다고 가정하자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어떻게 하면 최소 가격으로 상품을 구입할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수 있을까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  <a:r>
              <a:rPr lang="ko-KR" altLang="en-US" sz="1600" dirty="0">
                <a:latin typeface="+mj-ea"/>
                <a:ea typeface="+mj-ea"/>
              </a:rPr>
              <a:t>리스트 요소 중 에서 최소값을 구하면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최소값을 구하는 알고리즘을 생각해보자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최소값을 구할 때는 일단 리스트의 첫 번째 요소를 최소값으로 가정한다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리스트의 두 번째 요소부터 마지막 요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소까지 이 최소값과 비교한다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만약 어떤 요소가 현재의 최소값보다 작다면 새로운 최소값을 이것으로 변경하면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모든 요소들의 검사가 종료되면 최소값을 찾을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47E2A-5ECC-4F77-B1DF-B2B2C0CE7D0F}"/>
              </a:ext>
            </a:extLst>
          </p:cNvPr>
          <p:cNvSpPr txBox="1"/>
          <p:nvPr/>
        </p:nvSpPr>
        <p:spPr>
          <a:xfrm>
            <a:off x="1405432" y="5164977"/>
            <a:ext cx="7056784" cy="124649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#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첫 번째 요소를 최소값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, minimum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이라고 가정한다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for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in range(1,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리스트의 크기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) 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if s[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] &lt; minimum 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	minimum = s[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#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반복이 종료되면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minimum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에 최소값이 저장된다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0627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일반적인 리스트 연산들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최소값과 최대값 구하기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최소값과 최대값을 계산하는 일반적인 알고리즘은 다음과 같다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최소값을 계산한다고 가정하자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47E2A-5ECC-4F77-B1DF-B2B2C0CE7D0F}"/>
              </a:ext>
            </a:extLst>
          </p:cNvPr>
          <p:cNvSpPr txBox="1"/>
          <p:nvPr/>
        </p:nvSpPr>
        <p:spPr>
          <a:xfrm>
            <a:off x="1271464" y="4069924"/>
            <a:ext cx="7056784" cy="124649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lowPrice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= prices[0]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for x in range(1,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len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(prices)):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if prices[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] &lt;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lowPrice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	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lowPrice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= prices[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가장 싼 가격은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",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lowPrice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A377CD-524F-4054-A114-3FBBE1488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1518926"/>
            <a:ext cx="6604688" cy="205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07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일반적인 리스트 연산들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최소값과 최대값 구하기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문자열이 저장된 리스트를 가정하자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가장 길이가 짧은 문자열을 찾으려고 한다</a:t>
            </a:r>
            <a:r>
              <a:rPr lang="en-US" altLang="ko-KR" sz="1600" dirty="0">
                <a:latin typeface="+mj-ea"/>
                <a:ea typeface="+mj-ea"/>
              </a:rPr>
              <a:t>. min()</a:t>
            </a:r>
            <a:r>
              <a:rPr lang="ko-KR" altLang="en-US" sz="1600" dirty="0">
                <a:latin typeface="+mj-ea"/>
                <a:ea typeface="+mj-ea"/>
              </a:rPr>
              <a:t>을 사용하면 알파벳 순서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로 가장 앞에 있는 문자열을 반환한다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따라서 우리는 나름대로의 코드를 작성해야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탐색하기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사람들은 항상 무엇인가를 찾아 헤맨다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들면 출근할 때 입을 옷을 </a:t>
            </a:r>
            <a:r>
              <a:rPr lang="ko-KR" altLang="en-US" sz="1600" dirty="0" err="1">
                <a:latin typeface="+mj-ea"/>
                <a:ea typeface="+mj-ea"/>
              </a:rPr>
              <a:t>찾는다거나</a:t>
            </a:r>
            <a:r>
              <a:rPr lang="ko-KR" altLang="en-US" sz="1600" dirty="0">
                <a:latin typeface="+mj-ea"/>
                <a:ea typeface="+mj-ea"/>
              </a:rPr>
              <a:t> 서랍속의 서류를 찾기도 한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컴퓨터에서도 마찬가지이다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탐색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(search)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은 컴퓨터가 가장 많이 하는 작업 중의 하나이다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단순하게 여러분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이 하루에 인터넷에서 필요한 자료들을 얼마나 많이 탐색하는지를 생각하면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탐색은 많은 시간이 요구되는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작업이므로 효율적으로 수행하는 것은 매우 중요하다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47E2A-5ECC-4F77-B1DF-B2B2C0CE7D0F}"/>
              </a:ext>
            </a:extLst>
          </p:cNvPr>
          <p:cNvSpPr txBox="1"/>
          <p:nvPr/>
        </p:nvSpPr>
        <p:spPr>
          <a:xfrm>
            <a:off x="1271464" y="2204864"/>
            <a:ext cx="7056784" cy="147732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words = ["cat", "mouse", "tiger", "lion" 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shortest = words[0]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for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in range(1,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len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(words)):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if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len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(words[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]) &lt;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len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(shortest) 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	shortest = words[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가장 짧은 단어는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", shortest)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CC2860-14F8-4109-B71A-978712BC3E7E}"/>
              </a:ext>
            </a:extLst>
          </p:cNvPr>
          <p:cNvSpPr txBox="1"/>
          <p:nvPr/>
        </p:nvSpPr>
        <p:spPr>
          <a:xfrm>
            <a:off x="1271464" y="3682192"/>
            <a:ext cx="7056784" cy="32316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가장 짧은 단어는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cat</a:t>
            </a:r>
          </a:p>
        </p:txBody>
      </p:sp>
    </p:spTree>
    <p:extLst>
      <p:ext uri="{BB962C8B-B14F-4D97-AF65-F5344CB8AC3E}">
        <p14:creationId xmlns:p14="http://schemas.microsoft.com/office/powerpoint/2010/main" val="2671453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일반적인 리스트 연산들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탐색하기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>
                <a:latin typeface="+mj-ea"/>
                <a:ea typeface="+mj-ea"/>
              </a:rPr>
              <a:t>탐색의 대상이 </a:t>
            </a:r>
            <a:r>
              <a:rPr lang="ko-KR" altLang="en-US" sz="1600" dirty="0">
                <a:latin typeface="+mj-ea"/>
                <a:ea typeface="+mj-ea"/>
              </a:rPr>
              <a:t>되는 데이터는 보통 리스트에 지장이 있다고 가정한다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탐색이란 리스트에서 특정한 값을 찾는  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리스트에서 탐색은 앞서 살펴보았던 </a:t>
            </a:r>
            <a:r>
              <a:rPr lang="en-US" altLang="ko-KR" sz="1600" dirty="0">
                <a:latin typeface="+mj-ea"/>
                <a:ea typeface="+mj-ea"/>
              </a:rPr>
              <a:t>index() </a:t>
            </a:r>
            <a:r>
              <a:rPr lang="ko-KR" altLang="en-US" sz="1600" dirty="0">
                <a:latin typeface="+mj-ea"/>
                <a:ea typeface="+mj-ea"/>
              </a:rPr>
              <a:t>메소드를 사용할 수 있다</a:t>
            </a:r>
            <a:r>
              <a:rPr lang="en-US" altLang="ko-KR" sz="1600" dirty="0">
                <a:latin typeface="+mj-ea"/>
                <a:ea typeface="+mj-ea"/>
              </a:rPr>
              <a:t>. index()</a:t>
            </a:r>
            <a:r>
              <a:rPr lang="ko-KR" altLang="en-US" sz="1600" dirty="0">
                <a:latin typeface="+mj-ea"/>
                <a:ea typeface="+mj-ea"/>
              </a:rPr>
              <a:t>는 리스트에서 항목을 </a:t>
            </a:r>
            <a:r>
              <a:rPr lang="ko-KR" altLang="en-US" sz="1600" dirty="0" err="1">
                <a:latin typeface="+mj-ea"/>
                <a:ea typeface="+mj-ea"/>
              </a:rPr>
              <a:t>찾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아서 항목의 인덱스를 반환한다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하지만 경우에 따라서는 프로그래머가 탐색을 구현하여야 하는 경우도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따라서 우리는 탐색의 기본적인 방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법을 </a:t>
            </a:r>
            <a:r>
              <a:rPr lang="ko-KR" altLang="en-US" sz="1600" dirty="0" err="1">
                <a:latin typeface="+mj-ea"/>
                <a:ea typeface="+mj-ea"/>
              </a:rPr>
              <a:t>알아두자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여기서는 가장 간단한 알고리즘인 순차 탐색만 살펴보자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순차 탐색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(sequential search)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은 탐색 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 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방법 중에서 가장 간단하고 직접적인 탐색 방법이다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순차 탐색은 리스트의 요소를 순서대로 하나씩 꺼내서 탐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 err="1">
                <a:latin typeface="+mj-ea"/>
                <a:ea typeface="+mj-ea"/>
              </a:rPr>
              <a:t>색키와</a:t>
            </a:r>
            <a:r>
              <a:rPr lang="ko-KR" altLang="en-US" sz="1600" dirty="0">
                <a:latin typeface="+mj-ea"/>
                <a:ea typeface="+mj-ea"/>
              </a:rPr>
              <a:t> 비교하여 원하는 값을 찾아가는 방법이다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순차 탐색은 일치하는 항목을 찾을 때까지 비교를 계속한다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순차 탐색은 첫 번째 요소에서 성공할 수도 있고 마지막 요소까지 가야 되는 경우도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평균적으로는 절반 정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도의 리스트 요소와 비교하여야 할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47E2A-5ECC-4F77-B1DF-B2B2C0CE7D0F}"/>
              </a:ext>
            </a:extLst>
          </p:cNvPr>
          <p:cNvSpPr txBox="1"/>
          <p:nvPr/>
        </p:nvSpPr>
        <p:spPr>
          <a:xfrm>
            <a:off x="1271464" y="2564904"/>
            <a:ext cx="7056784" cy="55399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list1 = [ "white", "silver", "blue", "red", "black" 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print(list1.index ("red"))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CC2860-14F8-4109-B71A-978712BC3E7E}"/>
              </a:ext>
            </a:extLst>
          </p:cNvPr>
          <p:cNvSpPr txBox="1"/>
          <p:nvPr/>
        </p:nvSpPr>
        <p:spPr>
          <a:xfrm>
            <a:off x="1271464" y="3110824"/>
            <a:ext cx="7056784" cy="32316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70045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일반적인 리스트 연산들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2999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탐색하기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순차 탐색 알고리즘을 파이썬 함수로 표현하면 다음과 같다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47E2A-5ECC-4F77-B1DF-B2B2C0CE7D0F}"/>
              </a:ext>
            </a:extLst>
          </p:cNvPr>
          <p:cNvSpPr txBox="1"/>
          <p:nvPr/>
        </p:nvSpPr>
        <p:spPr>
          <a:xfrm>
            <a:off x="1271464" y="3686888"/>
            <a:ext cx="7056784" cy="124649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def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linear_Search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aList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, key):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for I in range(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len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aList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)):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	if key ==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aList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[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]: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		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탐색 성공이고 복귀한다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복귀하지 않고 반복루프가 종료되었으면 탐색 실패이다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E90BF2-C55C-4056-9190-AF2813C98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5" y="1494832"/>
            <a:ext cx="4680519" cy="1651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057F22-7425-4AFE-8CE0-0BC528B51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5002465"/>
            <a:ext cx="7200800" cy="17723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07768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일반적인 리스트 연산들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탐색하기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순차 탐색 알고리즘을 </a:t>
            </a:r>
            <a:r>
              <a:rPr lang="ko-KR" altLang="en-US" sz="1600" dirty="0" err="1">
                <a:latin typeface="+mj-ea"/>
                <a:ea typeface="+mj-ea"/>
              </a:rPr>
              <a:t>파이썬으로</a:t>
            </a:r>
            <a:r>
              <a:rPr lang="ko-KR" altLang="en-US" sz="1600" dirty="0">
                <a:latin typeface="+mj-ea"/>
                <a:ea typeface="+mj-ea"/>
              </a:rPr>
              <a:t> 구현하고 테스트하는 코드는 다음과 같다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47E2A-5ECC-4F77-B1DF-B2B2C0CE7D0F}"/>
              </a:ext>
            </a:extLst>
          </p:cNvPr>
          <p:cNvSpPr txBox="1"/>
          <p:nvPr/>
        </p:nvSpPr>
        <p:spPr>
          <a:xfrm>
            <a:off x="1271464" y="1844824"/>
            <a:ext cx="7056784" cy="309315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def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linear_Search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aList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, key):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for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in range(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len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aList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)):       #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리스트의 길이만큼 반복한다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	if key ==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alist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[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]:          #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키가 발견되면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를 반환하고 종료한다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		return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return -1 		#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키가 발견되지 않고 반복이 종료되었으면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-1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을 반환한다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numbers = [ 10, 20, 30, 40, 50, 60, 70, 80, 90 ]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position =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linear_Search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(numbers, 80)</a:t>
            </a:r>
          </a:p>
          <a:p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if position != -1: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print("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탐색 성공 위치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= “, position)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else: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print("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탐색 실패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BF4AA0-6AC8-4FED-8FAA-43DA365BED37}"/>
              </a:ext>
            </a:extLst>
          </p:cNvPr>
          <p:cNvSpPr txBox="1"/>
          <p:nvPr/>
        </p:nvSpPr>
        <p:spPr>
          <a:xfrm>
            <a:off x="1271464" y="4947899"/>
            <a:ext cx="7056784" cy="32316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탐색 성공 위치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= 7</a:t>
            </a:r>
          </a:p>
        </p:txBody>
      </p:sp>
    </p:spTree>
    <p:extLst>
      <p:ext uri="{BB962C8B-B14F-4D97-AF65-F5344CB8AC3E}">
        <p14:creationId xmlns:p14="http://schemas.microsoft.com/office/powerpoint/2010/main" val="209492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일반적인 리스트 연산들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3)</a:t>
            </a:r>
            <a:r>
              <a:rPr lang="ko-KR" altLang="en-US" sz="1600" b="1" dirty="0">
                <a:latin typeface="+mj-ea"/>
                <a:ea typeface="+mj-ea"/>
              </a:rPr>
              <a:t> 조건을 만족하는 항목 모두 찾기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앞에서는 조건을 만족하는 첫 번째 요소의 위치만을 찾았다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만약 조건을 만족하는 모든 요소를 찾으려면 어떻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게 해야 할까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  <a:r>
              <a:rPr lang="ko-KR" altLang="en-US" sz="1600" dirty="0">
                <a:latin typeface="+mj-ea"/>
                <a:ea typeface="+mj-ea"/>
              </a:rPr>
              <a:t>공백 리스트를 만들고 요소가 발견될 때마다 여기에 추가하면 쉽다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리스트에서 </a:t>
            </a:r>
            <a:r>
              <a:rPr lang="en-US" altLang="ko-KR" sz="1600" dirty="0">
                <a:latin typeface="+mj-ea"/>
                <a:ea typeface="+mj-ea"/>
              </a:rPr>
              <a:t>50</a:t>
            </a:r>
            <a:r>
              <a:rPr lang="ko-KR" altLang="en-US" sz="1600" dirty="0">
                <a:latin typeface="+mj-ea"/>
                <a:ea typeface="+mj-ea"/>
              </a:rPr>
              <a:t>이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넘는 숫자들을 모두 찾는 코드는 다음과 같다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47E2A-5ECC-4F77-B1DF-B2B2C0CE7D0F}"/>
              </a:ext>
            </a:extLst>
          </p:cNvPr>
          <p:cNvSpPr txBox="1"/>
          <p:nvPr/>
        </p:nvSpPr>
        <p:spPr>
          <a:xfrm>
            <a:off x="1271464" y="2636912"/>
            <a:ext cx="7056784" cy="147732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numbers = [ 10, 20, 30, 40, 50, 60, 70, 80, 90 ]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result = []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for value in numbers: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if value &gt; 50: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	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result.append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(value))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print(result)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BF4AA0-6AC8-4FED-8FAA-43DA365BED37}"/>
              </a:ext>
            </a:extLst>
          </p:cNvPr>
          <p:cNvSpPr txBox="1"/>
          <p:nvPr/>
        </p:nvSpPr>
        <p:spPr>
          <a:xfrm>
            <a:off x="1271464" y="4114240"/>
            <a:ext cx="7056784" cy="32316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[60, 70, 80, 90]</a:t>
            </a:r>
          </a:p>
        </p:txBody>
      </p:sp>
    </p:spTree>
    <p:extLst>
      <p:ext uri="{BB962C8B-B14F-4D97-AF65-F5344CB8AC3E}">
        <p14:creationId xmlns:p14="http://schemas.microsoft.com/office/powerpoint/2010/main" val="3460674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일반적인 리스트 연산들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4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4)</a:t>
            </a:r>
            <a:r>
              <a:rPr lang="ko-KR" altLang="en-US" sz="1600" b="1" dirty="0">
                <a:latin typeface="+mj-ea"/>
                <a:ea typeface="+mj-ea"/>
              </a:rPr>
              <a:t> 파일을 읽어서 리스트에 저장하기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파일에서 데이터를 읽어서 리스트에 저장하는 작업은 아주 많이 등장한다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기본적인 방법을 </a:t>
            </a:r>
            <a:r>
              <a:rPr lang="ko-KR" altLang="en-US" sz="1600" dirty="0" err="1">
                <a:latin typeface="+mj-ea"/>
                <a:ea typeface="+mj-ea"/>
              </a:rPr>
              <a:t>알아두자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5)</a:t>
            </a:r>
            <a:r>
              <a:rPr lang="ko-KR" altLang="en-US" sz="1600" b="1" dirty="0">
                <a:latin typeface="+mj-ea"/>
                <a:ea typeface="+mj-ea"/>
              </a:rPr>
              <a:t> 정렬하기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정렬이란 리스트 안에 저장된 값을 순서에 따라서 나열하는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리스트에서 정렬은 </a:t>
            </a:r>
            <a:r>
              <a:rPr lang="en-US" altLang="ko-KR" sz="1600" dirty="0">
                <a:latin typeface="+mj-ea"/>
                <a:ea typeface="+mj-ea"/>
              </a:rPr>
              <a:t>sort() </a:t>
            </a:r>
            <a:r>
              <a:rPr lang="ko-KR" altLang="en-US" sz="1600" dirty="0">
                <a:latin typeface="+mj-ea"/>
                <a:ea typeface="+mj-ea"/>
              </a:rPr>
              <a:t>메소드를 이용하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여 쉽게 수행할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47E2A-5ECC-4F77-B1DF-B2B2C0CE7D0F}"/>
              </a:ext>
            </a:extLst>
          </p:cNvPr>
          <p:cNvSpPr txBox="1"/>
          <p:nvPr/>
        </p:nvSpPr>
        <p:spPr>
          <a:xfrm>
            <a:off x="1271464" y="1844824"/>
            <a:ext cx="7056784" cy="124649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data = []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f = open("C:\\temp\\data.txt", "r")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for line in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f.readlines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():     #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파일에 저장된 모든 줄을 읽는다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data.append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line.strip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()) # </a:t>
            </a:r>
            <a:r>
              <a:rPr lang="ko-KR" altLang="en-US" sz="1500" dirty="0" err="1">
                <a:latin typeface="+mj-ea"/>
                <a:ea typeface="+mj-ea"/>
                <a:cs typeface="Arial" panose="020B0604020202020204" pitchFamily="34" charset="0"/>
              </a:rPr>
              <a:t>줄바꿈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 문자를 삭제한 후에 리스트에 추가한다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print(data)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7393CC-F486-408B-BF7C-6005E17279D3}"/>
              </a:ext>
            </a:extLst>
          </p:cNvPr>
          <p:cNvSpPr txBox="1"/>
          <p:nvPr/>
        </p:nvSpPr>
        <p:spPr>
          <a:xfrm>
            <a:off x="1271464" y="4365104"/>
            <a:ext cx="7056784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a = [ 3, 2, 1, 5, 4 ]</a:t>
            </a:r>
            <a:endParaRPr lang="ko-KR" altLang="en-US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a.sort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D307C0-CD3E-42EF-993B-3E690F5CB590}"/>
              </a:ext>
            </a:extLst>
          </p:cNvPr>
          <p:cNvSpPr txBox="1"/>
          <p:nvPr/>
        </p:nvSpPr>
        <p:spPr>
          <a:xfrm>
            <a:off x="1271464" y="5167240"/>
            <a:ext cx="7056784" cy="32316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[1, 2, 3, 4, 5]</a:t>
            </a:r>
          </a:p>
        </p:txBody>
      </p:sp>
    </p:spTree>
    <p:extLst>
      <p:ext uri="{BB962C8B-B14F-4D97-AF65-F5344CB8AC3E}">
        <p14:creationId xmlns:p14="http://schemas.microsoft.com/office/powerpoint/2010/main" val="31175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리스트 복사하기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378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j-ea"/>
                <a:ea typeface="+mj-ea"/>
              </a:rPr>
              <a:t>1)</a:t>
            </a:r>
            <a:r>
              <a:rPr lang="ko-KR" altLang="en-US" b="1" dirty="0">
                <a:latin typeface="+mj-ea"/>
                <a:ea typeface="+mj-ea"/>
              </a:rPr>
              <a:t> 얕은 복사</a:t>
            </a:r>
            <a:r>
              <a:rPr lang="en-US" altLang="ko-KR" b="1" dirty="0">
                <a:latin typeface="+mj-ea"/>
                <a:ea typeface="+mj-ea"/>
              </a:rPr>
              <a:t>(shallow copy)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 err="1">
                <a:latin typeface="+mj-ea"/>
                <a:ea typeface="+mj-ea"/>
              </a:rPr>
              <a:t>파이썬에서</a:t>
            </a:r>
            <a:r>
              <a:rPr lang="ko-KR" altLang="en-US" sz="1600" dirty="0">
                <a:latin typeface="+mj-ea"/>
                <a:ea typeface="+mj-ea"/>
              </a:rPr>
              <a:t> 리스트 변수는 리스트 객체를 직접 저장하고 있지 않다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리스트 자체는 다른 곳에 저장되고 리스트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의 </a:t>
            </a:r>
            <a:r>
              <a:rPr lang="ko-KR" altLang="en-US" sz="1600" dirty="0" err="1">
                <a:latin typeface="+mj-ea"/>
                <a:ea typeface="+mj-ea"/>
              </a:rPr>
              <a:t>참조값</a:t>
            </a:r>
            <a:r>
              <a:rPr lang="en-US" altLang="ko-KR" sz="1600" dirty="0">
                <a:latin typeface="+mj-ea"/>
                <a:ea typeface="+mj-ea"/>
              </a:rPr>
              <a:t>(reference)</a:t>
            </a:r>
            <a:r>
              <a:rPr lang="ko-KR" altLang="en-US" sz="1600" dirty="0">
                <a:latin typeface="+mj-ea"/>
                <a:ea typeface="+mj-ea"/>
              </a:rPr>
              <a:t>만 변수에 저장된다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 err="1">
                <a:solidFill>
                  <a:srgbClr val="FF0000"/>
                </a:solidFill>
                <a:latin typeface="+mj-ea"/>
                <a:ea typeface="+mj-ea"/>
              </a:rPr>
              <a:t>참조값이란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 메모리에서 리스트 객체의 </a:t>
            </a:r>
            <a:r>
              <a:rPr lang="ko-KR" altLang="en-US" sz="1600" dirty="0" err="1">
                <a:solidFill>
                  <a:srgbClr val="FF0000"/>
                </a:solidFill>
                <a:latin typeface="+mj-ea"/>
                <a:ea typeface="+mj-ea"/>
              </a:rPr>
              <a:t>주소값이다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평상시에는 이런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사소한 것에 신경 쓸 필요는 없다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  하지만</a:t>
            </a:r>
            <a:r>
              <a:rPr lang="en-US" altLang="ko-KR" sz="1600" dirty="0">
                <a:latin typeface="+mj-ea"/>
                <a:ea typeface="+mj-ea"/>
              </a:rPr>
              <a:t>,</a:t>
            </a:r>
            <a:r>
              <a:rPr lang="ko-KR" altLang="en-US" sz="1600" dirty="0">
                <a:latin typeface="+mj-ea"/>
                <a:ea typeface="+mj-ea"/>
              </a:rPr>
              <a:t> 리스트를 복사하려고 할 때는 약간의 신경을 써야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만약 리스트를 복사하기 위하여 아래와 같은 문장을 실행하였다고 하자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어떤 일이 벌어질까</a:t>
            </a:r>
            <a:r>
              <a:rPr lang="en-US" altLang="ko-KR" sz="1600" dirty="0">
                <a:latin typeface="+mj-ea"/>
                <a:ea typeface="+mj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결론부터 말하자면 리스트는 복사되지 않는다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scores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와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values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는 모두 동일한 리스트 객체를 가리키고 있다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values</a:t>
            </a:r>
            <a:r>
              <a:rPr lang="ko-KR" altLang="en-US" sz="1600" dirty="0">
                <a:latin typeface="+mj-ea"/>
                <a:ea typeface="+mj-ea"/>
              </a:rPr>
              <a:t>는 </a:t>
            </a:r>
            <a:r>
              <a:rPr lang="en-US" altLang="ko-KR" sz="1600" dirty="0">
                <a:latin typeface="+mj-ea"/>
                <a:ea typeface="+mj-ea"/>
              </a:rPr>
              <a:t>scores </a:t>
            </a:r>
            <a:r>
              <a:rPr lang="ko-KR" altLang="en-US" sz="1600" dirty="0">
                <a:latin typeface="+mj-ea"/>
                <a:ea typeface="+mj-ea"/>
              </a:rPr>
              <a:t>리스트의 별칭이나 마찬가지이다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이것을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얕은 복사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(shallow copy)</a:t>
            </a:r>
            <a:r>
              <a:rPr lang="ko-KR" altLang="en-US" sz="1600" dirty="0">
                <a:latin typeface="+mj-ea"/>
                <a:ea typeface="+mj-ea"/>
              </a:rPr>
              <a:t>라고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C87891-BD23-456A-BE05-A25208243973}"/>
              </a:ext>
            </a:extLst>
          </p:cNvPr>
          <p:cNvSpPr txBox="1"/>
          <p:nvPr/>
        </p:nvSpPr>
        <p:spPr>
          <a:xfrm>
            <a:off x="1415480" y="4120906"/>
            <a:ext cx="4518116" cy="55399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ko-KR" sz="1500" dirty="0">
                <a:latin typeface="+mj-ea"/>
                <a:ea typeface="+mj-ea"/>
                <a:cs typeface="Arial" panose="020B0604020202020204" pitchFamily="34" charset="0"/>
              </a:rPr>
              <a:t>scores = [ 10, 20, 30, 40, 50 ]</a:t>
            </a:r>
          </a:p>
          <a:p>
            <a:r>
              <a:rPr lang="fr-FR" altLang="ko-KR" sz="1500" dirty="0">
                <a:latin typeface="+mj-ea"/>
                <a:ea typeface="+mj-ea"/>
                <a:cs typeface="Arial" panose="020B0604020202020204" pitchFamily="34" charset="0"/>
              </a:rPr>
              <a:t>values = scores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67C70C-CBBB-46BC-B5B5-36C0A823E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89" y="5092149"/>
            <a:ext cx="1882787" cy="14262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1BDC38-A517-4B48-87CB-0B56B33DD028}"/>
              </a:ext>
            </a:extLst>
          </p:cNvPr>
          <p:cNvSpPr txBox="1"/>
          <p:nvPr/>
        </p:nvSpPr>
        <p:spPr>
          <a:xfrm>
            <a:off x="5971937" y="4117264"/>
            <a:ext cx="61782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* 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만약 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values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를 통하여 리스트 요소의 값을 변경한다면 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scores 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리스트</a:t>
            </a:r>
            <a:endParaRPr lang="en-US" altLang="ko-KR" sz="1500" dirty="0">
              <a:solidFill>
                <a:srgbClr val="3F0BFD"/>
              </a:solidFill>
              <a:latin typeface="+mj-ea"/>
              <a:ea typeface="+mj-ea"/>
            </a:endParaRPr>
          </a:p>
          <a:p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  도 변경된다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. 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이것을 확인해보자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.</a:t>
            </a:r>
            <a:endParaRPr lang="ko-KR" altLang="en-US" sz="1500" dirty="0">
              <a:solidFill>
                <a:srgbClr val="3F0BFD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3E843F-CD28-44DF-9B2E-849D271D784F}"/>
              </a:ext>
            </a:extLst>
          </p:cNvPr>
          <p:cNvSpPr txBox="1"/>
          <p:nvPr/>
        </p:nvSpPr>
        <p:spPr>
          <a:xfrm>
            <a:off x="6067494" y="4682295"/>
            <a:ext cx="4518116" cy="124649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ko-KR" sz="1500" dirty="0">
                <a:latin typeface="+mj-ea"/>
                <a:ea typeface="+mj-ea"/>
                <a:cs typeface="Arial" panose="020B0604020202020204" pitchFamily="34" charset="0"/>
              </a:rPr>
              <a:t>scores = [ 10, 20, 30, 40, 50 ]</a:t>
            </a:r>
          </a:p>
          <a:p>
            <a:r>
              <a:rPr lang="fr-FR" altLang="ko-KR" sz="1500" dirty="0">
                <a:latin typeface="+mj-ea"/>
                <a:ea typeface="+mj-ea"/>
                <a:cs typeface="Arial" panose="020B0604020202020204" pitchFamily="34" charset="0"/>
              </a:rPr>
              <a:t>values = scores</a:t>
            </a:r>
          </a:p>
          <a:p>
            <a:r>
              <a:rPr lang="fr-FR" altLang="ko-KR" sz="1500" dirty="0">
                <a:latin typeface="+mj-ea"/>
                <a:ea typeface="+mj-ea"/>
                <a:cs typeface="Arial" panose="020B0604020202020204" pitchFamily="34" charset="0"/>
              </a:rPr>
              <a:t>values[2] = 99</a:t>
            </a:r>
          </a:p>
          <a:p>
            <a:r>
              <a:rPr lang="fr-FR" altLang="ko-KR" sz="1500" dirty="0">
                <a:latin typeface="+mj-ea"/>
                <a:ea typeface="+mj-ea"/>
                <a:cs typeface="Arial" panose="020B0604020202020204" pitchFamily="34" charset="0"/>
              </a:rPr>
              <a:t>for element in scores:</a:t>
            </a:r>
          </a:p>
          <a:p>
            <a:r>
              <a:rPr lang="fr-FR" altLang="ko-KR" sz="1500" dirty="0">
                <a:latin typeface="+mj-ea"/>
                <a:ea typeface="+mj-ea"/>
                <a:cs typeface="Arial" panose="020B0604020202020204" pitchFamily="34" charset="0"/>
              </a:rPr>
              <a:t>	print(element, end=" ")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E8B3E4-5F12-4CC7-B07A-F798909A9305}"/>
              </a:ext>
            </a:extLst>
          </p:cNvPr>
          <p:cNvSpPr txBox="1"/>
          <p:nvPr/>
        </p:nvSpPr>
        <p:spPr>
          <a:xfrm>
            <a:off x="6069371" y="5928790"/>
            <a:ext cx="4516239" cy="32316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500" dirty="0">
                <a:latin typeface="+mj-ea"/>
                <a:ea typeface="+mj-ea"/>
              </a:rPr>
              <a:t>10 20 99 40 50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860FFD-341F-4BCA-B9C2-DE2A039FC0D4}"/>
              </a:ext>
            </a:extLst>
          </p:cNvPr>
          <p:cNvSpPr txBox="1"/>
          <p:nvPr/>
        </p:nvSpPr>
        <p:spPr>
          <a:xfrm>
            <a:off x="5971937" y="6274369"/>
            <a:ext cx="63434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위의 결과와 마찬가지로 얕은 복사는 원본 리스트의 값까지 변경시킨다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그 이유는 같은 </a:t>
            </a:r>
            <a:r>
              <a:rPr lang="ko-KR" altLang="en-US" sz="1500" dirty="0" err="1">
                <a:solidFill>
                  <a:srgbClr val="FF0000"/>
                </a:solidFill>
                <a:latin typeface="+mj-ea"/>
                <a:ea typeface="+mj-ea"/>
              </a:rPr>
              <a:t>주소값을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 가지고 있기 때문이다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5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62F5E9-3AE9-4DCF-974D-5BDCD1948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751" y="5092150"/>
            <a:ext cx="2522845" cy="142622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60620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일반적인 리스트 연산들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5)</a:t>
            </a:r>
            <a:r>
              <a:rPr lang="ko-KR" altLang="en-US" sz="1600" b="1" dirty="0">
                <a:latin typeface="+mj-ea"/>
                <a:ea typeface="+mj-ea"/>
              </a:rPr>
              <a:t> 정렬하기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하지만 경우에 따라서는 우리가 정렬을 구현해야 하는 경우도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따라서 기본적인 방법은 </a:t>
            </a:r>
            <a:r>
              <a:rPr lang="ko-KR" altLang="en-US" sz="1600" dirty="0" err="1">
                <a:latin typeface="+mj-ea"/>
                <a:ea typeface="+mj-ea"/>
              </a:rPr>
              <a:t>알아두자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선택 정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+mj-ea"/>
                <a:ea typeface="+mj-ea"/>
              </a:rPr>
              <a:t>렬은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 가장 이해하기가 쉬운 정렬 방법이다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먼저 두 개의 리스트가 있다고 가정하자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왼쪽에는 정렬된 리스트가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있고 오른쪽에는 정렬이 되지 않은 리스트가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초기 상태에서 정렬되어야 할 숫자들은 모두 정렬되지 않은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오른쪽 리스트에 들어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선택 정렬은 오른쪽 리스트를 탐색하여 가장 작은 숫자를 찾고 이 숫자를 왼쪽 리스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 err="1">
                <a:latin typeface="+mj-ea"/>
                <a:ea typeface="+mj-ea"/>
              </a:rPr>
              <a:t>트로</a:t>
            </a:r>
            <a:r>
              <a:rPr lang="ko-KR" altLang="en-US" sz="1600" dirty="0">
                <a:latin typeface="+mj-ea"/>
                <a:ea typeface="+mj-ea"/>
              </a:rPr>
              <a:t> 옮긴다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다음에 다시 오른쪽 리스트에 남아있는 숫자 중에서 다시 가장 작은 숫자를 찾아서 왼쪽 리스트로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옮긴다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 과정을 오른쪽 리스트가 공백 상태가 될 때까지 계속한다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다음 슬라이드에서 계속 진행하겠다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242971-4C58-451E-AB53-A47F9C03E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3710431"/>
            <a:ext cx="5751520" cy="222217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09445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일반적인 리스트 연산들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08720"/>
            <a:ext cx="10713290" cy="286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5)</a:t>
            </a:r>
            <a:r>
              <a:rPr lang="ko-KR" altLang="en-US" sz="1600" b="1" dirty="0">
                <a:latin typeface="+mj-ea"/>
                <a:ea typeface="+mj-ea"/>
              </a:rPr>
              <a:t> 정렬하기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앞의 슬라이드에 표의 방법을 구현하기 위해서는 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메모리를 절약하기 위하여 입력 리스트 외에 추가적인 공간을 사용하</a:t>
            </a:r>
            <a:endParaRPr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    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지 않는 선택 정렬 알고리즘</a:t>
            </a:r>
            <a:r>
              <a:rPr lang="ko-KR" altLang="en-US" sz="1500" dirty="0">
                <a:latin typeface="+mj-ea"/>
                <a:ea typeface="+mj-ea"/>
              </a:rPr>
              <a:t>을 생각해 보자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이렇게 입력 리스트 이외에는 다른 추가 메모리를 요구하지 않는 정렬 방법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을 제자리 정렬</a:t>
            </a:r>
            <a:r>
              <a:rPr lang="en-US" altLang="ko-KR" sz="1500" dirty="0">
                <a:latin typeface="+mj-ea"/>
                <a:ea typeface="+mj-ea"/>
              </a:rPr>
              <a:t>(in-place sort)</a:t>
            </a:r>
            <a:r>
              <a:rPr lang="ko-KR" altLang="en-US" sz="1500" dirty="0">
                <a:latin typeface="+mj-ea"/>
                <a:ea typeface="+mj-ea"/>
              </a:rPr>
              <a:t>이라고 한다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아래 그림에서 보면 하나의 값을 변수에 담고 리스트의 </a:t>
            </a:r>
            <a:r>
              <a:rPr lang="ko-KR" altLang="en-US" sz="1500" dirty="0" err="1">
                <a:latin typeface="+mj-ea"/>
                <a:ea typeface="+mj-ea"/>
              </a:rPr>
              <a:t>루핑을</a:t>
            </a:r>
            <a:r>
              <a:rPr lang="ko-KR" altLang="en-US" sz="1500" dirty="0">
                <a:latin typeface="+mj-ea"/>
                <a:ea typeface="+mj-ea"/>
              </a:rPr>
              <a:t> 돌면서 계속     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비교를 한다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비교를 하다 보면 최소값이 바뀔 수도 있고 처음 값이 최소값이 될 수도 있다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  <a:r>
              <a:rPr lang="ko-KR" altLang="en-US" sz="1500" dirty="0">
                <a:latin typeface="+mj-ea"/>
                <a:ea typeface="+mj-ea"/>
              </a:rPr>
              <a:t>리스트에서 최소값이 </a:t>
            </a:r>
            <a:r>
              <a:rPr lang="ko-KR" altLang="en-US" sz="1500" dirty="0" err="1">
                <a:latin typeface="+mj-ea"/>
                <a:ea typeface="+mj-ea"/>
              </a:rPr>
              <a:t>발견되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면 </a:t>
            </a:r>
            <a:r>
              <a:rPr lang="en-US" altLang="ko-KR" sz="1500" dirty="0">
                <a:latin typeface="+mj-ea"/>
                <a:ea typeface="+mj-ea"/>
              </a:rPr>
              <a:t>0</a:t>
            </a:r>
            <a:r>
              <a:rPr lang="ko-KR" altLang="en-US" sz="1500" dirty="0">
                <a:latin typeface="+mj-ea"/>
                <a:ea typeface="+mj-ea"/>
              </a:rPr>
              <a:t>번째 인덱스와 최소값의 인덱스를 가지고 서로 교환을 한다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이런 작업을 리스트의 끝까지 하게 되면 비로소 전체 </a:t>
            </a:r>
            <a:r>
              <a:rPr lang="ko-KR" altLang="en-US" sz="1500" dirty="0" err="1">
                <a:latin typeface="+mj-ea"/>
                <a:ea typeface="+mj-ea"/>
              </a:rPr>
              <a:t>숫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자들이 오름차순 정렬이 이루어진다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37D18-3664-47E8-8491-3BBB93F58A32}"/>
              </a:ext>
            </a:extLst>
          </p:cNvPr>
          <p:cNvSpPr txBox="1"/>
          <p:nvPr/>
        </p:nvSpPr>
        <p:spPr>
          <a:xfrm>
            <a:off x="5135262" y="3336896"/>
            <a:ext cx="6723900" cy="309315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def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selectionSort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aList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I, least,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leastValue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0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for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in range(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len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aList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)): 		#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리스트의 모든 요소에 대하여 반복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	least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				#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요소를 최소값이라고 가정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	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leastValue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aList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[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]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	for k in range(i+1,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len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aList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)):	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		if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aList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[k] &lt;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leastValue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	#k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번째 요소가 현재의 최소값보다 작으면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..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			least = k            		# k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번째 요소를 최소값으로 한다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			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leastValue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aList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[k]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	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tmp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aList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[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] 				#i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번째 요소와 최소값을 교환한다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	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aList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[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]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aList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[least]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	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aList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[least]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tmp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list1 = [ 7, 9, 5, 1, 8 ]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selectionSort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(list1)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print(list1)</a:t>
            </a:r>
            <a:endParaRPr lang="ko-KR" altLang="en-US" sz="13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320C14-D07E-4BFE-80C2-3569F2A4D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3336896"/>
            <a:ext cx="3681262" cy="34982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E02A36-37C3-4CF9-9181-18979041024B}"/>
              </a:ext>
            </a:extLst>
          </p:cNvPr>
          <p:cNvSpPr txBox="1"/>
          <p:nvPr/>
        </p:nvSpPr>
        <p:spPr>
          <a:xfrm>
            <a:off x="5115062" y="6490211"/>
            <a:ext cx="65934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>
                <a:solidFill>
                  <a:srgbClr val="FF0000"/>
                </a:solidFill>
                <a:latin typeface="+mj-ea"/>
                <a:ea typeface="+mj-ea"/>
              </a:rPr>
              <a:t>선택정렬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 말고도 </a:t>
            </a:r>
            <a:r>
              <a:rPr lang="ko-KR" altLang="en-US" sz="1500" dirty="0" err="1">
                <a:solidFill>
                  <a:srgbClr val="FF0000"/>
                </a:solidFill>
                <a:latin typeface="+mj-ea"/>
                <a:ea typeface="+mj-ea"/>
              </a:rPr>
              <a:t>버블정렬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500" dirty="0" err="1">
                <a:solidFill>
                  <a:srgbClr val="FF0000"/>
                </a:solidFill>
                <a:latin typeface="+mj-ea"/>
                <a:ea typeface="+mj-ea"/>
              </a:rPr>
              <a:t>삽입정렬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500" dirty="0" err="1">
                <a:solidFill>
                  <a:srgbClr val="FF0000"/>
                </a:solidFill>
                <a:latin typeface="+mj-ea"/>
                <a:ea typeface="+mj-ea"/>
              </a:rPr>
              <a:t>병합정렬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500" dirty="0" err="1">
                <a:solidFill>
                  <a:srgbClr val="FF0000"/>
                </a:solidFill>
                <a:latin typeface="+mj-ea"/>
                <a:ea typeface="+mj-ea"/>
              </a:rPr>
              <a:t>퀵정렬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500" dirty="0" err="1">
                <a:solidFill>
                  <a:srgbClr val="FF0000"/>
                </a:solidFill>
                <a:latin typeface="+mj-ea"/>
                <a:ea typeface="+mj-ea"/>
              </a:rPr>
              <a:t>힙정렬이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 존재한다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5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8936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5. 2</a:t>
            </a:r>
            <a:r>
              <a:rPr lang="ko-KR" altLang="en-US" sz="2800" b="1" dirty="0">
                <a:latin typeface="+mj-ea"/>
              </a:rPr>
              <a:t>차원 리스트란</a:t>
            </a:r>
            <a:r>
              <a:rPr lang="en-US" altLang="ko-KR" sz="2800" b="1" dirty="0">
                <a:latin typeface="+mj-ea"/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320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2</a:t>
            </a:r>
            <a:r>
              <a:rPr lang="ko-KR" altLang="en-US" sz="1600" b="1" dirty="0">
                <a:latin typeface="+mj-ea"/>
                <a:ea typeface="+mj-ea"/>
              </a:rPr>
              <a:t>차원 리스트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- 2</a:t>
            </a:r>
            <a:r>
              <a:rPr lang="ko-KR" altLang="en-US" sz="1500" dirty="0">
                <a:latin typeface="+mj-ea"/>
                <a:ea typeface="+mj-ea"/>
              </a:rPr>
              <a:t>차원 테이블을 이용하여 많은 일들을 처리한다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예를 들어서 학생들의 과목별 성적도 </a:t>
            </a:r>
            <a:r>
              <a:rPr lang="en-US" altLang="ko-KR" sz="1500" dirty="0">
                <a:latin typeface="+mj-ea"/>
                <a:ea typeface="+mj-ea"/>
              </a:rPr>
              <a:t>2</a:t>
            </a:r>
            <a:r>
              <a:rPr lang="ko-KR" altLang="en-US" sz="1500" dirty="0">
                <a:latin typeface="+mj-ea"/>
                <a:ea typeface="+mj-ea"/>
              </a:rPr>
              <a:t>차원 형태로 나타낼 수 있다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 err="1">
                <a:latin typeface="+mj-ea"/>
                <a:ea typeface="+mj-ea"/>
              </a:rPr>
              <a:t>파이썬에서는</a:t>
            </a:r>
            <a:r>
              <a:rPr lang="ko-KR" altLang="en-US" sz="1500" dirty="0">
                <a:latin typeface="+mj-ea"/>
                <a:ea typeface="+mj-ea"/>
              </a:rPr>
              <a:t> 리스트를 </a:t>
            </a:r>
            <a:r>
              <a:rPr lang="en-US" altLang="ko-KR" sz="1500" dirty="0">
                <a:latin typeface="+mj-ea"/>
                <a:ea typeface="+mj-ea"/>
              </a:rPr>
              <a:t>2</a:t>
            </a:r>
            <a:r>
              <a:rPr lang="ko-KR" altLang="en-US" sz="1500" dirty="0">
                <a:latin typeface="+mj-ea"/>
                <a:ea typeface="+mj-ea"/>
              </a:rPr>
              <a:t>차원으로 만들 수 있다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행렬과 같은 개념으로 이해를 하면 편리할 것이다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2B21C4-F9F2-4861-BE5E-D3150A799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221" y="1832992"/>
            <a:ext cx="7439025" cy="1524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8ACF43C-28C5-4B29-B22F-AEB5907E3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738" y="3933056"/>
            <a:ext cx="5562600" cy="23907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89065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5. 2</a:t>
            </a:r>
            <a:r>
              <a:rPr lang="ko-KR" altLang="en-US" sz="2800" b="1" dirty="0">
                <a:latin typeface="+mj-ea"/>
              </a:rPr>
              <a:t>차원 리스트란</a:t>
            </a:r>
            <a:r>
              <a:rPr lang="en-US" altLang="ko-KR" sz="2800" b="1" dirty="0">
                <a:latin typeface="+mj-ea"/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526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2</a:t>
            </a:r>
            <a:r>
              <a:rPr lang="ko-KR" altLang="en-US" sz="1600" b="1" dirty="0">
                <a:latin typeface="+mj-ea"/>
                <a:ea typeface="+mj-ea"/>
              </a:rPr>
              <a:t>차원 리스트 예제와 연결 구조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- 2</a:t>
            </a:r>
            <a:r>
              <a:rPr lang="ko-KR" altLang="en-US" sz="1500" dirty="0">
                <a:latin typeface="+mj-ea"/>
                <a:ea typeface="+mj-ea"/>
              </a:rPr>
              <a:t>차원 리스트의 예제는 아래와 같다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- </a:t>
            </a:r>
            <a:r>
              <a:rPr lang="ko-KR" altLang="en-US" sz="1500" dirty="0">
                <a:latin typeface="+mj-ea"/>
                <a:ea typeface="+mj-ea"/>
              </a:rPr>
              <a:t>위의 코드에서 리스트 </a:t>
            </a:r>
            <a:r>
              <a:rPr lang="en-US" altLang="ko-KR" sz="1500" dirty="0">
                <a:latin typeface="+mj-ea"/>
                <a:ea typeface="+mj-ea"/>
              </a:rPr>
              <a:t>[ 1, 2, 3, 4, 5 ]</a:t>
            </a:r>
            <a:r>
              <a:rPr lang="ko-KR" altLang="en-US" sz="1500" dirty="0">
                <a:latin typeface="+mj-ea"/>
                <a:ea typeface="+mj-ea"/>
              </a:rPr>
              <a:t>가 첫 번째 행을 나타내고 리스트 </a:t>
            </a:r>
            <a:r>
              <a:rPr lang="en-US" altLang="ko-KR" sz="1500" dirty="0">
                <a:latin typeface="+mj-ea"/>
                <a:ea typeface="+mj-ea"/>
              </a:rPr>
              <a:t>[ 6, 7, 8, 9, 10 ]</a:t>
            </a:r>
            <a:r>
              <a:rPr lang="ko-KR" altLang="en-US" sz="1500" dirty="0">
                <a:latin typeface="+mj-ea"/>
                <a:ea typeface="+mj-ea"/>
              </a:rPr>
              <a:t>이 두 번째 행을 나타낸다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 </a:t>
            </a:r>
            <a:r>
              <a:rPr lang="ko-KR" altLang="en-US" sz="1500" dirty="0">
                <a:latin typeface="+mj-ea"/>
                <a:ea typeface="+mj-ea"/>
              </a:rPr>
              <a:t>파이썬 </a:t>
            </a:r>
            <a:r>
              <a:rPr lang="ko-KR" altLang="en-US" sz="1500" dirty="0" err="1">
                <a:latin typeface="+mj-ea"/>
                <a:ea typeface="+mj-ea"/>
              </a:rPr>
              <a:t>튜터를</a:t>
            </a:r>
            <a:r>
              <a:rPr lang="ko-KR" altLang="en-US" sz="1500" dirty="0">
                <a:latin typeface="+mj-ea"/>
                <a:ea typeface="+mj-ea"/>
              </a:rPr>
              <a:t> 이용하여 그림의 개념을 확인해보자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FA3A34-C6F7-4002-8D17-832B505293FA}"/>
              </a:ext>
            </a:extLst>
          </p:cNvPr>
          <p:cNvSpPr txBox="1"/>
          <p:nvPr/>
        </p:nvSpPr>
        <p:spPr>
          <a:xfrm>
            <a:off x="1271464" y="1844824"/>
            <a:ext cx="7056784" cy="55399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 = [ [ 1, 2, 3, 4, 5], [ 6, 7, 8, 9, 10 ], [11, 12, 13, 14, 15 ] 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541BA-CA86-4DFC-A773-4251775B71D9}"/>
              </a:ext>
            </a:extLst>
          </p:cNvPr>
          <p:cNvSpPr txBox="1"/>
          <p:nvPr/>
        </p:nvSpPr>
        <p:spPr>
          <a:xfrm>
            <a:off x="1271464" y="2406394"/>
            <a:ext cx="7056784" cy="32316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[ [1, 2, 3, 4, 5], [6, 7, 8, 9, 10], [11, 12, 13, 14, 15] ]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1B5E39-8025-4FBA-8FA9-3C8529133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44" y="2852936"/>
            <a:ext cx="3872190" cy="25922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11066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5. 2</a:t>
            </a:r>
            <a:r>
              <a:rPr lang="ko-KR" altLang="en-US" sz="2800" b="1" dirty="0">
                <a:latin typeface="+mj-ea"/>
              </a:rPr>
              <a:t>차원 리스트란</a:t>
            </a:r>
            <a:r>
              <a:rPr lang="en-US" altLang="ko-KR" sz="2800" b="1" dirty="0">
                <a:latin typeface="+mj-ea"/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22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3)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2</a:t>
            </a:r>
            <a:r>
              <a:rPr lang="ko-KR" altLang="en-US" sz="1600" b="1" dirty="0">
                <a:latin typeface="+mj-ea"/>
                <a:ea typeface="+mj-ea"/>
              </a:rPr>
              <a:t>차원 리스트 동적 생성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위의 </a:t>
            </a:r>
            <a:r>
              <a:rPr lang="en-US" altLang="ko-KR" sz="1500" dirty="0">
                <a:latin typeface="+mj-ea"/>
                <a:ea typeface="+mj-ea"/>
              </a:rPr>
              <a:t>2</a:t>
            </a:r>
            <a:r>
              <a:rPr lang="ko-KR" altLang="en-US" sz="1500" dirty="0">
                <a:latin typeface="+mj-ea"/>
                <a:ea typeface="+mj-ea"/>
              </a:rPr>
              <a:t>차원 리스트는 초기값이 미리 결정되어 있어서 정적으로 생성되었다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실제로는 동적으로 </a:t>
            </a:r>
            <a:r>
              <a:rPr lang="en-US" altLang="ko-KR" sz="1500" dirty="0">
                <a:latin typeface="+mj-ea"/>
                <a:ea typeface="+mj-ea"/>
              </a:rPr>
              <a:t>2</a:t>
            </a:r>
            <a:r>
              <a:rPr lang="ko-KR" altLang="en-US" sz="1500" dirty="0">
                <a:latin typeface="+mj-ea"/>
                <a:ea typeface="+mj-ea"/>
              </a:rPr>
              <a:t>차원 리스트를 생성하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는 경우가 더 많다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리스트의 크기가 매우 큰 경우에도 동적으로 생성하여야 한다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많은 방법이 있다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가장 많이 사용되는 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방법부터 살펴보자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- </a:t>
            </a:r>
            <a:r>
              <a:rPr lang="ko-KR" altLang="en-US" sz="1500" dirty="0">
                <a:latin typeface="+mj-ea"/>
                <a:ea typeface="+mj-ea"/>
              </a:rPr>
              <a:t>위의 코드는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latin typeface="+mj-ea"/>
                <a:ea typeface="+mj-ea"/>
              </a:rPr>
              <a:t>리스트 함축을 사용하여도 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FA3A34-C6F7-4002-8D17-832B505293FA}"/>
              </a:ext>
            </a:extLst>
          </p:cNvPr>
          <p:cNvSpPr txBox="1"/>
          <p:nvPr/>
        </p:nvSpPr>
        <p:spPr>
          <a:xfrm>
            <a:off x="1271464" y="2492896"/>
            <a:ext cx="7056784" cy="193899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#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동적으로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2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차원 리스트를 생성한다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rows = 3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cols = 5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 = []</a:t>
            </a:r>
          </a:p>
          <a:p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for row in range(rows):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s += [ [0]*cols 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print("s =", 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541BA-CA86-4DFC-A773-4251775B71D9}"/>
              </a:ext>
            </a:extLst>
          </p:cNvPr>
          <p:cNvSpPr txBox="1"/>
          <p:nvPr/>
        </p:nvSpPr>
        <p:spPr>
          <a:xfrm>
            <a:off x="1271464" y="4427607"/>
            <a:ext cx="7056784" cy="32316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 = [ [0, 0, 0, 0, 0], [0, 0, 0, 0, 0], [0, 0, 0, 0, 0] 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816048-2DA2-47E1-AA57-22F4E6A08AC2}"/>
              </a:ext>
            </a:extLst>
          </p:cNvPr>
          <p:cNvSpPr txBox="1"/>
          <p:nvPr/>
        </p:nvSpPr>
        <p:spPr>
          <a:xfrm>
            <a:off x="1271464" y="5234424"/>
            <a:ext cx="7056784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rows = 3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cols = 5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 = [ ([0] * cols) for row in range(rows) ]	   #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리스트 함축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print("s =", s)</a:t>
            </a:r>
          </a:p>
        </p:txBody>
      </p:sp>
    </p:spTree>
    <p:extLst>
      <p:ext uri="{BB962C8B-B14F-4D97-AF65-F5344CB8AC3E}">
        <p14:creationId xmlns:p14="http://schemas.microsoft.com/office/powerpoint/2010/main" val="3298851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5. 2</a:t>
            </a:r>
            <a:r>
              <a:rPr lang="ko-KR" altLang="en-US" sz="2800" b="1" dirty="0">
                <a:latin typeface="+mj-ea"/>
              </a:rPr>
              <a:t>차원 리스트란</a:t>
            </a:r>
            <a:r>
              <a:rPr lang="en-US" altLang="ko-KR" sz="2800" b="1" dirty="0">
                <a:latin typeface="+mj-ea"/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38864"/>
            <a:ext cx="10713290" cy="526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4)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2</a:t>
            </a:r>
            <a:r>
              <a:rPr lang="ko-KR" altLang="en-US" sz="1600" b="1" dirty="0">
                <a:latin typeface="+mj-ea"/>
                <a:ea typeface="+mj-ea"/>
              </a:rPr>
              <a:t>차원 리스트 요소 접근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- 2</a:t>
            </a:r>
            <a:r>
              <a:rPr lang="ko-KR" altLang="en-US" sz="1500" dirty="0">
                <a:latin typeface="+mj-ea"/>
                <a:ea typeface="+mj-ea"/>
              </a:rPr>
              <a:t>차원 리스트에서 요소에 접근하려면 </a:t>
            </a:r>
            <a:r>
              <a:rPr lang="en-US" altLang="ko-KR" sz="1500" dirty="0">
                <a:latin typeface="+mj-ea"/>
                <a:ea typeface="+mj-ea"/>
              </a:rPr>
              <a:t>2</a:t>
            </a:r>
            <a:r>
              <a:rPr lang="ko-KR" altLang="en-US" sz="1500" dirty="0">
                <a:latin typeface="+mj-ea"/>
                <a:ea typeface="+mj-ea"/>
              </a:rPr>
              <a:t>개의 인덱스 번호를 지정하여야 한다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첫 번째 번호가 행 번호이고 두 번째 번호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가 열 번호가 된다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예를 들어서 </a:t>
            </a:r>
            <a:r>
              <a:rPr lang="en-US" altLang="ko-KR" sz="1500" dirty="0">
                <a:latin typeface="+mj-ea"/>
                <a:ea typeface="+mj-ea"/>
              </a:rPr>
              <a:t>2</a:t>
            </a:r>
            <a:r>
              <a:rPr lang="ko-KR" altLang="en-US" sz="1500" dirty="0">
                <a:latin typeface="+mj-ea"/>
                <a:ea typeface="+mj-ea"/>
              </a:rPr>
              <a:t>차원 리스트 </a:t>
            </a:r>
            <a:r>
              <a:rPr lang="en-US" altLang="ko-KR" sz="1500" dirty="0">
                <a:latin typeface="+mj-ea"/>
                <a:ea typeface="+mj-ea"/>
              </a:rPr>
              <a:t>s</a:t>
            </a:r>
            <a:r>
              <a:rPr lang="ko-KR" altLang="en-US" sz="1500" dirty="0">
                <a:latin typeface="+mj-ea"/>
                <a:ea typeface="+mj-ea"/>
              </a:rPr>
              <a:t>에서 </a:t>
            </a:r>
            <a:r>
              <a:rPr lang="en-US" altLang="ko-KR" sz="1500" dirty="0">
                <a:latin typeface="+mj-ea"/>
                <a:ea typeface="+mj-ea"/>
              </a:rPr>
              <a:t>2</a:t>
            </a:r>
            <a:r>
              <a:rPr lang="ko-KR" altLang="en-US" sz="1500" dirty="0">
                <a:latin typeface="+mj-ea"/>
                <a:ea typeface="+mj-ea"/>
              </a:rPr>
              <a:t>번째 행의 </a:t>
            </a:r>
            <a:r>
              <a:rPr lang="en-US" altLang="ko-KR" sz="1500" dirty="0">
                <a:latin typeface="+mj-ea"/>
                <a:ea typeface="+mj-ea"/>
              </a:rPr>
              <a:t>1</a:t>
            </a:r>
            <a:r>
              <a:rPr lang="ko-KR" altLang="en-US" sz="1500" dirty="0">
                <a:latin typeface="+mj-ea"/>
                <a:ea typeface="+mj-ea"/>
              </a:rPr>
              <a:t>번째 열에 있는 요소는 </a:t>
            </a:r>
            <a:r>
              <a:rPr lang="en-US" altLang="ko-KR" sz="1500" dirty="0">
                <a:latin typeface="+mj-ea"/>
                <a:ea typeface="+mj-ea"/>
              </a:rPr>
              <a:t>s[2][1]</a:t>
            </a:r>
            <a:r>
              <a:rPr lang="ko-KR" altLang="en-US" sz="1500" dirty="0">
                <a:latin typeface="+mj-ea"/>
                <a:ea typeface="+mj-ea"/>
              </a:rPr>
              <a:t>가 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- 2</a:t>
            </a:r>
            <a:r>
              <a:rPr lang="ko-KR" altLang="en-US" sz="1500" dirty="0">
                <a:latin typeface="+mj-ea"/>
                <a:ea typeface="+mj-ea"/>
              </a:rPr>
              <a:t>차원 리스트에 저장된 모든 값을 출력하려면 아래와 같이 더블 루프를 사용하여야 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-</a:t>
            </a:r>
            <a:r>
              <a:rPr lang="ko-KR" altLang="en-US" sz="1500" dirty="0">
                <a:latin typeface="+mj-ea"/>
                <a:ea typeface="+mj-ea"/>
              </a:rPr>
              <a:t>여기서 </a:t>
            </a:r>
            <a:r>
              <a:rPr lang="en-US" altLang="ko-KR" sz="1500" dirty="0" err="1">
                <a:latin typeface="+mj-ea"/>
                <a:ea typeface="+mj-ea"/>
              </a:rPr>
              <a:t>len</a:t>
            </a:r>
            <a:r>
              <a:rPr lang="en-US" altLang="ko-KR" sz="1500" dirty="0">
                <a:latin typeface="+mj-ea"/>
                <a:ea typeface="+mj-ea"/>
              </a:rPr>
              <a:t>(s)</a:t>
            </a:r>
            <a:r>
              <a:rPr lang="ko-KR" altLang="en-US" sz="1500" dirty="0">
                <a:latin typeface="+mj-ea"/>
                <a:ea typeface="+mj-ea"/>
              </a:rPr>
              <a:t>는 행의 개수이고 </a:t>
            </a:r>
            <a:r>
              <a:rPr lang="en-US" altLang="ko-KR" sz="1500" dirty="0" err="1">
                <a:latin typeface="+mj-ea"/>
                <a:ea typeface="+mj-ea"/>
              </a:rPr>
              <a:t>len</a:t>
            </a:r>
            <a:r>
              <a:rPr lang="en-US" altLang="ko-KR" sz="1500" dirty="0">
                <a:latin typeface="+mj-ea"/>
                <a:ea typeface="+mj-ea"/>
              </a:rPr>
              <a:t>(s[0])</a:t>
            </a:r>
            <a:r>
              <a:rPr lang="ko-KR" altLang="en-US" sz="1500" dirty="0">
                <a:latin typeface="+mj-ea"/>
                <a:ea typeface="+mj-ea"/>
              </a:rPr>
              <a:t>은 첫 번째 행에 들어 있는 열의 개수이다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리스트 안에 다른 리스트를 내장하는 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것도 가능하다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이것은 실제 프로그래밍에서 많이 사용된다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FA3A34-C6F7-4002-8D17-832B505293FA}"/>
              </a:ext>
            </a:extLst>
          </p:cNvPr>
          <p:cNvSpPr txBox="1"/>
          <p:nvPr/>
        </p:nvSpPr>
        <p:spPr>
          <a:xfrm>
            <a:off x="1271464" y="2040752"/>
            <a:ext cx="7056784" cy="32316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score = s[2][1]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541BA-CA86-4DFC-A773-4251775B71D9}"/>
              </a:ext>
            </a:extLst>
          </p:cNvPr>
          <p:cNvSpPr txBox="1"/>
          <p:nvPr/>
        </p:nvSpPr>
        <p:spPr>
          <a:xfrm>
            <a:off x="1271464" y="4647912"/>
            <a:ext cx="7056784" cy="78483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1	2	3	4	5	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6	7	8	9	10	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11	12	13	14	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816048-2DA2-47E1-AA57-22F4E6A08AC2}"/>
              </a:ext>
            </a:extLst>
          </p:cNvPr>
          <p:cNvSpPr txBox="1"/>
          <p:nvPr/>
        </p:nvSpPr>
        <p:spPr>
          <a:xfrm>
            <a:off x="1271464" y="2708920"/>
            <a:ext cx="7056784" cy="193899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 = [ [ 1, 2, 3, 4, 5 ], [ 6, 7, 8, 9, 10 ], [11, 12, 13, 14, 15] 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#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행과 열의 개수를 구한다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rows =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len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(s)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cols =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len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(s[0])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for r in range (rows):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for c in range(cols):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	print(s[r][c], end=“\t")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print()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BDBC77-A9F4-4652-8CFA-1790A6F33372}"/>
              </a:ext>
            </a:extLst>
          </p:cNvPr>
          <p:cNvSpPr txBox="1"/>
          <p:nvPr/>
        </p:nvSpPr>
        <p:spPr>
          <a:xfrm>
            <a:off x="1271464" y="6146720"/>
            <a:ext cx="7056784" cy="73866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a = ['a', 'b', 'c']</a:t>
            </a:r>
          </a:p>
          <a:p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n = [1, 2, 3]</a:t>
            </a:r>
          </a:p>
          <a:p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x = [a, n]      #</a:t>
            </a:r>
            <a:r>
              <a:rPr lang="ko-KR" altLang="en-US" sz="1400" dirty="0">
                <a:latin typeface="+mj-ea"/>
                <a:ea typeface="+mj-ea"/>
                <a:cs typeface="Arial" panose="020B0604020202020204" pitchFamily="34" charset="0"/>
              </a:rPr>
              <a:t>리스트 </a:t>
            </a:r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x </a:t>
            </a:r>
            <a:r>
              <a:rPr lang="ko-KR" altLang="en-US" sz="1400" dirty="0">
                <a:latin typeface="+mj-ea"/>
                <a:ea typeface="+mj-ea"/>
                <a:cs typeface="Arial" panose="020B0604020202020204" pitchFamily="34" charset="0"/>
              </a:rPr>
              <a:t>안에 리스트 </a:t>
            </a:r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a</a:t>
            </a:r>
            <a:r>
              <a:rPr lang="ko-KR" altLang="en-US" sz="1400" dirty="0">
                <a:latin typeface="+mj-ea"/>
                <a:ea typeface="+mj-ea"/>
                <a:cs typeface="Arial" panose="020B0604020202020204" pitchFamily="34" charset="0"/>
              </a:rPr>
              <a:t>와 </a:t>
            </a:r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n</a:t>
            </a:r>
            <a:r>
              <a:rPr lang="ko-KR" altLang="en-US" sz="1400" dirty="0">
                <a:latin typeface="+mj-ea"/>
                <a:ea typeface="+mj-ea"/>
                <a:cs typeface="Arial" panose="020B0604020202020204" pitchFamily="34" charset="0"/>
              </a:rPr>
              <a:t>이 들어 있다</a:t>
            </a:r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1620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6. 2</a:t>
            </a:r>
            <a:r>
              <a:rPr lang="ko-KR" altLang="en-US" sz="2800" b="1" dirty="0">
                <a:latin typeface="+mj-ea"/>
              </a:rPr>
              <a:t>차원 리스트 연산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38864"/>
            <a:ext cx="10713290" cy="459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행 합계 계산하기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아마 </a:t>
            </a:r>
            <a:r>
              <a:rPr lang="en-US" altLang="ko-KR" sz="1500" dirty="0">
                <a:latin typeface="+mj-ea"/>
                <a:ea typeface="+mj-ea"/>
              </a:rPr>
              <a:t>2</a:t>
            </a:r>
            <a:r>
              <a:rPr lang="ko-KR" altLang="en-US" sz="1500" dirty="0">
                <a:latin typeface="+mj-ea"/>
                <a:ea typeface="+mj-ea"/>
              </a:rPr>
              <a:t>차원 리스트에서 가장 기본적인 연산은 행의 합계나 열의 합계일 것이다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엑셀에서의 작업을 떠올리면 될 것이다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 0</a:t>
            </a:r>
            <a:r>
              <a:rPr lang="ko-KR" altLang="en-US" sz="1500" dirty="0">
                <a:latin typeface="+mj-ea"/>
                <a:ea typeface="+mj-ea"/>
              </a:rPr>
              <a:t>번째 행의 합계를 계산해보면 다음과 같다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 </a:t>
            </a:r>
            <a:r>
              <a:rPr lang="ko-KR" altLang="en-US" sz="1600" b="1" dirty="0">
                <a:latin typeface="+mj-ea"/>
                <a:ea typeface="+mj-ea"/>
              </a:rPr>
              <a:t>요소 접근하기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- 2</a:t>
            </a:r>
            <a:r>
              <a:rPr lang="ko-KR" altLang="en-US" sz="1500" dirty="0">
                <a:latin typeface="+mj-ea"/>
                <a:ea typeface="+mj-ea"/>
              </a:rPr>
              <a:t>차원 리스트는 이미지를 처리할 때도 사용된다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이미지도 본질적으로 각 화소</a:t>
            </a:r>
            <a:r>
              <a:rPr lang="en-US" altLang="ko-KR" sz="1500" dirty="0">
                <a:latin typeface="+mj-ea"/>
                <a:ea typeface="+mj-ea"/>
              </a:rPr>
              <a:t>(</a:t>
            </a:r>
            <a:r>
              <a:rPr lang="ko-KR" altLang="en-US" sz="1500" dirty="0">
                <a:latin typeface="+mj-ea"/>
                <a:ea typeface="+mj-ea"/>
              </a:rPr>
              <a:t>픽셀</a:t>
            </a:r>
            <a:r>
              <a:rPr lang="en-US" altLang="ko-KR" sz="1500" dirty="0">
                <a:latin typeface="+mj-ea"/>
                <a:ea typeface="+mj-ea"/>
              </a:rPr>
              <a:t>)</a:t>
            </a:r>
            <a:r>
              <a:rPr lang="ko-KR" altLang="en-US" sz="1500" dirty="0">
                <a:latin typeface="+mj-ea"/>
                <a:ea typeface="+mj-ea"/>
              </a:rPr>
              <a:t>의 값을 </a:t>
            </a:r>
            <a:r>
              <a:rPr lang="en-US" altLang="ko-KR" sz="1500" dirty="0">
                <a:latin typeface="+mj-ea"/>
                <a:ea typeface="+mj-ea"/>
              </a:rPr>
              <a:t>2</a:t>
            </a:r>
            <a:r>
              <a:rPr lang="ko-KR" altLang="en-US" sz="1500" dirty="0">
                <a:latin typeface="+mj-ea"/>
                <a:ea typeface="+mj-ea"/>
              </a:rPr>
              <a:t>차원적으로 나열한 것이기 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때문이다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하나의 화소에서 이웃 화소들의 인덱스를 찾아보자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즉 화소의 위치가 </a:t>
            </a:r>
            <a:r>
              <a:rPr lang="en-US" altLang="ko-KR" sz="1500" dirty="0">
                <a:latin typeface="+mj-ea"/>
                <a:ea typeface="+mj-ea"/>
              </a:rPr>
              <a:t>(r, c)</a:t>
            </a:r>
            <a:r>
              <a:rPr lang="ko-KR" altLang="en-US" sz="1500" dirty="0">
                <a:latin typeface="+mj-ea"/>
                <a:ea typeface="+mj-ea"/>
              </a:rPr>
              <a:t>라고 했을 때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상하좌우에 있는 화소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들의 인덱스는 얼마가 될까</a:t>
            </a:r>
            <a:r>
              <a:rPr lang="en-US" altLang="ko-KR" sz="1500" dirty="0">
                <a:latin typeface="+mj-ea"/>
                <a:ea typeface="+mj-ea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541BA-CA86-4DFC-A773-4251775B71D9}"/>
              </a:ext>
            </a:extLst>
          </p:cNvPr>
          <p:cNvSpPr txBox="1"/>
          <p:nvPr/>
        </p:nvSpPr>
        <p:spPr>
          <a:xfrm>
            <a:off x="1271464" y="3768944"/>
            <a:ext cx="7056784" cy="32316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816048-2DA2-47E1-AA57-22F4E6A08AC2}"/>
              </a:ext>
            </a:extLst>
          </p:cNvPr>
          <p:cNvSpPr txBox="1"/>
          <p:nvPr/>
        </p:nvSpPr>
        <p:spPr>
          <a:xfrm>
            <a:off x="1271464" y="2060848"/>
            <a:ext cx="7056784" cy="170816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 = [ [ 1, 2, 3, 4, 5 ], [ 6, 7, 8, 9, 10 ], [11, 12, 13, 14, 15] 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cols =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len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(s[0]) 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sum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=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0</a:t>
            </a:r>
          </a:p>
          <a:p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for c in range(cols): 		# 0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번째 행의 합을 계산한다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sum = sum + s[0][c]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print(sum)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53DF96-C7BD-4163-B6BD-0FCC5FDE0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5508035"/>
            <a:ext cx="4590281" cy="11662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25448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6. 2</a:t>
            </a:r>
            <a:r>
              <a:rPr lang="ko-KR" altLang="en-US" sz="2800" b="1" dirty="0">
                <a:latin typeface="+mj-ea"/>
              </a:rPr>
              <a:t>차원 리스트 연산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38864"/>
            <a:ext cx="10713290" cy="353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3)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2</a:t>
            </a:r>
            <a:r>
              <a:rPr lang="ko-KR" altLang="en-US" sz="1600" b="1" dirty="0">
                <a:latin typeface="+mj-ea"/>
                <a:ea typeface="+mj-ea"/>
              </a:rPr>
              <a:t>차원 리스트와 함수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- 2</a:t>
            </a:r>
            <a:r>
              <a:rPr lang="ko-KR" altLang="en-US" sz="1500" dirty="0">
                <a:latin typeface="+mj-ea"/>
                <a:ea typeface="+mj-ea"/>
              </a:rPr>
              <a:t>차원 리스트도 객체이므로 함수로 전달할 수 있다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만약 함수에서 리스트를 변경하면 원본 리스트가 변경된다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하나의 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예로 다음과 같이 </a:t>
            </a:r>
            <a:r>
              <a:rPr lang="en-US" altLang="ko-KR" sz="1500" dirty="0">
                <a:latin typeface="+mj-ea"/>
                <a:ea typeface="+mj-ea"/>
              </a:rPr>
              <a:t>1</a:t>
            </a:r>
            <a:r>
              <a:rPr lang="ko-KR" altLang="en-US" sz="1500" dirty="0">
                <a:latin typeface="+mj-ea"/>
                <a:ea typeface="+mj-ea"/>
              </a:rPr>
              <a:t>과 </a:t>
            </a:r>
            <a:r>
              <a:rPr lang="en-US" altLang="ko-KR" sz="1500" dirty="0">
                <a:latin typeface="+mj-ea"/>
                <a:ea typeface="+mj-ea"/>
              </a:rPr>
              <a:t>0</a:t>
            </a:r>
            <a:r>
              <a:rPr lang="ko-KR" altLang="en-US" sz="1500" dirty="0">
                <a:latin typeface="+mj-ea"/>
                <a:ea typeface="+mj-ea"/>
              </a:rPr>
              <a:t>이 반복되는 </a:t>
            </a:r>
            <a:r>
              <a:rPr lang="ko-KR" altLang="en-US" sz="1500" dirty="0" err="1">
                <a:latin typeface="+mj-ea"/>
                <a:ea typeface="+mj-ea"/>
              </a:rPr>
              <a:t>체커보드</a:t>
            </a:r>
            <a:r>
              <a:rPr lang="ko-KR" altLang="en-US" sz="1500" dirty="0">
                <a:latin typeface="+mj-ea"/>
                <a:ea typeface="+mj-ea"/>
              </a:rPr>
              <a:t> 형태의 </a:t>
            </a:r>
            <a:r>
              <a:rPr lang="en-US" altLang="ko-KR" sz="1500" dirty="0">
                <a:latin typeface="+mj-ea"/>
                <a:ea typeface="+mj-ea"/>
              </a:rPr>
              <a:t>10×10 </a:t>
            </a:r>
            <a:r>
              <a:rPr lang="ko-KR" altLang="en-US" sz="1500" dirty="0">
                <a:latin typeface="+mj-ea"/>
                <a:ea typeface="+mj-ea"/>
              </a:rPr>
              <a:t>크기의 </a:t>
            </a:r>
            <a:r>
              <a:rPr lang="en-US" altLang="ko-KR" sz="1500" dirty="0">
                <a:latin typeface="+mj-ea"/>
                <a:ea typeface="+mj-ea"/>
              </a:rPr>
              <a:t>2</a:t>
            </a:r>
            <a:r>
              <a:rPr lang="ko-KR" altLang="en-US" sz="1500" dirty="0">
                <a:latin typeface="+mj-ea"/>
                <a:ea typeface="+mj-ea"/>
              </a:rPr>
              <a:t>차원 리스트를 초기화하는 함수 </a:t>
            </a:r>
            <a:r>
              <a:rPr lang="en-US" altLang="ko-KR" sz="1500" dirty="0" err="1">
                <a:latin typeface="+mj-ea"/>
                <a:ea typeface="+mj-ea"/>
              </a:rPr>
              <a:t>init</a:t>
            </a:r>
            <a:r>
              <a:rPr lang="en-US" altLang="ko-KR" sz="1500" dirty="0">
                <a:latin typeface="+mj-ea"/>
                <a:ea typeface="+mj-ea"/>
              </a:rPr>
              <a:t>()</a:t>
            </a:r>
            <a:r>
              <a:rPr lang="ko-KR" altLang="en-US" sz="1500" dirty="0">
                <a:latin typeface="+mj-ea"/>
                <a:ea typeface="+mj-ea"/>
              </a:rPr>
              <a:t>를 작성하고 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테스트 해보자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816048-2DA2-47E1-AA57-22F4E6A08AC2}"/>
              </a:ext>
            </a:extLst>
          </p:cNvPr>
          <p:cNvSpPr txBox="1"/>
          <p:nvPr/>
        </p:nvSpPr>
        <p:spPr>
          <a:xfrm>
            <a:off x="1271464" y="2402842"/>
            <a:ext cx="6552728" cy="426270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table = []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# 2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차원 리스트를 화면에 출력한다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def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printList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mylist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):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for row in range(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len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mylist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)):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	for col in range(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len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mylist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[0])):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		print(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mylist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[row][col], end=" ")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print()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# 2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차원 리스트를 </a:t>
            </a:r>
            <a:r>
              <a:rPr lang="ko-KR" altLang="en-US" sz="1500" dirty="0" err="1">
                <a:latin typeface="+mj-ea"/>
                <a:ea typeface="+mj-ea"/>
                <a:cs typeface="Arial" panose="020B0604020202020204" pitchFamily="34" charset="0"/>
              </a:rPr>
              <a:t>체커보드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 형태로 초기화한다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def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init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mylist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):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for row in range(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len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mylist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)):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	for col in range(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len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mylist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[0])):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		if 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row+col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)%2 == 0:    # 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row+col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이 짝수이면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1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을 저장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			table[row][col] =1</a:t>
            </a:r>
          </a:p>
          <a:p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50" charset="-127"/>
                <a:ea typeface="JetBrains Mono"/>
              </a:rPr>
              <a:t>__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50" charset="-127"/>
                <a:ea typeface="JetBrains Mono"/>
              </a:rPr>
              <a:t>__ == "__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50" charset="-127"/>
                <a:ea typeface="JetBrains Mono"/>
              </a:rPr>
              <a:t>__":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/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for row in range(10):    # 0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으로 초기화된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2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차원 리스트를 생성한다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table += [ [0] * 10]   </a:t>
            </a:r>
          </a:p>
          <a:p>
            <a:pPr lvl="1"/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init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(table) </a:t>
            </a:r>
          </a:p>
          <a:p>
            <a:pPr lvl="1"/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printList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(table)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1C0A5-7861-442A-B324-92E6AAC9DE6D}"/>
              </a:ext>
            </a:extLst>
          </p:cNvPr>
          <p:cNvSpPr txBox="1"/>
          <p:nvPr/>
        </p:nvSpPr>
        <p:spPr>
          <a:xfrm>
            <a:off x="7824192" y="2402842"/>
            <a:ext cx="2088232" cy="263149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 결과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1 0 1 0 1 0 1 0 1 0 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0 1 0 1 0 1 0 1 0 1 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1 0 1 0 1 0 1 0 1 0 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0 1 0 1 0 1 0 1 0 1 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1 0 1 0 1 0 1 0 1 0 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0 1 0 1 0 1 0 1 0 1 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1 0 1 0 1 0 1 0 1 0 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0 1 0 1 0 1 0 1 0 1 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1 0 1 0 1 0 1 0 1 0 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0 1 0 1 0 1 0 1 0 1 </a:t>
            </a:r>
          </a:p>
        </p:txBody>
      </p:sp>
    </p:spTree>
    <p:extLst>
      <p:ext uri="{BB962C8B-B14F-4D97-AF65-F5344CB8AC3E}">
        <p14:creationId xmlns:p14="http://schemas.microsoft.com/office/powerpoint/2010/main" val="3879692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리스트 복사하기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929314" cy="5261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j-ea"/>
                <a:ea typeface="+mj-ea"/>
              </a:rPr>
              <a:t>2)</a:t>
            </a:r>
            <a:r>
              <a:rPr lang="ko-KR" altLang="en-US" b="1" dirty="0">
                <a:latin typeface="+mj-ea"/>
                <a:ea typeface="+mj-ea"/>
              </a:rPr>
              <a:t> 깊은 복사</a:t>
            </a:r>
            <a:r>
              <a:rPr lang="en-US" altLang="ko-KR" b="1" dirty="0">
                <a:latin typeface="+mj-ea"/>
                <a:ea typeface="+mj-ea"/>
              </a:rPr>
              <a:t>(deep copy)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그렇다면 리스트를 올바르게 복사하는 방법은 무엇일까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  <a:r>
              <a:rPr lang="ko-KR" altLang="en-US" sz="1600" dirty="0">
                <a:latin typeface="+mj-ea"/>
                <a:ea typeface="+mj-ea"/>
              </a:rPr>
              <a:t>이것을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깊은 복사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(deep copy)</a:t>
            </a:r>
            <a:r>
              <a:rPr lang="ko-KR" altLang="en-US" sz="1600" dirty="0">
                <a:latin typeface="+mj-ea"/>
                <a:ea typeface="+mj-ea"/>
              </a:rPr>
              <a:t>라고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몇 가지 방법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이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첫 번째 방법은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list()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메소드를 사용</a:t>
            </a:r>
            <a:r>
              <a:rPr lang="ko-KR" altLang="en-US" sz="1600" dirty="0">
                <a:latin typeface="+mj-ea"/>
                <a:ea typeface="+mj-ea"/>
              </a:rPr>
              <a:t>하는 것이다</a:t>
            </a:r>
            <a:r>
              <a:rPr lang="en-US" altLang="ko-KR" sz="1600" dirty="0">
                <a:latin typeface="+mj-ea"/>
                <a:ea typeface="+mj-ea"/>
              </a:rPr>
              <a:t>. list() </a:t>
            </a:r>
            <a:r>
              <a:rPr lang="ko-KR" altLang="en-US" sz="1600" dirty="0">
                <a:latin typeface="+mj-ea"/>
                <a:ea typeface="+mj-ea"/>
              </a:rPr>
              <a:t>내장 함수는 리스트를 받아서 복사본을 생성하여 반환한다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두 번째 방법은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+mj-ea"/>
                <a:ea typeface="+mj-ea"/>
              </a:rPr>
              <a:t>deepcopy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나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copy()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메소드를 사용하는 방법</a:t>
            </a:r>
            <a:r>
              <a:rPr lang="ko-KR" altLang="en-US" sz="1600" dirty="0">
                <a:latin typeface="+mj-ea"/>
                <a:ea typeface="+mj-ea"/>
              </a:rPr>
              <a:t>도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 err="1">
                <a:latin typeface="+mj-ea"/>
                <a:ea typeface="+mj-ea"/>
              </a:rPr>
              <a:t>deepcopy</a:t>
            </a:r>
            <a:r>
              <a:rPr lang="en-US" altLang="ko-KR" sz="1600" dirty="0">
                <a:latin typeface="+mj-ea"/>
                <a:ea typeface="+mj-ea"/>
              </a:rPr>
              <a:t>()</a:t>
            </a:r>
            <a:r>
              <a:rPr lang="ko-KR" altLang="en-US" sz="1600" dirty="0">
                <a:latin typeface="+mj-ea"/>
                <a:ea typeface="+mj-ea"/>
              </a:rPr>
              <a:t>나 </a:t>
            </a:r>
            <a:r>
              <a:rPr lang="en-US" altLang="ko-KR" sz="1600" dirty="0">
                <a:latin typeface="+mj-ea"/>
                <a:ea typeface="+mj-ea"/>
              </a:rPr>
              <a:t>copy() </a:t>
            </a:r>
            <a:r>
              <a:rPr lang="ko-KR" altLang="en-US" sz="1600" dirty="0">
                <a:latin typeface="+mj-ea"/>
                <a:ea typeface="+mj-ea"/>
              </a:rPr>
              <a:t>내장 함수도 리스트를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받아서 복사본을 생성하여 반환한다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깊은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복사를 하게 되면 다른 </a:t>
            </a:r>
            <a:r>
              <a:rPr lang="ko-KR" altLang="en-US" sz="1600" dirty="0" err="1">
                <a:latin typeface="+mj-ea"/>
                <a:ea typeface="+mj-ea"/>
              </a:rPr>
              <a:t>주소값을</a:t>
            </a:r>
            <a:r>
              <a:rPr lang="ko-KR" altLang="en-US" sz="1600" dirty="0">
                <a:latin typeface="+mj-ea"/>
                <a:ea typeface="+mj-ea"/>
              </a:rPr>
              <a:t> 지니게 되어 원본 리스트에는 영향을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끼치지 아니한다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C87891-BD23-456A-BE05-A25208243973}"/>
              </a:ext>
            </a:extLst>
          </p:cNvPr>
          <p:cNvSpPr txBox="1"/>
          <p:nvPr/>
        </p:nvSpPr>
        <p:spPr>
          <a:xfrm>
            <a:off x="1363952" y="2629792"/>
            <a:ext cx="4518116" cy="124649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ko-KR" sz="1500" dirty="0">
                <a:latin typeface="+mj-ea"/>
                <a:ea typeface="+mj-ea"/>
                <a:cs typeface="Arial" panose="020B0604020202020204" pitchFamily="34" charset="0"/>
              </a:rPr>
              <a:t>scores = [ 10, 20, 30, 40, 50 ]</a:t>
            </a:r>
          </a:p>
          <a:p>
            <a:r>
              <a:rPr lang="fr-FR" altLang="ko-KR" sz="1500" dirty="0">
                <a:latin typeface="+mj-ea"/>
                <a:ea typeface="+mj-ea"/>
                <a:cs typeface="Arial" panose="020B0604020202020204" pitchFamily="34" charset="0"/>
              </a:rPr>
              <a:t>values = list(scores)</a:t>
            </a:r>
          </a:p>
          <a:p>
            <a:r>
              <a:rPr lang="fr-FR" altLang="ko-KR" sz="1500" dirty="0">
                <a:latin typeface="+mj-ea"/>
                <a:ea typeface="+mj-ea"/>
                <a:cs typeface="Arial" panose="020B0604020202020204" pitchFamily="34" charset="0"/>
              </a:rPr>
              <a:t>values [2]=99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fr-FR" altLang="ko-KR" sz="1500" dirty="0">
                <a:latin typeface="+mj-ea"/>
                <a:ea typeface="+mj-ea"/>
                <a:cs typeface="Arial" panose="020B0604020202020204" pitchFamily="34" charset="0"/>
              </a:rPr>
              <a:t>scores)</a:t>
            </a:r>
          </a:p>
          <a:p>
            <a:r>
              <a:rPr lang="fr-FR" altLang="ko-KR" sz="1500" dirty="0">
                <a:latin typeface="+mj-ea"/>
                <a:ea typeface="+mj-ea"/>
                <a:cs typeface="Arial" panose="020B0604020202020204" pitchFamily="34" charset="0"/>
              </a:rPr>
              <a:t>print(values)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4277BF-1F34-441C-A8B7-B79BF46EA065}"/>
              </a:ext>
            </a:extLst>
          </p:cNvPr>
          <p:cNvSpPr txBox="1"/>
          <p:nvPr/>
        </p:nvSpPr>
        <p:spPr>
          <a:xfrm>
            <a:off x="1365829" y="3870644"/>
            <a:ext cx="4516239" cy="553998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ko-KR" sz="1500" dirty="0">
                <a:latin typeface="+mj-ea"/>
                <a:ea typeface="+mj-ea"/>
                <a:cs typeface="Arial" panose="020B0604020202020204" pitchFamily="34" charset="0"/>
              </a:rPr>
              <a:t>[10, 20, 30, 40, 50]</a:t>
            </a:r>
          </a:p>
          <a:p>
            <a:r>
              <a:rPr lang="fr-FR" altLang="ko-KR" sz="1500" dirty="0">
                <a:latin typeface="+mj-ea"/>
                <a:ea typeface="+mj-ea"/>
                <a:cs typeface="Arial" panose="020B0604020202020204" pitchFamily="34" charset="0"/>
              </a:rPr>
              <a:t>[10, 20, 99, 40, 50]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91A0861-84B9-42C2-A3B5-D0290A9FE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984" y="2629793"/>
            <a:ext cx="3246651" cy="21673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ACF54C-7508-481F-A94F-229631F9E077}"/>
              </a:ext>
            </a:extLst>
          </p:cNvPr>
          <p:cNvSpPr txBox="1"/>
          <p:nvPr/>
        </p:nvSpPr>
        <p:spPr>
          <a:xfrm>
            <a:off x="1363952" y="5877272"/>
            <a:ext cx="4518116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from copy import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deepcopy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scores = [ 10, 20, 30, 40, 150 ]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values =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deepcopy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(scores)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44E7DA-9C5D-4E85-82AE-2C32AF6580DF}"/>
              </a:ext>
            </a:extLst>
          </p:cNvPr>
          <p:cNvSpPr txBox="1"/>
          <p:nvPr/>
        </p:nvSpPr>
        <p:spPr>
          <a:xfrm>
            <a:off x="5882068" y="5872530"/>
            <a:ext cx="621035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* 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참고로 비교 연산자였던 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== 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은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리스트 요소의 값을 비교하여 같다면</a:t>
            </a:r>
            <a:endParaRPr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True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를 리턴 하였지만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500" dirty="0" err="1">
                <a:solidFill>
                  <a:srgbClr val="FF0000"/>
                </a:solidFill>
                <a:latin typeface="+mj-ea"/>
                <a:ea typeface="+mj-ea"/>
              </a:rPr>
              <a:t>주소값을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 비교하는 키워드는 바로 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is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 이다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얕은 복사를 하면 </a:t>
            </a:r>
            <a:r>
              <a:rPr lang="ko-KR" altLang="en-US" sz="1500" dirty="0" err="1">
                <a:solidFill>
                  <a:srgbClr val="FF0000"/>
                </a:solidFill>
                <a:latin typeface="+mj-ea"/>
                <a:ea typeface="+mj-ea"/>
              </a:rPr>
              <a:t>주소값이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 같고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깊은 복사를 하면 </a:t>
            </a:r>
            <a:r>
              <a:rPr lang="ko-KR" altLang="en-US" sz="1500" dirty="0" err="1">
                <a:solidFill>
                  <a:srgbClr val="FF0000"/>
                </a:solidFill>
                <a:latin typeface="+mj-ea"/>
                <a:ea typeface="+mj-ea"/>
              </a:rPr>
              <a:t>주소값이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 틀리다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5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8449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리스트 복사하기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929314" cy="3414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j-ea"/>
                <a:ea typeface="+mj-ea"/>
              </a:rPr>
              <a:t>2)</a:t>
            </a:r>
            <a:r>
              <a:rPr lang="ko-KR" altLang="en-US" b="1" dirty="0">
                <a:latin typeface="+mj-ea"/>
                <a:ea typeface="+mj-ea"/>
              </a:rPr>
              <a:t> 깊은 복사</a:t>
            </a:r>
            <a:r>
              <a:rPr lang="en-US" altLang="ko-KR" b="1" dirty="0">
                <a:latin typeface="+mj-ea"/>
                <a:ea typeface="+mj-ea"/>
              </a:rPr>
              <a:t>(deep copy)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마지막으로 세 번째 방법은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[ : ]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인덱스를 이용</a:t>
            </a:r>
            <a:r>
              <a:rPr lang="ko-KR" altLang="en-US" sz="1600" dirty="0">
                <a:latin typeface="+mj-ea"/>
                <a:ea typeface="+mj-ea"/>
              </a:rPr>
              <a:t>하는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C87891-BD23-456A-BE05-A25208243973}"/>
              </a:ext>
            </a:extLst>
          </p:cNvPr>
          <p:cNvSpPr txBox="1"/>
          <p:nvPr/>
        </p:nvSpPr>
        <p:spPr>
          <a:xfrm>
            <a:off x="1363952" y="1884199"/>
            <a:ext cx="4518116" cy="124649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ko-KR" sz="1500" dirty="0">
                <a:latin typeface="+mj-ea"/>
                <a:ea typeface="+mj-ea"/>
                <a:cs typeface="Arial" panose="020B0604020202020204" pitchFamily="34" charset="0"/>
              </a:rPr>
              <a:t>scores = [ 10, 20, 30, 40, 50 ]</a:t>
            </a:r>
          </a:p>
          <a:p>
            <a:r>
              <a:rPr lang="fr-FR" altLang="ko-KR" sz="1500" dirty="0">
                <a:latin typeface="+mj-ea"/>
                <a:ea typeface="+mj-ea"/>
                <a:cs typeface="Arial" panose="020B0604020202020204" pitchFamily="34" charset="0"/>
              </a:rPr>
              <a:t>values =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scores[:]</a:t>
            </a:r>
            <a:endParaRPr lang="fr-FR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fr-FR" altLang="ko-KR" sz="1500" dirty="0">
                <a:latin typeface="+mj-ea"/>
                <a:ea typeface="+mj-ea"/>
                <a:cs typeface="Arial" panose="020B0604020202020204" pitchFamily="34" charset="0"/>
              </a:rPr>
              <a:t>values[2]=99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fr-FR" altLang="ko-KR" sz="1500" dirty="0">
                <a:latin typeface="+mj-ea"/>
                <a:ea typeface="+mj-ea"/>
                <a:cs typeface="Arial" panose="020B0604020202020204" pitchFamily="34" charset="0"/>
              </a:rPr>
              <a:t>scores)</a:t>
            </a:r>
          </a:p>
          <a:p>
            <a:r>
              <a:rPr lang="fr-FR" altLang="ko-KR" sz="1500" dirty="0">
                <a:latin typeface="+mj-ea"/>
                <a:ea typeface="+mj-ea"/>
                <a:cs typeface="Arial" panose="020B0604020202020204" pitchFamily="34" charset="0"/>
              </a:rPr>
              <a:t>print(values)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4277BF-1F34-441C-A8B7-B79BF46EA065}"/>
              </a:ext>
            </a:extLst>
          </p:cNvPr>
          <p:cNvSpPr txBox="1"/>
          <p:nvPr/>
        </p:nvSpPr>
        <p:spPr>
          <a:xfrm>
            <a:off x="1365829" y="3141058"/>
            <a:ext cx="4516239" cy="553998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ko-KR" sz="1500" dirty="0">
                <a:latin typeface="+mj-ea"/>
                <a:ea typeface="+mj-ea"/>
                <a:cs typeface="Arial" panose="020B0604020202020204" pitchFamily="34" charset="0"/>
              </a:rPr>
              <a:t>[10, 20, 30, 40, 50]</a:t>
            </a:r>
          </a:p>
          <a:p>
            <a:r>
              <a:rPr lang="fr-FR" altLang="ko-KR" sz="1500" dirty="0">
                <a:latin typeface="+mj-ea"/>
                <a:ea typeface="+mj-ea"/>
                <a:cs typeface="Arial" panose="020B0604020202020204" pitchFamily="34" charset="0"/>
              </a:rPr>
              <a:t>[10, 20, 99, 40, 50]</a:t>
            </a:r>
          </a:p>
        </p:txBody>
      </p:sp>
    </p:spTree>
    <p:extLst>
      <p:ext uri="{BB962C8B-B14F-4D97-AF65-F5344CB8AC3E}">
        <p14:creationId xmlns:p14="http://schemas.microsoft.com/office/powerpoint/2010/main" val="43300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리스트와 함수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3414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j-ea"/>
                <a:ea typeface="+mj-ea"/>
              </a:rPr>
              <a:t>1)</a:t>
            </a:r>
            <a:r>
              <a:rPr lang="ko-KR" altLang="en-US" b="1" dirty="0">
                <a:latin typeface="+mj-ea"/>
                <a:ea typeface="+mj-ea"/>
              </a:rPr>
              <a:t> “값으로 호출하기</a:t>
            </a:r>
            <a:r>
              <a:rPr lang="en-US" altLang="ko-KR" b="1" dirty="0">
                <a:latin typeface="+mj-ea"/>
                <a:ea typeface="+mj-ea"/>
              </a:rPr>
              <a:t>"</a:t>
            </a:r>
            <a:r>
              <a:rPr lang="ko-KR" altLang="en-US" b="1" dirty="0">
                <a:latin typeface="+mj-ea"/>
                <a:ea typeface="+mj-ea"/>
              </a:rPr>
              <a:t>와 참조로 호출하기</a:t>
            </a:r>
            <a:r>
              <a:rPr lang="en-US" altLang="ko-KR" b="1" dirty="0">
                <a:latin typeface="+mj-ea"/>
                <a:ea typeface="+mj-ea"/>
              </a:rPr>
              <a:t>"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이미 우리는 앞서서 함수로 인수를 전달하는 방식에는 다음과 같은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가지의 방법이 있다는 것을 알고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1. </a:t>
            </a:r>
            <a:r>
              <a:rPr lang="ko-KR" altLang="en-US" sz="1600" dirty="0">
                <a:latin typeface="+mj-ea"/>
                <a:ea typeface="+mj-ea"/>
              </a:rPr>
              <a:t>“값으로 호출하기”</a:t>
            </a:r>
            <a:r>
              <a:rPr lang="en-US" altLang="ko-KR" sz="1600" dirty="0">
                <a:latin typeface="+mj-ea"/>
                <a:ea typeface="+mj-ea"/>
              </a:rPr>
              <a:t>(Call-by-Value) : </a:t>
            </a:r>
            <a:r>
              <a:rPr lang="ko-KR" altLang="en-US" sz="1600" dirty="0">
                <a:latin typeface="+mj-ea"/>
                <a:ea typeface="+mj-ea"/>
              </a:rPr>
              <a:t>함수로 변수를 전달할 때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변수의 값이 복사되는 방식으로 가장 많이 사용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</a:t>
            </a:r>
            <a:r>
              <a:rPr lang="ko-KR" altLang="en-US" sz="1600" dirty="0">
                <a:latin typeface="+mj-ea"/>
                <a:ea typeface="+mj-ea"/>
              </a:rPr>
              <a:t>되는 방법이다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2 .</a:t>
            </a:r>
            <a:r>
              <a:rPr lang="ko-KR" altLang="en-US" sz="1600" dirty="0">
                <a:latin typeface="+mj-ea"/>
                <a:ea typeface="+mj-ea"/>
              </a:rPr>
              <a:t>“참조로 호출하기”</a:t>
            </a:r>
            <a:r>
              <a:rPr lang="en-US" altLang="ko-KR" sz="1600" dirty="0">
                <a:latin typeface="+mj-ea"/>
                <a:ea typeface="+mj-ea"/>
              </a:rPr>
              <a:t>(Call-by-Reference) : </a:t>
            </a:r>
            <a:r>
              <a:rPr lang="ko-KR" altLang="en-US" sz="1600" dirty="0">
                <a:latin typeface="+mj-ea"/>
                <a:ea typeface="+mj-ea"/>
              </a:rPr>
              <a:t>함수로 변수를 전달할 때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변수의 참조가 전달되는 방법이다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함수에서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</a:t>
            </a:r>
            <a:r>
              <a:rPr lang="ko-KR" altLang="en-US" sz="1600" dirty="0">
                <a:latin typeface="+mj-ea"/>
                <a:ea typeface="+mj-ea"/>
              </a:rPr>
              <a:t>매개 변수를 통하여 원본 변수를 변경할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그렇다면 </a:t>
            </a:r>
            <a:r>
              <a:rPr lang="ko-KR" altLang="en-US" sz="1600" dirty="0" err="1">
                <a:latin typeface="+mj-ea"/>
                <a:ea typeface="+mj-ea"/>
              </a:rPr>
              <a:t>파이썬에서는</a:t>
            </a:r>
            <a:r>
              <a:rPr lang="ko-KR" altLang="en-US" sz="1600" dirty="0">
                <a:latin typeface="+mj-ea"/>
                <a:ea typeface="+mj-ea"/>
              </a:rPr>
              <a:t> 어떤 방법을 사용하는가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  <a:r>
              <a:rPr lang="ko-KR" altLang="en-US" sz="1600" dirty="0" err="1">
                <a:latin typeface="+mj-ea"/>
                <a:ea typeface="+mj-ea"/>
              </a:rPr>
              <a:t>파이썬에서는</a:t>
            </a:r>
            <a:r>
              <a:rPr lang="ko-KR" altLang="en-US" sz="1600" dirty="0">
                <a:latin typeface="+mj-ea"/>
                <a:ea typeface="+mj-ea"/>
              </a:rPr>
              <a:t> 정수나 문자열처럼 변경이 불가능한 객체들은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“값으로 호출하기” 방법으로 전달된다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객체의 </a:t>
            </a:r>
            <a:r>
              <a:rPr lang="ko-KR" altLang="en-US" sz="1600" dirty="0" err="1">
                <a:latin typeface="+mj-ea"/>
                <a:ea typeface="+mj-ea"/>
              </a:rPr>
              <a:t>참조값이</a:t>
            </a:r>
            <a:r>
              <a:rPr lang="ko-KR" altLang="en-US" sz="1600" dirty="0">
                <a:latin typeface="+mj-ea"/>
                <a:ea typeface="+mj-ea"/>
              </a:rPr>
              <a:t> 함수의 매개변수로 전달되지만 함수 안에서 객체의 값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을 변경하면 새로운 객체가 생성되기 때문이다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F70817-8D53-40B0-A9CE-CCFC56AF182D}"/>
              </a:ext>
            </a:extLst>
          </p:cNvPr>
          <p:cNvSpPr txBox="1"/>
          <p:nvPr/>
        </p:nvSpPr>
        <p:spPr>
          <a:xfrm>
            <a:off x="1343472" y="4472096"/>
            <a:ext cx="3816424" cy="193899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def func1(x) 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print( "x=", x," id=",id(x))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x=42  #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새로운 객체 생성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print( ＂x=＂, x,＂ id=＂,id(x))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y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= 10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 "y=",y," id=",id(y))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func1(y)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 "y=",y," id=",id(y))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D7233-EEC0-4912-9F32-92D746DC90B3}"/>
              </a:ext>
            </a:extLst>
          </p:cNvPr>
          <p:cNvSpPr txBox="1"/>
          <p:nvPr/>
        </p:nvSpPr>
        <p:spPr>
          <a:xfrm>
            <a:off x="5170171" y="4478615"/>
            <a:ext cx="3096344" cy="1015663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altLang="ko-KR" sz="1500" dirty="0">
                <a:latin typeface="+mj-ea"/>
                <a:ea typeface="+mj-ea"/>
                <a:cs typeface="Arial" panose="020B0604020202020204" pitchFamily="34" charset="0"/>
              </a:rPr>
              <a:t>y= 10    id= 1640249248</a:t>
            </a:r>
          </a:p>
          <a:p>
            <a:r>
              <a:rPr lang="es-ES" altLang="ko-KR" sz="1500" dirty="0">
                <a:latin typeface="+mj-ea"/>
                <a:ea typeface="+mj-ea"/>
                <a:cs typeface="Arial" panose="020B0604020202020204" pitchFamily="34" charset="0"/>
              </a:rPr>
              <a:t>x= 10    id= 1640249248</a:t>
            </a:r>
          </a:p>
          <a:p>
            <a:r>
              <a:rPr lang="es-ES" altLang="ko-KR" sz="1500" dirty="0">
                <a:latin typeface="+mj-ea"/>
                <a:ea typeface="+mj-ea"/>
                <a:cs typeface="Arial" panose="020B0604020202020204" pitchFamily="34" charset="0"/>
              </a:rPr>
              <a:t>X= 42    id= 1640249760</a:t>
            </a:r>
          </a:p>
          <a:p>
            <a:r>
              <a:rPr lang="es-ES" altLang="ko-KR" sz="1500" dirty="0">
                <a:latin typeface="+mj-ea"/>
                <a:ea typeface="+mj-ea"/>
                <a:cs typeface="Arial" panose="020B0604020202020204" pitchFamily="34" charset="0"/>
              </a:rPr>
              <a:t>y= 10    id= 1640249248</a:t>
            </a:r>
          </a:p>
        </p:txBody>
      </p:sp>
    </p:spTree>
    <p:extLst>
      <p:ext uri="{BB962C8B-B14F-4D97-AF65-F5344CB8AC3E}">
        <p14:creationId xmlns:p14="http://schemas.microsoft.com/office/powerpoint/2010/main" val="1138611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리스트와 함수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j-ea"/>
                <a:ea typeface="+mj-ea"/>
              </a:rPr>
              <a:t>1)</a:t>
            </a:r>
            <a:r>
              <a:rPr lang="ko-KR" altLang="en-US" b="1" dirty="0">
                <a:latin typeface="+mj-ea"/>
                <a:ea typeface="+mj-ea"/>
              </a:rPr>
              <a:t> “값으로 호출하기</a:t>
            </a:r>
            <a:r>
              <a:rPr lang="en-US" altLang="ko-KR" b="1" dirty="0">
                <a:latin typeface="+mj-ea"/>
                <a:ea typeface="+mj-ea"/>
              </a:rPr>
              <a:t>"</a:t>
            </a:r>
            <a:r>
              <a:rPr lang="ko-KR" altLang="en-US" b="1" dirty="0">
                <a:latin typeface="+mj-ea"/>
                <a:ea typeface="+mj-ea"/>
              </a:rPr>
              <a:t>와 참조로 호출하기</a:t>
            </a:r>
            <a:r>
              <a:rPr lang="en-US" altLang="ko-KR" b="1" dirty="0">
                <a:latin typeface="+mj-ea"/>
                <a:ea typeface="+mj-ea"/>
              </a:rPr>
              <a:t>"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변경가능한 객체인 리스트를 함수에 전달하면 어떻게 될까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  <a:r>
              <a:rPr lang="ko-KR" altLang="en-US" sz="1600" dirty="0">
                <a:latin typeface="+mj-ea"/>
                <a:ea typeface="+mj-ea"/>
              </a:rPr>
              <a:t>상황은 달라진다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리스트는 </a:t>
            </a:r>
            <a:r>
              <a:rPr lang="ko-KR" altLang="en-US" sz="1600" dirty="0" err="1">
                <a:latin typeface="+mj-ea"/>
                <a:ea typeface="+mj-ea"/>
              </a:rPr>
              <a:t>참조값으로</a:t>
            </a:r>
            <a:r>
              <a:rPr lang="ko-KR" altLang="en-US" sz="1600" dirty="0">
                <a:latin typeface="+mj-ea"/>
                <a:ea typeface="+mj-ea"/>
              </a:rPr>
              <a:t> 전달된다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리스트는 함수 안에서 변경할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즉 리스트의 요소들은 변경될 수 있는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F70817-8D53-40B0-A9CE-CCFC56AF182D}"/>
              </a:ext>
            </a:extLst>
          </p:cNvPr>
          <p:cNvSpPr txBox="1"/>
          <p:nvPr/>
        </p:nvSpPr>
        <p:spPr>
          <a:xfrm>
            <a:off x="1363445" y="2378467"/>
            <a:ext cx="3816424" cy="170816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ko-KR" sz="1500" dirty="0">
                <a:latin typeface="+mj-ea"/>
                <a:ea typeface="+mj-ea"/>
                <a:cs typeface="Arial" panose="020B0604020202020204" pitchFamily="34" charset="0"/>
              </a:rPr>
              <a:t>def func2(list):</a:t>
            </a:r>
          </a:p>
          <a:p>
            <a:r>
              <a:rPr lang="fr-FR" altLang="ko-KR" sz="1500" dirty="0">
                <a:latin typeface="+mj-ea"/>
                <a:ea typeface="+mj-ea"/>
                <a:cs typeface="Arial" panose="020B0604020202020204" pitchFamily="34" charset="0"/>
              </a:rPr>
              <a:t>     list[0] = 99</a:t>
            </a:r>
          </a:p>
          <a:p>
            <a:r>
              <a:rPr lang="fr-FR" altLang="ko-KR" sz="15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</a:p>
          <a:p>
            <a:r>
              <a:rPr lang="fr-FR" altLang="ko-KR" sz="1500" dirty="0">
                <a:latin typeface="+mj-ea"/>
                <a:ea typeface="+mj-ea"/>
                <a:cs typeface="Arial" panose="020B0604020202020204" pitchFamily="34" charset="0"/>
              </a:rPr>
              <a:t>values = [0, 1, 1, 2, 3, 5, 8]</a:t>
            </a:r>
          </a:p>
          <a:p>
            <a:r>
              <a:rPr lang="fr-FR" altLang="ko-KR" sz="1500" dirty="0">
                <a:latin typeface="+mj-ea"/>
                <a:ea typeface="+mj-ea"/>
                <a:cs typeface="Arial" panose="020B0604020202020204" pitchFamily="34" charset="0"/>
              </a:rPr>
              <a:t>print(values)</a:t>
            </a:r>
          </a:p>
          <a:p>
            <a:r>
              <a:rPr lang="fr-FR" altLang="ko-KR" sz="1500" dirty="0">
                <a:latin typeface="+mj-ea"/>
                <a:ea typeface="+mj-ea"/>
                <a:cs typeface="Arial" panose="020B0604020202020204" pitchFamily="34" charset="0"/>
              </a:rPr>
              <a:t>func2(values)</a:t>
            </a:r>
          </a:p>
          <a:p>
            <a:r>
              <a:rPr lang="fr-FR" altLang="ko-KR" sz="1500" dirty="0">
                <a:latin typeface="+mj-ea"/>
                <a:ea typeface="+mj-ea"/>
                <a:cs typeface="Arial" panose="020B0604020202020204" pitchFamily="34" charset="0"/>
              </a:rPr>
              <a:t>print(values)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D7233-EEC0-4912-9F32-92D746DC90B3}"/>
              </a:ext>
            </a:extLst>
          </p:cNvPr>
          <p:cNvSpPr txBox="1"/>
          <p:nvPr/>
        </p:nvSpPr>
        <p:spPr>
          <a:xfrm>
            <a:off x="1366869" y="4096901"/>
            <a:ext cx="3812999" cy="553998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altLang="ko-KR" sz="1500" dirty="0">
                <a:latin typeface="+mj-ea"/>
                <a:ea typeface="+mj-ea"/>
                <a:cs typeface="Arial" panose="020B0604020202020204" pitchFamily="34" charset="0"/>
              </a:rPr>
              <a:t>[0, 1, 1, 2, 3, 5, 8]</a:t>
            </a:r>
          </a:p>
          <a:p>
            <a:r>
              <a:rPr lang="es-ES" altLang="ko-KR" sz="1500" dirty="0">
                <a:latin typeface="+mj-ea"/>
                <a:ea typeface="+mj-ea"/>
                <a:cs typeface="Arial" panose="020B0604020202020204" pitchFamily="34" charset="0"/>
              </a:rPr>
              <a:t>[99, 1, 1, 2, 3, 5, 8]</a:t>
            </a:r>
          </a:p>
        </p:txBody>
      </p:sp>
    </p:spTree>
    <p:extLst>
      <p:ext uri="{BB962C8B-B14F-4D97-AF65-F5344CB8AC3E}">
        <p14:creationId xmlns:p14="http://schemas.microsoft.com/office/powerpoint/2010/main" val="251426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리스트 함축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892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j-ea"/>
                <a:ea typeface="+mj-ea"/>
              </a:rPr>
              <a:t>1)</a:t>
            </a:r>
            <a:r>
              <a:rPr lang="ko-KR" altLang="en-US" b="1" dirty="0">
                <a:latin typeface="+mj-ea"/>
                <a:ea typeface="+mj-ea"/>
              </a:rPr>
              <a:t> 리스트 함축</a:t>
            </a:r>
            <a:r>
              <a:rPr lang="en-US" altLang="ko-KR" b="1" dirty="0">
                <a:latin typeface="+mj-ea"/>
                <a:ea typeface="+mj-ea"/>
              </a:rPr>
              <a:t>(list comprehensions)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 err="1">
                <a:latin typeface="+mj-ea"/>
                <a:ea typeface="+mj-ea"/>
              </a:rPr>
              <a:t>파이썬은</a:t>
            </a:r>
            <a:r>
              <a:rPr lang="ko-KR" altLang="en-US" sz="1600" dirty="0">
                <a:latin typeface="+mj-ea"/>
                <a:ea typeface="+mj-ea"/>
              </a:rPr>
              <a:t> “리스트 함축</a:t>
            </a:r>
            <a:r>
              <a:rPr lang="en-US" altLang="ko-KR" sz="1600" dirty="0">
                <a:latin typeface="+mj-ea"/>
                <a:ea typeface="+mj-ea"/>
              </a:rPr>
              <a:t>(list comprehensions)” </a:t>
            </a:r>
            <a:r>
              <a:rPr lang="ko-KR" altLang="en-US" sz="1600" dirty="0">
                <a:latin typeface="+mj-ea"/>
                <a:ea typeface="+mj-ea"/>
              </a:rPr>
              <a:t>또는 “리스트 </a:t>
            </a:r>
            <a:r>
              <a:rPr lang="ko-KR" altLang="en-US" sz="1600" dirty="0" err="1">
                <a:latin typeface="+mj-ea"/>
                <a:ea typeface="+mj-ea"/>
              </a:rPr>
              <a:t>컴프리헨션”이라는</a:t>
            </a:r>
            <a:r>
              <a:rPr lang="ko-KR" altLang="en-US" sz="1600" dirty="0">
                <a:latin typeface="+mj-ea"/>
                <a:ea typeface="+mj-ea"/>
              </a:rPr>
              <a:t> 개념을 지원한다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 err="1">
                <a:latin typeface="+mj-ea"/>
                <a:ea typeface="+mj-ea"/>
              </a:rPr>
              <a:t>comprehensi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on</a:t>
            </a:r>
            <a:r>
              <a:rPr lang="ko-KR" altLang="en-US" sz="1600" dirty="0">
                <a:latin typeface="+mj-ea"/>
                <a:ea typeface="+mj-ea"/>
              </a:rPr>
              <a:t>은 함축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포함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내포라는 의미이다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리스트 함축은 수학자들이 집합을 정의하는 것과 유사</a:t>
            </a:r>
            <a:r>
              <a:rPr lang="ko-KR" altLang="en-US" sz="1600" dirty="0">
                <a:latin typeface="+mj-ea"/>
                <a:ea typeface="+mj-ea"/>
              </a:rPr>
              <a:t>하다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수학에서 </a:t>
            </a:r>
            <a:r>
              <a:rPr lang="ko-KR" altLang="en-US" sz="1600" dirty="0" err="1">
                <a:latin typeface="+mj-ea"/>
                <a:ea typeface="+mj-ea"/>
              </a:rPr>
              <a:t>제곱값의</a:t>
            </a:r>
            <a:r>
              <a:rPr lang="ko-KR" altLang="en-US" sz="1600" dirty="0">
                <a:latin typeface="+mj-ea"/>
                <a:ea typeface="+mj-ea"/>
              </a:rPr>
              <a:t> 집합은</a:t>
            </a:r>
            <a:r>
              <a:rPr lang="en-US" altLang="ko-KR" sz="1600" dirty="0">
                <a:latin typeface="+mj-ea"/>
                <a:ea typeface="+mj-ea"/>
              </a:rPr>
              <a:t> { x</a:t>
            </a:r>
            <a:r>
              <a:rPr lang="en-US" altLang="ko-KR" sz="1600" baseline="30000" dirty="0">
                <a:latin typeface="+mj-ea"/>
                <a:ea typeface="+mj-ea"/>
              </a:rPr>
              <a:t>2</a:t>
            </a:r>
            <a:r>
              <a:rPr lang="en-US" altLang="ko-KR" sz="1600" dirty="0">
                <a:latin typeface="+mj-ea"/>
                <a:ea typeface="+mj-ea"/>
              </a:rPr>
              <a:t> | x </a:t>
            </a:r>
            <a:r>
              <a:rPr lang="ko-KR" altLang="en-US" sz="1600" dirty="0">
                <a:latin typeface="+mj-ea"/>
                <a:ea typeface="+mj-ea"/>
              </a:rPr>
              <a:t>∈</a:t>
            </a:r>
            <a:r>
              <a:rPr lang="en-US" altLang="ko-KR" sz="1600" dirty="0">
                <a:latin typeface="+mj-ea"/>
                <a:ea typeface="+mj-ea"/>
              </a:rPr>
              <a:t> N }</a:t>
            </a:r>
            <a:r>
              <a:rPr lang="ko-KR" altLang="en-US" sz="1600" dirty="0">
                <a:latin typeface="+mj-ea"/>
                <a:ea typeface="+mj-ea"/>
              </a:rPr>
              <a:t>와 같이 정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 err="1">
                <a:latin typeface="+mj-ea"/>
                <a:ea typeface="+mj-ea"/>
              </a:rPr>
              <a:t>의된다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즉 자연수에 속하는 </a:t>
            </a:r>
            <a:r>
              <a:rPr lang="en-US" altLang="ko-KR" sz="1600" dirty="0">
                <a:latin typeface="+mj-ea"/>
                <a:ea typeface="+mj-ea"/>
              </a:rPr>
              <a:t>x</a:t>
            </a:r>
            <a:r>
              <a:rPr lang="ko-KR" altLang="en-US" sz="1600" dirty="0">
                <a:latin typeface="+mj-ea"/>
                <a:ea typeface="+mj-ea"/>
              </a:rPr>
              <a:t>에 대하여 </a:t>
            </a:r>
            <a:r>
              <a:rPr lang="en-US" altLang="ko-KR" sz="1600" dirty="0">
                <a:latin typeface="+mj-ea"/>
                <a:ea typeface="+mj-ea"/>
              </a:rPr>
              <a:t>x² </a:t>
            </a:r>
            <a:r>
              <a:rPr lang="ko-KR" altLang="en-US" sz="1600" dirty="0">
                <a:latin typeface="+mj-ea"/>
                <a:ea typeface="+mj-ea"/>
              </a:rPr>
              <a:t>값들이 모여서 집합을 생성한다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 err="1">
                <a:latin typeface="+mj-ea"/>
                <a:ea typeface="+mj-ea"/>
              </a:rPr>
              <a:t>파이썬에서</a:t>
            </a:r>
            <a:r>
              <a:rPr lang="ko-KR" altLang="en-US" sz="1600" dirty="0">
                <a:latin typeface="+mj-ea"/>
                <a:ea typeface="+mj-ea"/>
              </a:rPr>
              <a:t> 리스트를 수학과 유사하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게 정의할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 err="1">
                <a:latin typeface="+mj-ea"/>
                <a:ea typeface="+mj-ea"/>
              </a:rPr>
              <a:t>파이썬에는</a:t>
            </a:r>
            <a:r>
              <a:rPr lang="ko-KR" altLang="en-US" sz="1600" dirty="0">
                <a:latin typeface="+mj-ea"/>
                <a:ea typeface="+mj-ea"/>
              </a:rPr>
              <a:t> 다음과 같이 </a:t>
            </a:r>
            <a:r>
              <a:rPr lang="en-US" altLang="ko-KR" sz="1600" dirty="0">
                <a:latin typeface="+mj-ea"/>
                <a:ea typeface="+mj-ea"/>
              </a:rPr>
              <a:t>0</a:t>
            </a:r>
            <a:r>
              <a:rPr lang="ko-KR" altLang="en-US" sz="1600" dirty="0">
                <a:latin typeface="+mj-ea"/>
                <a:ea typeface="+mj-ea"/>
              </a:rPr>
              <a:t>부터 </a:t>
            </a:r>
            <a:r>
              <a:rPr lang="en-US" altLang="ko-KR" sz="1600" dirty="0">
                <a:latin typeface="+mj-ea"/>
                <a:ea typeface="+mj-ea"/>
              </a:rPr>
              <a:t>9</a:t>
            </a:r>
            <a:r>
              <a:rPr lang="ko-KR" altLang="en-US" sz="1600" dirty="0">
                <a:latin typeface="+mj-ea"/>
                <a:ea typeface="+mj-ea"/>
              </a:rPr>
              <a:t>까지의 자연수에 대하여 </a:t>
            </a:r>
            <a:r>
              <a:rPr lang="ko-KR" altLang="en-US" sz="1600" dirty="0" err="1">
                <a:latin typeface="+mj-ea"/>
                <a:ea typeface="+mj-ea"/>
              </a:rPr>
              <a:t>제곱값의</a:t>
            </a:r>
            <a:r>
              <a:rPr lang="ko-KR" altLang="en-US" sz="1600" dirty="0">
                <a:latin typeface="+mj-ea"/>
                <a:ea typeface="+mj-ea"/>
              </a:rPr>
              <a:t> 리스트를 정의할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위의 문장을 해석해보면 다음과 같다</a:t>
            </a:r>
            <a:r>
              <a:rPr lang="en-US" altLang="ko-KR" sz="1600" dirty="0">
                <a:latin typeface="+mj-ea"/>
                <a:ea typeface="+mj-ea"/>
              </a:rPr>
              <a:t>. range(10)</a:t>
            </a:r>
            <a:r>
              <a:rPr lang="ko-KR" altLang="en-US" sz="1600" dirty="0">
                <a:latin typeface="+mj-ea"/>
                <a:ea typeface="+mj-ea"/>
              </a:rPr>
              <a:t>에 속하는 모든 정수에 대하여 </a:t>
            </a:r>
            <a:r>
              <a:rPr lang="en-US" altLang="ko-KR" sz="1600" dirty="0">
                <a:latin typeface="+mj-ea"/>
                <a:ea typeface="+mj-ea"/>
              </a:rPr>
              <a:t>x</a:t>
            </a:r>
            <a:r>
              <a:rPr lang="en-US" altLang="ko-KR" sz="1600" baseline="300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을 계산하여서 리스트를 생성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 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결과적으로 아래와 같은 리스트가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리스트 함축은 다음과 같은 형식을 가진다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F70817-8D53-40B0-A9CE-CCFC56AF182D}"/>
              </a:ext>
            </a:extLst>
          </p:cNvPr>
          <p:cNvSpPr txBox="1"/>
          <p:nvPr/>
        </p:nvSpPr>
        <p:spPr>
          <a:xfrm>
            <a:off x="1415480" y="3356992"/>
            <a:ext cx="3816424" cy="32316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 = [ x**2 for x in range(10) ]</a:t>
            </a:r>
            <a:endParaRPr lang="fr-FR" altLang="ko-KR" sz="15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D7233-EEC0-4912-9F32-92D746DC90B3}"/>
              </a:ext>
            </a:extLst>
          </p:cNvPr>
          <p:cNvSpPr txBox="1"/>
          <p:nvPr/>
        </p:nvSpPr>
        <p:spPr>
          <a:xfrm>
            <a:off x="1412255" y="4437112"/>
            <a:ext cx="3812999" cy="32316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altLang="ko-KR" sz="1500" dirty="0">
                <a:latin typeface="+mj-ea"/>
                <a:ea typeface="+mj-ea"/>
                <a:cs typeface="Arial" panose="020B0604020202020204" pitchFamily="34" charset="0"/>
              </a:rPr>
              <a:t>s = [ 0, 1, 4, 9, 16, 25, 36, 49, 64, 81 ]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6D951F-ADEA-456C-8CFD-83722C1DB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55" y="5188248"/>
            <a:ext cx="5403825" cy="15693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A37225-CAA6-4829-BDBC-A116FD7AEA1D}"/>
              </a:ext>
            </a:extLst>
          </p:cNvPr>
          <p:cNvSpPr txBox="1"/>
          <p:nvPr/>
        </p:nvSpPr>
        <p:spPr>
          <a:xfrm>
            <a:off x="6816080" y="4896501"/>
            <a:ext cx="40254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좌측 그림을 코드로 </a:t>
            </a:r>
            <a:r>
              <a:rPr lang="ko-KR" altLang="en-US" sz="1500" dirty="0" err="1">
                <a:solidFill>
                  <a:srgbClr val="FF0000"/>
                </a:solidFill>
                <a:latin typeface="+mj-ea"/>
                <a:ea typeface="+mj-ea"/>
              </a:rPr>
              <a:t>풀어쓴다면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 아래와 같다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5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12D6F-92F8-431C-9168-86E69102D8F1}"/>
              </a:ext>
            </a:extLst>
          </p:cNvPr>
          <p:cNvSpPr txBox="1"/>
          <p:nvPr/>
        </p:nvSpPr>
        <p:spPr>
          <a:xfrm>
            <a:off x="6851378" y="5219666"/>
            <a:ext cx="4717229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new_list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= []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for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in old list: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if filter(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):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	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new_list.append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210431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리스트 함축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892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j-ea"/>
                <a:ea typeface="+mj-ea"/>
              </a:rPr>
              <a:t>1)</a:t>
            </a:r>
            <a:r>
              <a:rPr lang="ko-KR" altLang="en-US" b="1" dirty="0">
                <a:latin typeface="+mj-ea"/>
                <a:ea typeface="+mj-ea"/>
              </a:rPr>
              <a:t> 리스트 함축</a:t>
            </a:r>
            <a:r>
              <a:rPr lang="en-US" altLang="ko-KR" b="1" dirty="0">
                <a:latin typeface="+mj-ea"/>
                <a:ea typeface="+mj-ea"/>
              </a:rPr>
              <a:t>(list comprehensions)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리스트 함축을 사용하면 아주 간결하게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리스트를 생성할 수 있다는 큰 장점이 존재한다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앞 슬라이드에서 보았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던 제곱의 집합을 리스트 함축으로 표현한 예를 다시 한번 분석하여 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   ● </a:t>
            </a:r>
            <a:r>
              <a:rPr lang="en-US" altLang="ko-KR" sz="1600" dirty="0">
                <a:latin typeface="+mj-ea"/>
                <a:ea typeface="+mj-ea"/>
              </a:rPr>
              <a:t>x</a:t>
            </a:r>
            <a:r>
              <a:rPr lang="ko-KR" altLang="en-US" sz="1600" dirty="0">
                <a:latin typeface="+mj-ea"/>
                <a:ea typeface="+mj-ea"/>
              </a:rPr>
              <a:t>는 입력 리스트의 요소를 나타내는 변수이다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● x**2</a:t>
            </a:r>
            <a:r>
              <a:rPr lang="ko-KR" altLang="en-US" sz="1600" dirty="0">
                <a:latin typeface="+mj-ea"/>
                <a:ea typeface="+mj-ea"/>
              </a:rPr>
              <a:t>는 출력식으로서 새로운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리스트의 요소를 생성한다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● range(10)</a:t>
            </a:r>
            <a:r>
              <a:rPr lang="ko-KR" altLang="en-US" sz="1600" dirty="0">
                <a:latin typeface="+mj-ea"/>
                <a:ea typeface="+mj-ea"/>
              </a:rPr>
              <a:t>은 입력 리스트를 나타낸다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● [ ... ]</a:t>
            </a:r>
            <a:r>
              <a:rPr lang="ko-KR" altLang="en-US" sz="1600" dirty="0">
                <a:latin typeface="+mj-ea"/>
                <a:ea typeface="+mj-ea"/>
              </a:rPr>
              <a:t>은 결과가 새로운 리스트라는 것을 의미한다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C210BB6-09EB-4710-BA05-25F2B50F3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2259142"/>
            <a:ext cx="4824536" cy="17489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2CA945-CDC5-4CEB-B796-C2E19FB21FC8}"/>
              </a:ext>
            </a:extLst>
          </p:cNvPr>
          <p:cNvSpPr txBox="1"/>
          <p:nvPr/>
        </p:nvSpPr>
        <p:spPr>
          <a:xfrm>
            <a:off x="6960097" y="2378204"/>
            <a:ext cx="50802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만약 좌측과 같이 리스트 함축을 사용하지 않는다면 아래</a:t>
            </a:r>
            <a:endParaRPr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와 같이 반복문을 사용해야 할 것이다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6995FF-5FBE-4475-A57D-FF62C09BBBB8}"/>
              </a:ext>
            </a:extLst>
          </p:cNvPr>
          <p:cNvSpPr txBox="1"/>
          <p:nvPr/>
        </p:nvSpPr>
        <p:spPr>
          <a:xfrm>
            <a:off x="6995395" y="2989401"/>
            <a:ext cx="4717229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squares = []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for x in range(10):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squares.append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(x**2)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C9B8D5-93DE-4A79-A1D3-6B5081A81352}"/>
              </a:ext>
            </a:extLst>
          </p:cNvPr>
          <p:cNvSpPr txBox="1"/>
          <p:nvPr/>
        </p:nvSpPr>
        <p:spPr>
          <a:xfrm>
            <a:off x="6960097" y="4025486"/>
            <a:ext cx="50706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리스트 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[3, 4, 5]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의 모든 항목에 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를 곱해서 새로운 리스트</a:t>
            </a:r>
            <a:endParaRPr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500" dirty="0" err="1">
                <a:solidFill>
                  <a:srgbClr val="FF0000"/>
                </a:solidFill>
                <a:latin typeface="+mj-ea"/>
                <a:ea typeface="+mj-ea"/>
              </a:rPr>
              <a:t>를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 생성하는 문장은 아래와 같다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2E4ABF-CDFC-4B53-8E1E-702C618CB20E}"/>
              </a:ext>
            </a:extLst>
          </p:cNvPr>
          <p:cNvSpPr txBox="1"/>
          <p:nvPr/>
        </p:nvSpPr>
        <p:spPr>
          <a:xfrm>
            <a:off x="6995395" y="4593373"/>
            <a:ext cx="4717229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list1 = [3, 4, 5]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list2 = [x*2 for x in list1]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print(list2)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C86C70-C95A-459A-AE7B-A8A216FD75BF}"/>
              </a:ext>
            </a:extLst>
          </p:cNvPr>
          <p:cNvSpPr txBox="1"/>
          <p:nvPr/>
        </p:nvSpPr>
        <p:spPr>
          <a:xfrm>
            <a:off x="7015943" y="5388477"/>
            <a:ext cx="4696681" cy="32316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altLang="ko-KR" sz="1500" dirty="0">
                <a:latin typeface="+mj-ea"/>
                <a:ea typeface="+mj-ea"/>
                <a:cs typeface="Arial" panose="020B0604020202020204" pitchFamily="34" charset="0"/>
              </a:rPr>
              <a:t>[6, 8, 10]</a:t>
            </a:r>
          </a:p>
        </p:txBody>
      </p:sp>
    </p:spTree>
    <p:extLst>
      <p:ext uri="{BB962C8B-B14F-4D97-AF65-F5344CB8AC3E}">
        <p14:creationId xmlns:p14="http://schemas.microsoft.com/office/powerpoint/2010/main" val="407689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리스트 함축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5261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j-ea"/>
                <a:ea typeface="+mj-ea"/>
              </a:rPr>
              <a:t>2)</a:t>
            </a:r>
            <a:r>
              <a:rPr lang="ko-KR" altLang="en-US" b="1" dirty="0">
                <a:latin typeface="+mj-ea"/>
                <a:ea typeface="+mj-ea"/>
              </a:rPr>
              <a:t> 조건이 붙는 리스트 함축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리스트 함축에는 </a:t>
            </a:r>
            <a:r>
              <a:rPr lang="en-US" altLang="ko-KR" sz="1600" dirty="0">
                <a:latin typeface="+mj-ea"/>
                <a:ea typeface="+mj-ea"/>
              </a:rPr>
              <a:t>if</a:t>
            </a:r>
            <a:r>
              <a:rPr lang="ko-KR" altLang="en-US" sz="1600" dirty="0">
                <a:latin typeface="+mj-ea"/>
                <a:ea typeface="+mj-ea"/>
              </a:rPr>
              <a:t>를 사용하여 조건이 추가될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</a:t>
            </a:r>
            <a:r>
              <a:rPr lang="en-US" altLang="ko-KR" sz="1600" dirty="0">
                <a:latin typeface="+mj-ea"/>
                <a:ea typeface="+mj-ea"/>
              </a:rPr>
              <a:t>0</a:t>
            </a:r>
            <a:r>
              <a:rPr lang="ko-KR" altLang="en-US" sz="1600" dirty="0">
                <a:latin typeface="+mj-ea"/>
                <a:ea typeface="+mj-ea"/>
              </a:rPr>
              <a:t>부터 </a:t>
            </a:r>
            <a:r>
              <a:rPr lang="en-US" altLang="ko-KR" sz="1600" dirty="0">
                <a:latin typeface="+mj-ea"/>
                <a:ea typeface="+mj-ea"/>
              </a:rPr>
              <a:t>9</a:t>
            </a:r>
            <a:r>
              <a:rPr lang="ko-KR" altLang="en-US" sz="1600" dirty="0">
                <a:latin typeface="+mj-ea"/>
                <a:ea typeface="+mj-ea"/>
              </a:rPr>
              <a:t>사이의 정수 중에서 짝수의 집합을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리스트 함축으로 표현하면 다음과 같다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3)</a:t>
            </a:r>
            <a:r>
              <a:rPr lang="ko-KR" altLang="en-US" sz="1600" b="1" dirty="0">
                <a:latin typeface="+mj-ea"/>
                <a:ea typeface="+mj-ea"/>
              </a:rPr>
              <a:t> 다양한 자료형에 대한 리스트 함축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리스트 함축은 숫자에 대해서만 적용되는 것은 아니다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어떤 자료형에 대해서도 리스트 함축을 적용할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단어를 저장하는 리스트를 가정하자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단어의 첫 글자만을 추출하여 리스트로 만드는 문장을 작성해보자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96FB72-66BB-400F-ACEA-FC548132A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2276872"/>
            <a:ext cx="5040560" cy="14971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133CD2-806E-4824-8593-B6B33602C1A1}"/>
              </a:ext>
            </a:extLst>
          </p:cNvPr>
          <p:cNvSpPr txBox="1"/>
          <p:nvPr/>
        </p:nvSpPr>
        <p:spPr>
          <a:xfrm>
            <a:off x="1415480" y="3774068"/>
            <a:ext cx="5040560" cy="32316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altLang="ko-KR" sz="1500" dirty="0">
                <a:latin typeface="+mj-ea"/>
                <a:ea typeface="+mj-ea"/>
                <a:cs typeface="Arial" panose="020B0604020202020204" pitchFamily="34" charset="0"/>
              </a:rPr>
              <a:t>[0, 2, 4, 6, 8]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47E2A-5ECC-4F77-B1DF-B2B2C0CE7D0F}"/>
              </a:ext>
            </a:extLst>
          </p:cNvPr>
          <p:cNvSpPr txBox="1"/>
          <p:nvPr/>
        </p:nvSpPr>
        <p:spPr>
          <a:xfrm>
            <a:off x="1415480" y="5529411"/>
            <a:ext cx="7056784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list1 = ["All", "good", "things", "must", "come", "to", "an", "end."]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items = [word[0] for word in list1]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 (items)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77F7ED-36F7-42A3-A247-8EB12A95CA34}"/>
              </a:ext>
            </a:extLst>
          </p:cNvPr>
          <p:cNvSpPr txBox="1"/>
          <p:nvPr/>
        </p:nvSpPr>
        <p:spPr>
          <a:xfrm>
            <a:off x="1436028" y="6324515"/>
            <a:ext cx="7036236" cy="32316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altLang="ko-KR" sz="1500" dirty="0">
                <a:latin typeface="+mj-ea"/>
                <a:ea typeface="+mj-ea"/>
                <a:cs typeface="Arial" panose="020B0604020202020204" pitchFamily="34" charset="0"/>
              </a:rPr>
              <a:t>['A', 'g', 't', 'm', 'c', 't', 'a', 'e']</a:t>
            </a:r>
          </a:p>
        </p:txBody>
      </p:sp>
    </p:spTree>
    <p:extLst>
      <p:ext uri="{BB962C8B-B14F-4D97-AF65-F5344CB8AC3E}">
        <p14:creationId xmlns:p14="http://schemas.microsoft.com/office/powerpoint/2010/main" val="200430949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8627</TotalTime>
  <Words>4416</Words>
  <Application>Microsoft Office PowerPoint</Application>
  <PresentationFormat>와이드스크린</PresentationFormat>
  <Paragraphs>513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Arial Unicode MS</vt:lpstr>
      <vt:lpstr>맑은 고딕</vt:lpstr>
      <vt:lpstr>Arial</vt:lpstr>
      <vt:lpstr>Calibri</vt:lpstr>
      <vt:lpstr>Calibri Light</vt:lpstr>
      <vt:lpstr>027TGp_edu_biz_gr</vt:lpstr>
      <vt:lpstr>PowerPoint 프레젠테이션</vt:lpstr>
      <vt:lpstr>1. 리스트 복사하기</vt:lpstr>
      <vt:lpstr>1. 리스트 복사하기</vt:lpstr>
      <vt:lpstr>1. 리스트 복사하기</vt:lpstr>
      <vt:lpstr>2. 리스트와 함수</vt:lpstr>
      <vt:lpstr>2. 리스트와 함수</vt:lpstr>
      <vt:lpstr>3. 리스트 함축</vt:lpstr>
      <vt:lpstr>3. 리스트 함축</vt:lpstr>
      <vt:lpstr>3. 리스트 함축</vt:lpstr>
      <vt:lpstr>3. 리스트 함축</vt:lpstr>
      <vt:lpstr>3. 리스트 함축</vt:lpstr>
      <vt:lpstr>4. 일반적인 리스트 연산들</vt:lpstr>
      <vt:lpstr>4. 일반적인 리스트 연산들</vt:lpstr>
      <vt:lpstr>4. 일반적인 리스트 연산들</vt:lpstr>
      <vt:lpstr>4. 일반적인 리스트 연산들</vt:lpstr>
      <vt:lpstr>4. 일반적인 리스트 연산들</vt:lpstr>
      <vt:lpstr>4. 일반적인 리스트 연산들</vt:lpstr>
      <vt:lpstr>4. 일반적인 리스트 연산들</vt:lpstr>
      <vt:lpstr>4. 일반적인 리스트 연산들</vt:lpstr>
      <vt:lpstr>4. 일반적인 리스트 연산들</vt:lpstr>
      <vt:lpstr>4. 일반적인 리스트 연산들</vt:lpstr>
      <vt:lpstr>5. 2차원 리스트란?</vt:lpstr>
      <vt:lpstr>5. 2차원 리스트란?</vt:lpstr>
      <vt:lpstr>5. 2차원 리스트란?</vt:lpstr>
      <vt:lpstr>5. 2차원 리스트란?</vt:lpstr>
      <vt:lpstr>6. 2차원 리스트 연산</vt:lpstr>
      <vt:lpstr>6. 2차원 리스트 연산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코딩형</cp:lastModifiedBy>
  <cp:revision>1996</cp:revision>
  <dcterms:created xsi:type="dcterms:W3CDTF">2019-09-27T03:30:23Z</dcterms:created>
  <dcterms:modified xsi:type="dcterms:W3CDTF">2021-02-24T05:07:54Z</dcterms:modified>
</cp:coreProperties>
</file>