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268" r:id="rId25"/>
    <p:sldId id="269" r:id="rId26"/>
    <p:sldId id="300" r:id="rId27"/>
    <p:sldId id="337" r:id="rId28"/>
    <p:sldId id="338" r:id="rId29"/>
    <p:sldId id="301" r:id="rId30"/>
  </p:sldIdLst>
  <p:sldSz cx="8640763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148" autoAdjust="0"/>
  </p:normalViewPr>
  <p:slideViewPr>
    <p:cSldViewPr snapToGrid="0">
      <p:cViewPr varScale="1">
        <p:scale>
          <a:sx n="74" d="100"/>
          <a:sy n="74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986F2-23CB-45D6-A372-EB5E51BBF901}" type="datetimeFigureOut">
              <a:rPr lang="ko-KR" altLang="en-US" smtClean="0"/>
              <a:t>2016-4-20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560D-3E95-41BB-8FAE-A02078624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81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0B4AB-883B-4496-A506-B7143E2D1885}" type="datetimeFigureOut">
              <a:rPr lang="ko-KR" altLang="en-US" smtClean="0"/>
              <a:t>2016-4-20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BC127-5E28-4E53-B878-33009A792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534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HYU</a:t>
            </a:r>
            <a:r>
              <a:rPr lang="ko-KR" altLang="en-US" dirty="0" smtClean="0"/>
              <a:t>ⓔ</a:t>
            </a:r>
            <a:r>
              <a:rPr lang="en-US" altLang="ko-KR" dirty="0" smtClean="0"/>
              <a:t>mini Project</a:t>
            </a:r>
            <a:r>
              <a:rPr lang="ko-KR" altLang="en-US" dirty="0" smtClean="0"/>
              <a:t>는 기존의 한양대학교 애플리케이션에서 학생들에게 자주 이용되는 필수적인 기능만을 추출하여 좀 더 사용하기 편하게 </a:t>
            </a:r>
            <a:r>
              <a:rPr lang="ko-KR" altLang="en-US" dirty="0" err="1" smtClean="0"/>
              <a:t>리팩토링하여</a:t>
            </a:r>
            <a:r>
              <a:rPr lang="ko-KR" altLang="en-US" dirty="0" smtClean="0"/>
              <a:t> 서비스를 제공하기 위해 시작되었습니다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BC127-5E28-4E53-B878-33009A7928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898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BC127-5E28-4E53-B878-33009A79285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17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BC127-5E28-4E53-B878-33009A79285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65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BC127-5E28-4E53-B878-33009A79285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4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기존의 한양대학교 애플리케이션은 서울캠퍼스</a:t>
            </a:r>
            <a:r>
              <a:rPr lang="en-US" altLang="ko-KR" dirty="0" smtClean="0"/>
              <a:t>, ERICA</a:t>
            </a:r>
            <a:r>
              <a:rPr lang="ko-KR" altLang="en-US" dirty="0" smtClean="0"/>
              <a:t>캠퍼스의 모든 </a:t>
            </a:r>
            <a:r>
              <a:rPr lang="ko-KR" altLang="en-US" dirty="0" err="1" smtClean="0"/>
              <a:t>학부생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교직원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사무원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대학원생이 사용했다면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저희 애플리케이션은 오로지 </a:t>
            </a:r>
            <a:r>
              <a:rPr lang="en-US" altLang="ko-KR" dirty="0" smtClean="0"/>
              <a:t>ERICA </a:t>
            </a:r>
            <a:r>
              <a:rPr lang="ko-KR" altLang="en-US" dirty="0" smtClean="0"/>
              <a:t>캠퍼스의 </a:t>
            </a:r>
            <a:r>
              <a:rPr lang="ko-KR" altLang="en-US" dirty="0" err="1" smtClean="0"/>
              <a:t>학부생만을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타겟으로하여</a:t>
            </a:r>
            <a:r>
              <a:rPr lang="ko-KR" altLang="en-US" dirty="0" smtClean="0"/>
              <a:t> 더 쉽게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간편하게 필요한 기능에 접근하게끔 만들었습니다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BC127-5E28-4E53-B878-33009A7928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8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이터레이션</a:t>
            </a:r>
            <a:r>
              <a:rPr lang="ko-KR" altLang="en-US" dirty="0" smtClean="0"/>
              <a:t> 중에 요구사항 변경이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효율적인 분업</a:t>
            </a:r>
            <a:endParaRPr lang="en-US" altLang="ko-KR" dirty="0" smtClean="0"/>
          </a:p>
          <a:p>
            <a:r>
              <a:rPr lang="ko-KR" altLang="en-US" dirty="0" smtClean="0"/>
              <a:t>빠른 개발</a:t>
            </a:r>
            <a:endParaRPr lang="en-US" altLang="ko-KR" dirty="0" smtClean="0"/>
          </a:p>
          <a:p>
            <a:r>
              <a:rPr lang="ko-KR" altLang="en-US" dirty="0" smtClean="0"/>
              <a:t>주기적인 요구사항 </a:t>
            </a:r>
            <a:r>
              <a:rPr lang="ko-KR" altLang="en-US" dirty="0" err="1" smtClean="0"/>
              <a:t>리뉴얼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BC127-5E28-4E53-B878-33009A7928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35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BC127-5E28-4E53-B878-33009A7928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5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BC127-5E28-4E53-B878-33009A7928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4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BC127-5E28-4E53-B878-33009A7928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13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BC127-5E28-4E53-B878-33009A79285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6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BC127-5E28-4E53-B878-33009A79285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BC127-5E28-4E53-B878-33009A79285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8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841772"/>
            <a:ext cx="6480572" cy="1790700"/>
          </a:xfrm>
        </p:spPr>
        <p:txBody>
          <a:bodyPr anchor="b"/>
          <a:lstStyle>
            <a:lvl1pPr algn="ctr">
              <a:defRPr sz="4252"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2701528"/>
            <a:ext cx="6480572" cy="1241822"/>
          </a:xfrm>
        </p:spPr>
        <p:txBody>
          <a:bodyPr/>
          <a:lstStyle>
            <a:lvl1pPr marL="0" indent="0" algn="ctr">
              <a:buNone/>
              <a:defRPr sz="170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1CC-EF27-4EE7-BE47-1B05EE493A8E}" type="datetime1">
              <a:rPr lang="ko-KR" altLang="en-US" smtClean="0"/>
              <a:t>2016-4-20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272167" y="4533900"/>
            <a:ext cx="9185097" cy="172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7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97AC-CFC5-4A95-80BA-723AF1C0E699}" type="datetime1">
              <a:rPr lang="ko-KR" altLang="en-US" smtClean="0"/>
              <a:t>2016-4-20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3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73844"/>
            <a:ext cx="186316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73844"/>
            <a:ext cx="5481484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5FC7-3EEE-4A6D-BDDF-35BC1B651698}" type="datetime1">
              <a:rPr lang="ko-KR" altLang="en-US" smtClean="0"/>
              <a:t>2016-4-20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A64B-43B6-4684-97B6-780C316867B3}" type="datetime1">
              <a:rPr lang="ko-KR" altLang="en-US" smtClean="0"/>
              <a:t>2016-4-20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281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1282304"/>
            <a:ext cx="7452658" cy="2139553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3442098"/>
            <a:ext cx="7452658" cy="1125140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769-91DB-423B-8360-C07BFC09C0B8}" type="datetime1">
              <a:rPr lang="ko-KR" altLang="en-US" smtClean="0"/>
              <a:t>2016-4-20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2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369219"/>
            <a:ext cx="3672324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369219"/>
            <a:ext cx="3672324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A93A-9C16-4401-B9DD-CECCD673AB8D}" type="datetime1">
              <a:rPr lang="ko-KR" altLang="en-US" smtClean="0"/>
              <a:t>2016-4-20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6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73844"/>
            <a:ext cx="7452658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1260872"/>
            <a:ext cx="3655447" cy="61793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878806"/>
            <a:ext cx="3655447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1260872"/>
            <a:ext cx="3673450" cy="61793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878806"/>
            <a:ext cx="367345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4205-CAAB-430F-BA45-1FF43AA239E9}" type="datetime1">
              <a:rPr lang="ko-KR" altLang="en-US" smtClean="0"/>
              <a:t>2016-4-20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9EAF-5DF3-47C3-9BC8-BB1CFA21E5D5}" type="datetime1">
              <a:rPr lang="ko-KR" altLang="en-US" smtClean="0"/>
              <a:t>2016-4-20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B368-EE75-4D52-B018-79D33C119C2B}" type="datetime1">
              <a:rPr lang="ko-KR" altLang="en-US" smtClean="0"/>
              <a:t>2016-4-20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3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42900"/>
            <a:ext cx="2786871" cy="120015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740569"/>
            <a:ext cx="4374386" cy="3655219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543050"/>
            <a:ext cx="2786871" cy="285869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D2C7-9331-41E1-A2B4-6C7C19BFF59D}" type="datetime1">
              <a:rPr lang="ko-KR" altLang="en-US" smtClean="0"/>
              <a:t>2016-4-20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42900"/>
            <a:ext cx="2786871" cy="120015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740569"/>
            <a:ext cx="4374386" cy="3655219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543050"/>
            <a:ext cx="2786871" cy="285869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8C9F-905F-4530-8A3B-34BCAD88E7C3}" type="datetime1">
              <a:rPr lang="ko-KR" altLang="en-US" smtClean="0"/>
              <a:t>2016-4-20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119641" y="-137160"/>
            <a:ext cx="8863429" cy="1405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73844"/>
            <a:ext cx="7452658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369219"/>
            <a:ext cx="7452658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4767263"/>
            <a:ext cx="19441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CEFB-0C7D-4ECA-807A-5C57EC77C192}" type="datetime1">
              <a:rPr lang="ko-KR" altLang="en-US" smtClean="0"/>
              <a:t>2016-4-20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4767263"/>
            <a:ext cx="291625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4767263"/>
            <a:ext cx="19441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11333" y="4717132"/>
            <a:ext cx="8863429" cy="5793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1934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48035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Roboto" panose="02000000000000000000" pitchFamily="2" charset="0"/>
          <a:ea typeface="나눔고딕" panose="020D0604000000000000" pitchFamily="50" charset="-127"/>
          <a:cs typeface="Roboto" panose="02000000000000000000" pitchFamily="2" charset="0"/>
        </a:defRPr>
      </a:lvl1pPr>
    </p:titleStyle>
    <p:bodyStyle>
      <a:lvl1pPr marL="162009" indent="-162009" algn="l" defTabSz="648035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 baseline="0">
          <a:solidFill>
            <a:schemeClr val="tx1"/>
          </a:solidFill>
          <a:latin typeface="+mn-lt"/>
          <a:ea typeface="나눔고딕" panose="020D0604000000000000" pitchFamily="50" charset="-127"/>
          <a:cs typeface="Roboto Light" panose="02000000000000000000" pitchFamily="2" charset="0"/>
        </a:defRPr>
      </a:lvl1pPr>
      <a:lvl2pPr marL="486026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9696" y="2407245"/>
            <a:ext cx="5562004" cy="108307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Software Engineering</a:t>
            </a:r>
            <a:endParaRPr lang="ko-KR" altLang="en-US" dirty="0">
              <a:solidFill>
                <a:schemeClr val="bg1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378498" y="3259534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r>
              <a:rPr lang="en-US" altLang="ko-KR" sz="4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Intermediate Report</a:t>
            </a:r>
            <a:endParaRPr lang="ko-KR" altLang="en-US" sz="4000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4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9"/>
            <a:ext cx="7452658" cy="459581"/>
          </a:xfrm>
        </p:spPr>
        <p:txBody>
          <a:bodyPr/>
          <a:lstStyle/>
          <a:p>
            <a:r>
              <a:rPr lang="en-US" altLang="ko-KR" dirty="0" smtClean="0"/>
              <a:t>How can we apply Scrum to our project?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94053" y="2676157"/>
            <a:ext cx="5873288" cy="459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2009" indent="-162009" algn="l" defTabSz="648035" rtl="0" eaLnBrk="1" latinLnBrk="1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1984" kern="1200" baseline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Roboto Light" panose="02000000000000000000" pitchFamily="2" charset="0"/>
              </a:defRPr>
            </a:lvl1pPr>
            <a:lvl2pPr marL="486026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44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6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8079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097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6115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013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4150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Appl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y </a:t>
            </a:r>
            <a:r>
              <a:rPr lang="en-US" altLang="ko-KR" sz="3200" b="1" dirty="0" smtClean="0"/>
              <a:t>XP</a:t>
            </a:r>
            <a:r>
              <a:rPr lang="en-US" altLang="ko-KR" sz="3200" dirty="0" smtClean="0"/>
              <a:t> 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Methodology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94053" y="2022688"/>
            <a:ext cx="5873288" cy="459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2009" indent="-162009" algn="l" defTabSz="648035" rtl="0" eaLnBrk="1" latinLnBrk="1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1984" kern="1200" baseline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Roboto Light" panose="02000000000000000000" pitchFamily="2" charset="0"/>
              </a:defRPr>
            </a:lvl1pPr>
            <a:lvl2pPr marL="486026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44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6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8079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097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6115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013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4150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Free </a:t>
            </a:r>
            <a:r>
              <a:rPr lang="en-US" altLang="ko-KR" sz="3200" b="1" dirty="0" smtClean="0"/>
              <a:t>Member Switching</a:t>
            </a:r>
            <a:endParaRPr lang="ko-KR" altLang="en-US" sz="32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4053" y="3329626"/>
            <a:ext cx="5873288" cy="459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2009" indent="-162009" algn="l" defTabSz="648035" rtl="0" eaLnBrk="1" latinLnBrk="1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1984" kern="1200" baseline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Roboto Light" panose="02000000000000000000" pitchFamily="2" charset="0"/>
              </a:defRPr>
            </a:lvl1pPr>
            <a:lvl2pPr marL="486026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44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6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8079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097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6115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013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4150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 smtClean="0"/>
              <a:t>Daily Scrum Meeting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094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Scrum planning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Gantt Chart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3" y="1932216"/>
            <a:ext cx="7263158" cy="26011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23007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Scrum planning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Four Sprints / Iteration.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82" y="1877542"/>
            <a:ext cx="6865400" cy="224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42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02792" y="2938407"/>
            <a:ext cx="5640516" cy="1545511"/>
          </a:xfrm>
        </p:spPr>
        <p:txBody>
          <a:bodyPr>
            <a:noAutofit/>
          </a:bodyPr>
          <a:lstStyle/>
          <a:p>
            <a:r>
              <a:rPr lang="en-US" altLang="ko-KR" sz="13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SRS</a:t>
            </a:r>
            <a:endParaRPr lang="ko-KR" altLang="en-US" sz="13800" b="1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90422" y="476498"/>
            <a:ext cx="2784028" cy="44717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r>
              <a:rPr lang="en-US" altLang="ko-KR" sz="287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  <a:endParaRPr lang="ko-KR" altLang="en-US" sz="28700" dirty="0">
              <a:solidFill>
                <a:schemeClr val="bg1"/>
              </a:solidFill>
              <a:latin typeface="Roboto Black" panose="02000000000000000000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15218" y="4006922"/>
            <a:ext cx="9194800" cy="180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16928" y="4179870"/>
            <a:ext cx="9194800" cy="10550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751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322450" y="-112992"/>
            <a:ext cx="9285668" cy="1381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SRS 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650436"/>
            <a:ext cx="7452658" cy="2350253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Introduction</a:t>
            </a:r>
          </a:p>
          <a:p>
            <a:pPr lvl="1"/>
            <a:r>
              <a:rPr lang="en-US" altLang="ko-KR" sz="2000" dirty="0" smtClean="0"/>
              <a:t>Purpose</a:t>
            </a:r>
          </a:p>
          <a:p>
            <a:pPr lvl="1"/>
            <a:r>
              <a:rPr lang="en-US" altLang="ko-KR" sz="2000" dirty="0" smtClean="0"/>
              <a:t>Scope of Project</a:t>
            </a:r>
          </a:p>
          <a:p>
            <a:pPr lvl="1"/>
            <a:r>
              <a:rPr lang="en-US" altLang="ko-KR" sz="2000" dirty="0" smtClean="0"/>
              <a:t>Glossary</a:t>
            </a:r>
          </a:p>
          <a:p>
            <a:pPr lvl="1"/>
            <a:r>
              <a:rPr lang="en-US" altLang="ko-KR" sz="2000" dirty="0" smtClean="0"/>
              <a:t>Overview of Document</a:t>
            </a:r>
          </a:p>
        </p:txBody>
      </p:sp>
    </p:spTree>
    <p:extLst>
      <p:ext uri="{BB962C8B-B14F-4D97-AF65-F5344CB8AC3E}">
        <p14:creationId xmlns:p14="http://schemas.microsoft.com/office/powerpoint/2010/main" val="708857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322450" y="-112992"/>
            <a:ext cx="9285668" cy="1381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SRS 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654852"/>
            <a:ext cx="7452658" cy="2790042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Overall </a:t>
            </a:r>
            <a:r>
              <a:rPr lang="en-US" altLang="ko-KR" sz="2400" dirty="0"/>
              <a:t>Description</a:t>
            </a:r>
          </a:p>
          <a:p>
            <a:pPr lvl="1"/>
            <a:r>
              <a:rPr lang="en-US" altLang="ko-KR" sz="2000" dirty="0"/>
              <a:t>System Environment</a:t>
            </a:r>
          </a:p>
          <a:p>
            <a:pPr lvl="1"/>
            <a:r>
              <a:rPr lang="en-US" altLang="ko-KR" sz="2000" dirty="0"/>
              <a:t>User Characteristics</a:t>
            </a:r>
          </a:p>
          <a:p>
            <a:pPr lvl="1"/>
            <a:r>
              <a:rPr lang="en-US" altLang="ko-KR" sz="2000" dirty="0"/>
              <a:t>Use Cases</a:t>
            </a:r>
          </a:p>
          <a:p>
            <a:pPr lvl="2"/>
            <a:r>
              <a:rPr lang="en-US" altLang="ko-KR" sz="1800" dirty="0"/>
              <a:t>Use Case 1: </a:t>
            </a:r>
            <a:r>
              <a:rPr lang="en-US" altLang="ko-KR" sz="1800" dirty="0" smtClean="0"/>
              <a:t>Login System</a:t>
            </a:r>
            <a:endParaRPr lang="en-US" altLang="ko-KR" sz="1800" dirty="0"/>
          </a:p>
          <a:p>
            <a:pPr lvl="3"/>
            <a:r>
              <a:rPr lang="en-US" altLang="ko-KR" sz="1600" dirty="0"/>
              <a:t>Description</a:t>
            </a:r>
          </a:p>
          <a:p>
            <a:pPr lvl="3"/>
            <a:r>
              <a:rPr lang="en-US" altLang="ko-KR" sz="1600" dirty="0"/>
              <a:t>Use Case Diagram</a:t>
            </a:r>
          </a:p>
          <a:p>
            <a:pPr lvl="2"/>
            <a:r>
              <a:rPr lang="en-US" altLang="ko-KR" sz="1800" dirty="0"/>
              <a:t>Use Case 2</a:t>
            </a:r>
            <a:r>
              <a:rPr lang="en-US" altLang="ko-KR" sz="1800" dirty="0" smtClean="0"/>
              <a:t>: Main Page</a:t>
            </a:r>
            <a:endParaRPr lang="en-US" altLang="ko-KR" sz="1800" dirty="0"/>
          </a:p>
          <a:p>
            <a:pPr lvl="2"/>
            <a:r>
              <a:rPr lang="en-US" altLang="ko-KR" sz="1800" dirty="0" smtClean="0"/>
              <a:t>…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903803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650436"/>
            <a:ext cx="7452658" cy="2350253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Requirements </a:t>
            </a:r>
            <a:r>
              <a:rPr lang="en-US" altLang="ko-KR" sz="2400" dirty="0"/>
              <a:t>Specification</a:t>
            </a:r>
          </a:p>
          <a:p>
            <a:pPr lvl="1"/>
            <a:r>
              <a:rPr lang="en-US" altLang="ko-KR" sz="2000" dirty="0"/>
              <a:t>Use Case1: </a:t>
            </a:r>
            <a:r>
              <a:rPr lang="en-US" altLang="ko-KR" sz="2000" dirty="0" smtClean="0"/>
              <a:t>Login System</a:t>
            </a:r>
            <a:endParaRPr lang="en-US" altLang="ko-KR" sz="2000" dirty="0"/>
          </a:p>
          <a:p>
            <a:pPr lvl="2"/>
            <a:r>
              <a:rPr lang="en-US" altLang="ko-KR" sz="1800" dirty="0"/>
              <a:t>Functional Requirement1: </a:t>
            </a:r>
            <a:r>
              <a:rPr lang="en-US" altLang="ko-KR" sz="1800" dirty="0" smtClean="0"/>
              <a:t>…</a:t>
            </a:r>
            <a:endParaRPr lang="en-US" altLang="ko-KR" sz="1800" dirty="0"/>
          </a:p>
          <a:p>
            <a:pPr lvl="2"/>
            <a:r>
              <a:rPr lang="en-US" altLang="ko-KR" sz="1800" dirty="0"/>
              <a:t>Functional Requirement2: </a:t>
            </a:r>
            <a:r>
              <a:rPr lang="en-US" altLang="ko-KR" sz="1800" dirty="0" smtClean="0"/>
              <a:t>…</a:t>
            </a:r>
            <a:endParaRPr lang="en-US" altLang="ko-KR" sz="1800" dirty="0"/>
          </a:p>
          <a:p>
            <a:pPr lvl="2"/>
            <a:r>
              <a:rPr lang="en-US" altLang="ko-KR" sz="1800" dirty="0"/>
              <a:t>…</a:t>
            </a:r>
          </a:p>
          <a:p>
            <a:pPr lvl="2"/>
            <a:r>
              <a:rPr lang="en-US" altLang="ko-KR" sz="1800" dirty="0"/>
              <a:t>Non-functional </a:t>
            </a:r>
            <a:r>
              <a:rPr lang="en-US" altLang="ko-KR" sz="1800" dirty="0" smtClean="0"/>
              <a:t>Requirement5: …</a:t>
            </a:r>
            <a:endParaRPr lang="en-US" altLang="ko-KR" sz="1800" dirty="0"/>
          </a:p>
          <a:p>
            <a:pPr lvl="2"/>
            <a:r>
              <a:rPr lang="en-US" altLang="ko-KR" sz="1800" dirty="0"/>
              <a:t>…</a:t>
            </a:r>
          </a:p>
          <a:p>
            <a:pPr lvl="1"/>
            <a:r>
              <a:rPr lang="en-US" altLang="ko-KR" sz="2000" dirty="0"/>
              <a:t>Use Case2: </a:t>
            </a:r>
            <a:r>
              <a:rPr lang="en-US" altLang="ko-KR" sz="2000" dirty="0" smtClean="0"/>
              <a:t>Main Page</a:t>
            </a:r>
            <a:endParaRPr lang="en-US" altLang="ko-KR" sz="2000" dirty="0"/>
          </a:p>
          <a:p>
            <a:pPr lvl="2"/>
            <a:r>
              <a:rPr lang="en-US" altLang="ko-KR" sz="1800" dirty="0" smtClean="0"/>
              <a:t>Functional Requirement1: …</a:t>
            </a:r>
          </a:p>
          <a:p>
            <a:pPr lvl="2"/>
            <a:r>
              <a:rPr lang="en-US" altLang="ko-KR" sz="1800" dirty="0" smtClean="0"/>
              <a:t>…</a:t>
            </a:r>
          </a:p>
          <a:p>
            <a:pPr lvl="1"/>
            <a:r>
              <a:rPr lang="en-US" altLang="ko-KR" sz="2000" dirty="0" smtClean="0"/>
              <a:t>…</a:t>
            </a:r>
            <a:endParaRPr lang="en-US" altLang="ko-KR" sz="2000" dirty="0"/>
          </a:p>
          <a:p>
            <a:pPr lvl="1"/>
            <a:r>
              <a:rPr lang="en-US" altLang="ko-KR" sz="2000" dirty="0"/>
              <a:t>Non Functional Requirements</a:t>
            </a:r>
          </a:p>
          <a:p>
            <a:pPr lvl="2"/>
            <a:r>
              <a:rPr lang="en-US" altLang="ko-KR" sz="1800" dirty="0"/>
              <a:t>non-functional requirements 1</a:t>
            </a:r>
          </a:p>
          <a:p>
            <a:pPr lvl="2"/>
            <a:r>
              <a:rPr lang="en-US" altLang="ko-KR" sz="1800" dirty="0"/>
              <a:t>non-functional requirements 2</a:t>
            </a:r>
          </a:p>
          <a:p>
            <a:pPr lvl="2"/>
            <a:r>
              <a:rPr lang="en-US" altLang="ko-KR" sz="1800" dirty="0" smtClean="0"/>
              <a:t>…</a:t>
            </a:r>
            <a:r>
              <a:rPr lang="en-US" altLang="ko-KR" sz="2283" dirty="0" smtClean="0"/>
              <a:t/>
            </a:r>
            <a:br>
              <a:rPr lang="en-US" altLang="ko-KR" sz="2283" dirty="0" smtClean="0"/>
            </a:br>
            <a:endParaRPr lang="en-US" altLang="ko-KR" sz="2283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-322452" y="1222207"/>
            <a:ext cx="9285668" cy="382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322452" y="4497847"/>
            <a:ext cx="9285668" cy="224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322450" y="-112992"/>
            <a:ext cx="9285668" cy="1381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SRS Format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116390" y="4720175"/>
            <a:ext cx="8873544" cy="5903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016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6111E-6 -2.71605E-6 L 1.86111E-6 -0.436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2.</a:t>
            </a:r>
            <a:r>
              <a:rPr lang="en-US" altLang="ko-KR" dirty="0" smtClean="0"/>
              <a:t> Main 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9"/>
            <a:ext cx="7452658" cy="378344"/>
          </a:xfrm>
        </p:spPr>
        <p:txBody>
          <a:bodyPr/>
          <a:lstStyle/>
          <a:p>
            <a:r>
              <a:rPr lang="en-US" altLang="ko-KR" dirty="0" smtClean="0"/>
              <a:t>Use Case Diagram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17</a:t>
            </a:fld>
            <a:r>
              <a:rPr lang="en-US" altLang="ko-KR" dirty="0" smtClean="0"/>
              <a:t>.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YounGeun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49" y="1848766"/>
            <a:ext cx="4263866" cy="28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031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2.</a:t>
            </a:r>
            <a:r>
              <a:rPr lang="en-US" altLang="ko-KR" dirty="0" smtClean="0"/>
              <a:t> Main 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9"/>
            <a:ext cx="7452658" cy="378344"/>
          </a:xfrm>
        </p:spPr>
        <p:txBody>
          <a:bodyPr/>
          <a:lstStyle/>
          <a:p>
            <a:r>
              <a:rPr lang="en-US" altLang="ko-KR" dirty="0" smtClean="0"/>
              <a:t>Description(User </a:t>
            </a:r>
            <a:r>
              <a:rPr lang="en-US" altLang="ko-KR" dirty="0"/>
              <a:t>Scenario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18</a:t>
            </a:fld>
            <a:r>
              <a:rPr lang="en-US" altLang="ko-KR" dirty="0" smtClean="0"/>
              <a:t>.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YounGeun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584472" y="2420626"/>
            <a:ext cx="1471555" cy="950399"/>
            <a:chOff x="3584472" y="2420626"/>
            <a:chExt cx="1471555" cy="950399"/>
          </a:xfrm>
        </p:grpSpPr>
        <p:sp>
          <p:nvSpPr>
            <p:cNvPr id="10" name="내용 개체 틀 2"/>
            <p:cNvSpPr txBox="1">
              <a:spLocks/>
            </p:cNvSpPr>
            <p:nvPr/>
          </p:nvSpPr>
          <p:spPr>
            <a:xfrm>
              <a:off x="3680366" y="2420626"/>
              <a:ext cx="1279769" cy="791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62009" indent="-162009" algn="l" defTabSz="648035" rtl="0" eaLnBrk="1" latinLnBrk="1" hangingPunct="1">
                <a:lnSpc>
                  <a:spcPct val="90000"/>
                </a:lnSpc>
                <a:spcBef>
                  <a:spcPts val="709"/>
                </a:spcBef>
                <a:buFont typeface="Arial" panose="020B0604020202020204" pitchFamily="34" charset="0"/>
                <a:buChar char="•"/>
                <a:defRPr sz="1984" kern="1200" baseline="0">
                  <a:solidFill>
                    <a:schemeClr val="tx1"/>
                  </a:solidFill>
                  <a:latin typeface="+mn-lt"/>
                  <a:ea typeface="나눔고딕" panose="020D0604000000000000" pitchFamily="50" charset="-127"/>
                  <a:cs typeface="Roboto Light" panose="02000000000000000000" pitchFamily="2" charset="0"/>
                </a:defRPr>
              </a:lvl1pPr>
              <a:lvl2pPr marL="486026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044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4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34062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58079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2097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06115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0132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54150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b="1" dirty="0" smtClean="0"/>
                <a:t>Login</a:t>
              </a:r>
            </a:p>
            <a:p>
              <a:pPr marL="0" indent="0" algn="ctr">
                <a:buNone/>
              </a:pPr>
              <a:r>
                <a:rPr lang="en-US" altLang="ko-KR" b="1" dirty="0" smtClean="0"/>
                <a:t>Succeed</a:t>
              </a:r>
              <a:endParaRPr lang="ko-KR" altLang="en-US" b="1" dirty="0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84472" y="3143801"/>
              <a:ext cx="1471555" cy="227224"/>
            </a:xfrm>
            <a:prstGeom prst="rightArrow">
              <a:avLst>
                <a:gd name="adj1" fmla="val 50000"/>
                <a:gd name="adj2" fmla="val 6807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331869" y="1846318"/>
            <a:ext cx="1541339" cy="2689493"/>
            <a:chOff x="5071309" y="1848766"/>
            <a:chExt cx="1541339" cy="2689493"/>
          </a:xfrm>
        </p:grpSpPr>
        <p:sp>
          <p:nvSpPr>
            <p:cNvPr id="9" name="내용 개체 틀 2"/>
            <p:cNvSpPr txBox="1">
              <a:spLocks/>
            </p:cNvSpPr>
            <p:nvPr/>
          </p:nvSpPr>
          <p:spPr>
            <a:xfrm>
              <a:off x="5202093" y="4159915"/>
              <a:ext cx="1279769" cy="3783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62009" indent="-162009" algn="l" defTabSz="648035" rtl="0" eaLnBrk="1" latinLnBrk="1" hangingPunct="1">
                <a:lnSpc>
                  <a:spcPct val="90000"/>
                </a:lnSpc>
                <a:spcBef>
                  <a:spcPts val="709"/>
                </a:spcBef>
                <a:buFont typeface="Arial" panose="020B0604020202020204" pitchFamily="34" charset="0"/>
                <a:buChar char="•"/>
                <a:defRPr sz="1984" kern="1200" baseline="0">
                  <a:solidFill>
                    <a:schemeClr val="tx1"/>
                  </a:solidFill>
                  <a:latin typeface="+mn-lt"/>
                  <a:ea typeface="나눔고딕" panose="020D0604000000000000" pitchFamily="50" charset="-127"/>
                  <a:cs typeface="Roboto Light" panose="02000000000000000000" pitchFamily="2" charset="0"/>
                </a:defRPr>
              </a:lvl1pPr>
              <a:lvl2pPr marL="486026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044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4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34062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58079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2097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06115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0132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54150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 smtClean="0"/>
                <a:t>Main Page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1309" y="1848766"/>
              <a:ext cx="1541339" cy="2308701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1663648" y="1846317"/>
            <a:ext cx="1547954" cy="2687046"/>
            <a:chOff x="1663648" y="1846317"/>
            <a:chExt cx="1547954" cy="2687046"/>
          </a:xfrm>
        </p:grpSpPr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1797741" y="4155019"/>
              <a:ext cx="1279769" cy="3783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62009" indent="-162009" algn="l" defTabSz="648035" rtl="0" eaLnBrk="1" latinLnBrk="1" hangingPunct="1">
                <a:lnSpc>
                  <a:spcPct val="90000"/>
                </a:lnSpc>
                <a:spcBef>
                  <a:spcPts val="709"/>
                </a:spcBef>
                <a:buFont typeface="Arial" panose="020B0604020202020204" pitchFamily="34" charset="0"/>
                <a:buChar char="•"/>
                <a:defRPr sz="1984" kern="1200" baseline="0">
                  <a:solidFill>
                    <a:schemeClr val="tx1"/>
                  </a:solidFill>
                  <a:latin typeface="+mn-lt"/>
                  <a:ea typeface="나눔고딕" panose="020D0604000000000000" pitchFamily="50" charset="-127"/>
                  <a:cs typeface="Roboto Light" panose="02000000000000000000" pitchFamily="2" charset="0"/>
                </a:defRPr>
              </a:lvl1pPr>
              <a:lvl2pPr marL="486026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044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4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34062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58079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2097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06115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0132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54150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 smtClean="0"/>
                <a:t>Login Page</a:t>
              </a:r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3648" y="1846317"/>
              <a:ext cx="1547954" cy="2308701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3647731" y="3591418"/>
            <a:ext cx="2740191" cy="791410"/>
            <a:chOff x="3647731" y="3591418"/>
            <a:chExt cx="2740191" cy="791410"/>
          </a:xfrm>
        </p:grpSpPr>
        <p:grpSp>
          <p:nvGrpSpPr>
            <p:cNvPr id="13" name="그룹 12"/>
            <p:cNvGrpSpPr/>
            <p:nvPr/>
          </p:nvGrpSpPr>
          <p:grpSpPr>
            <a:xfrm>
              <a:off x="3647731" y="3591418"/>
              <a:ext cx="1610612" cy="791410"/>
              <a:chOff x="3583336" y="3552781"/>
              <a:chExt cx="1610612" cy="791410"/>
            </a:xfrm>
          </p:grpSpPr>
          <p:sp>
            <p:nvSpPr>
              <p:cNvPr id="15" name="오른쪽 화살표 14"/>
              <p:cNvSpPr/>
              <p:nvPr/>
            </p:nvSpPr>
            <p:spPr>
              <a:xfrm>
                <a:off x="3722393" y="3771487"/>
                <a:ext cx="1471555" cy="227224"/>
              </a:xfrm>
              <a:prstGeom prst="rightArrow">
                <a:avLst>
                  <a:gd name="adj1" fmla="val 50000"/>
                  <a:gd name="adj2" fmla="val 6807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내용 개체 틀 2"/>
              <p:cNvSpPr txBox="1">
                <a:spLocks/>
              </p:cNvSpPr>
              <p:nvPr/>
            </p:nvSpPr>
            <p:spPr>
              <a:xfrm>
                <a:off x="3583336" y="3552781"/>
                <a:ext cx="1604403" cy="79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62009" indent="-162009" algn="l" defTabSz="648035" rtl="0" eaLnBrk="1" latinLnBrk="1" hangingPunct="1">
                  <a:lnSpc>
                    <a:spcPct val="90000"/>
                  </a:lnSpc>
                  <a:spcBef>
                    <a:spcPts val="709"/>
                  </a:spcBef>
                  <a:buFont typeface="Arial" panose="020B0604020202020204" pitchFamily="34" charset="0"/>
                  <a:buChar char="•"/>
                  <a:defRPr sz="1984" kern="1200" baseline="0">
                    <a:solidFill>
                      <a:schemeClr val="tx1"/>
                    </a:solidFill>
                    <a:latin typeface="+mn-lt"/>
                    <a:ea typeface="나눔고딕" panose="020D0604000000000000" pitchFamily="50" charset="-127"/>
                    <a:cs typeface="Roboto Light" panose="02000000000000000000" pitchFamily="2" charset="0"/>
                  </a:defRPr>
                </a:lvl1pPr>
                <a:lvl2pPr marL="486026" indent="-162009" algn="l" defTabSz="648035" rtl="0" eaLnBrk="1" latinLnBrk="1" hangingPunct="1">
                  <a:lnSpc>
                    <a:spcPct val="90000"/>
                  </a:lnSpc>
                  <a:spcBef>
                    <a:spcPts val="354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10044" indent="-162009" algn="l" defTabSz="648035" rtl="0" eaLnBrk="1" latinLnBrk="1" hangingPunct="1">
                  <a:lnSpc>
                    <a:spcPct val="90000"/>
                  </a:lnSpc>
                  <a:spcBef>
                    <a:spcPts val="354"/>
                  </a:spcBef>
                  <a:buFont typeface="Arial" panose="020B0604020202020204" pitchFamily="34" charset="0"/>
                  <a:buChar char="•"/>
                  <a:defRPr sz="14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34062" indent="-162009" algn="l" defTabSz="648035" rtl="0" eaLnBrk="1" latinLnBrk="1" hangingPunct="1">
                  <a:lnSpc>
                    <a:spcPct val="90000"/>
                  </a:lnSpc>
                  <a:spcBef>
                    <a:spcPts val="354"/>
                  </a:spcBef>
                  <a:buFont typeface="Arial" panose="020B0604020202020204" pitchFamily="34" charset="0"/>
                  <a:buChar char="•"/>
                  <a:defRPr sz="127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58079" indent="-162009" algn="l" defTabSz="648035" rtl="0" eaLnBrk="1" latinLnBrk="1" hangingPunct="1">
                  <a:lnSpc>
                    <a:spcPct val="90000"/>
                  </a:lnSpc>
                  <a:spcBef>
                    <a:spcPts val="354"/>
                  </a:spcBef>
                  <a:buFont typeface="Arial" panose="020B0604020202020204" pitchFamily="34" charset="0"/>
                  <a:buChar char="•"/>
                  <a:defRPr sz="127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2097" indent="-162009" algn="l" defTabSz="648035" rtl="0" eaLnBrk="1" latinLnBrk="1" hangingPunct="1">
                  <a:lnSpc>
                    <a:spcPct val="90000"/>
                  </a:lnSpc>
                  <a:spcBef>
                    <a:spcPts val="354"/>
                  </a:spcBef>
                  <a:buFont typeface="Arial" panose="020B0604020202020204" pitchFamily="34" charset="0"/>
                  <a:buChar char="•"/>
                  <a:defRPr sz="127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06115" indent="-162009" algn="l" defTabSz="648035" rtl="0" eaLnBrk="1" latinLnBrk="1" hangingPunct="1">
                  <a:lnSpc>
                    <a:spcPct val="90000"/>
                  </a:lnSpc>
                  <a:spcBef>
                    <a:spcPts val="354"/>
                  </a:spcBef>
                  <a:buFont typeface="Arial" panose="020B0604020202020204" pitchFamily="34" charset="0"/>
                  <a:buChar char="•"/>
                  <a:defRPr sz="127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0132" indent="-162009" algn="l" defTabSz="648035" rtl="0" eaLnBrk="1" latinLnBrk="1" hangingPunct="1">
                  <a:lnSpc>
                    <a:spcPct val="90000"/>
                  </a:lnSpc>
                  <a:spcBef>
                    <a:spcPts val="354"/>
                  </a:spcBef>
                  <a:buFont typeface="Arial" panose="020B0604020202020204" pitchFamily="34" charset="0"/>
                  <a:buChar char="•"/>
                  <a:defRPr sz="127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54150" indent="-162009" algn="l" defTabSz="648035" rtl="0" eaLnBrk="1" latinLnBrk="1" hangingPunct="1">
                  <a:lnSpc>
                    <a:spcPct val="90000"/>
                  </a:lnSpc>
                  <a:spcBef>
                    <a:spcPts val="354"/>
                  </a:spcBef>
                  <a:buFont typeface="Arial" panose="020B0604020202020204" pitchFamily="34" charset="0"/>
                  <a:buChar char="•"/>
                  <a:defRPr sz="127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600" b="1" dirty="0" smtClean="0"/>
                  <a:t>Manager</a:t>
                </a:r>
                <a:r>
                  <a:rPr lang="en-US" altLang="ko-KR" sz="1600" b="1" dirty="0"/>
                  <a:t> </a:t>
                </a:r>
                <a:r>
                  <a:rPr lang="en-US" altLang="ko-KR" sz="1600" b="1" dirty="0" smtClean="0"/>
                  <a:t>Login</a:t>
                </a:r>
                <a:endParaRPr lang="ko-KR" altLang="en-US" sz="1600" b="1" dirty="0"/>
              </a:p>
            </p:txBody>
          </p:sp>
        </p:grp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6424" y="3729225"/>
              <a:ext cx="931498" cy="373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6432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2.</a:t>
            </a:r>
            <a:r>
              <a:rPr lang="en-US" altLang="ko-KR" dirty="0" smtClean="0"/>
              <a:t> Main 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9"/>
            <a:ext cx="7452658" cy="378344"/>
          </a:xfrm>
        </p:spPr>
        <p:txBody>
          <a:bodyPr/>
          <a:lstStyle/>
          <a:p>
            <a:r>
              <a:rPr lang="en-US" altLang="ko-KR" dirty="0" smtClean="0"/>
              <a:t>Requirements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19</a:t>
            </a:fld>
            <a:r>
              <a:rPr lang="en-US" altLang="ko-KR" dirty="0" smtClean="0"/>
              <a:t>.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YounGeun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905" y="1849295"/>
            <a:ext cx="1775099" cy="26588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027" y="2874067"/>
            <a:ext cx="610084" cy="6837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459" y="1747563"/>
            <a:ext cx="788901" cy="75734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606" y="2296477"/>
            <a:ext cx="904607" cy="75734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9491" y="1747563"/>
            <a:ext cx="757345" cy="75734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548" y="3191185"/>
            <a:ext cx="589046" cy="652158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5483448" y="3830464"/>
            <a:ext cx="744679" cy="838453"/>
            <a:chOff x="6387417" y="3776565"/>
            <a:chExt cx="674330" cy="7592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87591" y="3776565"/>
              <a:ext cx="495300" cy="457200"/>
            </a:xfrm>
            <a:prstGeom prst="rect">
              <a:avLst/>
            </a:prstGeom>
          </p:spPr>
        </p:pic>
        <p:sp>
          <p:nvSpPr>
            <p:cNvPr id="56" name="내용 개체 틀 2"/>
            <p:cNvSpPr txBox="1">
              <a:spLocks/>
            </p:cNvSpPr>
            <p:nvPr/>
          </p:nvSpPr>
          <p:spPr>
            <a:xfrm>
              <a:off x="6387417" y="4174789"/>
              <a:ext cx="674330" cy="36102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62009" indent="-162009" algn="l" defTabSz="648035" rtl="0" eaLnBrk="1" latinLnBrk="1" hangingPunct="1">
                <a:lnSpc>
                  <a:spcPct val="90000"/>
                </a:lnSpc>
                <a:spcBef>
                  <a:spcPts val="709"/>
                </a:spcBef>
                <a:buFont typeface="Arial" panose="020B0604020202020204" pitchFamily="34" charset="0"/>
                <a:buChar char="•"/>
                <a:defRPr sz="1984" kern="1200" baseline="0">
                  <a:solidFill>
                    <a:schemeClr val="tx1"/>
                  </a:solidFill>
                  <a:latin typeface="+mn-lt"/>
                  <a:ea typeface="나눔고딕" panose="020D0604000000000000" pitchFamily="50" charset="-127"/>
                  <a:cs typeface="Roboto Light" panose="02000000000000000000" pitchFamily="2" charset="0"/>
                </a:defRPr>
              </a:lvl1pPr>
              <a:lvl2pPr marL="486026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044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4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34062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58079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2097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06115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0132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54150" indent="-162009" algn="l" defTabSz="648035" rtl="0" eaLnBrk="1" latinLnBrk="1" hangingPunct="1">
                <a:lnSpc>
                  <a:spcPct val="90000"/>
                </a:lnSpc>
                <a:spcBef>
                  <a:spcPts val="354"/>
                </a:spcBef>
                <a:buFont typeface="Arial" panose="020B0604020202020204" pitchFamily="34" charset="0"/>
                <a:buChar char="•"/>
                <a:defRPr sz="12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b="1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Logout</a:t>
              </a: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6515" y="4039774"/>
            <a:ext cx="931498" cy="3738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8665" y="3721994"/>
            <a:ext cx="1692158" cy="6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486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266700" y="3691334"/>
            <a:ext cx="9194800" cy="1083072"/>
            <a:chOff x="-266700" y="3678634"/>
            <a:chExt cx="9194800" cy="1083072"/>
          </a:xfrm>
        </p:grpSpPr>
        <p:sp>
          <p:nvSpPr>
            <p:cNvPr id="7" name="제목 1"/>
            <p:cNvSpPr txBox="1">
              <a:spLocks/>
            </p:cNvSpPr>
            <p:nvPr/>
          </p:nvSpPr>
          <p:spPr>
            <a:xfrm>
              <a:off x="279996" y="3678634"/>
              <a:ext cx="5562004" cy="108307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648035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252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Roboto Black" panose="02000000000000000000" pitchFamily="2" charset="0"/>
                </a:defRPr>
              </a:lvl1pPr>
            </a:lstStyle>
            <a:p>
              <a:pPr algn="l"/>
              <a:r>
                <a:rPr lang="en-US" altLang="ko-KR" sz="5400" dirty="0" smtClean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I </a:t>
              </a:r>
              <a:r>
                <a:rPr lang="en-US" altLang="ko-KR" sz="4800" dirty="0" smtClean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n d e x</a:t>
              </a:r>
              <a:endParaRPr lang="ko-KR" altLang="en-US" sz="4800" dirty="0">
                <a:solidFill>
                  <a:schemeClr val="bg1"/>
                </a:solidFill>
                <a:latin typeface="Roboto Black" panose="02000000000000000000" pitchFamily="2" charset="0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-266700" y="4532511"/>
              <a:ext cx="9194800" cy="152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406996" y="1333500"/>
            <a:ext cx="7276504" cy="287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About our Application</a:t>
            </a:r>
          </a:p>
          <a:p>
            <a:pPr algn="l"/>
            <a:r>
              <a:rPr lang="en-US" altLang="ko-KR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Scrum</a:t>
            </a:r>
          </a:p>
          <a:p>
            <a:pPr algn="l"/>
            <a:r>
              <a:rPr lang="en-US" altLang="ko-KR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SRS</a:t>
            </a:r>
          </a:p>
          <a:p>
            <a:pPr algn="l"/>
            <a:r>
              <a:rPr lang="en-US" altLang="ko-KR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Analysis Model</a:t>
            </a:r>
          </a:p>
          <a:p>
            <a:pPr algn="l"/>
            <a:endParaRPr lang="en-US" altLang="ko-KR" sz="32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en-US" altLang="ko-KR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239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438E-6 4.93827E-7 L -4.19438E-6 -0.6672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6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6.</a:t>
            </a:r>
            <a:r>
              <a:rPr lang="en-US" altLang="ko-KR" dirty="0" smtClean="0"/>
              <a:t> Weekly Menu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Case Diagram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20</a:t>
            </a:fld>
            <a:r>
              <a:rPr lang="en-US" altLang="ko-KR" dirty="0" smtClean="0"/>
              <a:t>.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YounGeun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46" y="1646417"/>
            <a:ext cx="2573472" cy="28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329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6.</a:t>
            </a:r>
            <a:r>
              <a:rPr lang="en-US" altLang="ko-KR" dirty="0" smtClean="0"/>
              <a:t> Weekly Menu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Description(User </a:t>
            </a:r>
            <a:r>
              <a:rPr lang="en-US" altLang="ko-KR" dirty="0"/>
              <a:t>Scenario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21</a:t>
            </a:fld>
            <a:r>
              <a:rPr lang="en-US" altLang="ko-KR" dirty="0" smtClean="0"/>
              <a:t>.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YounGeun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234053" y="1903663"/>
            <a:ext cx="4172658" cy="2629311"/>
            <a:chOff x="2332773" y="1903663"/>
            <a:chExt cx="4172658" cy="262931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2773" y="2583661"/>
              <a:ext cx="904607" cy="757345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3366169" y="2520055"/>
              <a:ext cx="1279769" cy="884556"/>
              <a:chOff x="2124008" y="2567028"/>
              <a:chExt cx="1279769" cy="884556"/>
            </a:xfrm>
          </p:grpSpPr>
          <p:sp>
            <p:nvSpPr>
              <p:cNvPr id="6" name="내용 개체 틀 2"/>
              <p:cNvSpPr txBox="1">
                <a:spLocks/>
              </p:cNvSpPr>
              <p:nvPr/>
            </p:nvSpPr>
            <p:spPr>
              <a:xfrm>
                <a:off x="2124008" y="2567028"/>
                <a:ext cx="1279769" cy="79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62009" indent="-162009" algn="l" defTabSz="648035" rtl="0" eaLnBrk="1" latinLnBrk="1" hangingPunct="1">
                  <a:lnSpc>
                    <a:spcPct val="90000"/>
                  </a:lnSpc>
                  <a:spcBef>
                    <a:spcPts val="709"/>
                  </a:spcBef>
                  <a:buFont typeface="Arial" panose="020B0604020202020204" pitchFamily="34" charset="0"/>
                  <a:buChar char="•"/>
                  <a:defRPr sz="1984" kern="1200" baseline="0">
                    <a:solidFill>
                      <a:schemeClr val="tx1"/>
                    </a:solidFill>
                    <a:latin typeface="+mn-lt"/>
                    <a:ea typeface="나눔고딕" panose="020D0604000000000000" pitchFamily="50" charset="-127"/>
                    <a:cs typeface="Roboto Light" panose="02000000000000000000" pitchFamily="2" charset="0"/>
                  </a:defRPr>
                </a:lvl1pPr>
                <a:lvl2pPr marL="486026" indent="-162009" algn="l" defTabSz="648035" rtl="0" eaLnBrk="1" latinLnBrk="1" hangingPunct="1">
                  <a:lnSpc>
                    <a:spcPct val="90000"/>
                  </a:lnSpc>
                  <a:spcBef>
                    <a:spcPts val="354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10044" indent="-162009" algn="l" defTabSz="648035" rtl="0" eaLnBrk="1" latinLnBrk="1" hangingPunct="1">
                  <a:lnSpc>
                    <a:spcPct val="90000"/>
                  </a:lnSpc>
                  <a:spcBef>
                    <a:spcPts val="354"/>
                  </a:spcBef>
                  <a:buFont typeface="Arial" panose="020B0604020202020204" pitchFamily="34" charset="0"/>
                  <a:buChar char="•"/>
                  <a:defRPr sz="14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34062" indent="-162009" algn="l" defTabSz="648035" rtl="0" eaLnBrk="1" latinLnBrk="1" hangingPunct="1">
                  <a:lnSpc>
                    <a:spcPct val="90000"/>
                  </a:lnSpc>
                  <a:spcBef>
                    <a:spcPts val="354"/>
                  </a:spcBef>
                  <a:buFont typeface="Arial" panose="020B0604020202020204" pitchFamily="34" charset="0"/>
                  <a:buChar char="•"/>
                  <a:defRPr sz="127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58079" indent="-162009" algn="l" defTabSz="648035" rtl="0" eaLnBrk="1" latinLnBrk="1" hangingPunct="1">
                  <a:lnSpc>
                    <a:spcPct val="90000"/>
                  </a:lnSpc>
                  <a:spcBef>
                    <a:spcPts val="354"/>
                  </a:spcBef>
                  <a:buFont typeface="Arial" panose="020B0604020202020204" pitchFamily="34" charset="0"/>
                  <a:buChar char="•"/>
                  <a:defRPr sz="127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2097" indent="-162009" algn="l" defTabSz="648035" rtl="0" eaLnBrk="1" latinLnBrk="1" hangingPunct="1">
                  <a:lnSpc>
                    <a:spcPct val="90000"/>
                  </a:lnSpc>
                  <a:spcBef>
                    <a:spcPts val="354"/>
                  </a:spcBef>
                  <a:buFont typeface="Arial" panose="020B0604020202020204" pitchFamily="34" charset="0"/>
                  <a:buChar char="•"/>
                  <a:defRPr sz="127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06115" indent="-162009" algn="l" defTabSz="648035" rtl="0" eaLnBrk="1" latinLnBrk="1" hangingPunct="1">
                  <a:lnSpc>
                    <a:spcPct val="90000"/>
                  </a:lnSpc>
                  <a:spcBef>
                    <a:spcPts val="354"/>
                  </a:spcBef>
                  <a:buFont typeface="Arial" panose="020B0604020202020204" pitchFamily="34" charset="0"/>
                  <a:buChar char="•"/>
                  <a:defRPr sz="127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0132" indent="-162009" algn="l" defTabSz="648035" rtl="0" eaLnBrk="1" latinLnBrk="1" hangingPunct="1">
                  <a:lnSpc>
                    <a:spcPct val="90000"/>
                  </a:lnSpc>
                  <a:spcBef>
                    <a:spcPts val="354"/>
                  </a:spcBef>
                  <a:buFont typeface="Arial" panose="020B0604020202020204" pitchFamily="34" charset="0"/>
                  <a:buChar char="•"/>
                  <a:defRPr sz="127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54150" indent="-162009" algn="l" defTabSz="648035" rtl="0" eaLnBrk="1" latinLnBrk="1" hangingPunct="1">
                  <a:lnSpc>
                    <a:spcPct val="90000"/>
                  </a:lnSpc>
                  <a:spcBef>
                    <a:spcPts val="354"/>
                  </a:spcBef>
                  <a:buFont typeface="Arial" panose="020B0604020202020204" pitchFamily="34" charset="0"/>
                  <a:buChar char="•"/>
                  <a:defRPr sz="127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b="1" dirty="0" smtClean="0"/>
                  <a:t>Button</a:t>
                </a:r>
                <a:endParaRPr lang="en-US" altLang="ko-KR" b="1" dirty="0" smtClean="0"/>
              </a:p>
              <a:p>
                <a:pPr marL="0" indent="0" algn="ctr">
                  <a:buNone/>
                </a:pPr>
                <a:r>
                  <a:rPr lang="en-US" altLang="ko-KR" b="1" dirty="0" smtClean="0"/>
                  <a:t>Pressed</a:t>
                </a:r>
                <a:endParaRPr lang="ko-KR" altLang="en-US" b="1" dirty="0"/>
              </a:p>
            </p:txBody>
          </p:sp>
          <p:sp>
            <p:nvSpPr>
              <p:cNvPr id="7" name="오른쪽 화살표 6"/>
              <p:cNvSpPr/>
              <p:nvPr/>
            </p:nvSpPr>
            <p:spPr>
              <a:xfrm>
                <a:off x="2160659" y="3265292"/>
                <a:ext cx="1206469" cy="186292"/>
              </a:xfrm>
              <a:prstGeom prst="rightArrow">
                <a:avLst>
                  <a:gd name="adj1" fmla="val 50000"/>
                  <a:gd name="adj2" fmla="val 6807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1378" y="1903663"/>
              <a:ext cx="1694053" cy="2629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654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935925" y="1854557"/>
            <a:ext cx="2763607" cy="7833153"/>
            <a:chOff x="2834481" y="1100137"/>
            <a:chExt cx="2990850" cy="847725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4481" y="4043362"/>
              <a:ext cx="2990850" cy="553402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4481" y="1100137"/>
              <a:ext cx="2971800" cy="2943225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-116390" y="4720175"/>
            <a:ext cx="8873544" cy="5903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322452" y="4146997"/>
            <a:ext cx="9285668" cy="57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539" y="1707434"/>
            <a:ext cx="1733550" cy="29813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689" y="1754452"/>
            <a:ext cx="1752600" cy="2571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322452" y="1222206"/>
            <a:ext cx="9285668" cy="501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322450" y="-112992"/>
            <a:ext cx="9285668" cy="1381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6.</a:t>
            </a:r>
            <a:r>
              <a:rPr lang="en-US" altLang="ko-KR" dirty="0" smtClean="0"/>
              <a:t> Weekly Menu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Requirements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22</a:t>
            </a:fld>
            <a:r>
              <a:rPr lang="en-US" altLang="ko-KR" dirty="0" smtClean="0"/>
              <a:t>.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YounGeun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35925" y="1860928"/>
            <a:ext cx="2746004" cy="483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935925" y="2306093"/>
            <a:ext cx="2739664" cy="483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33777" y="2394098"/>
            <a:ext cx="2739664" cy="483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0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7E-7 -3.58025E-6 L -0.00165 -0.51729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2635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5 -0.51728 L -6.9447E-7 -1.1438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-31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7" grpId="1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6.</a:t>
            </a:r>
            <a:r>
              <a:rPr lang="en-US" altLang="ko-KR" dirty="0" smtClean="0"/>
              <a:t> Weekly Menu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Description(User </a:t>
            </a:r>
            <a:r>
              <a:rPr lang="en-US" altLang="ko-KR" dirty="0"/>
              <a:t>Scenario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23</a:t>
            </a:fld>
            <a:r>
              <a:rPr lang="en-US" altLang="ko-KR" dirty="0" smtClean="0"/>
              <a:t>.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YounGeun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519694" y="1749513"/>
            <a:ext cx="2124076" cy="2710228"/>
            <a:chOff x="1081812" y="1929819"/>
            <a:chExt cx="2124076" cy="271022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1813" y="1929819"/>
              <a:ext cx="2124075" cy="7429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1813" y="2961109"/>
              <a:ext cx="2124075" cy="4191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1338" y="3364513"/>
              <a:ext cx="2114550" cy="40005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0863" y="3747664"/>
              <a:ext cx="2105025" cy="36195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1812" y="2631306"/>
              <a:ext cx="2124075" cy="39052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00863" y="4087597"/>
              <a:ext cx="2105025" cy="552450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5239542" y="1749513"/>
            <a:ext cx="2124076" cy="2710228"/>
            <a:chOff x="1081812" y="1929819"/>
            <a:chExt cx="2124076" cy="2710228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1813" y="1929819"/>
              <a:ext cx="2124075" cy="74295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1813" y="2961109"/>
              <a:ext cx="2124075" cy="4191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1338" y="2617540"/>
              <a:ext cx="2114550" cy="40005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0863" y="3747664"/>
              <a:ext cx="2105025" cy="36195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1812" y="3352523"/>
              <a:ext cx="2124075" cy="39052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00863" y="4087597"/>
              <a:ext cx="2105025" cy="552450"/>
            </a:xfrm>
            <a:prstGeom prst="rect">
              <a:avLst/>
            </a:prstGeom>
          </p:spPr>
        </p:pic>
      </p:grpSp>
      <p:cxnSp>
        <p:nvCxnSpPr>
          <p:cNvPr id="27" name="직선 화살표 연결선 26"/>
          <p:cNvCxnSpPr>
            <a:stCxn id="12" idx="3"/>
            <a:endCxn id="24" idx="1"/>
          </p:cNvCxnSpPr>
          <p:nvPr/>
        </p:nvCxnSpPr>
        <p:spPr>
          <a:xfrm>
            <a:off x="3643769" y="2646263"/>
            <a:ext cx="1595773" cy="72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3"/>
            <a:endCxn id="22" idx="1"/>
          </p:cNvCxnSpPr>
          <p:nvPr/>
        </p:nvCxnSpPr>
        <p:spPr>
          <a:xfrm flipV="1">
            <a:off x="3643770" y="2637259"/>
            <a:ext cx="1605298" cy="74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내용 개체 틀 2"/>
          <p:cNvSpPr txBox="1">
            <a:spLocks/>
          </p:cNvSpPr>
          <p:nvPr/>
        </p:nvSpPr>
        <p:spPr>
          <a:xfrm>
            <a:off x="3811297" y="3384232"/>
            <a:ext cx="1279769" cy="42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62009" indent="-162009" algn="l" defTabSz="648035" rtl="0" eaLnBrk="1" latinLnBrk="1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1984" kern="1200" baseline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Roboto Light" panose="02000000000000000000" pitchFamily="2" charset="0"/>
              </a:defRPr>
            </a:lvl1pPr>
            <a:lvl2pPr marL="486026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44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6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8079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097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6115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013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4150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smtClean="0"/>
              <a:t>Dragging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2285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233026" y="1868034"/>
            <a:ext cx="9194800" cy="3382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890" y="2125276"/>
            <a:ext cx="6960873" cy="1153966"/>
          </a:xfrm>
        </p:spPr>
        <p:txBody>
          <a:bodyPr>
            <a:noAutofit/>
          </a:bodyPr>
          <a:lstStyle/>
          <a:p>
            <a:r>
              <a:rPr lang="en-US" altLang="ko-KR" sz="8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en-US" altLang="ko-KR" sz="7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nalysis Model</a:t>
            </a:r>
            <a:endParaRPr lang="ko-KR" altLang="en-US" sz="7200" b="1" dirty="0">
              <a:solidFill>
                <a:schemeClr val="accent1">
                  <a:lumMod val="60000"/>
                  <a:lumOff val="40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89066" y="1184816"/>
            <a:ext cx="869813" cy="11539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r>
              <a:rPr lang="en-US" altLang="ko-KR" sz="133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endParaRPr lang="ko-KR" altLang="en-US" sz="13300" b="1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33026" y="4753508"/>
            <a:ext cx="9194800" cy="618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33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Which?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20"/>
            <a:ext cx="7452658" cy="382308"/>
          </a:xfrm>
        </p:spPr>
        <p:txBody>
          <a:bodyPr/>
          <a:lstStyle/>
          <a:p>
            <a:r>
              <a:rPr lang="en-US" altLang="ko-KR" dirty="0" smtClean="0"/>
              <a:t>Which diagrams are selected?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502012" y="3723920"/>
            <a:ext cx="2252178" cy="43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62009" indent="-162009" algn="l" defTabSz="648035" rtl="0" eaLnBrk="1" latinLnBrk="1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1984" kern="1200" baseline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Roboto Light" panose="02000000000000000000" pitchFamily="2" charset="0"/>
              </a:defRPr>
            </a:lvl1pPr>
            <a:lvl2pPr marL="486026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44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6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8079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097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6115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013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4150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Use Case Diagram</a:t>
            </a:r>
          </a:p>
          <a:p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204916" y="3807939"/>
            <a:ext cx="1981495" cy="3556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62009" indent="-162009" algn="l" defTabSz="648035" rtl="0" eaLnBrk="1" latinLnBrk="1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1984" kern="1200" baseline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Roboto Light" panose="02000000000000000000" pitchFamily="2" charset="0"/>
              </a:defRPr>
            </a:lvl1pPr>
            <a:lvl2pPr marL="486026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44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6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8079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097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6115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013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4150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Activity Diagram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64" y="2161714"/>
            <a:ext cx="2886075" cy="1457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814" y="1852732"/>
            <a:ext cx="9334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40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9"/>
            <a:ext cx="7452658" cy="485339"/>
          </a:xfrm>
        </p:spPr>
        <p:txBody>
          <a:bodyPr/>
          <a:lstStyle/>
          <a:p>
            <a:r>
              <a:rPr lang="en-US" altLang="ko-KR" dirty="0" smtClean="0"/>
              <a:t>Why are we select these diagrams?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94053" y="2135998"/>
            <a:ext cx="7452658" cy="1598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2009" indent="-162009" algn="l" defTabSz="648035" rtl="0" eaLnBrk="1" latinLnBrk="1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1984" kern="1200" baseline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Roboto Light" panose="02000000000000000000" pitchFamily="2" charset="0"/>
              </a:defRPr>
            </a:lvl1pPr>
            <a:lvl2pPr marL="486026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44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6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8079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097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6115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013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4150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Because…</a:t>
            </a:r>
          </a:p>
          <a:p>
            <a:pPr marL="0" indent="0">
              <a:buNone/>
            </a:pPr>
            <a:r>
              <a:rPr lang="en-US" altLang="ko-KR" sz="800" dirty="0" smtClean="0"/>
              <a:t> 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 smtClean="0"/>
              <a:t>HYU</a:t>
            </a:r>
            <a:r>
              <a:rPr lang="ko-KR" altLang="en-US" sz="3200" dirty="0" smtClean="0"/>
              <a:t>ⓔ</a:t>
            </a:r>
            <a:r>
              <a:rPr lang="en-US" altLang="ko-KR" sz="3200" dirty="0" smtClean="0"/>
              <a:t>mini is </a:t>
            </a:r>
            <a:r>
              <a:rPr lang="en-US" altLang="ko-KR" sz="3200" b="1" dirty="0" smtClean="0"/>
              <a:t>Activity-Oriented</a:t>
            </a:r>
            <a:r>
              <a:rPr lang="en-US" altLang="ko-KR" sz="3200" dirty="0" smtClean="0"/>
              <a:t> Application.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023164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2.</a:t>
            </a:r>
            <a:r>
              <a:rPr lang="en-US" altLang="ko-KR" dirty="0" smtClean="0"/>
              <a:t> Main Page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27</a:t>
            </a:fld>
            <a:r>
              <a:rPr lang="en-US" altLang="ko-KR" dirty="0" smtClean="0"/>
              <a:t>.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YounGeun</a:t>
            </a:r>
            <a:r>
              <a:rPr lang="en-US" altLang="ko-KR" dirty="0" smtClean="0"/>
              <a:t>, Kim </a:t>
            </a:r>
            <a:r>
              <a:rPr lang="en-US" altLang="ko-KR" dirty="0" err="1" smtClean="0"/>
              <a:t>JinHee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06" y="1268016"/>
            <a:ext cx="1481151" cy="32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146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6.</a:t>
            </a:r>
            <a:r>
              <a:rPr lang="en-US" altLang="ko-KR" dirty="0" smtClean="0"/>
              <a:t> Weekly Menu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28</a:t>
            </a:fld>
            <a:r>
              <a:rPr lang="en-US" altLang="ko-KR" dirty="0" smtClean="0"/>
              <a:t>.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YounGeun</a:t>
            </a:r>
            <a:r>
              <a:rPr lang="en-US" altLang="ko-KR" dirty="0" smtClean="0"/>
              <a:t>, Kim </a:t>
            </a:r>
            <a:r>
              <a:rPr lang="en-US" altLang="ko-KR" dirty="0" err="1" smtClean="0"/>
              <a:t>JinHee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65" y="1268016"/>
            <a:ext cx="2197834" cy="3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007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34361" y="3701788"/>
            <a:ext cx="2116476" cy="1083072"/>
          </a:xfrm>
        </p:spPr>
        <p:txBody>
          <a:bodyPr>
            <a:norm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Roboto Black" panose="02000000000000000000" pitchFamily="2" charset="0"/>
                <a:cs typeface="Roboto Black" panose="02000000000000000000" pitchFamily="2" charset="0"/>
              </a:rPr>
              <a:t>Fin</a:t>
            </a:r>
            <a:r>
              <a:rPr lang="en-US" altLang="ko-KR" sz="4400" dirty="0" smtClean="0">
                <a:solidFill>
                  <a:schemeClr val="bg1"/>
                </a:solidFill>
                <a:latin typeface="Roboto Black" panose="02000000000000000000" pitchFamily="2" charset="0"/>
                <a:cs typeface="Roboto Black" panose="02000000000000000000" pitchFamily="2" charset="0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16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41128" y="1830486"/>
            <a:ext cx="5562004" cy="108307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About our application</a:t>
            </a:r>
            <a:endParaRPr lang="ko-KR" altLang="en-US" dirty="0">
              <a:solidFill>
                <a:schemeClr val="bg1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65100" y="1116211"/>
            <a:ext cx="9194800" cy="152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63822"/>
            <a:ext cx="2784028" cy="44717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r>
              <a:rPr lang="en-US" altLang="ko-KR" sz="239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endParaRPr lang="ko-KR" altLang="en-US" sz="23900" dirty="0">
              <a:solidFill>
                <a:schemeClr val="bg1"/>
              </a:solidFill>
              <a:latin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801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HYU</a:t>
            </a:r>
            <a:r>
              <a:rPr lang="ko-KR" altLang="en-US" sz="2800" dirty="0"/>
              <a:t>ⓔ</a:t>
            </a:r>
            <a:r>
              <a:rPr lang="en-US" altLang="ko-KR" dirty="0" smtClean="0"/>
              <a:t>mini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20"/>
            <a:ext cx="1955964" cy="511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Objective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94053" y="1981520"/>
            <a:ext cx="7601289" cy="2775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4800" b="0" dirty="0" smtClean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</a:rPr>
              <a:t>“</a:t>
            </a:r>
            <a:r>
              <a:rPr lang="en-US" altLang="ko-KR" sz="4800" dirty="0" smtClean="0">
                <a:ea typeface="Roboto" panose="02000000000000000000" pitchFamily="2" charset="0"/>
              </a:rPr>
              <a:t>Simplicity</a:t>
            </a:r>
            <a:r>
              <a:rPr lang="en-US" altLang="ko-KR" sz="4800" b="0" dirty="0" smtClean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</a:rPr>
              <a:t> is</a:t>
            </a:r>
            <a:br>
              <a:rPr lang="en-US" altLang="ko-KR" sz="4800" b="0" dirty="0" smtClean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</a:rPr>
            </a:br>
            <a:r>
              <a:rPr lang="en-US" altLang="ko-KR" sz="4600" b="0" dirty="0" smtClean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</a:rPr>
              <a:t> </a:t>
            </a:r>
            <a:r>
              <a:rPr lang="en-US" altLang="ko-KR" sz="4800" b="0" dirty="0" smtClean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</a:rPr>
              <a:t> the u</a:t>
            </a:r>
            <a:r>
              <a:rPr lang="en-US" altLang="ko-KR" sz="4800" b="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</a:rPr>
              <a:t>l</a:t>
            </a:r>
            <a:r>
              <a:rPr lang="en-US" altLang="ko-KR" sz="4800" b="0" dirty="0" smtClean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</a:rPr>
              <a:t>timate sophistication.</a:t>
            </a:r>
            <a:r>
              <a:rPr lang="en-US" altLang="ko-KR" sz="4800" b="0" dirty="0" smtClean="0">
                <a:ea typeface="Roboto" panose="02000000000000000000" pitchFamily="2" charset="0"/>
              </a:rPr>
              <a:t>”</a:t>
            </a:r>
            <a:br>
              <a:rPr lang="en-US" altLang="ko-KR" sz="4800" b="0" dirty="0" smtClean="0">
                <a:ea typeface="Roboto" panose="02000000000000000000" pitchFamily="2" charset="0"/>
              </a:rPr>
            </a:br>
            <a:r>
              <a:rPr lang="en-US" altLang="ko-KR" sz="1900" b="0" dirty="0" smtClean="0">
                <a:ea typeface="Roboto" panose="02000000000000000000" pitchFamily="2" charset="0"/>
              </a:rPr>
              <a:t> </a:t>
            </a:r>
            <a:endParaRPr lang="en-US" altLang="ko-KR" sz="1300" b="0" dirty="0" smtClean="0">
              <a:ea typeface="Roboto" panose="02000000000000000000" pitchFamily="2" charset="0"/>
            </a:endParaRPr>
          </a:p>
          <a:p>
            <a:pPr algn="r"/>
            <a:r>
              <a:rPr lang="en-US" altLang="ko-KR" dirty="0" smtClean="0">
                <a:ea typeface="Roboto" panose="02000000000000000000" pitchFamily="2" charset="0"/>
              </a:rPr>
              <a:t>Leonardo da Vinci	</a:t>
            </a:r>
            <a:endParaRPr lang="en-US" altLang="ko-KR" dirty="0">
              <a:ea typeface="Roboto" panose="02000000000000000000" pitchFamily="2" charset="0"/>
            </a:endParaRPr>
          </a:p>
          <a:p>
            <a:endParaRPr lang="ko-KR" altLang="en-US" sz="4800" b="0" dirty="0"/>
          </a:p>
        </p:txBody>
      </p:sp>
    </p:spTree>
    <p:extLst>
      <p:ext uri="{BB962C8B-B14F-4D97-AF65-F5344CB8AC3E}">
        <p14:creationId xmlns:p14="http://schemas.microsoft.com/office/powerpoint/2010/main" val="13738920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HYU</a:t>
            </a:r>
            <a:r>
              <a:rPr lang="ko-KR" altLang="en-US" sz="2800" dirty="0"/>
              <a:t>ⓔ</a:t>
            </a:r>
            <a:r>
              <a:rPr lang="en-US" altLang="ko-KR" dirty="0"/>
              <a:t>mini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Target User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026639" y="1923406"/>
            <a:ext cx="3293743" cy="2615493"/>
            <a:chOff x="1026639" y="1939956"/>
            <a:chExt cx="3293743" cy="2615493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1026639" y="2417556"/>
              <a:ext cx="3293743" cy="21378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648035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baseline="0">
                  <a:solidFill>
                    <a:schemeClr val="tx1"/>
                  </a:solidFill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defRPr>
              </a:lvl1pPr>
            </a:lstStyle>
            <a:p>
              <a:r>
                <a:rPr lang="en-US" altLang="ko-KR" sz="2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Seoul Campus</a:t>
              </a:r>
              <a:br>
                <a:rPr lang="en-US" altLang="ko-KR" sz="2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altLang="ko-KR" sz="2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Professor</a:t>
              </a:r>
              <a:br>
                <a:rPr lang="en-US" altLang="ko-KR" sz="2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altLang="ko-KR" sz="2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Academy</a:t>
              </a:r>
            </a:p>
            <a:p>
              <a:r>
                <a:rPr lang="en-US" altLang="ko-KR" sz="2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Employee</a:t>
              </a:r>
            </a:p>
            <a:p>
              <a:r>
                <a:rPr lang="en-US" altLang="ko-KR" sz="7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2200" b="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2400" b="0" dirty="0" smtClean="0"/>
                <a:t>… </a:t>
              </a:r>
              <a:r>
                <a:rPr lang="en-US" altLang="ko-KR" sz="2400" dirty="0" smtClean="0"/>
                <a:t>Too Complex!</a:t>
              </a:r>
            </a:p>
          </p:txBody>
        </p:sp>
        <p:sp>
          <p:nvSpPr>
            <p:cNvPr id="6" name="제목 1"/>
            <p:cNvSpPr txBox="1">
              <a:spLocks/>
            </p:cNvSpPr>
            <p:nvPr/>
          </p:nvSpPr>
          <p:spPr>
            <a:xfrm>
              <a:off x="1026639" y="1939956"/>
              <a:ext cx="1886133" cy="7527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648035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baseline="0">
                  <a:solidFill>
                    <a:schemeClr val="tx1"/>
                  </a:solidFill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defRPr>
              </a:lvl1pPr>
            </a:lstStyle>
            <a:p>
              <a:r>
                <a:rPr lang="en-US" altLang="ko-KR" sz="3200" dirty="0" smtClean="0"/>
                <a:t>Original</a:t>
              </a:r>
              <a:endParaRPr lang="en-US" altLang="ko-KR" dirty="0" smtClean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861078" y="1923406"/>
            <a:ext cx="4185633" cy="2615493"/>
            <a:chOff x="508173" y="1939956"/>
            <a:chExt cx="4185633" cy="2615493"/>
          </a:xfrm>
        </p:grpSpPr>
        <p:sp>
          <p:nvSpPr>
            <p:cNvPr id="9" name="제목 1"/>
            <p:cNvSpPr txBox="1">
              <a:spLocks/>
            </p:cNvSpPr>
            <p:nvPr/>
          </p:nvSpPr>
          <p:spPr>
            <a:xfrm>
              <a:off x="508173" y="2417557"/>
              <a:ext cx="4185633" cy="213789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648035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baseline="0">
                  <a:solidFill>
                    <a:schemeClr val="tx1"/>
                  </a:solidFill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defRPr>
              </a:lvl1pPr>
            </a:lstStyle>
            <a:p>
              <a:r>
                <a:rPr lang="en-US" altLang="ko-KR" dirty="0" smtClean="0"/>
                <a:t>ERICA Student </a:t>
              </a:r>
              <a:r>
                <a:rPr lang="en-US" altLang="ko-KR" b="0" dirty="0" smtClean="0"/>
                <a:t>ONLY!</a:t>
              </a:r>
            </a:p>
          </p:txBody>
        </p:sp>
        <p:sp>
          <p:nvSpPr>
            <p:cNvPr id="10" name="제목 1"/>
            <p:cNvSpPr txBox="1">
              <a:spLocks/>
            </p:cNvSpPr>
            <p:nvPr/>
          </p:nvSpPr>
          <p:spPr>
            <a:xfrm>
              <a:off x="508173" y="1939956"/>
              <a:ext cx="2482311" cy="7527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648035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baseline="0">
                  <a:solidFill>
                    <a:schemeClr val="tx1"/>
                  </a:solidFill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defRPr>
              </a:lvl1pPr>
            </a:lstStyle>
            <a:p>
              <a:r>
                <a:rPr lang="en-US" altLang="ko-KR" sz="3200" dirty="0" smtClean="0"/>
                <a:t>HYU</a:t>
              </a:r>
              <a:r>
                <a:rPr lang="ko-KR" altLang="en-US" sz="2600" dirty="0" smtClean="0"/>
                <a:t>ⓔ</a:t>
              </a:r>
              <a:r>
                <a:rPr lang="en-US" altLang="ko-KR" sz="3200" dirty="0" smtClean="0"/>
                <a:t>mini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4182080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HYU</a:t>
            </a:r>
            <a:r>
              <a:rPr lang="ko-KR" altLang="en-US" sz="2800" dirty="0"/>
              <a:t>ⓔ</a:t>
            </a:r>
            <a:r>
              <a:rPr lang="en-US" altLang="ko-KR" dirty="0"/>
              <a:t>mini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Target </a:t>
            </a:r>
            <a:r>
              <a:rPr lang="en-US" altLang="ko-KR" dirty="0" smtClean="0"/>
              <a:t>Platform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65573" y="1871776"/>
            <a:ext cx="6309618" cy="2258390"/>
            <a:chOff x="1211642" y="1988948"/>
            <a:chExt cx="6309618" cy="2258390"/>
          </a:xfrm>
        </p:grpSpPr>
        <p:pic>
          <p:nvPicPr>
            <p:cNvPr id="1026" name="Picture 2" descr="http://1u88jj3r4db2x4txp44yqfj1.wpengine.netdna-cdn.com/wp-content/uploads/2013/04/ie-chrome-firefox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642" y="2469860"/>
              <a:ext cx="2395572" cy="1777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덧셈 기호 4"/>
            <p:cNvSpPr/>
            <p:nvPr/>
          </p:nvSpPr>
          <p:spPr>
            <a:xfrm>
              <a:off x="4128929" y="3052678"/>
              <a:ext cx="612226" cy="612226"/>
            </a:xfrm>
            <a:prstGeom prst="mathPlus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http://storage.googleapis.com/ix_choosemuse/uploads/2016/02/android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2870" y="1988948"/>
              <a:ext cx="2258390" cy="2258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41553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HYU</a:t>
            </a:r>
            <a:r>
              <a:rPr lang="ko-KR" altLang="en-US" sz="2800" dirty="0"/>
              <a:t>ⓔ</a:t>
            </a:r>
            <a:r>
              <a:rPr lang="en-US" altLang="ko-KR" dirty="0"/>
              <a:t>mini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Stakeholder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350540" y="1428314"/>
            <a:ext cx="3939684" cy="3230167"/>
            <a:chOff x="2350540" y="1402556"/>
            <a:chExt cx="3939684" cy="323016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540" y="1402556"/>
              <a:ext cx="3939684" cy="323016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524618" y="3204206"/>
              <a:ext cx="109517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ERICA</a:t>
              </a:r>
              <a: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/>
              </a:r>
              <a:b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Students</a:t>
              </a:r>
              <a:endParaRPr lang="ko-KR" altLang="en-US"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26222" y="2083144"/>
              <a:ext cx="109356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Manager</a:t>
              </a:r>
              <a:b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altLang="ko-K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(School)</a:t>
              </a:r>
              <a:endParaRPr lang="ko-KR" altLang="en-US" sz="1600"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05104" y="2083145"/>
              <a:ext cx="114807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Prof. </a:t>
              </a:r>
              <a: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/>
              </a:r>
              <a:b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Scott Lee</a:t>
              </a:r>
              <a:endParaRPr lang="ko-KR" altLang="en-US"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5335" y="3204205"/>
              <a:ext cx="132760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Ten</a:t>
              </a:r>
              <a: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/>
              </a:r>
              <a:b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Developers</a:t>
              </a:r>
              <a:endParaRPr lang="ko-KR" altLang="en-US"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016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452" y="2774646"/>
            <a:ext cx="5562004" cy="1757022"/>
          </a:xfrm>
        </p:spPr>
        <p:txBody>
          <a:bodyPr>
            <a:noAutofit/>
          </a:bodyPr>
          <a:lstStyle/>
          <a:p>
            <a:r>
              <a:rPr lang="en-US" altLang="ko-KR" sz="138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en-US" altLang="ko-KR" sz="96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crum</a:t>
            </a:r>
            <a:endParaRPr lang="ko-KR" altLang="en-US" sz="9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78114" y="1116211"/>
            <a:ext cx="9194800" cy="152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07084" y="272079"/>
            <a:ext cx="2784028" cy="44717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r>
              <a:rPr lang="en-US" altLang="ko-KR" sz="19900" dirty="0" smtClean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  <a:endParaRPr lang="ko-KR" altLang="en-US" sz="19900" dirty="0">
              <a:solidFill>
                <a:schemeClr val="accent1">
                  <a:lumMod val="75000"/>
                </a:schemeClr>
              </a:solidFill>
              <a:latin typeface="Roboto Black" panose="02000000000000000000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15218" y="4530903"/>
            <a:ext cx="9194800" cy="180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99619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9"/>
            <a:ext cx="7452658" cy="485339"/>
          </a:xfrm>
        </p:spPr>
        <p:txBody>
          <a:bodyPr/>
          <a:lstStyle/>
          <a:p>
            <a:r>
              <a:rPr lang="en-US" altLang="ko-KR" dirty="0" smtClean="0"/>
              <a:t>Why are we select Scrum?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94053" y="1955761"/>
            <a:ext cx="6515085" cy="710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2009" indent="-162009" algn="l" defTabSz="648035" rtl="0" eaLnBrk="1" latinLnBrk="1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1984" kern="1200" baseline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Roboto Light" panose="02000000000000000000" pitchFamily="2" charset="0"/>
              </a:defRPr>
            </a:lvl1pPr>
            <a:lvl2pPr marL="486026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44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6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8079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097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6115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013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4150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800" b="1" dirty="0" smtClean="0"/>
              <a:t>Speed up </a:t>
            </a:r>
            <a:r>
              <a:rPr lang="en-US" altLang="ko-KR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94053" y="2926079"/>
            <a:ext cx="7452658" cy="769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2009" indent="-162009" algn="l" defTabSz="648035" rtl="0" eaLnBrk="1" latinLnBrk="1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1984" kern="1200" baseline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Roboto Light" panose="02000000000000000000" pitchFamily="2" charset="0"/>
              </a:defRPr>
            </a:lvl1pPr>
            <a:lvl2pPr marL="486026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44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6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8079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097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6115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013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4150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introduce </a:t>
            </a:r>
            <a:r>
              <a:rPr lang="en-US" altLang="ko-KR" sz="4800" b="1" dirty="0" smtClean="0"/>
              <a:t>XP</a:t>
            </a:r>
            <a:r>
              <a:rPr lang="en-US" altLang="ko-KR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partially.</a:t>
            </a:r>
          </a:p>
        </p:txBody>
      </p:sp>
    </p:spTree>
    <p:extLst>
      <p:ext uri="{BB962C8B-B14F-4D97-AF65-F5344CB8AC3E}">
        <p14:creationId xmlns:p14="http://schemas.microsoft.com/office/powerpoint/2010/main" val="2051236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6125</TotalTime>
  <Words>454</Words>
  <Application>Microsoft Office PowerPoint</Application>
  <PresentationFormat>사용자 지정</PresentationFormat>
  <Paragraphs>157</Paragraphs>
  <Slides>29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나눔고딕</vt:lpstr>
      <vt:lpstr>맑은 고딕</vt:lpstr>
      <vt:lpstr>Arial</vt:lpstr>
      <vt:lpstr>Calibri</vt:lpstr>
      <vt:lpstr>Roboto</vt:lpstr>
      <vt:lpstr>Roboto Black</vt:lpstr>
      <vt:lpstr>Roboto Light</vt:lpstr>
      <vt:lpstr>Office 테마</vt:lpstr>
      <vt:lpstr>Software Engineering</vt:lpstr>
      <vt:lpstr>PowerPoint 프레젠테이션</vt:lpstr>
      <vt:lpstr>About our application</vt:lpstr>
      <vt:lpstr>HYUⓔmini</vt:lpstr>
      <vt:lpstr>HYUⓔmini</vt:lpstr>
      <vt:lpstr>HYUⓔmini</vt:lpstr>
      <vt:lpstr>HYUⓔmini</vt:lpstr>
      <vt:lpstr>Scrum</vt:lpstr>
      <vt:lpstr>Why?</vt:lpstr>
      <vt:lpstr>How?</vt:lpstr>
      <vt:lpstr>Scrum planning</vt:lpstr>
      <vt:lpstr>Scrum planning</vt:lpstr>
      <vt:lpstr>SRS</vt:lpstr>
      <vt:lpstr>SRS Format</vt:lpstr>
      <vt:lpstr>SRS Format</vt:lpstr>
      <vt:lpstr>SRS Format</vt:lpstr>
      <vt:lpstr>Use Case 2. Main Page</vt:lpstr>
      <vt:lpstr>Use Case 2. Main Page</vt:lpstr>
      <vt:lpstr>Use Case 2. Main Page</vt:lpstr>
      <vt:lpstr>Use Case 6. Weekly Menu</vt:lpstr>
      <vt:lpstr>Use Case 6. Weekly Menu</vt:lpstr>
      <vt:lpstr>Use Case 6. Weekly Menu</vt:lpstr>
      <vt:lpstr>Use Case 6. Weekly Menu</vt:lpstr>
      <vt:lpstr>Analysis Model</vt:lpstr>
      <vt:lpstr>Which?</vt:lpstr>
      <vt:lpstr>Why?</vt:lpstr>
      <vt:lpstr>Use Case 2. Main Page</vt:lpstr>
      <vt:lpstr>Use Case 6. Weekly Menu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안윤근</dc:creator>
  <cp:lastModifiedBy>안윤근</cp:lastModifiedBy>
  <cp:revision>144</cp:revision>
  <dcterms:created xsi:type="dcterms:W3CDTF">2016-04-13T08:37:04Z</dcterms:created>
  <dcterms:modified xsi:type="dcterms:W3CDTF">2016-04-20T13:24:45Z</dcterms:modified>
</cp:coreProperties>
</file>