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90" r:id="rId30"/>
    <p:sldId id="284" r:id="rId31"/>
    <p:sldId id="283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CE7CB-3D7B-4364-89C0-AAD638D57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FF742-D26B-48D6-924E-A924D00C7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8952A-E70C-484B-AF0D-5BD7659F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664F8-42CE-4F2B-8F9F-61B9E75B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BC8FC-02B5-4A92-BA36-2603CF9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6934-2DFD-4910-A011-13A06CD3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FCBAE-319C-4C63-99E6-750109FC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84357-1DD7-4295-BA47-8A51C8BF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1F393-3504-4AC6-81F1-C9CD6E59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096EF-0CA1-46E5-89B5-942569B1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13D3F4-CF2F-4AF4-91D9-8B69F532C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427885-A69C-4EBF-B6EA-1934B602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F2464-38E6-4009-B4AE-3DF02980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2D4DA-B2E9-4D86-8D14-C6B29D30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C8D-257C-4E0B-92CA-5B7D70D0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85A45-D16E-442A-8396-1FBE26D7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55D80-4834-462F-9DB1-78910FE8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70F34-C783-4D09-985A-8167074C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B37F5-DAAA-4A06-8CFE-240C962A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C7E0A-FC30-48A5-B938-83A99DED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7C00-49C2-45F7-8982-5290D32E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CB67B-CBEA-441B-BE46-0B3BD0FD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9DE7C-E4AF-480E-A8F5-CAB1D64C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82B04-1340-414C-AE23-1A6505E4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609DA-EDA8-4954-BA85-9577A915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2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BF19A-090E-4CA0-BE06-09756D15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08B05-70A5-420C-9C22-057ADC923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CA3EE9-8C63-4D1B-991D-FE54FF75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FBF20-0D1E-48D3-AD06-536F5BEF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C6CCF-D1BE-409A-AF4B-7736E16E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60C56-3E5F-434F-8716-2162AA01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0A11-EFAC-4ED2-80F3-B92664CA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DCA9A-B272-4F82-A266-3DEC7AB4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30654-A139-43FC-8478-1BDF3AE05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5033EF-7B26-43DB-8D04-3366E080B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D93181-2044-4011-AB91-283ACAB2C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91FA13-654B-4C7B-80B0-0CABE532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AF33E-4E4E-4ABF-9E2E-80916135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C058F1-65C4-4749-A77E-12DCC707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4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4F0FC-1895-4260-B305-04D696A9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92EDC5-D864-47B1-A26D-91B91A5F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A207A-2E2E-4210-9D51-7C4C0BB3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E6AE7E-4EFB-4AB8-A4EC-7FD58E87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6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1624D8-60C1-4831-93A7-CED77FF5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D293A-753E-4132-9868-280A9156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19F654-A477-4660-A1E8-4B21CF86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8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EF60-9F88-450B-B683-817CE2D3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3D217-FDD3-4106-969B-1BADF25D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503DC3-5687-480B-A075-892F8AB7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BFBDC-F3C5-4706-AC05-FC7A7D0C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ACA0D-18B4-4EF1-96C3-5F4D39B7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D0987-197F-4721-9AE8-917C4C2F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FEF0C-3692-4EC7-A2BA-08B128D2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287C03-F6C9-4050-9512-B943E2D16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71D66-41F0-47B0-B24B-3162842CD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6A747-B55F-44B9-8027-A205B007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6E309-4281-42D1-BB91-79E8C8FE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1C664-E25D-4D56-817E-D15D873B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5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64A0EE-A3D7-4BF1-B56E-1C90A820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DD840-FE9D-4D44-86A0-A4C5C08CA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075DE-8AE6-4776-959A-8EAEB4297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A6B7-4069-487F-BCCB-D56B0F14823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F3CA5-909A-4786-86DC-73D4A7BC5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FFF07-779A-419C-B5A3-C0A296BFC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6633-D2B4-4F1B-9A4D-21738F6DA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7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pring.io/tools/sts/al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E0ABBF-8047-4DFB-A208-F0694BD292B6}"/>
              </a:ext>
            </a:extLst>
          </p:cNvPr>
          <p:cNvSpPr txBox="1">
            <a:spLocks/>
          </p:cNvSpPr>
          <p:nvPr/>
        </p:nvSpPr>
        <p:spPr>
          <a:xfrm>
            <a:off x="2390338" y="65035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개발을 위한 준비 </a:t>
            </a:r>
            <a:r>
              <a:rPr lang="en-US" altLang="ko-KR"/>
              <a:t>(JDK1.8)</a:t>
            </a:r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3336C3-34E2-4C19-92CF-EF9DB3239BB3}"/>
              </a:ext>
            </a:extLst>
          </p:cNvPr>
          <p:cNvSpPr txBox="1">
            <a:spLocks/>
          </p:cNvSpPr>
          <p:nvPr/>
        </p:nvSpPr>
        <p:spPr>
          <a:xfrm>
            <a:off x="2390338" y="1553955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JDK1.8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ko-KR" altLang="en-US"/>
              <a:t>환경 변수 설정도 같이 진행할 것 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A86AC4-2765-467E-A062-3DCCC799BA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2322" y="3368299"/>
            <a:ext cx="4319905" cy="2419985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02264A-9ADB-4DF0-9B21-FA741E9115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39955" y="3834496"/>
            <a:ext cx="5084711" cy="16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1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52870-6E2D-4DD0-9495-E265C14B1CF9}"/>
              </a:ext>
            </a:extLst>
          </p:cNvPr>
          <p:cNvSpPr txBox="1"/>
          <p:nvPr/>
        </p:nvSpPr>
        <p:spPr>
          <a:xfrm>
            <a:off x="1199626" y="629174"/>
            <a:ext cx="997451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&lt;!-- HikariCP configuration --&gt;</a:t>
            </a:r>
            <a:br>
              <a:rPr lang="en-US" altLang="ko-KR"/>
            </a:br>
            <a:r>
              <a:rPr lang="en-US" altLang="ko-KR"/>
              <a:t>&lt;bean id="dataSource" class="com.zaxxer.hikari.HikariDataSource“ destroy-method="close"&gt;</a:t>
            </a:r>
            <a:br>
              <a:rPr lang="en-US" altLang="ko-KR"/>
            </a:br>
            <a:r>
              <a:rPr lang="en-US" altLang="ko-KR"/>
              <a:t>&lt;constructor-arg ref="hikariConfig" /&gt;</a:t>
            </a:r>
            <a:br>
              <a:rPr lang="en-US" altLang="ko-KR"/>
            </a:br>
            <a:r>
              <a:rPr lang="en-US" altLang="ko-KR"/>
              <a:t>&lt;/bean&gt; </a:t>
            </a:r>
            <a:br>
              <a:rPr lang="en-US" altLang="ko-KR"/>
            </a:b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24738F-4261-481A-8097-0C33F6C3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79" y="3189782"/>
            <a:ext cx="6619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34F6A-A8A2-42FB-9DDF-D0B3FDD22124}"/>
              </a:ext>
            </a:extLst>
          </p:cNvPr>
          <p:cNvSpPr txBox="1">
            <a:spLocks/>
          </p:cNvSpPr>
          <p:nvPr/>
        </p:nvSpPr>
        <p:spPr>
          <a:xfrm>
            <a:off x="2289670" y="59162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MyBatis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54B4E-D986-447C-B257-0878066E2CAE}"/>
              </a:ext>
            </a:extLst>
          </p:cNvPr>
          <p:cNvSpPr txBox="1">
            <a:spLocks/>
          </p:cNvSpPr>
          <p:nvPr/>
        </p:nvSpPr>
        <p:spPr>
          <a:xfrm>
            <a:off x="2289670" y="1495232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SQL Mapping</a:t>
            </a:r>
            <a:r>
              <a:rPr lang="ko-KR" altLang="en-US"/>
              <a:t> 프레임워크 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과 </a:t>
            </a:r>
            <a:r>
              <a:rPr lang="en-US" altLang="ko-KR"/>
              <a:t>Object</a:t>
            </a:r>
            <a:r>
              <a:rPr lang="ko-KR" altLang="en-US"/>
              <a:t>간의 관계를 매핑해주는 역할 </a:t>
            </a:r>
            <a:endParaRPr lang="en-US" altLang="ko-KR"/>
          </a:p>
          <a:p>
            <a:pPr lvl="1"/>
            <a:r>
              <a:rPr lang="en-US" altLang="ko-KR"/>
              <a:t>JDBC</a:t>
            </a:r>
            <a:r>
              <a:rPr lang="ko-KR" altLang="en-US"/>
              <a:t>코드에 비해 처리하는 부분이 간결해지고</a:t>
            </a:r>
            <a:r>
              <a:rPr lang="en-US" altLang="ko-KR"/>
              <a:t>, close</a:t>
            </a:r>
            <a:r>
              <a:rPr lang="ko-KR" altLang="en-US"/>
              <a:t>처리등이 지원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Spring</a:t>
            </a:r>
            <a:r>
              <a:rPr lang="ko-KR" altLang="en-US"/>
              <a:t>에서의 사용 </a:t>
            </a:r>
            <a:endParaRPr lang="en-US" altLang="ko-KR"/>
          </a:p>
          <a:p>
            <a:pPr lvl="1"/>
            <a:r>
              <a:rPr lang="ko-KR" altLang="en-US"/>
              <a:t>스프링은 </a:t>
            </a:r>
            <a:r>
              <a:rPr lang="en-US" altLang="ko-KR"/>
              <a:t>MyBatis</a:t>
            </a:r>
            <a:r>
              <a:rPr lang="ko-KR" altLang="en-US"/>
              <a:t>와의 연결을 위한 </a:t>
            </a:r>
            <a:r>
              <a:rPr lang="en-US" altLang="ko-KR"/>
              <a:t>mybatis-spring </a:t>
            </a:r>
            <a:r>
              <a:rPr lang="ko-KR" altLang="en-US"/>
              <a:t>라이브러리을 이용해서 연동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0644D8-0656-433F-AB71-691758E9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4642301"/>
            <a:ext cx="585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7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94E7-0D8F-485C-B949-4F125661F4ED}"/>
              </a:ext>
            </a:extLst>
          </p:cNvPr>
          <p:cNvSpPr txBox="1">
            <a:spLocks/>
          </p:cNvSpPr>
          <p:nvPr/>
        </p:nvSpPr>
        <p:spPr>
          <a:xfrm>
            <a:off x="2071556" y="658741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mybatis-spring</a:t>
            </a:r>
            <a:r>
              <a:rPr lang="ko-KR" altLang="en-US"/>
              <a:t>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39620-3DEF-4E80-AF0F-6F9F5A5D80BC}"/>
              </a:ext>
            </a:extLst>
          </p:cNvPr>
          <p:cNvSpPr txBox="1">
            <a:spLocks/>
          </p:cNvSpPr>
          <p:nvPr/>
        </p:nvSpPr>
        <p:spPr>
          <a:xfrm>
            <a:off x="2071556" y="1562344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기본적으로 </a:t>
            </a:r>
            <a:r>
              <a:rPr lang="en-US" altLang="ko-KR"/>
              <a:t>dataSource</a:t>
            </a:r>
            <a:r>
              <a:rPr lang="ko-KR" altLang="en-US"/>
              <a:t>의 설정이 필요 </a:t>
            </a:r>
            <a:endParaRPr lang="en-US" altLang="ko-KR"/>
          </a:p>
          <a:p>
            <a:r>
              <a:rPr lang="en-US" altLang="ko-KR"/>
              <a:t>pom.xml</a:t>
            </a:r>
            <a:r>
              <a:rPr lang="ko-KR" altLang="en-US"/>
              <a:t>에 라이브러리 추가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05729-D818-47DF-B58B-A9AC891B1F29}"/>
              </a:ext>
            </a:extLst>
          </p:cNvPr>
          <p:cNvSpPr txBox="1"/>
          <p:nvPr/>
        </p:nvSpPr>
        <p:spPr>
          <a:xfrm>
            <a:off x="2449585" y="2500024"/>
            <a:ext cx="7130642" cy="307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https://mvnrepository.com/artifact/org.mybatis/mybatis --&gt;</a:t>
            </a:r>
          </a:p>
          <a:p>
            <a:r>
              <a:rPr lang="en-US" altLang="ko-KR" sz="1400"/>
              <a:t>&lt;dependency&gt;</a:t>
            </a:r>
          </a:p>
          <a:p>
            <a:r>
              <a:rPr lang="en-US" altLang="ko-KR" sz="1400"/>
              <a:t>&lt;groupId&gt;org.mybatis&lt;/groupId&gt;</a:t>
            </a:r>
          </a:p>
          <a:p>
            <a:r>
              <a:rPr lang="en-US" altLang="ko-KR" sz="1400"/>
              <a:t>&lt;artifactId&gt;mybatis&lt;/artifactId&gt;</a:t>
            </a:r>
          </a:p>
          <a:p>
            <a:r>
              <a:rPr lang="en-US" altLang="ko-KR" sz="1400"/>
              <a:t>&lt;version&gt;3.4.6&lt;/version&gt;</a:t>
            </a:r>
          </a:p>
          <a:p>
            <a:r>
              <a:rPr lang="en-US" altLang="ko-KR" sz="1400"/>
              <a:t>&lt;/dependency&gt;</a:t>
            </a:r>
          </a:p>
          <a:p>
            <a:endParaRPr lang="ko-KR" altLang="en-US" sz="1400"/>
          </a:p>
          <a:p>
            <a:r>
              <a:rPr lang="en-US" altLang="ko-KR" sz="1400"/>
              <a:t>&lt;!-- https://mvnrepository.com/artifact/org.mybatis/mybatis-spring --&gt;</a:t>
            </a:r>
          </a:p>
          <a:p>
            <a:r>
              <a:rPr lang="en-US" altLang="ko-KR" sz="1400"/>
              <a:t>&lt;dependency&gt;</a:t>
            </a:r>
          </a:p>
          <a:p>
            <a:r>
              <a:rPr lang="en-US" altLang="ko-KR" sz="1400"/>
              <a:t>&lt;groupId&gt;</a:t>
            </a:r>
            <a:r>
              <a:rPr lang="en-US" altLang="ko-KR" sz="1600"/>
              <a:t>org</a:t>
            </a:r>
            <a:r>
              <a:rPr lang="en-US" altLang="ko-KR" sz="1400"/>
              <a:t>.mybatis&lt;/groupId&gt;</a:t>
            </a:r>
          </a:p>
          <a:p>
            <a:r>
              <a:rPr lang="en-US" altLang="ko-KR" sz="1400"/>
              <a:t>&lt;artifactId&gt;mybatis-spring&lt;/artifactId&gt;</a:t>
            </a:r>
          </a:p>
          <a:p>
            <a:r>
              <a:rPr lang="en-US" altLang="ko-KR" sz="1400"/>
              <a:t>&lt;version&gt;1.3.2&lt;/version&gt;</a:t>
            </a:r>
          </a:p>
          <a:p>
            <a:r>
              <a:rPr lang="en-US" altLang="ko-KR" sz="1400"/>
              <a:t>&lt;/dependency&gt;</a:t>
            </a:r>
          </a:p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4373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75A-44EC-404F-8E39-4E82BC200807}"/>
              </a:ext>
            </a:extLst>
          </p:cNvPr>
          <p:cNvSpPr txBox="1">
            <a:spLocks/>
          </p:cNvSpPr>
          <p:nvPr/>
        </p:nvSpPr>
        <p:spPr>
          <a:xfrm>
            <a:off x="2314837" y="96913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SqlSessionFactory</a:t>
            </a:r>
            <a:r>
              <a:rPr lang="ko-KR" altLang="en-US"/>
              <a:t>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FBD1D-622B-41FE-91E4-85D5DEE300AC}"/>
              </a:ext>
            </a:extLst>
          </p:cNvPr>
          <p:cNvSpPr txBox="1">
            <a:spLocks/>
          </p:cNvSpPr>
          <p:nvPr/>
        </p:nvSpPr>
        <p:spPr>
          <a:xfrm>
            <a:off x="2314837" y="1872737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root-context.xml</a:t>
            </a:r>
            <a:r>
              <a:rPr lang="ko-KR" altLang="en-US"/>
              <a:t>에 </a:t>
            </a:r>
            <a:r>
              <a:rPr lang="en-US" altLang="ko-KR"/>
              <a:t>MyBatis</a:t>
            </a:r>
            <a:r>
              <a:rPr lang="ko-KR" altLang="en-US"/>
              <a:t>설정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의 핵심 객체는 </a:t>
            </a:r>
            <a:r>
              <a:rPr lang="en-US" altLang="ko-KR"/>
              <a:t>SqlSessionFactory</a:t>
            </a:r>
            <a:r>
              <a:rPr lang="ko-KR" altLang="en-US"/>
              <a:t>타입의 객체</a:t>
            </a:r>
            <a:endParaRPr lang="en-US" altLang="ko-KR"/>
          </a:p>
          <a:p>
            <a:r>
              <a:rPr lang="en-US" altLang="ko-KR"/>
              <a:t>SqlSessionFactoryBean</a:t>
            </a:r>
            <a:r>
              <a:rPr lang="ko-KR" altLang="en-US"/>
              <a:t>은 내부적으로 </a:t>
            </a:r>
            <a:r>
              <a:rPr lang="en-US" altLang="ko-KR"/>
              <a:t>MyBatis</a:t>
            </a:r>
            <a:r>
              <a:rPr lang="ko-KR" altLang="en-US"/>
              <a:t>의 </a:t>
            </a:r>
            <a:r>
              <a:rPr lang="en-US" altLang="ko-KR"/>
              <a:t>SqlSessionFactory</a:t>
            </a:r>
            <a:r>
              <a:rPr lang="ko-KR" altLang="en-US"/>
              <a:t>를 생성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B7EBF-8C5B-4504-9F20-7251C1AB014D}"/>
              </a:ext>
            </a:extLst>
          </p:cNvPr>
          <p:cNvSpPr txBox="1"/>
          <p:nvPr/>
        </p:nvSpPr>
        <p:spPr>
          <a:xfrm>
            <a:off x="2248250" y="3649211"/>
            <a:ext cx="8221211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HikariCP configuration --&gt;</a:t>
            </a:r>
          </a:p>
          <a:p>
            <a:r>
              <a:rPr lang="en-US" altLang="ko-KR" sz="1400"/>
              <a:t>&lt;bean id=</a:t>
            </a:r>
            <a:r>
              <a:rPr lang="en-US" altLang="ko-KR" sz="1400" i="1"/>
              <a:t>"dataSource" class="com.zaxxer.hikari.HikariDataSource“ </a:t>
            </a:r>
            <a:r>
              <a:rPr lang="en-US" altLang="ko-KR" sz="1400"/>
              <a:t>destroy-method=</a:t>
            </a:r>
            <a:r>
              <a:rPr lang="en-US" altLang="ko-KR" sz="1400" i="1"/>
              <a:t>"close"&gt;</a:t>
            </a:r>
          </a:p>
          <a:p>
            <a:r>
              <a:rPr lang="en-US" altLang="ko-KR" sz="1400"/>
              <a:t>&lt;constructor-arg ref=</a:t>
            </a:r>
            <a:r>
              <a:rPr lang="en-US" altLang="ko-KR" sz="1400" i="1"/>
              <a:t>"hikariConfig" /&gt;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  <a:p>
            <a:r>
              <a:rPr lang="en-US" altLang="ko-KR" sz="1400"/>
              <a:t>&lt;bean id=</a:t>
            </a:r>
            <a:r>
              <a:rPr lang="en-US" altLang="ko-KR" sz="1400" i="1"/>
              <a:t>"sqlSessionFactory"</a:t>
            </a:r>
          </a:p>
          <a:p>
            <a:r>
              <a:rPr lang="en-US" altLang="ko-KR" sz="1400"/>
              <a:t>class=</a:t>
            </a:r>
            <a:r>
              <a:rPr lang="en-US" altLang="ko-KR" sz="1400" i="1"/>
              <a:t>"org.mybatis.spring.SqlSessionFactoryBean"&gt;</a:t>
            </a:r>
          </a:p>
          <a:p>
            <a:r>
              <a:rPr lang="en-US" altLang="ko-KR" sz="1400"/>
              <a:t>&lt;property name=</a:t>
            </a:r>
            <a:r>
              <a:rPr lang="en-US" altLang="ko-KR" sz="1400" i="1"/>
              <a:t>"dataSource" ref="dataSource"&gt;&lt;/property&gt;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15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F218-FB1D-42D1-BE6F-1DDBC03261AB}"/>
              </a:ext>
            </a:extLst>
          </p:cNvPr>
          <p:cNvSpPr txBox="1">
            <a:spLocks/>
          </p:cNvSpPr>
          <p:nvPr/>
        </p:nvSpPr>
        <p:spPr>
          <a:xfrm>
            <a:off x="2044442" y="641963"/>
            <a:ext cx="7897037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Mapper</a:t>
            </a:r>
            <a:r>
              <a:rPr lang="ko-KR" altLang="en-US"/>
              <a:t>인터페이스의 설정</a:t>
            </a:r>
            <a:r>
              <a:rPr lang="en-US" altLang="ko-KR"/>
              <a:t>/</a:t>
            </a:r>
            <a:r>
              <a:rPr lang="ko-KR" altLang="en-US"/>
              <a:t>인식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76939-D60B-4927-926E-7FFF603EC4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9042" y="1579228"/>
            <a:ext cx="3625747" cy="3336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CDB8BA-CB63-4493-92CB-E025C500F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5725"/>
              </p:ext>
            </p:extLst>
          </p:nvPr>
        </p:nvGraphicFramePr>
        <p:xfrm>
          <a:off x="2936147" y="5075339"/>
          <a:ext cx="8162488" cy="1324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2488">
                  <a:extLst>
                    <a:ext uri="{9D8B030D-6E8A-4147-A177-3AD203B41FA5}">
                      <a16:colId xmlns:a16="http://schemas.microsoft.com/office/drawing/2014/main" val="330610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root-context.xml</a:t>
                      </a:r>
                      <a:r>
                        <a:rPr lang="ko-KR" sz="1200">
                          <a:effectLst/>
                        </a:rPr>
                        <a:t>의 일부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72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&lt;bean id="sqlSessionFactory" class="org.mybatis.spring.SqlSessionFactoryBean"&gt;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&lt;property name="dataSource" ref="dataSource"&gt;&lt;/property&gt;  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&lt;/bean&gt;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&lt;mybatis-spring:scan base-package="com.ltop.app.*.mapper"/&gt;</a:t>
                      </a:r>
                      <a:endParaRPr lang="ko-KR" sz="12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56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66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B51ED-597A-40E8-B222-6C7BA4B60CEE}"/>
              </a:ext>
            </a:extLst>
          </p:cNvPr>
          <p:cNvSpPr txBox="1">
            <a:spLocks/>
          </p:cNvSpPr>
          <p:nvPr/>
        </p:nvSpPr>
        <p:spPr>
          <a:xfrm>
            <a:off x="2152650" y="48257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log4jdbc-log4j2</a:t>
            </a:r>
            <a:r>
              <a:rPr lang="ko-KR" altLang="en-US"/>
              <a:t>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333A5-4FC7-4B43-89F4-4D177C8E21AD}"/>
              </a:ext>
            </a:extLst>
          </p:cNvPr>
          <p:cNvSpPr txBox="1">
            <a:spLocks/>
          </p:cNvSpPr>
          <p:nvPr/>
        </p:nvSpPr>
        <p:spPr>
          <a:xfrm>
            <a:off x="2152650" y="1386175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MyBatis</a:t>
            </a:r>
            <a:r>
              <a:rPr lang="ko-KR" altLang="en-US"/>
              <a:t>는 내부적으로 </a:t>
            </a:r>
            <a:r>
              <a:rPr lang="en-US" altLang="ko-KR"/>
              <a:t>PreparedStatement</a:t>
            </a:r>
            <a:r>
              <a:rPr lang="ko-KR" altLang="en-US"/>
              <a:t>를 이용하기 때문에 좀 더 쉽게 </a:t>
            </a:r>
            <a:r>
              <a:rPr lang="en-US" altLang="ko-KR"/>
              <a:t>SQL</a:t>
            </a:r>
            <a:r>
              <a:rPr lang="ko-KR" altLang="en-US"/>
              <a:t>의 로그를 보기 위한 설정 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72265A-0BC2-4773-96E8-78115E54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96276"/>
              </p:ext>
            </p:extLst>
          </p:nvPr>
        </p:nvGraphicFramePr>
        <p:xfrm>
          <a:off x="3233420" y="2878331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323786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pom.xml </a:t>
                      </a:r>
                      <a:r>
                        <a:rPr lang="ko-KR" sz="1000">
                          <a:effectLst/>
                        </a:rPr>
                        <a:t>일부 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17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&lt;!-- https://mvnrepository.com/artifact/org.bgee.log4jdbc-log4j2/log4jdbc-log4j2-jdbc4 --&gt;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&lt;groupId&gt;org.bgee.log4jdbc-log4j2&lt;/groupId&gt;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&lt;artifactId&gt;log4jdbc-log4j2-jdbc4&lt;/artifactId&gt;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&lt;version&gt;1.16&lt;/version&gt;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72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00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8325-61E3-4033-9B81-51AA92CE7427}"/>
              </a:ext>
            </a:extLst>
          </p:cNvPr>
          <p:cNvSpPr>
            <a:spLocks noGrp="1"/>
          </p:cNvSpPr>
          <p:nvPr/>
        </p:nvSpPr>
        <p:spPr>
          <a:xfrm>
            <a:off x="2152650" y="44485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기본 흐름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5DBCB-1EED-4746-B10A-7AE385F1F4DB}"/>
              </a:ext>
            </a:extLst>
          </p:cNvPr>
          <p:cNvSpPr>
            <a:spLocks noGrp="1"/>
          </p:cNvSpPr>
          <p:nvPr/>
        </p:nvSpPr>
        <p:spPr>
          <a:xfrm>
            <a:off x="2152650" y="1348457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96F00E-75E7-4899-A00A-4B80CFF8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2728"/>
            <a:ext cx="9144000" cy="51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4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2167-93CD-452D-8FE5-068719CF905D}"/>
              </a:ext>
            </a:extLst>
          </p:cNvPr>
          <p:cNvSpPr>
            <a:spLocks noGrp="1"/>
          </p:cNvSpPr>
          <p:nvPr/>
        </p:nvSpPr>
        <p:spPr>
          <a:xfrm>
            <a:off x="2152650" y="52308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908E7-6B1B-4670-86E5-AFA413F54230}"/>
              </a:ext>
            </a:extLst>
          </p:cNvPr>
          <p:cNvSpPr>
            <a:spLocks noGrp="1"/>
          </p:cNvSpPr>
          <p:nvPr/>
        </p:nvSpPr>
        <p:spPr>
          <a:xfrm>
            <a:off x="2152650" y="1426685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800"/>
              <a:t>HttpServletRequest, HttpServletResponse</a:t>
            </a:r>
            <a:r>
              <a:rPr lang="ko-KR" altLang="ko-KR" sz="1800"/>
              <a:t>를 거의 사용할 필요 없이 필요한 기능 구현</a:t>
            </a:r>
          </a:p>
          <a:p>
            <a:pPr lvl="0"/>
            <a:r>
              <a:rPr lang="ko-KR" altLang="ko-KR" sz="1800"/>
              <a:t>다양한 타입의 파라미터 처리</a:t>
            </a:r>
            <a:r>
              <a:rPr lang="en-US" altLang="ko-KR" sz="1800"/>
              <a:t>, </a:t>
            </a:r>
            <a:r>
              <a:rPr lang="ko-KR" altLang="ko-KR" sz="1800"/>
              <a:t>다양한 타입의 리턴 타입 사용 가능</a:t>
            </a:r>
          </a:p>
          <a:p>
            <a:pPr lvl="0"/>
            <a:r>
              <a:rPr lang="en-US" altLang="ko-KR" sz="1800"/>
              <a:t>GET </a:t>
            </a:r>
            <a:r>
              <a:rPr lang="ko-KR" altLang="ko-KR" sz="1800"/>
              <a:t>방식</a:t>
            </a:r>
            <a:r>
              <a:rPr lang="en-US" altLang="ko-KR" sz="1800"/>
              <a:t>, POST </a:t>
            </a:r>
            <a:r>
              <a:rPr lang="ko-KR" altLang="ko-KR" sz="1800"/>
              <a:t>방식 등 전송 방식에 대한 처리를 어노테이션으로 처리 가능</a:t>
            </a:r>
          </a:p>
          <a:p>
            <a:pPr lvl="0"/>
            <a:r>
              <a:rPr lang="ko-KR" altLang="ko-KR" sz="1800"/>
              <a:t>상속</a:t>
            </a:r>
            <a:r>
              <a:rPr lang="en-US" altLang="ko-KR" sz="1800"/>
              <a:t>/</a:t>
            </a:r>
            <a:r>
              <a:rPr lang="ko-KR" altLang="ko-KR" sz="1800"/>
              <a:t>인터페이스 방식 대신에 어노테이션만으로도 필요한 설정 가능 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3879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/>
        </p:nvSpPr>
        <p:spPr>
          <a:xfrm>
            <a:off x="2152650" y="52308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@Controller, @RequestMapping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/>
        </p:nvSpPr>
        <p:spPr>
          <a:xfrm>
            <a:off x="2152650" y="1426686"/>
            <a:ext cx="7886700" cy="169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@Controller – </a:t>
            </a:r>
            <a:r>
              <a:rPr lang="ko-KR" altLang="en-US"/>
              <a:t>해당 클래스의 인스턴스를 스프링의 빈으로 등록하고 컨트롤러로 사용</a:t>
            </a:r>
            <a:endParaRPr lang="en-US" altLang="ko-KR"/>
          </a:p>
          <a:p>
            <a:pPr lvl="1"/>
            <a:r>
              <a:rPr lang="en-US" altLang="ko-KR"/>
              <a:t>&lt;component-scan&gt;</a:t>
            </a:r>
            <a:r>
              <a:rPr lang="ko-KR" altLang="en-US"/>
              <a:t>과 같이 활용 </a:t>
            </a:r>
            <a:endParaRPr lang="en-US" altLang="ko-KR"/>
          </a:p>
          <a:p>
            <a:r>
              <a:rPr lang="en-US" altLang="ko-KR"/>
              <a:t>@RequestMapping – </a:t>
            </a:r>
            <a:r>
              <a:rPr lang="ko-KR" altLang="en-US"/>
              <a:t>특정한 </a:t>
            </a:r>
            <a:r>
              <a:rPr lang="en-US" altLang="ko-KR"/>
              <a:t>URI</a:t>
            </a:r>
            <a:r>
              <a:rPr lang="ko-KR" altLang="en-US"/>
              <a:t>에 대한 처리를 해당 컨트롤러나 메서드에서 처리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7AD8D2-C810-40C9-9671-E8930E7E3BD2}"/>
              </a:ext>
            </a:extLst>
          </p:cNvPr>
          <p:cNvSpPr>
            <a:spLocks noGrp="1"/>
          </p:cNvSpPr>
          <p:nvPr/>
        </p:nvSpPr>
        <p:spPr>
          <a:xfrm>
            <a:off x="2152650" y="329145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@RequestMapping</a:t>
            </a:r>
            <a:r>
              <a:rPr lang="ko-KR" altLang="en-US"/>
              <a:t>의 변화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F188911-B647-4C32-BD33-69920725B75C}"/>
              </a:ext>
            </a:extLst>
          </p:cNvPr>
          <p:cNvSpPr>
            <a:spLocks noGrp="1"/>
          </p:cNvSpPr>
          <p:nvPr/>
        </p:nvSpPr>
        <p:spPr>
          <a:xfrm>
            <a:off x="2152650" y="4195056"/>
            <a:ext cx="7886700" cy="163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4.3 </a:t>
            </a:r>
            <a:r>
              <a:rPr lang="ko-KR" altLang="en-US"/>
              <a:t>전까지는 </a:t>
            </a:r>
            <a:r>
              <a:rPr lang="en-US" altLang="ko-KR"/>
              <a:t>@RequestMapping( method =‘get’)</a:t>
            </a:r>
            <a:r>
              <a:rPr lang="ko-KR" altLang="en-US"/>
              <a:t> 방식으로 사용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4.3</a:t>
            </a:r>
            <a:r>
              <a:rPr lang="ko-KR" altLang="en-US"/>
              <a:t>이후에는 </a:t>
            </a:r>
            <a:r>
              <a:rPr lang="en-US" altLang="ko-KR"/>
              <a:t>@GetMapping, @PostMapping</a:t>
            </a:r>
            <a:r>
              <a:rPr lang="ko-KR" altLang="en-US"/>
              <a:t>등으로 간단히 표현 가능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893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50B-E3F4-4F04-AAD1-D5DB8D857C9D}"/>
              </a:ext>
            </a:extLst>
          </p:cNvPr>
          <p:cNvSpPr>
            <a:spLocks noGrp="1"/>
          </p:cNvSpPr>
          <p:nvPr/>
        </p:nvSpPr>
        <p:spPr>
          <a:xfrm>
            <a:off x="2152650" y="52308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Model</a:t>
            </a:r>
            <a:r>
              <a:rPr lang="ko-KR" altLang="en-US"/>
              <a:t>이라는 데이터전달자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33C38-28C7-43B2-8200-CF17223EF28E}"/>
              </a:ext>
            </a:extLst>
          </p:cNvPr>
          <p:cNvSpPr>
            <a:spLocks noGrp="1"/>
          </p:cNvSpPr>
          <p:nvPr/>
        </p:nvSpPr>
        <p:spPr>
          <a:xfrm>
            <a:off x="2152650" y="1426685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Model </a:t>
            </a:r>
            <a:r>
              <a:rPr lang="ko-KR" altLang="ko-KR"/>
              <a:t>객체는 </a:t>
            </a:r>
            <a:r>
              <a:rPr lang="en-US" altLang="ko-KR"/>
              <a:t>JSP</a:t>
            </a:r>
            <a:r>
              <a:rPr lang="ko-KR" altLang="ko-KR"/>
              <a:t>에 컨트롤러에서 생성된 데이터를 담아서 전달하는 역할을 하는 존재</a:t>
            </a:r>
            <a:endParaRPr lang="en-US" altLang="ko-KR"/>
          </a:p>
          <a:p>
            <a:r>
              <a:rPr lang="ko-KR" altLang="ko-KR"/>
              <a:t>모델 </a:t>
            </a:r>
            <a:r>
              <a:rPr lang="en-US" altLang="ko-KR"/>
              <a:t>2 </a:t>
            </a:r>
            <a:r>
              <a:rPr lang="ko-KR" altLang="ko-KR"/>
              <a:t>방식에서 사용하는 </a:t>
            </a:r>
            <a:r>
              <a:rPr lang="en-US" altLang="ko-KR"/>
              <a:t>request.setAttribute( )</a:t>
            </a:r>
            <a:r>
              <a:rPr lang="ko-KR" altLang="ko-KR"/>
              <a:t>와 유사한 역할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69ECF-3EDE-4E30-95C2-487643F4D2D7}"/>
              </a:ext>
            </a:extLst>
          </p:cNvPr>
          <p:cNvSpPr/>
          <p:nvPr/>
        </p:nvSpPr>
        <p:spPr>
          <a:xfrm>
            <a:off x="2400651" y="3061219"/>
            <a:ext cx="7084502" cy="2131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public String home(Model model) {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model.addAttribute("serverTime", new java.util.Date());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return "home";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ABBD2-EE34-4F3C-BCB5-39A79164985E}"/>
              </a:ext>
            </a:extLst>
          </p:cNvPr>
          <p:cNvSpPr txBox="1">
            <a:spLocks/>
          </p:cNvSpPr>
          <p:nvPr/>
        </p:nvSpPr>
        <p:spPr>
          <a:xfrm>
            <a:off x="2281281" y="39029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개발을 위한 준비 </a:t>
            </a:r>
            <a:r>
              <a:rPr lang="en-US" altLang="ko-KR"/>
              <a:t>(Eclipse or</a:t>
            </a:r>
            <a:r>
              <a:rPr lang="ko-KR" altLang="en-US"/>
              <a:t> </a:t>
            </a:r>
            <a:r>
              <a:rPr lang="en-US" altLang="ko-KR"/>
              <a:t>STS)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3D28A-AE64-46FA-8842-336100631F2C}"/>
              </a:ext>
            </a:extLst>
          </p:cNvPr>
          <p:cNvSpPr txBox="1">
            <a:spLocks/>
          </p:cNvSpPr>
          <p:nvPr/>
        </p:nvSpPr>
        <p:spPr>
          <a:xfrm>
            <a:off x="2281281" y="1293897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개발 도구 </a:t>
            </a:r>
            <a:r>
              <a:rPr lang="en-US" altLang="ko-KR"/>
              <a:t>– Eclipse,</a:t>
            </a:r>
            <a:r>
              <a:rPr lang="ko-KR" altLang="en-US"/>
              <a:t> </a:t>
            </a:r>
            <a:r>
              <a:rPr lang="en-US" altLang="ko-KR"/>
              <a:t>STS(Spring Tool Suite), Intellij</a:t>
            </a:r>
            <a:r>
              <a:rPr lang="ko-KR" altLang="en-US"/>
              <a:t> </a:t>
            </a:r>
            <a:r>
              <a:rPr lang="en-US" altLang="ko-KR"/>
              <a:t>Ultimate</a:t>
            </a:r>
            <a:r>
              <a:rPr lang="ko-KR" altLang="en-US"/>
              <a:t> 등</a:t>
            </a:r>
            <a:endParaRPr lang="en-US" altLang="ko-KR"/>
          </a:p>
          <a:p>
            <a:r>
              <a:rPr lang="en-US" altLang="ko-KR"/>
              <a:t>Eclipse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경우 </a:t>
            </a:r>
            <a:endParaRPr lang="en-US" altLang="ko-KR"/>
          </a:p>
          <a:p>
            <a:pPr lvl="1"/>
            <a:r>
              <a:rPr lang="en-US" altLang="ko-KR"/>
              <a:t>STS </a:t>
            </a:r>
            <a:r>
              <a:rPr lang="ko-KR" altLang="en-US"/>
              <a:t>플러그인 추가 설치 후 사용 </a:t>
            </a:r>
            <a:endParaRPr lang="en-US" altLang="ko-KR"/>
          </a:p>
          <a:p>
            <a:r>
              <a:rPr lang="en-US" altLang="ko-KR"/>
              <a:t>STS</a:t>
            </a:r>
            <a:r>
              <a:rPr lang="ko-KR" altLang="en-US"/>
              <a:t>의 경우 </a:t>
            </a:r>
            <a:endParaRPr lang="en-US" altLang="ko-KR"/>
          </a:p>
          <a:p>
            <a:pPr lvl="1"/>
            <a:r>
              <a:rPr lang="en-US" altLang="ko-KR"/>
              <a:t>Eclipse</a:t>
            </a:r>
            <a:r>
              <a:rPr lang="ko-KR" altLang="en-US"/>
              <a:t>와 별도로 다운로드 및 압축 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6D040-CC77-4A65-82BB-0325BBCF33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2937" y="3748012"/>
            <a:ext cx="3419475" cy="2550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DB9DCA-0C12-40E4-8BD4-47D5FC742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68" y="3748012"/>
            <a:ext cx="4127194" cy="25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64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08EF3-2516-40C6-B319-5C68C223871B}"/>
              </a:ext>
            </a:extLst>
          </p:cNvPr>
          <p:cNvSpPr>
            <a:spLocks noGrp="1"/>
          </p:cNvSpPr>
          <p:nvPr/>
        </p:nvSpPr>
        <p:spPr>
          <a:xfrm>
            <a:off x="2152650" y="478071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RedirectAttribute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16039-43C4-426B-8CC4-096BE811C06E}"/>
              </a:ext>
            </a:extLst>
          </p:cNvPr>
          <p:cNvSpPr>
            <a:spLocks noGrp="1"/>
          </p:cNvSpPr>
          <p:nvPr/>
        </p:nvSpPr>
        <p:spPr>
          <a:xfrm>
            <a:off x="2152650" y="1471695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화면에 한번만 전달되는 파라미터를 처리하는 용도 </a:t>
            </a:r>
            <a:endParaRPr lang="en-US" altLang="ko-KR"/>
          </a:p>
          <a:p>
            <a:r>
              <a:rPr lang="ko-KR" altLang="en-US"/>
              <a:t>내부적으로 </a:t>
            </a:r>
            <a:r>
              <a:rPr lang="en-US" altLang="ko-KR"/>
              <a:t>HttpSession</a:t>
            </a:r>
            <a:r>
              <a:rPr lang="ko-KR" altLang="en-US"/>
              <a:t>객체에 담아서 한번만 사용되고</a:t>
            </a:r>
            <a:r>
              <a:rPr lang="en-US" altLang="ko-KR"/>
              <a:t>, </a:t>
            </a:r>
            <a:r>
              <a:rPr lang="ko-KR" altLang="en-US"/>
              <a:t>폐기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39C070-5183-4E25-9D5A-3CFCF0B48F32}"/>
              </a:ext>
            </a:extLst>
          </p:cNvPr>
          <p:cNvSpPr/>
          <p:nvPr/>
        </p:nvSpPr>
        <p:spPr>
          <a:xfrm>
            <a:off x="3281494" y="2486957"/>
            <a:ext cx="4572000" cy="1438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rttr.addFlashAttribute("name", "AAA");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rttr.addFlashAttribute("age", 10);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  return "redirect:/";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46FCE-283A-4C10-9C21-77A385120F5F}"/>
              </a:ext>
            </a:extLst>
          </p:cNvPr>
          <p:cNvSpPr/>
          <p:nvPr/>
        </p:nvSpPr>
        <p:spPr>
          <a:xfrm>
            <a:off x="3281494" y="4294743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response.sendRedirect("/home?name=aaa&amp;age=10");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0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F6-3A69-4B3B-8564-BE18B3F05AA4}"/>
              </a:ext>
            </a:extLst>
          </p:cNvPr>
          <p:cNvSpPr>
            <a:spLocks noGrp="1"/>
          </p:cNvSpPr>
          <p:nvPr/>
        </p:nvSpPr>
        <p:spPr>
          <a:xfrm>
            <a:off x="2152650" y="52308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Controller</a:t>
            </a:r>
            <a:r>
              <a:rPr lang="ko-KR" altLang="en-US"/>
              <a:t>의 리턴타입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F69A0-5711-47C5-9694-C0C2E6B33FC0}"/>
              </a:ext>
            </a:extLst>
          </p:cNvPr>
          <p:cNvSpPr>
            <a:spLocks noGrp="1"/>
          </p:cNvSpPr>
          <p:nvPr/>
        </p:nvSpPr>
        <p:spPr>
          <a:xfrm>
            <a:off x="2152650" y="1426685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600"/>
              <a:t>String: jsp</a:t>
            </a:r>
            <a:r>
              <a:rPr lang="ko-KR" altLang="ko-KR" sz="1600"/>
              <a:t>를 이용하는 경우에는 </a:t>
            </a:r>
            <a:r>
              <a:rPr lang="en-US" altLang="ko-KR" sz="1600"/>
              <a:t>jsp </a:t>
            </a:r>
            <a:r>
              <a:rPr lang="ko-KR" altLang="ko-KR" sz="1600"/>
              <a:t>파일의 경로와 파일이름을 나타내기 위해서 사용</a:t>
            </a:r>
          </a:p>
          <a:p>
            <a:pPr lvl="0"/>
            <a:r>
              <a:rPr lang="en-US" altLang="ko-KR" sz="1600"/>
              <a:t>void: </a:t>
            </a:r>
            <a:r>
              <a:rPr lang="ko-KR" altLang="ko-KR" sz="1600"/>
              <a:t>호출하는 </a:t>
            </a:r>
            <a:r>
              <a:rPr lang="en-US" altLang="ko-KR" sz="1600"/>
              <a:t>URL</a:t>
            </a:r>
            <a:r>
              <a:rPr lang="ko-KR" altLang="ko-KR" sz="1600"/>
              <a:t>과 동일한 이름의 </a:t>
            </a:r>
            <a:r>
              <a:rPr lang="en-US" altLang="ko-KR" sz="1600"/>
              <a:t>jsp</a:t>
            </a:r>
            <a:r>
              <a:rPr lang="ko-KR" altLang="ko-KR" sz="1600"/>
              <a:t>를 의미</a:t>
            </a:r>
          </a:p>
          <a:p>
            <a:pPr lvl="0"/>
            <a:r>
              <a:rPr lang="en-US" altLang="ko-KR" sz="1600"/>
              <a:t>VO, DTO </a:t>
            </a:r>
            <a:r>
              <a:rPr lang="ko-KR" altLang="ko-KR" sz="1600"/>
              <a:t>타입</a:t>
            </a:r>
            <a:r>
              <a:rPr lang="en-US" altLang="ko-KR" sz="1600"/>
              <a:t>: </a:t>
            </a:r>
            <a:r>
              <a:rPr lang="ko-KR" altLang="ko-KR" sz="1600"/>
              <a:t>주로 </a:t>
            </a:r>
            <a:r>
              <a:rPr lang="en-US" altLang="ko-KR" sz="1600"/>
              <a:t>JSON </a:t>
            </a:r>
            <a:r>
              <a:rPr lang="ko-KR" altLang="ko-KR" sz="1600"/>
              <a:t>타입의 데이터를 만들어서 반환하는 용도로 사용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ko-KR" sz="1600"/>
              <a:t>추가적인 라이브러리 필요</a:t>
            </a:r>
            <a:r>
              <a:rPr lang="en-US" altLang="ko-KR" sz="1600"/>
              <a:t>). </a:t>
            </a:r>
            <a:endParaRPr lang="ko-KR" altLang="ko-KR" sz="1600"/>
          </a:p>
          <a:p>
            <a:pPr lvl="0"/>
            <a:r>
              <a:rPr lang="en-US" altLang="ko-KR" sz="1600"/>
              <a:t>ResponseEntity </a:t>
            </a:r>
            <a:r>
              <a:rPr lang="ko-KR" altLang="ko-KR" sz="1600"/>
              <a:t>타입</a:t>
            </a:r>
            <a:r>
              <a:rPr lang="en-US" altLang="ko-KR" sz="1600"/>
              <a:t>: response</a:t>
            </a:r>
            <a:r>
              <a:rPr lang="ko-KR" altLang="ko-KR" sz="1600"/>
              <a:t>할 때 </a:t>
            </a:r>
            <a:r>
              <a:rPr lang="en-US" altLang="ko-KR" sz="1600"/>
              <a:t>Http </a:t>
            </a:r>
            <a:r>
              <a:rPr lang="ko-KR" altLang="ko-KR" sz="1600"/>
              <a:t>헤더 정보와 내용을 가공하는 용도로 사용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ko-KR" sz="1600"/>
              <a:t>추가적인 라이브러리 필요</a:t>
            </a:r>
            <a:r>
              <a:rPr lang="en-US" altLang="ko-KR" sz="1600"/>
              <a:t>). </a:t>
            </a:r>
            <a:endParaRPr lang="ko-KR" altLang="ko-KR" sz="1600"/>
          </a:p>
          <a:p>
            <a:pPr lvl="0"/>
            <a:r>
              <a:rPr lang="en-US" altLang="ko-KR" sz="1600"/>
              <a:t>Model, ModelAndView: Model</a:t>
            </a:r>
            <a:r>
              <a:rPr lang="ko-KR" altLang="ko-KR" sz="1600"/>
              <a:t>로 데이터를 반환하거나 화면까지 같이 지정하는 경우에 사용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ko-KR" sz="1600"/>
              <a:t>최근에는 많이 사용하지 않습니다</a:t>
            </a:r>
            <a:r>
              <a:rPr lang="en-US" altLang="ko-KR" sz="1600"/>
              <a:t>.). </a:t>
            </a:r>
            <a:endParaRPr lang="ko-KR" altLang="ko-KR" sz="1600"/>
          </a:p>
          <a:p>
            <a:pPr lvl="0"/>
            <a:r>
              <a:rPr lang="en-US" altLang="ko-KR" sz="1600"/>
              <a:t>HttpHeaders: </a:t>
            </a:r>
            <a:r>
              <a:rPr lang="ko-KR" altLang="ko-KR" sz="1600"/>
              <a:t>응답에 내용 없이 </a:t>
            </a:r>
            <a:r>
              <a:rPr lang="en-US" altLang="ko-KR" sz="1600"/>
              <a:t>Http </a:t>
            </a:r>
            <a:r>
              <a:rPr lang="ko-KR" altLang="ko-KR" sz="1600"/>
              <a:t>헤더 메시지만 전달하는 용도로 사용</a:t>
            </a:r>
            <a:r>
              <a:rPr lang="en-US" altLang="ko-KR" sz="1600"/>
              <a:t> </a:t>
            </a:r>
            <a:endParaRPr lang="ko-KR" altLang="ko-KR" sz="1600"/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75962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6DB8-9741-4B7D-92B8-7B004CCB87B0}"/>
              </a:ext>
            </a:extLst>
          </p:cNvPr>
          <p:cNvSpPr>
            <a:spLocks noGrp="1"/>
          </p:cNvSpPr>
          <p:nvPr/>
        </p:nvSpPr>
        <p:spPr>
          <a:xfrm>
            <a:off x="2152650" y="52308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String </a:t>
            </a:r>
            <a:r>
              <a:rPr lang="ko-KR" altLang="en-US"/>
              <a:t>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4E23D-B9AB-4FEC-908F-53E4E3717B91}"/>
              </a:ext>
            </a:extLst>
          </p:cNvPr>
          <p:cNvSpPr>
            <a:spLocks noGrp="1"/>
          </p:cNvSpPr>
          <p:nvPr/>
        </p:nvSpPr>
        <p:spPr>
          <a:xfrm>
            <a:off x="2152650" y="1426685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/>
              <a:t>상황에 따라 다른 화면을 보여줄 필요가 있을 경우에 유용하게 사용</a:t>
            </a:r>
            <a:endParaRPr lang="en-US" altLang="ko-KR"/>
          </a:p>
          <a:p>
            <a:r>
              <a:rPr lang="en-US" altLang="ko-KR"/>
              <a:t>String </a:t>
            </a:r>
            <a:r>
              <a:rPr lang="ko-KR" altLang="ko-KR"/>
              <a:t>타입에는 다음과 같은 특별한 키워드를 붙여서 사용할 수 있</a:t>
            </a:r>
            <a:r>
              <a:rPr lang="ko-KR" altLang="en-US"/>
              <a:t>음</a:t>
            </a:r>
            <a:endParaRPr lang="ko-KR" altLang="ko-KR"/>
          </a:p>
          <a:p>
            <a:pPr lvl="1"/>
            <a:r>
              <a:rPr lang="en-US" altLang="ko-KR"/>
              <a:t>redirect: </a:t>
            </a:r>
            <a:r>
              <a:rPr lang="ko-KR" altLang="ko-KR"/>
              <a:t>리다이렉트 방식으로 처리하는 경우 </a:t>
            </a:r>
          </a:p>
          <a:p>
            <a:pPr lvl="1"/>
            <a:r>
              <a:rPr lang="en-US" altLang="ko-KR"/>
              <a:t>forward: </a:t>
            </a:r>
            <a:r>
              <a:rPr lang="ko-KR" altLang="ko-KR"/>
              <a:t>포워드 방식으로 처리하는 경우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2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576CB-FCAB-475F-A16A-9D73E4BF3307}"/>
              </a:ext>
            </a:extLst>
          </p:cNvPr>
          <p:cNvSpPr>
            <a:spLocks noGrp="1"/>
          </p:cNvSpPr>
          <p:nvPr/>
        </p:nvSpPr>
        <p:spPr>
          <a:xfrm>
            <a:off x="1930604" y="31172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객체 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10F12-B98E-40C5-A296-9D6E7CED5023}"/>
              </a:ext>
            </a:extLst>
          </p:cNvPr>
          <p:cNvSpPr>
            <a:spLocks noGrp="1"/>
          </p:cNvSpPr>
          <p:nvPr/>
        </p:nvSpPr>
        <p:spPr>
          <a:xfrm>
            <a:off x="1930604" y="1215325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XML</a:t>
            </a:r>
            <a:r>
              <a:rPr lang="ko-KR" altLang="en-US"/>
              <a:t>이나 </a:t>
            </a:r>
            <a:r>
              <a:rPr lang="en-US" altLang="ko-KR"/>
              <a:t>JSON</a:t>
            </a:r>
            <a:r>
              <a:rPr lang="ko-KR" altLang="en-US"/>
              <a:t>으로 처리</a:t>
            </a:r>
            <a:endParaRPr lang="en-US" altLang="ko-KR"/>
          </a:p>
          <a:p>
            <a:r>
              <a:rPr lang="en-US" altLang="ko-KR"/>
              <a:t>@RepsoneBody</a:t>
            </a:r>
            <a:r>
              <a:rPr lang="ko-KR" altLang="en-US"/>
              <a:t>어노테이션과 같이 사용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E6BE8-6CE2-45CF-938E-89061800EA13}"/>
              </a:ext>
            </a:extLst>
          </p:cNvPr>
          <p:cNvSpPr/>
          <p:nvPr/>
        </p:nvSpPr>
        <p:spPr>
          <a:xfrm>
            <a:off x="2212159" y="2104944"/>
            <a:ext cx="4572000" cy="176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https://mvnrepository.com/artifact/com.fasterxml.jackson.core/jackson-databind --&gt;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com.fasterxml.jackson.core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jackson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-</a:t>
            </a:r>
            <a:r>
              <a:rPr lang="en-US" altLang="ko-KR" sz="11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databind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2.9.4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AAEEA-3601-43F8-9A82-05110638D5F7}"/>
              </a:ext>
            </a:extLst>
          </p:cNvPr>
          <p:cNvSpPr/>
          <p:nvPr/>
        </p:nvSpPr>
        <p:spPr>
          <a:xfrm>
            <a:off x="2212159" y="4031447"/>
            <a:ext cx="4572000" cy="2187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@GetMapping("/ex06")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public @ResponseBody SampleDTO ex06() {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log.info("/ex06..........");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SampleDTO dto = new SampleDTO();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dto.setAge(10);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dto.setName("</a:t>
            </a:r>
            <a:r>
              <a:rPr lang="ko-KR" altLang="ko-KR" sz="110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return dto;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12649-FE6E-4973-BA58-EA846F1BF1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1991" y="5053393"/>
            <a:ext cx="5399405" cy="1492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0241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A1E3B-EE01-4059-9524-DD9219218C81}"/>
              </a:ext>
            </a:extLst>
          </p:cNvPr>
          <p:cNvSpPr>
            <a:spLocks noGrp="1"/>
          </p:cNvSpPr>
          <p:nvPr/>
        </p:nvSpPr>
        <p:spPr>
          <a:xfrm>
            <a:off x="2152650" y="21821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ResponseEntity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EF803-A8B6-49F0-A792-9EA8A708C0F7}"/>
              </a:ext>
            </a:extLst>
          </p:cNvPr>
          <p:cNvSpPr>
            <a:spLocks noGrp="1"/>
          </p:cNvSpPr>
          <p:nvPr/>
        </p:nvSpPr>
        <p:spPr>
          <a:xfrm>
            <a:off x="2152650" y="112182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HTTP</a:t>
            </a:r>
            <a:r>
              <a:rPr lang="ko-KR" altLang="en-US"/>
              <a:t>헤더 정보와 추가적인 데이터를 전달할 때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3640D0-21CD-4352-8C92-B869F0EBDAF2}"/>
              </a:ext>
            </a:extLst>
          </p:cNvPr>
          <p:cNvSpPr/>
          <p:nvPr/>
        </p:nvSpPr>
        <p:spPr>
          <a:xfrm>
            <a:off x="2677485" y="1662890"/>
            <a:ext cx="6304327" cy="261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@GetMapping("/ex07")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public ResponseEntity&lt;String&gt; ex07() {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log.info("/ex07..........");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// {"name": "</a:t>
            </a:r>
            <a:r>
              <a:rPr lang="ko-KR" altLang="ko-KR" sz="110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"}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String msg = "{\"name\": \"</a:t>
            </a:r>
            <a:r>
              <a:rPr lang="ko-KR" altLang="ko-KR" sz="110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\"}";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HttpHeaders header = new HttpHeaders();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header.add("Content-Type", "application/json;charset=UTF-8");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return new ResponseEntity&lt;&gt;(msg, header, HttpStatus.OK);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8BE1A-640C-4AD7-812A-875811B6F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73316" y="4115208"/>
            <a:ext cx="5851110" cy="2524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3770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EE42B-D135-4053-9730-334E11708BD6}"/>
              </a:ext>
            </a:extLst>
          </p:cNvPr>
          <p:cNvSpPr>
            <a:spLocks noGrp="1"/>
          </p:cNvSpPr>
          <p:nvPr/>
        </p:nvSpPr>
        <p:spPr>
          <a:xfrm>
            <a:off x="1838325" y="52308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파일업로드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81111-59B9-455F-B627-C4DC148E4F11}"/>
              </a:ext>
            </a:extLst>
          </p:cNvPr>
          <p:cNvSpPr>
            <a:spLocks noGrp="1"/>
          </p:cNvSpPr>
          <p:nvPr/>
        </p:nvSpPr>
        <p:spPr>
          <a:xfrm>
            <a:off x="1838325" y="1426685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Servlet 3.0</a:t>
            </a:r>
            <a:r>
              <a:rPr lang="ko-KR" altLang="ko-KR"/>
              <a:t>이후</a:t>
            </a:r>
            <a:r>
              <a:rPr lang="en-US" altLang="ko-KR"/>
              <a:t>(Tomcat 7.0)</a:t>
            </a:r>
            <a:r>
              <a:rPr lang="ko-KR" altLang="ko-KR"/>
              <a:t>에는 기본적으로 업로드 되는 파일을 처리할 수 있는 기능이 추가</a:t>
            </a:r>
            <a:endParaRPr lang="en-US" altLang="ko-KR"/>
          </a:p>
          <a:p>
            <a:r>
              <a:rPr lang="ko-KR" altLang="en-US"/>
              <a:t>별도로 </a:t>
            </a:r>
            <a:r>
              <a:rPr lang="en-US" altLang="ko-KR"/>
              <a:t>commons-fileupload </a:t>
            </a:r>
            <a:r>
              <a:rPr lang="ko-KR" altLang="en-US"/>
              <a:t>라이브러리 등을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3F91B6-471F-4AB7-934A-8C2FB886CA9F}"/>
              </a:ext>
            </a:extLst>
          </p:cNvPr>
          <p:cNvSpPr/>
          <p:nvPr/>
        </p:nvSpPr>
        <p:spPr>
          <a:xfrm>
            <a:off x="5781675" y="2657196"/>
            <a:ext cx="4572000" cy="122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1.3.3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4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97D6-0FA8-4FD4-86A6-E3C697F383E0}"/>
              </a:ext>
            </a:extLst>
          </p:cNvPr>
          <p:cNvSpPr>
            <a:spLocks noGrp="1"/>
          </p:cNvSpPr>
          <p:nvPr/>
        </p:nvSpPr>
        <p:spPr>
          <a:xfrm>
            <a:off x="2152650" y="523082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파일 업로드를 위한 </a:t>
            </a: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7306D-0984-4592-8533-E41A7590EDE9}"/>
              </a:ext>
            </a:extLst>
          </p:cNvPr>
          <p:cNvSpPr>
            <a:spLocks noGrp="1"/>
          </p:cNvSpPr>
          <p:nvPr/>
        </p:nvSpPr>
        <p:spPr>
          <a:xfrm>
            <a:off x="2152650" y="1426685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multipartResolver</a:t>
            </a:r>
            <a:r>
              <a:rPr lang="ko-KR" altLang="en-US"/>
              <a:t>라는 이름으로 스프링 빈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3F7F3-F4CC-416E-BC3A-911582BAC5C8}"/>
              </a:ext>
            </a:extLst>
          </p:cNvPr>
          <p:cNvSpPr/>
          <p:nvPr/>
        </p:nvSpPr>
        <p:spPr>
          <a:xfrm>
            <a:off x="2152650" y="1977348"/>
            <a:ext cx="7886699" cy="2385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"multipartResolver"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"org.springframework.web.multipart.commons.CommonsMultipartResolver"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defaultEncoding"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"utf-8"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10 bytes  10MB --&gt;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"104857560"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2 bytes  2MB --&gt;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maxUploadSizePerFile"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"2097152"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&lt;beans:property name="uploadTempDir" value="file:/upload/temp"&gt;&lt;/beans:property&gt;</a:t>
            </a:r>
            <a:endParaRPr lang="en-US" altLang="ko-KR" sz="1200">
              <a:solidFill>
                <a:srgbClr val="000000"/>
              </a:solidFill>
              <a:latin typeface="나눔고딕코딩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maxInMemorySize"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beans:bean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163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E5948-84AA-4457-9348-7F12C6B4E114}"/>
              </a:ext>
            </a:extLst>
          </p:cNvPr>
          <p:cNvSpPr>
            <a:spLocks noGrp="1"/>
          </p:cNvSpPr>
          <p:nvPr/>
        </p:nvSpPr>
        <p:spPr>
          <a:xfrm>
            <a:off x="2152650" y="46021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업로드되는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6D610-A747-4B9E-8989-9F6C645BB3FC}"/>
              </a:ext>
            </a:extLst>
          </p:cNvPr>
          <p:cNvSpPr>
            <a:spLocks noGrp="1"/>
          </p:cNvSpPr>
          <p:nvPr/>
        </p:nvSpPr>
        <p:spPr>
          <a:xfrm>
            <a:off x="2152650" y="136382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MultipartFile</a:t>
            </a:r>
            <a:r>
              <a:rPr lang="ko-KR" altLang="en-US"/>
              <a:t>을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9CE3F-442F-4186-B15D-9DA76924BD2F}"/>
              </a:ext>
            </a:extLst>
          </p:cNvPr>
          <p:cNvSpPr/>
          <p:nvPr/>
        </p:nvSpPr>
        <p:spPr>
          <a:xfrm>
            <a:off x="2308370" y="1843315"/>
            <a:ext cx="4572000" cy="2377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나눔고딕코딩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"/exUploadPost"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exUploadPost(ArrayList&lt;MultipartFile&gt; </a:t>
            </a:r>
            <a:r>
              <a:rPr lang="en-US" altLang="ko-KR" sz="120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 {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.forEach(</a:t>
            </a:r>
            <a:r>
              <a:rPr lang="en-US" altLang="ko-KR" sz="120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-&gt; {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"----------------------------------"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"name:"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.getOriginalFilename());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"size:"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.getSize());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});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98F032-E9FD-4EA8-A85C-B213EA3F0F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4225" y="3535202"/>
            <a:ext cx="5399405" cy="286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8106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영역의 네이밍 규칙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/>
              <a:t>xxxController: </a:t>
            </a:r>
            <a:r>
              <a:rPr lang="ko-KR" altLang="ko-KR" sz="1800"/>
              <a:t>스프링 </a:t>
            </a:r>
            <a:r>
              <a:rPr lang="en-US" altLang="ko-KR" sz="1800"/>
              <a:t>MVC</a:t>
            </a:r>
            <a:r>
              <a:rPr lang="ko-KR" altLang="ko-KR" sz="1800"/>
              <a:t>에서 동작하는 </a:t>
            </a:r>
            <a:r>
              <a:rPr lang="en-US" altLang="ko-KR" sz="1800"/>
              <a:t>Controller </a:t>
            </a:r>
            <a:r>
              <a:rPr lang="ko-KR" altLang="ko-KR" sz="1800"/>
              <a:t>클래스</a:t>
            </a:r>
            <a:endParaRPr lang="en-US" altLang="ko-KR" sz="1800"/>
          </a:p>
          <a:p>
            <a:pPr marL="0" indent="0">
              <a:buNone/>
            </a:pPr>
            <a:endParaRPr lang="ko-KR" altLang="ko-KR" sz="1800"/>
          </a:p>
          <a:p>
            <a:pPr lvl="0"/>
            <a:r>
              <a:rPr lang="en-US" altLang="ko-KR" sz="1800"/>
              <a:t>xxxSerivce, xxxServiceImpl: </a:t>
            </a:r>
            <a:r>
              <a:rPr lang="ko-KR" altLang="ko-KR" sz="1800"/>
              <a:t>비즈니스 영역을 담당하는 인터페이스는 </a:t>
            </a:r>
            <a:r>
              <a:rPr lang="en-US" altLang="ko-KR" sz="1800"/>
              <a:t>‘xxxService’</a:t>
            </a:r>
            <a:r>
              <a:rPr lang="ko-KR" altLang="ko-KR" sz="1800"/>
              <a:t>라는 방식을 사용하고</a:t>
            </a:r>
            <a:r>
              <a:rPr lang="en-US" altLang="ko-KR" sz="1800"/>
              <a:t>, </a:t>
            </a:r>
            <a:r>
              <a:rPr lang="ko-KR" altLang="ko-KR" sz="1800"/>
              <a:t>인터페이스를 구현한 클래스는 </a:t>
            </a:r>
            <a:r>
              <a:rPr lang="en-US" altLang="ko-KR" sz="1800"/>
              <a:t>‘xxxServiceImpl’</a:t>
            </a:r>
            <a:r>
              <a:rPr lang="ko-KR" altLang="ko-KR" sz="1800"/>
              <a:t>이라는 이름을 사용</a:t>
            </a:r>
            <a:endParaRPr lang="en-US" altLang="ko-KR" sz="1800"/>
          </a:p>
          <a:p>
            <a:pPr lvl="0"/>
            <a:endParaRPr lang="ko-KR" altLang="ko-KR" sz="1800"/>
          </a:p>
          <a:p>
            <a:pPr lvl="0"/>
            <a:r>
              <a:rPr lang="en-US" altLang="ko-KR" sz="1800"/>
              <a:t>xxxDAO, xxxRepository: DAO(Data-Access-Object)</a:t>
            </a:r>
            <a:r>
              <a:rPr lang="ko-KR" altLang="ko-KR" sz="1800"/>
              <a:t>나 </a:t>
            </a:r>
            <a:r>
              <a:rPr lang="en-US" altLang="ko-KR" sz="1800"/>
              <a:t>Repository(</a:t>
            </a:r>
            <a:r>
              <a:rPr lang="ko-KR" altLang="ko-KR" sz="1800"/>
              <a:t>저장소</a:t>
            </a:r>
            <a:r>
              <a:rPr lang="en-US" altLang="ko-KR" sz="1800"/>
              <a:t>)</a:t>
            </a:r>
            <a:r>
              <a:rPr lang="ko-KR" altLang="ko-KR" sz="1800"/>
              <a:t>라는 이름으로 영역을 따로 구성하는 것이 보편적</a:t>
            </a:r>
            <a:r>
              <a:rPr lang="en-US" altLang="ko-KR" sz="1800"/>
              <a:t>. </a:t>
            </a:r>
            <a:r>
              <a:rPr lang="ko-KR" altLang="ko-KR" sz="1800"/>
              <a:t>예제에서는 별도의 </a:t>
            </a:r>
            <a:r>
              <a:rPr lang="en-US" altLang="ko-KR" sz="1800"/>
              <a:t>DAO</a:t>
            </a:r>
            <a:r>
              <a:rPr lang="ko-KR" altLang="ko-KR" sz="1800"/>
              <a:t>를 구성하는 대신에 </a:t>
            </a:r>
            <a:r>
              <a:rPr lang="en-US" altLang="ko-KR" sz="1800"/>
              <a:t>MyBatis</a:t>
            </a:r>
            <a:r>
              <a:rPr lang="ko-KR" altLang="ko-KR" sz="1800"/>
              <a:t>의 </a:t>
            </a:r>
            <a:r>
              <a:rPr lang="en-US" altLang="ko-KR" sz="1800"/>
              <a:t>Mapper </a:t>
            </a:r>
            <a:r>
              <a:rPr lang="ko-KR" altLang="ko-KR" sz="1800"/>
              <a:t>인터페이스를 활용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r>
              <a:rPr lang="en-US" altLang="ko-KR" sz="1800"/>
              <a:t> </a:t>
            </a:r>
            <a:endParaRPr lang="ko-KR" altLang="ko-KR" sz="1800"/>
          </a:p>
          <a:p>
            <a:pPr lvl="0"/>
            <a:r>
              <a:rPr lang="en-US" altLang="ko-KR" sz="1800"/>
              <a:t>VO, DTO: VO</a:t>
            </a:r>
            <a:r>
              <a:rPr lang="ko-KR" altLang="ko-KR" sz="1800"/>
              <a:t>의 경우는 주로 </a:t>
            </a:r>
            <a:r>
              <a:rPr lang="en-US" altLang="ko-KR" sz="1800"/>
              <a:t>Read Only</a:t>
            </a:r>
            <a:r>
              <a:rPr lang="ko-KR" altLang="ko-KR" sz="1800"/>
              <a:t>의 목적이 강하고</a:t>
            </a:r>
            <a:r>
              <a:rPr lang="en-US" altLang="ko-KR" sz="1800"/>
              <a:t>, </a:t>
            </a:r>
            <a:r>
              <a:rPr lang="ko-KR" altLang="ko-KR" sz="1800"/>
              <a:t>데이터 자체도 </a:t>
            </a:r>
            <a:r>
              <a:rPr lang="en-US" altLang="ko-KR" sz="1800"/>
              <a:t>Immutable(</a:t>
            </a:r>
            <a:r>
              <a:rPr lang="ko-KR" altLang="ko-KR" sz="1800"/>
              <a:t>불변</a:t>
            </a:r>
            <a:r>
              <a:rPr lang="en-US" altLang="ko-KR" sz="1800"/>
              <a:t>)</a:t>
            </a:r>
            <a:r>
              <a:rPr lang="ko-KR" altLang="ko-KR" sz="1800"/>
              <a:t>하게 설계</a:t>
            </a:r>
            <a:r>
              <a:rPr lang="en-US" altLang="ko-KR" sz="1800"/>
              <a:t>. DTO</a:t>
            </a:r>
            <a:r>
              <a:rPr lang="ko-KR" altLang="ko-KR" sz="1800"/>
              <a:t>는 주로 데이터 수집의 용도</a:t>
            </a:r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생성및 준비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</a:t>
            </a:r>
            <a:r>
              <a:rPr lang="ko-KR" altLang="en-US"/>
              <a:t> </a:t>
            </a:r>
            <a:r>
              <a:rPr lang="en-US" altLang="ko-KR"/>
              <a:t>Legacy</a:t>
            </a:r>
            <a:r>
              <a:rPr lang="ko-KR" altLang="en-US"/>
              <a:t> </a:t>
            </a:r>
            <a:r>
              <a:rPr lang="en-US" altLang="ko-KR"/>
              <a:t>Project</a:t>
            </a:r>
            <a:r>
              <a:rPr lang="ko-KR" altLang="en-US"/>
              <a:t>의 생성 </a:t>
            </a:r>
            <a:endParaRPr lang="en-US" altLang="ko-KR"/>
          </a:p>
          <a:p>
            <a:r>
              <a:rPr lang="en-US" altLang="ko-KR"/>
              <a:t>pom.xml</a:t>
            </a:r>
            <a:r>
              <a:rPr lang="ko-KR" altLang="en-US"/>
              <a:t>에서 스프링 버전 변경 </a:t>
            </a:r>
            <a:endParaRPr lang="en-US" altLang="ko-KR"/>
          </a:p>
          <a:p>
            <a:r>
              <a:rPr lang="en-US" altLang="ko-KR"/>
              <a:t>spring-test,spring-jdbc,spring-tx </a:t>
            </a:r>
            <a:r>
              <a:rPr lang="ko-KR" altLang="en-US"/>
              <a:t>추가</a:t>
            </a:r>
            <a:endParaRPr lang="en-US" altLang="ko-KR"/>
          </a:p>
          <a:p>
            <a:r>
              <a:rPr lang="en-US" altLang="ko-KR"/>
              <a:t>junit</a:t>
            </a:r>
            <a:r>
              <a:rPr lang="ko-KR" altLang="en-US"/>
              <a:t>버전 변경 </a:t>
            </a:r>
            <a:endParaRPr lang="en-US" altLang="ko-KR"/>
          </a:p>
          <a:p>
            <a:r>
              <a:rPr lang="en-US" altLang="ko-KR"/>
              <a:t>Servlet</a:t>
            </a:r>
            <a:r>
              <a:rPr lang="ko-KR" altLang="en-US"/>
              <a:t> 버전 변경  </a:t>
            </a:r>
            <a:endParaRPr lang="en-US" altLang="ko-KR"/>
          </a:p>
          <a:p>
            <a:r>
              <a:rPr lang="en-US" altLang="ko-KR"/>
              <a:t>HikariCP, MyBatis, mybatis-spring, Log4jdbc </a:t>
            </a:r>
            <a:r>
              <a:rPr lang="ko-KR" altLang="en-US"/>
              <a:t>추가 </a:t>
            </a:r>
            <a:endParaRPr lang="en-US" altLang="ko-KR"/>
          </a:p>
          <a:p>
            <a:r>
              <a:rPr lang="en-US" altLang="ko-KR"/>
              <a:t>JDBC</a:t>
            </a:r>
            <a:r>
              <a:rPr lang="ko-KR" altLang="en-US"/>
              <a:t>드라이버 프로젝트내 추가 </a:t>
            </a:r>
            <a:endParaRPr lang="en-US" altLang="ko-KR"/>
          </a:p>
          <a:p>
            <a:r>
              <a:rPr lang="ko-KR" altLang="en-US"/>
              <a:t>기타 </a:t>
            </a:r>
            <a:r>
              <a:rPr lang="en-US" altLang="ko-KR"/>
              <a:t>Lombok</a:t>
            </a:r>
            <a:r>
              <a:rPr lang="ko-KR" altLang="en-US"/>
              <a:t>의 설정 등 </a:t>
            </a: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3786E-6CDA-4259-8E27-8F0B1C30D0A7}"/>
              </a:ext>
            </a:extLst>
          </p:cNvPr>
          <p:cNvSpPr txBox="1">
            <a:spLocks/>
          </p:cNvSpPr>
          <p:nvPr/>
        </p:nvSpPr>
        <p:spPr>
          <a:xfrm>
            <a:off x="2474228" y="532906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STS</a:t>
            </a:r>
            <a:r>
              <a:rPr lang="ko-KR" altLang="en-US"/>
              <a:t>의 플러그인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E1136-8156-4BBB-999F-0101F27D541F}"/>
              </a:ext>
            </a:extLst>
          </p:cNvPr>
          <p:cNvSpPr txBox="1">
            <a:spLocks/>
          </p:cNvSpPr>
          <p:nvPr/>
        </p:nvSpPr>
        <p:spPr>
          <a:xfrm>
            <a:off x="2474228" y="1436509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hlinkClick r:id="rId2"/>
              </a:rPr>
              <a:t>https://spring.io/tools/sts/all</a:t>
            </a:r>
            <a:endParaRPr lang="en-US" altLang="ko-KR"/>
          </a:p>
          <a:p>
            <a:r>
              <a:rPr lang="en-US" altLang="ko-KR"/>
              <a:t>Eclipse </a:t>
            </a:r>
            <a:r>
              <a:rPr lang="ko-KR" altLang="en-US"/>
              <a:t>메뉴에서 </a:t>
            </a:r>
            <a:r>
              <a:rPr lang="en-US" altLang="ko-KR"/>
              <a:t>‘Help -&gt; Install</a:t>
            </a:r>
            <a:r>
              <a:rPr lang="ko-KR" altLang="en-US"/>
              <a:t> </a:t>
            </a:r>
            <a:r>
              <a:rPr lang="en-US" altLang="ko-KR"/>
              <a:t>New Software’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747F77-9A2A-48E3-A03A-0F8AB7A0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24" y="2548364"/>
            <a:ext cx="6132352" cy="34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06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D8B373-D937-4E05-ABAC-1EDC73C5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74" y="652092"/>
            <a:ext cx="2602009" cy="55538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F14E29-969F-46AE-9B85-7CCAF7017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16" y="652092"/>
            <a:ext cx="1861516" cy="55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31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@Service </a:t>
            </a:r>
            <a:r>
              <a:rPr lang="ko-KR" altLang="en-US"/>
              <a:t>어노테이션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@Service</a:t>
            </a:r>
            <a:r>
              <a:rPr lang="ko-KR" altLang="en-US"/>
              <a:t>는 스프링에 빈으로 등록되는 서비스객체의 어노테이션 </a:t>
            </a:r>
            <a:endParaRPr lang="en-US" altLang="ko-KR"/>
          </a:p>
          <a:p>
            <a:r>
              <a:rPr lang="en-US" altLang="ko-KR"/>
              <a:t>XML</a:t>
            </a:r>
            <a:r>
              <a:rPr lang="ko-KR" altLang="en-US"/>
              <a:t>의 경우에는 </a:t>
            </a:r>
            <a:r>
              <a:rPr lang="en-US" altLang="ko-KR"/>
              <a:t>&lt;component-scan&gt;</a:t>
            </a:r>
            <a:r>
              <a:rPr lang="ko-KR" altLang="en-US"/>
              <a:t>에서 조사하는 패키지의 클래스들 중에 </a:t>
            </a:r>
            <a:r>
              <a:rPr lang="en-US" altLang="ko-KR"/>
              <a:t>@Service</a:t>
            </a:r>
            <a:r>
              <a:rPr lang="ko-KR" altLang="en-US"/>
              <a:t>가 있는 클래스의 인스턴스를 스프링의 빈으로 설정 </a:t>
            </a:r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계층의 구현과 테스트 진행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원칙적으로는 서비스 계층 역시 </a:t>
            </a:r>
            <a:r>
              <a:rPr lang="en-US" altLang="ko-KR"/>
              <a:t>Mapper</a:t>
            </a:r>
            <a:r>
              <a:rPr lang="ko-KR" altLang="en-US"/>
              <a:t>나</a:t>
            </a:r>
            <a:r>
              <a:rPr lang="en-US" altLang="ko-KR"/>
              <a:t> DAO</a:t>
            </a:r>
            <a:r>
              <a:rPr lang="ko-KR" altLang="en-US"/>
              <a:t>와 같이 별도로 테스트를 진행하는 것이 바람직 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Mapper</a:t>
            </a:r>
            <a:r>
              <a:rPr lang="ko-KR" altLang="en-US"/>
              <a:t>나 </a:t>
            </a:r>
            <a:r>
              <a:rPr lang="en-US" altLang="ko-KR"/>
              <a:t>DAO</a:t>
            </a:r>
            <a:r>
              <a:rPr lang="ko-KR" altLang="en-US"/>
              <a:t>를 이용하는 경우에는 테스트를 생략하는 경우도 많은 편 </a:t>
            </a:r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목록 페이지  </a:t>
            </a:r>
            <a:r>
              <a:rPr lang="en-US" altLang="ko-KR"/>
              <a:t>-  </a:t>
            </a:r>
            <a:r>
              <a:rPr lang="ko-KR" altLang="en-US"/>
              <a:t>모든 진입 경로인 동시에 입력을 가는 링크</a:t>
            </a:r>
            <a:endParaRPr lang="en-US" altLang="ko-KR"/>
          </a:p>
          <a:p>
            <a:r>
              <a:rPr lang="ko-KR" altLang="en-US"/>
              <a:t>등록 입력</a:t>
            </a:r>
            <a:r>
              <a:rPr lang="en-US" altLang="ko-KR"/>
              <a:t>/</a:t>
            </a:r>
            <a:r>
              <a:rPr lang="ko-KR" altLang="en-US"/>
              <a:t>처리 </a:t>
            </a:r>
            <a:r>
              <a:rPr lang="en-US" altLang="ko-KR"/>
              <a:t>– </a:t>
            </a:r>
            <a:r>
              <a:rPr lang="ko-KR" altLang="en-US"/>
              <a:t>게시물 등록 및 처리</a:t>
            </a:r>
            <a:r>
              <a:rPr lang="en-US" altLang="ko-KR"/>
              <a:t>, </a:t>
            </a:r>
            <a:r>
              <a:rPr lang="ko-KR" altLang="en-US"/>
              <a:t>처리후 이동 </a:t>
            </a:r>
            <a:endParaRPr lang="en-US" altLang="ko-KR"/>
          </a:p>
          <a:p>
            <a:r>
              <a:rPr lang="ko-KR" altLang="en-US"/>
              <a:t>조회 </a:t>
            </a:r>
            <a:r>
              <a:rPr lang="en-US" altLang="ko-KR"/>
              <a:t>– </a:t>
            </a:r>
            <a:r>
              <a:rPr lang="ko-KR" altLang="en-US"/>
              <a:t>목록 페이지에서 특정 게시물로 이동 </a:t>
            </a:r>
            <a:endParaRPr lang="en-US" altLang="ko-KR"/>
          </a:p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</a:t>
            </a:r>
            <a:r>
              <a:rPr lang="en-US" altLang="ko-KR"/>
              <a:t>– </a:t>
            </a:r>
            <a:r>
              <a:rPr lang="ko-KR" altLang="en-US"/>
              <a:t>조회 페이지에서 수정</a:t>
            </a:r>
            <a:r>
              <a:rPr lang="en-US" altLang="ko-KR"/>
              <a:t>/</a:t>
            </a:r>
            <a:r>
              <a:rPr lang="ko-KR" altLang="en-US"/>
              <a:t>삭제 선택해 처리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Web Security</a:t>
            </a:r>
            <a:r>
              <a:rPr lang="ko-KR" altLang="en-US"/>
              <a:t>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268731"/>
            <a:ext cx="7886700" cy="4908233"/>
          </a:xfrm>
        </p:spPr>
        <p:txBody>
          <a:bodyPr/>
          <a:lstStyle/>
          <a:p>
            <a:r>
              <a:rPr lang="ko-KR" altLang="en-US"/>
              <a:t>스프링 시큐리트의 시작</a:t>
            </a:r>
            <a:endParaRPr lang="en-US" altLang="ko-KR"/>
          </a:p>
          <a:p>
            <a:pPr lvl="1"/>
            <a:r>
              <a:rPr lang="en-US" altLang="ko-KR"/>
              <a:t>Acegi </a:t>
            </a:r>
            <a:r>
              <a:rPr lang="ko-KR" altLang="en-US"/>
              <a:t>프레임워크에서 시작</a:t>
            </a:r>
            <a:endParaRPr lang="en-US" altLang="ko-KR"/>
          </a:p>
          <a:p>
            <a:pPr lvl="1"/>
            <a:r>
              <a:rPr lang="ko-KR" altLang="en-US"/>
              <a:t>필터를 이용한 처리 </a:t>
            </a:r>
            <a:endParaRPr lang="en-US" altLang="ko-KR"/>
          </a:p>
          <a:p>
            <a:r>
              <a:rPr lang="ko-KR" altLang="en-US"/>
              <a:t>스프링 시큐리티의 기본 구조 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C17576-C95B-499D-955A-4B6A3CF20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6686" y="2855895"/>
            <a:ext cx="5564040" cy="33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4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9BD26-6DDE-4A06-A2BD-2D10B5E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시큐리트를 위한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B29D-05C0-4AA6-B3B1-618B4B5E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/>
              <a:t>스프링 시큐리티 관련 라이브러리</a:t>
            </a:r>
            <a:endParaRPr lang="en-US" altLang="ko-KR" sz="1400"/>
          </a:p>
          <a:p>
            <a:r>
              <a:rPr lang="ko-KR" altLang="en-US" sz="1400"/>
              <a:t>스프링 시큐리티를 </a:t>
            </a:r>
            <a:r>
              <a:rPr lang="en-US" altLang="ko-KR" sz="1400"/>
              <a:t>JSP</a:t>
            </a:r>
            <a:r>
              <a:rPr lang="ko-KR" altLang="en-US" sz="1400"/>
              <a:t>에서 적용하기 위한 </a:t>
            </a:r>
            <a:r>
              <a:rPr lang="en-US" altLang="ko-KR" sz="1400"/>
              <a:t>taglib</a:t>
            </a: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002CD-F56F-445A-99BC-82C955CB25C7}"/>
              </a:ext>
            </a:extLst>
          </p:cNvPr>
          <p:cNvSpPr/>
          <p:nvPr/>
        </p:nvSpPr>
        <p:spPr>
          <a:xfrm>
            <a:off x="1048623" y="2229177"/>
            <a:ext cx="6727971" cy="446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spring-security-config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spring-security-core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https://mvnrepository.com/artifact/org.springframework.security/spring-security-taglibs --&gt;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taglibs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58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19E5-ED5C-4DDA-84D9-6A7A92E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security-config.xml</a:t>
            </a:r>
            <a:r>
              <a:rPr lang="ko-KR" altLang="en-US"/>
              <a:t>의 추가 </a:t>
            </a:r>
            <a:r>
              <a:rPr lang="en-US" altLang="ko-KR"/>
              <a:t>/web.xml</a:t>
            </a:r>
            <a:r>
              <a:rPr lang="ko-KR" altLang="en-US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1407-7F5A-41B7-B964-93B0401D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등에 추가하는 설정도 가능하지만 별도로 분리할 수 있음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529CB-0FE3-4871-9CA0-F39C1CCEA3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99226" y="2593940"/>
            <a:ext cx="2565645" cy="1529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FE78BB-0053-4C44-98CC-019EC3CD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9236"/>
              </p:ext>
            </p:extLst>
          </p:nvPr>
        </p:nvGraphicFramePr>
        <p:xfrm>
          <a:off x="2068760" y="4318319"/>
          <a:ext cx="5983550" cy="2174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550">
                  <a:extLst>
                    <a:ext uri="{9D8B030D-6E8A-4147-A177-3AD203B41FA5}">
                      <a16:colId xmlns:a16="http://schemas.microsoft.com/office/drawing/2014/main" val="3645295073"/>
                    </a:ext>
                  </a:extLst>
                </a:gridCol>
              </a:tblGrid>
              <a:tr h="20260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664090"/>
                  </a:ext>
                </a:extLst>
              </a:tr>
              <a:tr h="197195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&lt;filter-class&gt;org.springframework.web.filter.DelegatingFilterProxy&lt;/filter-class&gt;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&lt;filter-mapping&gt;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&lt;url-pattern&gt;/*&lt;/url-pattern&gt;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&lt;/filter-mapping&gt;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97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446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A7D1-69E8-4E9F-AFDE-4539E76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에서 </a:t>
            </a:r>
            <a:r>
              <a:rPr lang="en-US" altLang="ko-KR"/>
              <a:t>security-context.xml </a:t>
            </a:r>
            <a:r>
              <a:rPr lang="ko-KR" altLang="en-US"/>
              <a:t>인식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0EA03F-A0EB-4B49-9CC4-0C425222E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3073"/>
              </p:ext>
            </p:extLst>
          </p:nvPr>
        </p:nvGraphicFramePr>
        <p:xfrm>
          <a:off x="2724440" y="1760285"/>
          <a:ext cx="6191706" cy="1891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1706">
                  <a:extLst>
                    <a:ext uri="{9D8B030D-6E8A-4147-A177-3AD203B41FA5}">
                      <a16:colId xmlns:a16="http://schemas.microsoft.com/office/drawing/2014/main" val="4214551287"/>
                    </a:ext>
                  </a:extLst>
                </a:gridCol>
              </a:tblGrid>
              <a:tr h="22146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082105"/>
                  </a:ext>
                </a:extLst>
              </a:tr>
              <a:tr h="1670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&lt;!-- The definition of the Root Spring Container shared by all Servlets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and Filters --&gt;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&lt;context-param&gt;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&lt;param-name&gt;contextConfigLocation&lt;/param-name&gt;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&lt;param-value&gt;/WEB-INF/spring/root-context.xml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/WEB-INF/spring/security-context.xml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&lt;/param-value&gt;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&lt;/context-param&gt;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00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EC2D-0DDC-42E2-801B-E366DDD9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최초의 </a:t>
            </a:r>
            <a:r>
              <a:rPr lang="en-US" altLang="ko-KR"/>
              <a:t>security-context.xml</a:t>
            </a:r>
            <a:r>
              <a:rPr lang="ko-KR" altLang="en-US"/>
              <a:t>의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6181CF-1ABA-492D-A9C9-773825A03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21756"/>
              </p:ext>
            </p:extLst>
          </p:nvPr>
        </p:nvGraphicFramePr>
        <p:xfrm>
          <a:off x="1189513" y="1836717"/>
          <a:ext cx="9812973" cy="4341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2973">
                  <a:extLst>
                    <a:ext uri="{9D8B030D-6E8A-4147-A177-3AD203B41FA5}">
                      <a16:colId xmlns:a16="http://schemas.microsoft.com/office/drawing/2014/main" val="1068129821"/>
                    </a:ext>
                  </a:extLst>
                </a:gridCol>
              </a:tblGrid>
              <a:tr h="20983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security-context.xml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710505"/>
                  </a:ext>
                </a:extLst>
              </a:tr>
              <a:tr h="4131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&lt;?xml version="1.0" encoding="UTF-8"?&gt;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&lt;beans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="http://www.springframework.org/schema/beans"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xmlns:xsi</a:t>
                      </a:r>
                      <a:r>
                        <a:rPr lang="en-US" sz="1100" dirty="0">
                          <a:effectLst/>
                        </a:rPr>
                        <a:t>="http://www.w3.org/2001/XMLSchema-instance"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xmlns:security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xsi:schemaLocation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 http://www.springframework.org/schema/security/spring-security.xsd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http://www.springframework.org/schema/beans http://www.springframework.org/schema/beans/spring-beans.xsd"&gt;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&lt;</a:t>
                      </a:r>
                      <a:r>
                        <a:rPr lang="en-US" sz="1100" dirty="0" err="1">
                          <a:effectLst/>
                        </a:rPr>
                        <a:t>security:form-login</a:t>
                      </a:r>
                      <a:r>
                        <a:rPr lang="en-US" sz="1100" dirty="0">
                          <a:effectLst/>
                        </a:rPr>
                        <a:t> /&gt;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&lt;/beans&gt;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47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221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7916-0213-481B-983E-7F4C1F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시큐리티 적용이 필요한 </a:t>
            </a:r>
            <a:r>
              <a:rPr lang="en-US" altLang="ko-KR"/>
              <a:t>URI</a:t>
            </a:r>
            <a:r>
              <a:rPr lang="ko-KR" altLang="en-US"/>
              <a:t>설계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775E-CA9C-4522-8CF4-8907CDD3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8" y="1808847"/>
            <a:ext cx="7424956" cy="4351338"/>
          </a:xfrm>
        </p:spPr>
        <p:txBody>
          <a:bodyPr/>
          <a:lstStyle/>
          <a:p>
            <a:r>
              <a:rPr lang="ko-KR" altLang="ko-KR"/>
              <a:t>스프링 시큐리티의 최소한의 설정이 완료되었다면 시큐리티에 의해 제어가 필요한 </a:t>
            </a:r>
            <a:r>
              <a:rPr lang="en-US" altLang="ko-KR"/>
              <a:t>URI</a:t>
            </a:r>
            <a:r>
              <a:rPr lang="ko-KR" altLang="ko-KR"/>
              <a:t>를 설계</a:t>
            </a:r>
            <a:endParaRPr lang="en-US" altLang="ko-KR"/>
          </a:p>
          <a:p>
            <a:pPr lvl="1"/>
            <a:r>
              <a:rPr lang="en-US" altLang="ko-KR" sz="1400"/>
              <a:t>/sample/all -&gt; </a:t>
            </a:r>
            <a:r>
              <a:rPr lang="ko-KR" altLang="ko-KR" sz="1400"/>
              <a:t>로그인을 하지 않은 사용자도 접근 가능한 </a:t>
            </a:r>
            <a:r>
              <a:rPr lang="en-US" altLang="ko-KR" sz="1400"/>
              <a:t>URI </a:t>
            </a:r>
            <a:endParaRPr lang="ko-KR" altLang="ko-KR" sz="1400"/>
          </a:p>
          <a:p>
            <a:pPr lvl="1"/>
            <a:r>
              <a:rPr lang="en-US" altLang="ko-KR" sz="1400"/>
              <a:t>/sample/member -&gt; </a:t>
            </a:r>
            <a:r>
              <a:rPr lang="ko-KR" altLang="ko-KR" sz="1400"/>
              <a:t>로그인 한 사용자들만이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r>
              <a:rPr lang="en-US" altLang="ko-KR" sz="1400"/>
              <a:t>/sample/admin -&gt; </a:t>
            </a:r>
            <a:r>
              <a:rPr lang="ko-KR" altLang="ko-KR" sz="1400"/>
              <a:t>로그인 한 사용자들 중에서 관리자 권한을 가진 사용자만이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869FD1-4E09-415B-9203-3CC2E90094E2}"/>
              </a:ext>
            </a:extLst>
          </p:cNvPr>
          <p:cNvSpPr/>
          <p:nvPr/>
        </p:nvSpPr>
        <p:spPr>
          <a:xfrm>
            <a:off x="8590327" y="1808847"/>
            <a:ext cx="3305262" cy="4293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"/sample/*"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SampleController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"/all"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all can access everybody"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"/member"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doMember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logined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member"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"/admin"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doAdmin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 only"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8E6D9-6239-494A-A5BA-9EEA050E4CE0}"/>
              </a:ext>
            </a:extLst>
          </p:cNvPr>
          <p:cNvSpPr txBox="1">
            <a:spLocks/>
          </p:cNvSpPr>
          <p:nvPr/>
        </p:nvSpPr>
        <p:spPr>
          <a:xfrm>
            <a:off x="2499395" y="600018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Tomcat </a:t>
            </a:r>
            <a:r>
              <a:rPr lang="ko-KR" altLang="en-US"/>
              <a:t>다운로드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B275B-A4F4-4014-AB5B-807862276628}"/>
              </a:ext>
            </a:extLst>
          </p:cNvPr>
          <p:cNvSpPr txBox="1">
            <a:spLocks/>
          </p:cNvSpPr>
          <p:nvPr/>
        </p:nvSpPr>
        <p:spPr>
          <a:xfrm>
            <a:off x="2499395" y="1503621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JDK</a:t>
            </a:r>
            <a:r>
              <a:rPr lang="ko-KR" altLang="en-US"/>
              <a:t>버전에 맞게 다운로드 및 압축해제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7528A4-4254-4802-8A30-170916E9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12" y="2224671"/>
            <a:ext cx="6761526" cy="42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B4D-5C38-40F6-B74B-D5DED8E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시큐리티의 핵심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716E-16BB-4C5F-8CDD-3DBC00B9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AuthenticationManager </a:t>
            </a:r>
            <a:r>
              <a:rPr lang="ko-KR" altLang="en-US"/>
              <a:t>는 다양한 방식의 </a:t>
            </a:r>
            <a:r>
              <a:rPr lang="en-US" altLang="ko-KR"/>
              <a:t>AuthenticationProvider </a:t>
            </a:r>
            <a:r>
              <a:rPr lang="ko-KR" altLang="en-US"/>
              <a:t>를 이용해서 사용자 정보를 확인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23-8D83-46FF-AB77-DF8549539AE7}"/>
              </a:ext>
            </a:extLst>
          </p:cNvPr>
          <p:cNvSpPr txBox="1"/>
          <p:nvPr/>
        </p:nvSpPr>
        <p:spPr>
          <a:xfrm>
            <a:off x="1806332" y="3429000"/>
            <a:ext cx="30884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AuthenticationManager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2208790" y="4386743"/>
            <a:ext cx="22835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ProviderManager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50548" y="3798333"/>
            <a:ext cx="0" cy="5884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FDC07-2285-4A52-B24E-EB04B58E71B2}"/>
              </a:ext>
            </a:extLst>
          </p:cNvPr>
          <p:cNvSpPr txBox="1"/>
          <p:nvPr/>
        </p:nvSpPr>
        <p:spPr>
          <a:xfrm>
            <a:off x="4983383" y="3439427"/>
            <a:ext cx="2629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AuthenticationProvider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2C438F-31B0-4B3D-89B9-4B936C9992DD}"/>
              </a:ext>
            </a:extLst>
          </p:cNvPr>
          <p:cNvCxnSpPr>
            <a:cxnSpLocks/>
          </p:cNvCxnSpPr>
          <p:nvPr/>
        </p:nvCxnSpPr>
        <p:spPr>
          <a:xfrm flipV="1">
            <a:off x="4521957" y="3798333"/>
            <a:ext cx="1144914" cy="58841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868C-FFD0-4D60-8DD1-1DD1E7452DCB}"/>
              </a:ext>
            </a:extLst>
          </p:cNvPr>
          <p:cNvSpPr txBox="1"/>
          <p:nvPr/>
        </p:nvSpPr>
        <p:spPr>
          <a:xfrm>
            <a:off x="8005010" y="3439427"/>
            <a:ext cx="2151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UserDetailsService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663E-03C4-44FF-BFD9-178F630DE3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12701" y="3624093"/>
            <a:ext cx="392876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1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150D-6C87-45D8-BCB3-4B6C17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로그인과 로그아웃처리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E405D-6EF0-4A8E-A2D8-815C479C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security-context.xml </a:t>
            </a:r>
            <a:r>
              <a:rPr lang="ko-KR" altLang="en-US"/>
              <a:t>접근제한 설정</a:t>
            </a:r>
            <a:endParaRPr lang="en-US" altLang="ko-KR"/>
          </a:p>
          <a:p>
            <a:r>
              <a:rPr lang="en-US" altLang="ko-KR"/>
              <a:t>access </a:t>
            </a:r>
            <a:r>
              <a:rPr lang="ko-KR" altLang="en-US"/>
              <a:t>속성은 기본적으로 표현식</a:t>
            </a:r>
            <a:r>
              <a:rPr lang="en-US" altLang="ko-KR"/>
              <a:t>(expression)</a:t>
            </a:r>
            <a:r>
              <a:rPr lang="ko-KR" altLang="en-US"/>
              <a:t>이나 문자열을 이용해서 처리 가능 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DE5CF4-8AC1-488C-8409-A4A6066B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79606"/>
              </p:ext>
            </p:extLst>
          </p:nvPr>
        </p:nvGraphicFramePr>
        <p:xfrm>
          <a:off x="2555077" y="3244088"/>
          <a:ext cx="6404770" cy="3067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770">
                  <a:extLst>
                    <a:ext uri="{9D8B030D-6E8A-4147-A177-3AD203B41FA5}">
                      <a16:colId xmlns:a16="http://schemas.microsoft.com/office/drawing/2014/main" val="52158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&lt;security:http&gt;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&lt;security:intercept-url pattern="/sample/all" access="permitAll"/&gt;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&lt;security:intercept-url pattern="/sample/member" access="hasRole('ROLE_MEMBER')"/&gt;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&lt;security:form-login 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&lt;/security:http&gt;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&lt;security:authentication-manager&gt;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&lt;/security:authentication-manager&gt;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&lt;/beans&gt;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57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5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50D9-8540-4211-BF95-7CD1B935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단순로그인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2B3C4-D6AD-4E8C-8C3C-942C2ACB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단순한 문자열로 권한을 지정할 수 있지만 </a:t>
            </a:r>
            <a:r>
              <a:rPr lang="en-US" altLang="ko-KR"/>
              <a:t>5</a:t>
            </a:r>
            <a:r>
              <a:rPr lang="ko-KR" altLang="en-US"/>
              <a:t>버전이상에서는 반드시 </a:t>
            </a:r>
            <a:r>
              <a:rPr lang="en-US" altLang="ko-KR"/>
              <a:t>PasswordEncoder</a:t>
            </a:r>
            <a:r>
              <a:rPr lang="ko-KR" altLang="en-US"/>
              <a:t>작업이 필요하므로 주의 </a:t>
            </a:r>
            <a:endParaRPr lang="en-US" altLang="ko-KR"/>
          </a:p>
          <a:p>
            <a:r>
              <a:rPr lang="en-US" altLang="ko-KR"/>
              <a:t>{noop}</a:t>
            </a:r>
            <a:r>
              <a:rPr lang="ko-KR" altLang="en-US"/>
              <a:t>을 이용해서 임시로 처리 가능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D0C2-B6FB-408F-ADC8-FB3C983ABBFE}"/>
              </a:ext>
            </a:extLst>
          </p:cNvPr>
          <p:cNvSpPr/>
          <p:nvPr/>
        </p:nvSpPr>
        <p:spPr>
          <a:xfrm>
            <a:off x="2063318" y="3398695"/>
            <a:ext cx="8065363" cy="3094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dirty="0"/>
              <a:t>&lt;</a:t>
            </a:r>
            <a:r>
              <a:rPr lang="en-US" altLang="ko-KR" sz="800" dirty="0" err="1"/>
              <a:t>security:user</a:t>
            </a:r>
            <a:r>
              <a:rPr lang="en-US" altLang="ko-KR" sz="800" dirty="0"/>
              <a:t> name="member" password="{</a:t>
            </a:r>
            <a:r>
              <a:rPr lang="en-US" altLang="ko-KR" sz="800" dirty="0" err="1"/>
              <a:t>noop</a:t>
            </a:r>
            <a:r>
              <a:rPr lang="en-US" altLang="ko-KR" sz="800" dirty="0"/>
              <a:t>}member" authorities="ROLE_MEMBER"/&gt;</a:t>
            </a:r>
            <a:endParaRPr lang="ko-KR" altLang="ko-K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8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5813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DCD5E-14AB-427E-97CF-A2AAAE4F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후 이동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4BD01-E06D-4B17-A58B-D4C40AE2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74" y="1509315"/>
            <a:ext cx="2733770" cy="1214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7FBD07-A317-4022-B9A4-E80A47C8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87" y="1511227"/>
            <a:ext cx="2983417" cy="12159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2ED60A-7779-4CFD-891D-5AA89DCE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81" y="1511228"/>
            <a:ext cx="2867558" cy="142419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CD11B90-5326-4F6E-9E09-BB2585C75913}"/>
              </a:ext>
            </a:extLst>
          </p:cNvPr>
          <p:cNvSpPr/>
          <p:nvPr/>
        </p:nvSpPr>
        <p:spPr>
          <a:xfrm>
            <a:off x="4400618" y="2119206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CF020D9-8D18-4509-8DAD-A021CE7E7FFB}"/>
              </a:ext>
            </a:extLst>
          </p:cNvPr>
          <p:cNvSpPr/>
          <p:nvPr/>
        </p:nvSpPr>
        <p:spPr>
          <a:xfrm>
            <a:off x="7384035" y="2119206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9A1F1-10E8-4193-BA35-E1232D51F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686" y="3331387"/>
            <a:ext cx="3543300" cy="2009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A345-7D6C-4D3A-AD2D-A77715A0F123}"/>
              </a:ext>
            </a:extLst>
          </p:cNvPr>
          <p:cNvSpPr txBox="1"/>
          <p:nvPr/>
        </p:nvSpPr>
        <p:spPr>
          <a:xfrm>
            <a:off x="5142986" y="3798127"/>
            <a:ext cx="545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JSESSIONID </a:t>
            </a:r>
            <a:r>
              <a:rPr lang="ko-KR" altLang="en-US" sz="1600" b="1"/>
              <a:t>쿠키를 삭제한 후 </a:t>
            </a:r>
            <a:endParaRPr lang="en-US" altLang="ko-KR" sz="1600" b="1"/>
          </a:p>
          <a:p>
            <a:r>
              <a:rPr lang="ko-KR" altLang="en-US" sz="1600" b="1"/>
              <a:t>동일 </a:t>
            </a:r>
            <a:r>
              <a:rPr lang="en-US" altLang="ko-KR" sz="1600" b="1"/>
              <a:t>URI</a:t>
            </a:r>
            <a:r>
              <a:rPr lang="ko-KR" altLang="en-US" sz="1600" b="1"/>
              <a:t>접근시에는 다시 로그인 필요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A331D7-201E-4183-8869-08F8CF14C04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432199" y="4683125"/>
            <a:ext cx="4679950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7530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BC8A-54CD-478A-A9C4-84F45C7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권한을 가지는 사용자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05C42-C820-454A-9E46-2E441FE89D04}"/>
              </a:ext>
            </a:extLst>
          </p:cNvPr>
          <p:cNvSpPr/>
          <p:nvPr/>
        </p:nvSpPr>
        <p:spPr>
          <a:xfrm>
            <a:off x="1808086" y="1496063"/>
            <a:ext cx="8300622" cy="395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"ROLE_MEMBER, ROLE_ADMIN"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39284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02F792-DC0C-46D3-AE35-C98730C4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91" y="553514"/>
            <a:ext cx="4980948" cy="1952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E65E1A-92E6-4F94-825D-B553F51F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023" y="3316032"/>
            <a:ext cx="4057650" cy="286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39A577-3003-41CE-A0EC-D8BC00F2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198" y="286183"/>
            <a:ext cx="3577889" cy="252803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643F01-BB1B-437F-9363-EFEC4007006A}"/>
              </a:ext>
            </a:extLst>
          </p:cNvPr>
          <p:cNvSpPr/>
          <p:nvPr/>
        </p:nvSpPr>
        <p:spPr>
          <a:xfrm rot="2821443">
            <a:off x="3813640" y="2623433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9300E9C-FF12-4573-84F2-764D7B48ACC0}"/>
              </a:ext>
            </a:extLst>
          </p:cNvPr>
          <p:cNvSpPr/>
          <p:nvPr/>
        </p:nvSpPr>
        <p:spPr>
          <a:xfrm rot="18878416">
            <a:off x="7203087" y="2623140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41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13B9-7281-430D-BA1F-0E41AE03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제한 메시지의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94A7-4CE8-42DE-9DF0-11B949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AccessDeniedHandler</a:t>
            </a:r>
            <a:r>
              <a:rPr lang="ko-KR" altLang="en-US" dirty="0"/>
              <a:t>를 구현하거나 </a:t>
            </a:r>
            <a:r>
              <a:rPr lang="en-US" altLang="ko-KR" dirty="0"/>
              <a:t>URI</a:t>
            </a:r>
            <a:r>
              <a:rPr lang="ko-KR" altLang="en-US" dirty="0"/>
              <a:t>를 지정해서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553D6-7475-4EA4-BAAC-743AF09B9E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9034" y="2362841"/>
            <a:ext cx="4319905" cy="1344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58C78B-43DF-417B-84CF-24BCA2F796A5}"/>
              </a:ext>
            </a:extLst>
          </p:cNvPr>
          <p:cNvSpPr/>
          <p:nvPr/>
        </p:nvSpPr>
        <p:spPr>
          <a:xfrm>
            <a:off x="6096000" y="2573324"/>
            <a:ext cx="43234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"/accessError"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CA0DB3-8E61-4E4F-93A8-57AEC0F02257}"/>
              </a:ext>
            </a:extLst>
          </p:cNvPr>
          <p:cNvSpPr/>
          <p:nvPr/>
        </p:nvSpPr>
        <p:spPr>
          <a:xfrm>
            <a:off x="2322989" y="4108207"/>
            <a:ext cx="7008920" cy="262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"http://java.sun.com/jsp/jstl/core"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${SPRING_SECURITY_403_EXCEPTION.getMessage()}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${msg}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u="sng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317B-5680-48B9-A3FE-8710652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CSRF </a:t>
            </a:r>
            <a:r>
              <a:rPr lang="ko-KR" altLang="en-US"/>
              <a:t>공격과 </a:t>
            </a:r>
            <a:r>
              <a:rPr lang="en-US" altLang="ko-KR"/>
              <a:t>CSRF</a:t>
            </a:r>
            <a:r>
              <a:rPr lang="ko-KR" altLang="en-US"/>
              <a:t>토큰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382-2699-4046-BC97-3BB5729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/>
              <a:t>사이트간 요청 위조</a:t>
            </a:r>
            <a:r>
              <a:rPr lang="en-US" altLang="ko-KR" sz="1400"/>
              <a:t>(Cross-site request forgery) </a:t>
            </a:r>
            <a:r>
              <a:rPr lang="ko-KR" altLang="en-US" sz="1400"/>
              <a:t>공격</a:t>
            </a:r>
            <a:endParaRPr lang="en-US" altLang="ko-KR" sz="1400"/>
          </a:p>
          <a:p>
            <a:r>
              <a:rPr lang="ko-KR" altLang="en-US" sz="1400"/>
              <a:t>웹 기본적으로 출처를 따지지 않는다는 점을 이용 </a:t>
            </a:r>
          </a:p>
        </p:txBody>
      </p:sp>
      <p:pic>
        <p:nvPicPr>
          <p:cNvPr id="5" name="Picture 2" descr="hacker iconì ëí ì´ë¯¸ì§ ê²ìê²°ê³¼">
            <a:extLst>
              <a:ext uri="{FF2B5EF4-FFF2-40B4-BE49-F238E27FC236}">
                <a16:creationId xmlns:a16="http://schemas.microsoft.com/office/drawing/2014/main" id="{39C648AA-DB70-4EFD-8E85-9A6373C5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45" y="4241182"/>
            <a:ext cx="1437401" cy="10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 descr="건물">
            <a:extLst>
              <a:ext uri="{FF2B5EF4-FFF2-40B4-BE49-F238E27FC236}">
                <a16:creationId xmlns:a16="http://schemas.microsoft.com/office/drawing/2014/main" id="{35653444-F8F4-4134-BEBB-995F6222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9748" y="2953004"/>
            <a:ext cx="914400" cy="914400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CEBBD73-FC6C-4B1B-B9E2-BA02802D15D4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3865707" y="3087143"/>
            <a:ext cx="830978" cy="1477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4C9430-C548-4E96-8503-0D4B3A6AD1DF}"/>
              </a:ext>
            </a:extLst>
          </p:cNvPr>
          <p:cNvSpPr txBox="1"/>
          <p:nvPr/>
        </p:nvSpPr>
        <p:spPr>
          <a:xfrm>
            <a:off x="2730639" y="3414039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1) CSRF</a:t>
            </a:r>
            <a:r>
              <a:rPr lang="ko-KR" altLang="en-US" sz="1050"/>
              <a:t>스크립트가 포함된 게시글 작성</a:t>
            </a:r>
          </a:p>
        </p:txBody>
      </p:sp>
      <p:pic>
        <p:nvPicPr>
          <p:cNvPr id="9" name="Picture 4" descr="victim iconì ëí ì´ë¯¸ì§ ê²ìê²°ê³¼">
            <a:extLst>
              <a:ext uri="{FF2B5EF4-FFF2-40B4-BE49-F238E27FC236}">
                <a16:creationId xmlns:a16="http://schemas.microsoft.com/office/drawing/2014/main" id="{32D4C35A-9861-4682-AEBD-1AACBE4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96" y="4461062"/>
            <a:ext cx="817206" cy="8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2E7D9D-14B5-4EFD-A83B-CCF7894D26C0}"/>
              </a:ext>
            </a:extLst>
          </p:cNvPr>
          <p:cNvCxnSpPr>
            <a:stCxn id="6" idx="3"/>
          </p:cNvCxnSpPr>
          <p:nvPr/>
        </p:nvCxnSpPr>
        <p:spPr>
          <a:xfrm>
            <a:off x="5934148" y="3410204"/>
            <a:ext cx="1096348" cy="105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60A3E5-80DF-419F-BC13-B2D671BDC576}"/>
              </a:ext>
            </a:extLst>
          </p:cNvPr>
          <p:cNvSpPr txBox="1"/>
          <p:nvPr/>
        </p:nvSpPr>
        <p:spPr>
          <a:xfrm>
            <a:off x="6496853" y="3651961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2) CSRF</a:t>
            </a:r>
            <a:r>
              <a:rPr lang="ko-KR" altLang="en-US" sz="1050"/>
              <a:t>스크립트가 포함된 게시글 조회</a:t>
            </a:r>
          </a:p>
        </p:txBody>
      </p:sp>
      <p:pic>
        <p:nvPicPr>
          <p:cNvPr id="12" name="그래픽 11" descr="건물">
            <a:extLst>
              <a:ext uri="{FF2B5EF4-FFF2-40B4-BE49-F238E27FC236}">
                <a16:creationId xmlns:a16="http://schemas.microsoft.com/office/drawing/2014/main" id="{5A7AA5E5-3F08-495F-9FA8-075C9B27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7733" y="5388292"/>
            <a:ext cx="9144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D8A5D2-6490-4851-80B3-AC600917D50C}"/>
              </a:ext>
            </a:extLst>
          </p:cNvPr>
          <p:cNvCxnSpPr>
            <a:endCxn id="12" idx="3"/>
          </p:cNvCxnSpPr>
          <p:nvPr/>
        </p:nvCxnSpPr>
        <p:spPr>
          <a:xfrm flipH="1">
            <a:off x="5912134" y="5141032"/>
            <a:ext cx="989289" cy="7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22FA7-0215-40AB-A124-DEC63A70AA74}"/>
              </a:ext>
            </a:extLst>
          </p:cNvPr>
          <p:cNvSpPr txBox="1"/>
          <p:nvPr/>
        </p:nvSpPr>
        <p:spPr>
          <a:xfrm>
            <a:off x="5128605" y="2491927"/>
            <a:ext cx="200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피해자가 자주 방문하는 사이트 </a:t>
            </a:r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93F7D-9675-478D-A626-818F4B8C3FD3}"/>
              </a:ext>
            </a:extLst>
          </p:cNvPr>
          <p:cNvSpPr txBox="1"/>
          <p:nvPr/>
        </p:nvSpPr>
        <p:spPr>
          <a:xfrm>
            <a:off x="6472992" y="5411432"/>
            <a:ext cx="1530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3) </a:t>
            </a:r>
            <a:r>
              <a:rPr lang="ko-KR" altLang="en-US" sz="1050"/>
              <a:t>자신도 모르게 </a:t>
            </a:r>
            <a:r>
              <a:rPr lang="en-US" altLang="ko-KR" sz="1050"/>
              <a:t>A</a:t>
            </a:r>
            <a:r>
              <a:rPr lang="ko-KR" altLang="en-US" sz="1050"/>
              <a:t>사이트에 공격자 계정 변경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FC21C-C2BB-4987-90D5-60C8660C0BEE}"/>
              </a:ext>
            </a:extLst>
          </p:cNvPr>
          <p:cNvSpPr txBox="1"/>
          <p:nvPr/>
        </p:nvSpPr>
        <p:spPr>
          <a:xfrm>
            <a:off x="4628663" y="5124380"/>
            <a:ext cx="200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실제 피해 사이트 </a:t>
            </a:r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16424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24E1-F5A7-4B1A-BAE6-563E1EAE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CSRF</a:t>
            </a:r>
            <a:r>
              <a:rPr lang="ko-KR" altLang="en-US"/>
              <a:t>토큰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29B8-B854-4DE0-A675-421EB62A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시큐리티는 기본적으로 </a:t>
            </a:r>
            <a:r>
              <a:rPr lang="en-US" altLang="ko-KR"/>
              <a:t>GET</a:t>
            </a:r>
            <a:r>
              <a:rPr lang="ko-KR" altLang="en-US"/>
              <a:t>방식을 제외하고 모든 요청에 </a:t>
            </a:r>
            <a:r>
              <a:rPr lang="en-US" altLang="ko-KR"/>
              <a:t>CRSF</a:t>
            </a:r>
            <a:r>
              <a:rPr lang="ko-KR" altLang="en-US"/>
              <a:t>토큰 사용 </a:t>
            </a:r>
            <a:endParaRPr lang="en-US" altLang="ko-KR"/>
          </a:p>
          <a:p>
            <a:r>
              <a:rPr lang="en-US" altLang="ko-KR"/>
              <a:t>&lt;form&gt;</a:t>
            </a:r>
            <a:r>
              <a:rPr lang="ko-KR" altLang="en-US"/>
              <a:t>등의 데이터 전송시에 </a:t>
            </a:r>
            <a:r>
              <a:rPr lang="en-US" altLang="ko-KR"/>
              <a:t>CSRF</a:t>
            </a:r>
            <a:r>
              <a:rPr lang="ko-KR" altLang="en-US"/>
              <a:t>토큰을 같이 전송하도록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4B9D2-6E58-41D3-831C-8401AE5D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45" y="3953027"/>
            <a:ext cx="5353050" cy="87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374AFF-AA63-4196-BF83-72AF0E0A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445" y="4941742"/>
            <a:ext cx="5353050" cy="895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42438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3937-116F-452B-9388-36C3113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로그인 성공과 </a:t>
            </a:r>
            <a:r>
              <a:rPr lang="en-US" altLang="ko-KR"/>
              <a:t>AuthenticationSuccessHandler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63A62-C958-412C-9959-F04B30CA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로그인 성공후 특정 </a:t>
            </a:r>
            <a:r>
              <a:rPr lang="en-US" altLang="ko-KR"/>
              <a:t>URI</a:t>
            </a:r>
            <a:r>
              <a:rPr lang="ko-KR" altLang="en-US"/>
              <a:t>로 이동하거나 쿠키 처리 등의 추가적인 작업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15BF71-36AD-4000-BD2E-52D74C4D8930}"/>
              </a:ext>
            </a:extLst>
          </p:cNvPr>
          <p:cNvSpPr/>
          <p:nvPr/>
        </p:nvSpPr>
        <p:spPr>
          <a:xfrm>
            <a:off x="2073583" y="2548482"/>
            <a:ext cx="8044833" cy="41678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CustomLoginSuccessHandler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AuthenticationSuccessHandler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8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onAuthenticationSuccess(HttpServletRequest 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HttpServletResponse 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Authentication 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IOException, ServletException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Success"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List&lt;String&gt; 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ArrayList&lt;&gt;();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.getAuthorities().forEach(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.getAuthority());</a:t>
            </a: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 NAMES: 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"ROLE_ADMIN"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7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FA94C-CCC1-480E-AE2D-D4C8D2EBECD1}"/>
              </a:ext>
            </a:extLst>
          </p:cNvPr>
          <p:cNvSpPr txBox="1">
            <a:spLocks/>
          </p:cNvSpPr>
          <p:nvPr/>
        </p:nvSpPr>
        <p:spPr>
          <a:xfrm>
            <a:off x="2152650" y="490961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스프링 프로젝트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A6F94-5F88-4AE8-B06F-AA0AA9DCA265}"/>
              </a:ext>
            </a:extLst>
          </p:cNvPr>
          <p:cNvSpPr txBox="1">
            <a:spLocks/>
          </p:cNvSpPr>
          <p:nvPr/>
        </p:nvSpPr>
        <p:spPr>
          <a:xfrm>
            <a:off x="2152650" y="1394564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Spring</a:t>
            </a:r>
            <a:r>
              <a:rPr lang="ko-KR" altLang="en-US"/>
              <a:t> 프로젝트 중에서 </a:t>
            </a:r>
            <a:r>
              <a:rPr lang="en-US" altLang="ko-KR"/>
              <a:t>‘Spring Legacy Project’ </a:t>
            </a:r>
            <a:r>
              <a:rPr lang="ko-KR" altLang="en-US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F028E-E653-41B3-821A-E785AD6711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4707" y="2049347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85844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BC18AE-40F0-4381-98EF-5BF3E3D878D3}"/>
              </a:ext>
            </a:extLst>
          </p:cNvPr>
          <p:cNvSpPr/>
          <p:nvPr/>
        </p:nvSpPr>
        <p:spPr>
          <a:xfrm>
            <a:off x="1737064" y="123704"/>
            <a:ext cx="8238477" cy="35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"customAccessDenied"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"org.zerock.security.CustomAccessDeniedHandler"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"customLoginSuccess"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"org.zerock.security.CustomLoginSuccessHandler"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"/sample/all"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"permitAll"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"hasRole('ROLE_MEMBER')"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"hasRole('ROLE_ADMIN')"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"customAccessDenied"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login-page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authentication-success-handler-ref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"customLoginSuccess"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&lt;security:csrf disabled="true"/&gt;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276AA-6F8B-4070-AA33-C70A34DCB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1872" y="3916106"/>
            <a:ext cx="5731510" cy="25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21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226F-9F40-4906-AB57-F528892F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로그아웃의 처리와 </a:t>
            </a:r>
            <a:r>
              <a:rPr lang="en-US" altLang="ko-KR"/>
              <a:t>LogoutSuccessHandler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EAECD-0FAA-4407-B7AA-D21DE2E7220D}"/>
              </a:ext>
            </a:extLst>
          </p:cNvPr>
          <p:cNvSpPr/>
          <p:nvPr/>
        </p:nvSpPr>
        <p:spPr>
          <a:xfrm>
            <a:off x="2177817" y="2275516"/>
            <a:ext cx="435893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&lt;security:logout logout-url="/customLogout" invalidate-session="true" /&gt;</a:t>
            </a:r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C8064F-F8B7-480E-93AE-7D4E15310FF9}"/>
              </a:ext>
            </a:extLst>
          </p:cNvPr>
          <p:cNvSpPr/>
          <p:nvPr/>
        </p:nvSpPr>
        <p:spPr>
          <a:xfrm>
            <a:off x="2177817" y="3510554"/>
            <a:ext cx="6644936" cy="1843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Logout Page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"/customLogout"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${_csrf.parameterName}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${_csrf.token}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26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AD0CD-CDEB-4E6E-8256-D51ECE93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</a:t>
            </a:r>
            <a:r>
              <a:rPr lang="ko-KR" altLang="en-US" dirty="0"/>
              <a:t>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25873-64B7-4C8F-BD02-6BCBB8CE8942}"/>
              </a:ext>
            </a:extLst>
          </p:cNvPr>
          <p:cNvSpPr/>
          <p:nvPr/>
        </p:nvSpPr>
        <p:spPr>
          <a:xfrm>
            <a:off x="2119095" y="2374480"/>
            <a:ext cx="661946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0955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E061-837E-4F36-857A-ED2A697A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PasswordEncoder</a:t>
            </a:r>
            <a:r>
              <a:rPr lang="ko-KR" altLang="en-US" dirty="0"/>
              <a:t>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EC758-8FCA-4DFB-8795-4EBB4C06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4</a:t>
            </a:r>
            <a:r>
              <a:rPr lang="ko-KR" altLang="ko-KR" sz="1600" dirty="0"/>
              <a:t>버전까지는 위와 같이 별도의 </a:t>
            </a:r>
            <a:r>
              <a:rPr lang="en-US" altLang="ko-KR" sz="1600" dirty="0" err="1"/>
              <a:t>PasswordEncoder</a:t>
            </a:r>
            <a:r>
              <a:rPr lang="ko-KR" altLang="ko-KR" sz="1600" dirty="0"/>
              <a:t>를 이용하고 싶지 않을 때 </a:t>
            </a:r>
            <a:r>
              <a:rPr lang="en-US" altLang="ko-KR" sz="1600" dirty="0" err="1"/>
              <a:t>NoOpPasswordEncoder</a:t>
            </a:r>
            <a:r>
              <a:rPr lang="ko-KR" altLang="ko-KR" sz="1600" dirty="0"/>
              <a:t>를 이용해서 처리할 수 있었지만</a:t>
            </a:r>
            <a:r>
              <a:rPr lang="en-US" altLang="ko-KR" sz="1600" dirty="0"/>
              <a:t>, 5</a:t>
            </a:r>
            <a:r>
              <a:rPr lang="ko-KR" altLang="ko-KR" sz="1600" dirty="0"/>
              <a:t>버전부터는 </a:t>
            </a:r>
            <a:r>
              <a:rPr lang="en-US" altLang="ko-KR" sz="1600" dirty="0"/>
              <a:t>Deprecated</a:t>
            </a:r>
            <a:r>
              <a:rPr lang="ko-KR" altLang="ko-KR" sz="1600" dirty="0"/>
              <a:t>되어서 더 이상 사용할 수 </a:t>
            </a:r>
            <a:r>
              <a:rPr lang="ko-KR" altLang="en-US" sz="1600" dirty="0"/>
              <a:t>없음으로 주의</a:t>
            </a:r>
            <a:endParaRPr lang="en-US" altLang="ko-KR" sz="1600" dirty="0"/>
          </a:p>
          <a:p>
            <a:r>
              <a:rPr lang="ko-KR" altLang="en-US" sz="1600" dirty="0"/>
              <a:t>암호화를 피하고 싶다면 직접 </a:t>
            </a:r>
            <a:r>
              <a:rPr lang="en-US" altLang="ko-KR" sz="1600" dirty="0" err="1"/>
              <a:t>PasswordEncoder</a:t>
            </a:r>
            <a:r>
              <a:rPr lang="ko-KR" altLang="en-US" sz="1600" dirty="0"/>
              <a:t>를 구현 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6F4590-CADE-4EDC-92E4-6587565E7C00}"/>
              </a:ext>
            </a:extLst>
          </p:cNvPr>
          <p:cNvSpPr/>
          <p:nvPr/>
        </p:nvSpPr>
        <p:spPr>
          <a:xfrm>
            <a:off x="2358887" y="3063292"/>
            <a:ext cx="6712226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&gt;-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69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9E8B-B1BB-4C1D-BCA0-69100DB5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BCryptPasswordEncoder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601E9-1169-4E6C-AE1A-36F08386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err="1"/>
              <a:t>bcrypt</a:t>
            </a:r>
            <a:r>
              <a:rPr lang="ko-KR" altLang="ko-KR" sz="1400" dirty="0"/>
              <a:t>는 태생 자체가 패스워드를 저장하는 용도로 설계된 해시 함수로 특정 문자열을 암호화하고</a:t>
            </a:r>
            <a:r>
              <a:rPr lang="en-US" altLang="ko-KR" sz="1400" dirty="0"/>
              <a:t>, </a:t>
            </a:r>
            <a:r>
              <a:rPr lang="ko-KR" altLang="ko-KR" sz="1400" dirty="0"/>
              <a:t>체크하는 쪽에서는 암호화된 패스워드가 가능한 </a:t>
            </a:r>
            <a:r>
              <a:rPr lang="ko-KR" altLang="ko-KR" sz="1400" dirty="0" err="1"/>
              <a:t>패스워드인지만</a:t>
            </a:r>
            <a:r>
              <a:rPr lang="ko-KR" altLang="ko-KR" sz="1400" dirty="0"/>
              <a:t> 확인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EA5D3-612C-4C02-A336-646884F1573C}"/>
              </a:ext>
            </a:extLst>
          </p:cNvPr>
          <p:cNvSpPr/>
          <p:nvPr/>
        </p:nvSpPr>
        <p:spPr>
          <a:xfrm>
            <a:off x="2385392" y="2345720"/>
            <a:ext cx="7653959" cy="1210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"org.springframework.security.crypto.bcrypt.BCryptPasswordEncoder"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A61A9-3DBA-4C6B-866D-135074A8E203}"/>
              </a:ext>
            </a:extLst>
          </p:cNvPr>
          <p:cNvSpPr/>
          <p:nvPr/>
        </p:nvSpPr>
        <p:spPr>
          <a:xfrm>
            <a:off x="2385392" y="3585834"/>
            <a:ext cx="7653959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7043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3C1D-1048-4E44-9DD5-C1449189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인코딩된</a:t>
            </a:r>
            <a:r>
              <a:rPr lang="ko-KR" altLang="en-US" dirty="0"/>
              <a:t> 패스워드를 가지는 사용자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05589-0861-433C-BB3A-4771B3F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코드를 이용해서 패스워드를 인코딩한 후 </a:t>
            </a:r>
            <a:r>
              <a:rPr lang="en-US" altLang="ko-KR" dirty="0"/>
              <a:t>insert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6FC87-8D41-45C0-BE46-5406D632B63E}"/>
              </a:ext>
            </a:extLst>
          </p:cNvPr>
          <p:cNvSpPr/>
          <p:nvPr/>
        </p:nvSpPr>
        <p:spPr>
          <a:xfrm>
            <a:off x="2519699" y="2836059"/>
            <a:ext cx="6229350" cy="2766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DataSource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</a:t>
            </a:r>
            <a:r>
              <a:rPr lang="en-US" altLang="ko-KR" dirty="0" err="1"/>
              <a:t>pstmt.setString</a:t>
            </a:r>
            <a:r>
              <a:rPr lang="en-US" altLang="ko-KR" dirty="0"/>
              <a:t>(2, </a:t>
            </a:r>
            <a:r>
              <a:rPr lang="en-US" altLang="ko-KR" dirty="0" err="1"/>
              <a:t>pwencoder.encode</a:t>
            </a:r>
            <a:r>
              <a:rPr lang="en-US" altLang="ko-KR" dirty="0"/>
              <a:t>("pw" + </a:t>
            </a:r>
            <a:r>
              <a:rPr lang="en-US" altLang="ko-KR" dirty="0" err="1"/>
              <a:t>i</a:t>
            </a:r>
            <a:r>
              <a:rPr lang="en-US" altLang="ko-KR" dirty="0"/>
              <a:t>));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49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327D-C98C-49CF-84A2-67B6E6B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security-context.xml</a:t>
            </a:r>
            <a:r>
              <a:rPr lang="ko-KR" altLang="en-US" dirty="0"/>
              <a:t>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70CC4-A2AD-42FD-A616-744DA9CF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변경된 방식으로 로그인 처리를 하는지 우선적으로 확인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EC3810-0BB7-4AF6-8024-C6AE51D23546}"/>
              </a:ext>
            </a:extLst>
          </p:cNvPr>
          <p:cNvSpPr/>
          <p:nvPr/>
        </p:nvSpPr>
        <p:spPr>
          <a:xfrm>
            <a:off x="2463043" y="2845915"/>
            <a:ext cx="6572774" cy="2437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user-service-ref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43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9445-713F-4D80-86AC-9131DCBE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활용하기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E3DA6-A9E6-4D51-8607-3645034F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에서는 시큐리티 태그들을 이용해서 처리 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sec:authentication</a:t>
            </a:r>
            <a:r>
              <a:rPr lang="en-US" altLang="ko-KR" dirty="0"/>
              <a:t>&gt; </a:t>
            </a:r>
            <a:r>
              <a:rPr lang="ko-KR" altLang="ko-KR" dirty="0"/>
              <a:t>태그와 </a:t>
            </a:r>
            <a:r>
              <a:rPr lang="en-US" altLang="ko-KR" dirty="0"/>
              <a:t>principal</a:t>
            </a:r>
            <a:r>
              <a:rPr lang="ko-KR" altLang="ko-KR" dirty="0"/>
              <a:t>이라는 이름의 속성을 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93EB5A-4968-4476-A4EA-AF8C51EA201E}"/>
              </a:ext>
            </a:extLst>
          </p:cNvPr>
          <p:cNvSpPr/>
          <p:nvPr/>
        </p:nvSpPr>
        <p:spPr>
          <a:xfrm>
            <a:off x="2713139" y="3499925"/>
            <a:ext cx="6765721" cy="2459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"principal"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사용자이름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사용자아이디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권한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리스트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principal.member.authList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8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5AAE0-C7D4-4434-A366-76A16C9F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표현식을 이용하는 동적 화면 구성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D3E1FD-57B6-4B9B-ACFB-A3CF0D12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25278"/>
              </p:ext>
            </p:extLst>
          </p:nvPr>
        </p:nvGraphicFramePr>
        <p:xfrm>
          <a:off x="2508307" y="1543573"/>
          <a:ext cx="7269935" cy="2521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293">
                  <a:extLst>
                    <a:ext uri="{9D8B030D-6E8A-4147-A177-3AD203B41FA5}">
                      <a16:colId xmlns:a16="http://schemas.microsoft.com/office/drawing/2014/main" val="1314511506"/>
                    </a:ext>
                  </a:extLst>
                </a:gridCol>
                <a:gridCol w="5247642">
                  <a:extLst>
                    <a:ext uri="{9D8B030D-6E8A-4147-A177-3AD203B41FA5}">
                      <a16:colId xmlns:a16="http://schemas.microsoft.com/office/drawing/2014/main" val="1617878790"/>
                    </a:ext>
                  </a:extLst>
                </a:gridCol>
              </a:tblGrid>
              <a:tr h="2056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표현식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129624"/>
                  </a:ext>
                </a:extLst>
              </a:tr>
              <a:tr h="429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hasRole( [role] 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hasAuthority( [authority]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해당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629567"/>
                  </a:ext>
                </a:extLst>
              </a:tr>
              <a:tr h="652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hasAnyRole( [role,role2])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hasAnyAuthority([authority])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여러 권한들 중에서 하나라도 해당하는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467638"/>
                  </a:ext>
                </a:extLst>
              </a:tr>
              <a:tr h="205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principal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현재 사용자 정보를 의미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484734"/>
                  </a:ext>
                </a:extLst>
              </a:tr>
              <a:tr h="205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permitAll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허용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4935096"/>
                  </a:ext>
                </a:extLst>
              </a:tr>
              <a:tr h="205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denyAll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거부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253819"/>
                  </a:ext>
                </a:extLst>
              </a:tr>
              <a:tr h="205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isAnomymous(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익명의 사용자의 경우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ko-KR" sz="1100">
                          <a:effectLst/>
                        </a:rPr>
                        <a:t>로그인을 하지 않은 경우도 해당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843713"/>
                  </a:ext>
                </a:extLst>
              </a:tr>
              <a:tr h="205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인증된 사용자면 </a:t>
                      </a:r>
                      <a:r>
                        <a:rPr lang="en-US" sz="1100">
                          <a:effectLst/>
                        </a:rPr>
                        <a:t>true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576590"/>
                  </a:ext>
                </a:extLst>
              </a:tr>
              <a:tr h="205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isFullyAuthenticated(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Remember-me</a:t>
                      </a:r>
                      <a:r>
                        <a:rPr lang="ko-KR" sz="1100" dirty="0">
                          <a:effectLst/>
                        </a:rPr>
                        <a:t>로 인증된 것이 아닌 인증된 사용자인 경우 </a:t>
                      </a: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79576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EF1C608-6454-46D9-A7F2-6BC022719A3D}"/>
              </a:ext>
            </a:extLst>
          </p:cNvPr>
          <p:cNvSpPr/>
          <p:nvPr/>
        </p:nvSpPr>
        <p:spPr>
          <a:xfrm>
            <a:off x="1641971" y="4271998"/>
            <a:ext cx="3774521" cy="232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isAnonymous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로그인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isAuthenticated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1E48F-D69B-4256-821A-D89E6EC61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4939" y="4739074"/>
            <a:ext cx="4484831" cy="13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6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D4055-1E6E-4756-9911-6E3AB12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로그인</a:t>
            </a:r>
            <a:r>
              <a:rPr lang="en-US" altLang="ko-KR" dirty="0"/>
              <a:t>(remember-me)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A752D-50F4-4D4E-A90C-22708CDB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경우 </a:t>
            </a:r>
            <a:r>
              <a:rPr lang="en-US" altLang="ko-KR" dirty="0"/>
              <a:t>‘remember-me’ </a:t>
            </a:r>
            <a:r>
              <a:rPr lang="ko-KR" altLang="ko-KR" dirty="0"/>
              <a:t>기능을 메모리상에서 처리하거나</a:t>
            </a:r>
            <a:r>
              <a:rPr lang="en-US" altLang="ko-KR" dirty="0"/>
              <a:t>, </a:t>
            </a:r>
            <a:r>
              <a:rPr lang="ko-KR" altLang="ko-KR" dirty="0"/>
              <a:t>데이터베이스를 이용하는 형태로 약간의 설정만으로 구현이 가능</a:t>
            </a:r>
            <a:endParaRPr lang="en-US" altLang="ko-KR" dirty="0"/>
          </a:p>
          <a:p>
            <a:r>
              <a:rPr lang="en-US" altLang="ko-KR" dirty="0"/>
              <a:t>security-context.xml</a:t>
            </a:r>
            <a:r>
              <a:rPr lang="ko-KR" altLang="ko-KR" dirty="0"/>
              <a:t>에는 </a:t>
            </a:r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 </a:t>
            </a:r>
            <a:r>
              <a:rPr lang="ko-KR" altLang="ko-KR" dirty="0"/>
              <a:t>태그를 이용해서 기능을 구현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</a:t>
            </a:r>
            <a:r>
              <a:rPr lang="ko-KR" altLang="ko-KR" dirty="0"/>
              <a:t>에는 아래와 같이 여러 속성</a:t>
            </a:r>
            <a:endParaRPr lang="en-US" altLang="ko-KR" dirty="0"/>
          </a:p>
          <a:p>
            <a:pPr lvl="1"/>
            <a:r>
              <a:rPr lang="en-US" altLang="ko-KR" sz="1200" dirty="0"/>
              <a:t>key: </a:t>
            </a:r>
            <a:r>
              <a:rPr lang="ko-KR" altLang="ko-KR" sz="1200" dirty="0"/>
              <a:t>쿠키에 사용되는 값을 암호화하기 위한 키</a:t>
            </a:r>
            <a:r>
              <a:rPr lang="en-US" altLang="ko-KR" sz="1200" dirty="0"/>
              <a:t>(key)</a:t>
            </a:r>
            <a:r>
              <a:rPr lang="ko-KR" altLang="ko-KR" sz="1200" dirty="0"/>
              <a:t>값</a:t>
            </a:r>
          </a:p>
          <a:p>
            <a:pPr lvl="1"/>
            <a:r>
              <a:rPr lang="en-US" altLang="ko-KR" sz="1200" dirty="0"/>
              <a:t>data-source-ref: DataSource</a:t>
            </a:r>
            <a:r>
              <a:rPr lang="ko-KR" altLang="ko-KR" sz="1200" dirty="0"/>
              <a:t>를 지정하고 테이블을 이용해서 기존 로그인 정보를 기록</a:t>
            </a:r>
            <a:r>
              <a:rPr lang="en-US" altLang="ko-KR" sz="1200" dirty="0"/>
              <a:t>(</a:t>
            </a:r>
            <a:r>
              <a:rPr lang="ko-KR" altLang="ko-KR" sz="1200" dirty="0"/>
              <a:t>옵션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remember-me-cookie: </a:t>
            </a:r>
            <a:r>
              <a:rPr lang="ko-KR" altLang="ko-KR" sz="1200" dirty="0"/>
              <a:t>브라우저에 보관되는 쿠키의 이름을 지정합니다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기본값은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입니다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remember-me-parameter: </a:t>
            </a:r>
            <a:r>
              <a:rPr lang="ko-KR" altLang="ko-KR" sz="1200" dirty="0"/>
              <a:t>웹 화면에서 로그인할 때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는 대부분 체크박스를 이용해서 처리합니다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이 때 체크박스 태그의</a:t>
            </a:r>
            <a:r>
              <a:rPr lang="en-US" altLang="ko-KR" sz="1200" dirty="0"/>
              <a:t>name</a:t>
            </a:r>
            <a:r>
              <a:rPr lang="ko-KR" altLang="ko-KR" sz="1200" dirty="0"/>
              <a:t>속성을 의미합니다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lvl="1"/>
            <a:r>
              <a:rPr lang="en-US" altLang="ko-KR" sz="1200" dirty="0"/>
              <a:t>token-validity-seconds: </a:t>
            </a:r>
            <a:r>
              <a:rPr lang="ko-KR" altLang="ko-KR" sz="1200" dirty="0"/>
              <a:t>쿠키의 유효시간을 지정합니다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0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9844E-C531-405D-936A-ACB896E59EF9}"/>
              </a:ext>
            </a:extLst>
          </p:cNvPr>
          <p:cNvSpPr txBox="1">
            <a:spLocks/>
          </p:cNvSpPr>
          <p:nvPr/>
        </p:nvSpPr>
        <p:spPr>
          <a:xfrm>
            <a:off x="2012834" y="44901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pom.xml</a:t>
            </a:r>
            <a:r>
              <a:rPr lang="ko-KR" altLang="en-US"/>
              <a:t>의 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A6B0B-8F83-4A42-92D5-E00300063568}"/>
              </a:ext>
            </a:extLst>
          </p:cNvPr>
          <p:cNvSpPr txBox="1">
            <a:spLocks/>
          </p:cNvSpPr>
          <p:nvPr/>
        </p:nvSpPr>
        <p:spPr>
          <a:xfrm>
            <a:off x="2012834" y="135262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프로젝트의 버전 변경 </a:t>
            </a:r>
            <a:r>
              <a:rPr lang="en-US" altLang="ko-KR"/>
              <a:t>=&gt; 5.0.7</a:t>
            </a:r>
          </a:p>
          <a:p>
            <a:r>
              <a:rPr lang="en-US" altLang="ko-KR"/>
              <a:t>Java </a:t>
            </a:r>
            <a:r>
              <a:rPr lang="ko-KR" altLang="en-US"/>
              <a:t>버전 변경 및 </a:t>
            </a:r>
            <a:r>
              <a:rPr lang="en-US" altLang="ko-KR"/>
              <a:t>‘Maven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Update Project’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37750-518A-4D6A-A423-C6BAC5E3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53" y="2616155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14855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D3CB2-7112-4282-B114-0B2B7D40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68C4-4139-4182-962C-BFD210E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자동 로그인 기능을 이용하는 경우에 사용자가 로그아웃을 하면 기존과 달리 자동 로그인에 사용하는 쿠키도 삭제해 주도록 쿠키를 삭제하는 항목을 </a:t>
            </a:r>
            <a:r>
              <a:rPr lang="en-US" altLang="ko-KR" sz="1800" dirty="0"/>
              <a:t>security-context.xml</a:t>
            </a:r>
            <a:r>
              <a:rPr lang="ko-KR" altLang="ko-KR" sz="1800" dirty="0"/>
              <a:t>에 지정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F3446-49F1-47EF-A795-7245ED733325}"/>
              </a:ext>
            </a:extLst>
          </p:cNvPr>
          <p:cNvSpPr/>
          <p:nvPr/>
        </p:nvSpPr>
        <p:spPr>
          <a:xfrm>
            <a:off x="2152650" y="2734984"/>
            <a:ext cx="7886699" cy="879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security:logout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invalidate-session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delete-cookies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"remember-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me,JSESSION_ID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0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D2DD-3D44-487F-B760-50A6C834D8FB}"/>
              </a:ext>
            </a:extLst>
          </p:cNvPr>
          <p:cNvSpPr txBox="1">
            <a:spLocks/>
          </p:cNvSpPr>
          <p:nvPr/>
        </p:nvSpPr>
        <p:spPr>
          <a:xfrm>
            <a:off x="2331615" y="457405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프로젝트의 실행 확인 및 경로 조정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615D7-AF44-4BAB-AFB0-F06876DB3C3C}"/>
              </a:ext>
            </a:extLst>
          </p:cNvPr>
          <p:cNvSpPr txBox="1">
            <a:spLocks/>
          </p:cNvSpPr>
          <p:nvPr/>
        </p:nvSpPr>
        <p:spPr>
          <a:xfrm>
            <a:off x="2331615" y="1361008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Tocmat</a:t>
            </a:r>
            <a:r>
              <a:rPr lang="ko-KR" altLang="en-US"/>
              <a:t>을 이용한 프로젝트 실행 및 경로를 </a:t>
            </a:r>
            <a:r>
              <a:rPr lang="en-US" altLang="ko-KR"/>
              <a:t>‘/’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조정 </a:t>
            </a:r>
            <a:endParaRPr lang="en-US" altLang="ko-KR"/>
          </a:p>
          <a:p>
            <a:pPr lvl="1"/>
            <a:r>
              <a:rPr lang="en-US" altLang="ko-KR"/>
              <a:t>Tomcat</a:t>
            </a:r>
            <a:r>
              <a:rPr lang="ko-KR" altLang="en-US"/>
              <a:t>의 </a:t>
            </a:r>
            <a:r>
              <a:rPr lang="en-US" altLang="ko-KR"/>
              <a:t>‘Modules’</a:t>
            </a:r>
            <a:r>
              <a:rPr lang="ko-KR" altLang="en-US"/>
              <a:t>를 이용</a:t>
            </a:r>
            <a:endParaRPr lang="en-US" altLang="ko-KR"/>
          </a:p>
          <a:p>
            <a:pPr lvl="1"/>
            <a:r>
              <a:rPr lang="ko-KR" altLang="en-US"/>
              <a:t>프로젝트의 </a:t>
            </a:r>
            <a:r>
              <a:rPr lang="en-US" altLang="ko-KR"/>
              <a:t>‘Web Settings’</a:t>
            </a:r>
            <a:r>
              <a:rPr lang="ko-KR" altLang="en-US"/>
              <a:t>를 이용해서 조정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FEDF3-169F-44BD-A219-4F4AE3A68F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4011" y="2493920"/>
            <a:ext cx="7055666" cy="233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214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4398CEB-F84D-4D10-B1AA-ED45001D54F8}"/>
              </a:ext>
            </a:extLst>
          </p:cNvPr>
          <p:cNvSpPr txBox="1">
            <a:spLocks/>
          </p:cNvSpPr>
          <p:nvPr/>
        </p:nvSpPr>
        <p:spPr>
          <a:xfrm>
            <a:off x="2532951" y="1285508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컴파일시에 </a:t>
            </a:r>
            <a:r>
              <a:rPr lang="en-US" altLang="ko-KR"/>
              <a:t>getter/setter, </a:t>
            </a:r>
            <a:r>
              <a:rPr lang="ko-KR" altLang="en-US"/>
              <a:t>생성자</a:t>
            </a:r>
            <a:r>
              <a:rPr lang="en-US" altLang="ko-KR"/>
              <a:t>, toString( )</a:t>
            </a:r>
            <a:r>
              <a:rPr lang="ko-KR" altLang="en-US"/>
              <a:t>등을 자동으로 생성해 주기 때문에 편리함 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https://projectlombok.org/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다운로드 후에 </a:t>
            </a:r>
            <a:r>
              <a:rPr lang="en-US" altLang="ko-KR"/>
              <a:t>Eclipse</a:t>
            </a:r>
            <a:r>
              <a:rPr lang="ko-KR" altLang="en-US"/>
              <a:t>에 추가 설치 필요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ABB2F41-FB49-41B2-9D8B-C20844F74A26}"/>
              </a:ext>
            </a:extLst>
          </p:cNvPr>
          <p:cNvSpPr txBox="1">
            <a:spLocks/>
          </p:cNvSpPr>
          <p:nvPr/>
        </p:nvSpPr>
        <p:spPr>
          <a:xfrm>
            <a:off x="2532951" y="381903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개발을 위한 준비 </a:t>
            </a:r>
            <a:r>
              <a:rPr lang="en-US" altLang="ko-KR"/>
              <a:t>(Lombok</a:t>
            </a:r>
            <a:r>
              <a:rPr lang="ko-KR" altLang="en-US"/>
              <a:t> 라이브러리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F35F7-89F0-4650-88F7-9BC4E28857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47890" y="4035104"/>
            <a:ext cx="4696219" cy="256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7360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4E562-13C9-43B1-B4C5-F79A45254394}"/>
              </a:ext>
            </a:extLst>
          </p:cNvPr>
          <p:cNvSpPr txBox="1">
            <a:spLocks/>
          </p:cNvSpPr>
          <p:nvPr/>
        </p:nvSpPr>
        <p:spPr>
          <a:xfrm>
            <a:off x="2272892" y="373516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DataSource </a:t>
            </a:r>
            <a:r>
              <a:rPr lang="ko-KR" altLang="en-US"/>
              <a:t>설정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999EB-2DA4-4F12-BAD5-E24842E1E3A3}"/>
              </a:ext>
            </a:extLst>
          </p:cNvPr>
          <p:cNvSpPr txBox="1"/>
          <p:nvPr/>
        </p:nvSpPr>
        <p:spPr>
          <a:xfrm>
            <a:off x="2272892" y="4710643"/>
            <a:ext cx="803717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&lt;bean id="hikariConfig" class="com.zaxxer.hikari.HikariConfig"&gt;</a:t>
            </a:r>
            <a:br>
              <a:rPr lang="en-US" altLang="ko-KR" sz="1400"/>
            </a:br>
            <a:r>
              <a:rPr lang="en-US" altLang="ko-KR" sz="1400"/>
              <a:t>&lt;property name="driverClassName" value="net.sf.log4jdbc.sql.jdbcapi.DriverSpy"&gt;&lt;/property&gt;</a:t>
            </a:r>
          </a:p>
          <a:p>
            <a:r>
              <a:rPr lang="en-US" altLang="ko-KR" sz="1400"/>
              <a:t>&lt;property name="jdbcUrl" value="jdbc:log4jdbc:mariadb://localhost:3306/TEST"&gt;&lt;/property&gt;</a:t>
            </a:r>
          </a:p>
          <a:p>
            <a:r>
              <a:rPr lang="en-US" altLang="ko-KR" sz="1400"/>
              <a:t>&lt;property name="username" value=“******(</a:t>
            </a:r>
            <a:r>
              <a:rPr lang="ko-KR" altLang="en-US" sz="1400"/>
              <a:t>각자의 계정</a:t>
            </a:r>
            <a:r>
              <a:rPr lang="en-US" altLang="ko-KR" sz="1400"/>
              <a:t>)"&gt;&lt;/property&gt;</a:t>
            </a:r>
          </a:p>
          <a:p>
            <a:r>
              <a:rPr lang="en-US" altLang="ko-KR" sz="1400"/>
              <a:t>&lt;property name="password" value=“******(</a:t>
            </a:r>
            <a:r>
              <a:rPr lang="ko-KR" altLang="en-US" sz="1400"/>
              <a:t>각자의 비밀번호</a:t>
            </a:r>
            <a:r>
              <a:rPr lang="en-US" altLang="ko-KR" sz="1400"/>
              <a:t>)"&gt;&lt;/property&gt;</a:t>
            </a:r>
            <a:br>
              <a:rPr lang="en-US" altLang="ko-KR" sz="1400"/>
            </a:br>
            <a:r>
              <a:rPr lang="en-US" altLang="ko-KR" sz="1400"/>
              <a:t>&lt;/bean&gt; </a:t>
            </a:r>
            <a:br>
              <a:rPr lang="en-US" altLang="ko-KR" sz="1400"/>
            </a:br>
            <a:endParaRPr lang="ko-KR" altLang="en-US" sz="14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BBBE5AF-7D38-4903-A46D-A92070F533D0}"/>
              </a:ext>
            </a:extLst>
          </p:cNvPr>
          <p:cNvSpPr txBox="1">
            <a:spLocks/>
          </p:cNvSpPr>
          <p:nvPr/>
        </p:nvSpPr>
        <p:spPr>
          <a:xfrm>
            <a:off x="2272892" y="1277119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DB</a:t>
            </a:r>
            <a:r>
              <a:rPr lang="ko-KR" altLang="en-US"/>
              <a:t>와 </a:t>
            </a:r>
            <a:r>
              <a:rPr lang="en-US" altLang="ko-KR"/>
              <a:t>Connection</a:t>
            </a:r>
            <a:r>
              <a:rPr lang="ko-KR" altLang="en-US"/>
              <a:t>을 맺고 끊는 작업은 리소스의 소모가 많은 작업 </a:t>
            </a:r>
            <a:endParaRPr lang="en-US" altLang="ko-KR"/>
          </a:p>
          <a:p>
            <a:r>
              <a:rPr lang="en-US" altLang="ko-KR"/>
              <a:t>Pooling</a:t>
            </a:r>
            <a:r>
              <a:rPr lang="ko-KR" altLang="en-US"/>
              <a:t>이라는 기법을 통해서 객체를 미리 생성하고 빌려 쓰는 방식으로 이용해서 연결 시간을 단축 </a:t>
            </a:r>
            <a:endParaRPr lang="en-US" altLang="ko-KR"/>
          </a:p>
          <a:p>
            <a:r>
              <a:rPr lang="en-US" altLang="ko-KR"/>
              <a:t>Commons DBCP</a:t>
            </a:r>
            <a:r>
              <a:rPr lang="ko-KR" altLang="en-US"/>
              <a:t>나 </a:t>
            </a:r>
            <a:r>
              <a:rPr lang="en-US" altLang="ko-KR"/>
              <a:t>HikariCP</a:t>
            </a:r>
            <a:r>
              <a:rPr lang="ko-KR" altLang="en-US"/>
              <a:t>등을 활용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AB0A-069D-4CBC-B260-8F2BAEA5AFF7}"/>
              </a:ext>
            </a:extLst>
          </p:cNvPr>
          <p:cNvSpPr txBox="1"/>
          <p:nvPr/>
        </p:nvSpPr>
        <p:spPr>
          <a:xfrm>
            <a:off x="2272892" y="3262783"/>
            <a:ext cx="6376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&lt;dependency&gt;</a:t>
            </a:r>
            <a:br>
              <a:rPr lang="en-US" altLang="ko-KR" sz="1400"/>
            </a:br>
            <a:r>
              <a:rPr lang="en-US" altLang="ko-KR" sz="1400"/>
              <a:t>&lt;groupId&gt;com.zaxxer&lt;/groupId&gt;</a:t>
            </a:r>
            <a:br>
              <a:rPr lang="en-US" altLang="ko-KR" sz="1400"/>
            </a:br>
            <a:r>
              <a:rPr lang="en-US" altLang="ko-KR" sz="1400"/>
              <a:t>&lt;artifactId&gt;HikariCP&lt;/artifactId&gt;</a:t>
            </a:r>
            <a:br>
              <a:rPr lang="en-US" altLang="ko-KR" sz="1400"/>
            </a:br>
            <a:r>
              <a:rPr lang="en-US" altLang="ko-KR" sz="1400"/>
              <a:t>&lt;version&gt;2.7.4&lt;/version&gt;</a:t>
            </a:r>
            <a:br>
              <a:rPr lang="en-US" altLang="ko-KR" sz="1400"/>
            </a:br>
            <a:r>
              <a:rPr lang="en-US" altLang="ko-KR" sz="1400"/>
              <a:t>&lt;/dependency&gt; </a:t>
            </a:r>
            <a:br>
              <a:rPr lang="en-US" altLang="ko-KR" sz="1400"/>
            </a:b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082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4102</Words>
  <Application>Microsoft Office PowerPoint</Application>
  <PresentationFormat>와이드스크린</PresentationFormat>
  <Paragraphs>599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나눔고딕코딩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각 영역의 네이밍 규칙 </vt:lpstr>
      <vt:lpstr>프로젝트의 생성및 준비 </vt:lpstr>
      <vt:lpstr>PowerPoint 프레젠테이션</vt:lpstr>
      <vt:lpstr>@Service 어노테이션</vt:lpstr>
      <vt:lpstr>서비스 계층의 구현과 테스트 진행 </vt:lpstr>
      <vt:lpstr>진행 작업의 순서 </vt:lpstr>
      <vt:lpstr>Spring Web Security소개 </vt:lpstr>
      <vt:lpstr>스프링 시큐리트를 위한 설정 </vt:lpstr>
      <vt:lpstr>security-config.xml의 추가 /web.xml 변경</vt:lpstr>
      <vt:lpstr>web.xml에서 security-context.xml 인식</vt:lpstr>
      <vt:lpstr>최초의 security-context.xml의 설정</vt:lpstr>
      <vt:lpstr>시큐리티 적용이 필요한 URI설계 </vt:lpstr>
      <vt:lpstr>스프링 시큐리티의 핵심 구조</vt:lpstr>
      <vt:lpstr>로그인과 로그아웃처리 </vt:lpstr>
      <vt:lpstr>단순로그인 처리 </vt:lpstr>
      <vt:lpstr>로그인 후 이동 확인 </vt:lpstr>
      <vt:lpstr>여러 권한을 가지는 사용자 설정 </vt:lpstr>
      <vt:lpstr>PowerPoint 프레젠테이션</vt:lpstr>
      <vt:lpstr>접근 제한 메시지의 처리 </vt:lpstr>
      <vt:lpstr>CSRF 공격과 CSRF토큰 </vt:lpstr>
      <vt:lpstr>CSRF토큰 </vt:lpstr>
      <vt:lpstr>로그인 성공과 AuthenticationSuccessHandler</vt:lpstr>
      <vt:lpstr>PowerPoint 프레젠테이션</vt:lpstr>
      <vt:lpstr>로그아웃의 처리와 LogoutSuccessHandler</vt:lpstr>
      <vt:lpstr>Security-context 설정 </vt:lpstr>
      <vt:lpstr>PasswordEncoder의 설정 </vt:lpstr>
      <vt:lpstr>BCryptPasswordEncoder</vt:lpstr>
      <vt:lpstr>인코딩된 패스워드를 가지는 사용자 생성</vt:lpstr>
      <vt:lpstr>security-context.xml의 수정</vt:lpstr>
      <vt:lpstr>스프링 시큐리티를 JSP에서 활용하기 </vt:lpstr>
      <vt:lpstr>표현식을 이용하는 동적 화면 구성 </vt:lpstr>
      <vt:lpstr>자동 로그인(remember-me) </vt:lpstr>
      <vt:lpstr>로그아웃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정완</dc:creator>
  <cp:lastModifiedBy>우 정완</cp:lastModifiedBy>
  <cp:revision>49</cp:revision>
  <dcterms:created xsi:type="dcterms:W3CDTF">2021-03-28T10:02:39Z</dcterms:created>
  <dcterms:modified xsi:type="dcterms:W3CDTF">2021-03-28T12:04:48Z</dcterms:modified>
</cp:coreProperties>
</file>