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0e08eb73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0e08eb73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30a092f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30a092f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30a092f6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30a092f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30a092f6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a30a092f6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a30a092f6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a30a092f6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0e08eb73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0e08eb73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0e08eb73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0e08eb73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0e08eb73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0e08eb73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0e08eb73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0e08eb73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e08eb73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e08eb73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2fd51040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2fd5104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30a092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30a092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30a092f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a30a092f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flip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www.kaggle.com/datasets/ayushtankha/70k-job-applicants-data-human-resour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60050" y="1613825"/>
            <a:ext cx="5349900" cy="2070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Attributes Make Comp-Sci Professionals Most Desirable in the Workforce?</a:t>
            </a:r>
            <a:endParaRPr/>
          </a:p>
        </p:txBody>
      </p:sp>
      <p:sp>
        <p:nvSpPr>
          <p:cNvPr id="278" name="Google Shape;278;p13"/>
          <p:cNvSpPr txBox="1"/>
          <p:nvPr>
            <p:ph idx="1" type="subTitle"/>
          </p:nvPr>
        </p:nvSpPr>
        <p:spPr>
          <a:xfrm>
            <a:off x="1107250" y="3832075"/>
            <a:ext cx="4255500" cy="12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by </a:t>
            </a:r>
            <a:r>
              <a:rPr lang="en"/>
              <a:t>Ayush Tankha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Analysis by Sam Weiss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pt 2.1:</a:t>
            </a:r>
            <a:endParaRPr/>
          </a:p>
          <a:p>
            <a:pPr indent="0" lvl="0" marL="0" rtl="0" algn="l">
              <a:spcBef>
                <a:spcPts val="0"/>
              </a:spcBef>
              <a:spcAft>
                <a:spcPts val="0"/>
              </a:spcAft>
              <a:buNone/>
            </a:pPr>
            <a:r>
              <a:rPr lang="en"/>
              <a:t>Most Desirable Languages to Master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You may be unsatisfied by that answer to the question “How do I get a high paying tech job”. After all, advice like “PHD’s earn a lot of money” and “work </a:t>
            </a:r>
            <a:r>
              <a:rPr lang="en"/>
              <a:t>experience</a:t>
            </a:r>
            <a:r>
              <a:rPr lang="en"/>
              <a:t> is key” is hardly novel… </a:t>
            </a:r>
            <a:endParaRPr/>
          </a:p>
          <a:p>
            <a:pPr indent="457200" lvl="0" marL="0" rtl="0" algn="l">
              <a:spcBef>
                <a:spcPts val="1200"/>
              </a:spcBef>
              <a:spcAft>
                <a:spcPts val="1200"/>
              </a:spcAft>
              <a:buNone/>
            </a:pPr>
            <a:r>
              <a:t/>
            </a:r>
            <a:endParaRPr/>
          </a:p>
        </p:txBody>
      </p:sp>
      <p:sp>
        <p:nvSpPr>
          <p:cNvPr id="350" name="Google Shape;350;p22"/>
          <p:cNvSpPr txBox="1"/>
          <p:nvPr/>
        </p:nvSpPr>
        <p:spPr>
          <a:xfrm>
            <a:off x="1405050" y="3243500"/>
            <a:ext cx="6569100" cy="8451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1200"/>
              </a:spcAft>
              <a:buNone/>
            </a:pPr>
            <a:r>
              <a:rPr lang="en" sz="1300">
                <a:solidFill>
                  <a:schemeClr val="dk2"/>
                </a:solidFill>
                <a:latin typeface="Nunito"/>
                <a:ea typeface="Nunito"/>
                <a:cs typeface="Nunito"/>
                <a:sym typeface="Nunito"/>
              </a:rPr>
              <a:t>But d</a:t>
            </a:r>
            <a:r>
              <a:rPr lang="en" sz="1300">
                <a:solidFill>
                  <a:schemeClr val="dk2"/>
                </a:solidFill>
                <a:latin typeface="Nunito"/>
                <a:ea typeface="Nunito"/>
                <a:cs typeface="Nunito"/>
                <a:sym typeface="Nunito"/>
              </a:rPr>
              <a:t>on’t lose your focus yet! Because I have another answer to this question that you won’t be quite so whelming! I want to know what programming skills are most desirable for our career based on current data.</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pt 2.2:</a:t>
            </a:r>
            <a:endParaRPr/>
          </a:p>
          <a:p>
            <a:pPr indent="0" lvl="0" marL="0" rtl="0" algn="l">
              <a:spcBef>
                <a:spcPts val="0"/>
              </a:spcBef>
              <a:spcAft>
                <a:spcPts val="0"/>
              </a:spcAft>
              <a:buNone/>
            </a:pPr>
            <a:r>
              <a:rPr lang="en"/>
              <a:t>Most Desirable Languages to Master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6" name="Google Shape;356;p23"/>
          <p:cNvSpPr txBox="1"/>
          <p:nvPr>
            <p:ph idx="1" type="body"/>
          </p:nvPr>
        </p:nvSpPr>
        <p:spPr>
          <a:xfrm>
            <a:off x="7085025" y="1513550"/>
            <a:ext cx="2058900" cy="345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is the </a:t>
            </a:r>
            <a:r>
              <a:rPr b="1" lang="en" sz="1500"/>
              <a:t>supply</a:t>
            </a:r>
            <a:r>
              <a:rPr lang="en"/>
              <a:t> of developer labor per each skill, for example JavaScript is a language known by 49k/74k </a:t>
            </a:r>
            <a:r>
              <a:rPr lang="en"/>
              <a:t>respondents</a:t>
            </a:r>
            <a:r>
              <a:rPr lang="en"/>
              <a:t>. Making it </a:t>
            </a:r>
            <a:r>
              <a:rPr lang="en"/>
              <a:t>highly</a:t>
            </a:r>
            <a:r>
              <a:rPr lang="en"/>
              <a:t> saturated.</a:t>
            </a:r>
            <a:endParaRPr/>
          </a:p>
          <a:p>
            <a:pPr indent="0" lvl="0" marL="0" rtl="0" algn="l">
              <a:spcBef>
                <a:spcPts val="1200"/>
              </a:spcBef>
              <a:spcAft>
                <a:spcPts val="0"/>
              </a:spcAft>
              <a:buNone/>
            </a:pPr>
            <a:r>
              <a:rPr lang="en"/>
              <a:t>This can tell us where </a:t>
            </a:r>
            <a:r>
              <a:rPr lang="en"/>
              <a:t>potential labor shortages may be, but it may also just indicate which languages aren’t desired by companies, I.E. not in </a:t>
            </a:r>
            <a:r>
              <a:rPr b="1" lang="en" sz="1500"/>
              <a:t>demand.</a:t>
            </a:r>
            <a:endParaRPr b="1" sz="1500"/>
          </a:p>
          <a:p>
            <a:pPr indent="0" lvl="0" marL="0" rtl="0" algn="l">
              <a:spcBef>
                <a:spcPts val="1200"/>
              </a:spcBef>
              <a:spcAft>
                <a:spcPts val="1200"/>
              </a:spcAft>
              <a:buNone/>
            </a:pPr>
            <a:r>
              <a:rPr lang="en"/>
              <a:t>How to tell them apart? </a:t>
            </a:r>
            <a:endParaRPr/>
          </a:p>
        </p:txBody>
      </p:sp>
      <p:pic>
        <p:nvPicPr>
          <p:cNvPr id="357" name="Google Shape;357;p23"/>
          <p:cNvPicPr preferRelativeResize="0"/>
          <p:nvPr/>
        </p:nvPicPr>
        <p:blipFill>
          <a:blip r:embed="rId3">
            <a:alphaModFix/>
          </a:blip>
          <a:stretch>
            <a:fillRect/>
          </a:stretch>
        </p:blipFill>
        <p:spPr>
          <a:xfrm>
            <a:off x="295275" y="1696225"/>
            <a:ext cx="6871476" cy="327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pt 2.3:</a:t>
            </a:r>
            <a:endParaRPr/>
          </a:p>
          <a:p>
            <a:pPr indent="0" lvl="0" marL="0" rtl="0" algn="l">
              <a:spcBef>
                <a:spcPts val="0"/>
              </a:spcBef>
              <a:spcAft>
                <a:spcPts val="0"/>
              </a:spcAft>
              <a:buNone/>
            </a:pPr>
            <a:r>
              <a:rPr lang="en"/>
              <a:t>Most Desirable Languages to Master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3" name="Google Shape;363;p24"/>
          <p:cNvSpPr txBox="1"/>
          <p:nvPr>
            <p:ph idx="1" type="body"/>
          </p:nvPr>
        </p:nvSpPr>
        <p:spPr>
          <a:xfrm>
            <a:off x="7117000" y="1776575"/>
            <a:ext cx="1944900" cy="31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graph shows the average salary held by a person who reported a given skill. </a:t>
            </a:r>
            <a:endParaRPr/>
          </a:p>
          <a:p>
            <a:pPr indent="0" lvl="0" marL="0" rtl="0" algn="l">
              <a:spcBef>
                <a:spcPts val="1200"/>
              </a:spcBef>
              <a:spcAft>
                <a:spcPts val="0"/>
              </a:spcAft>
              <a:buNone/>
            </a:pPr>
            <a:r>
              <a:rPr lang="en"/>
              <a:t>So those who included knowing “Laravel” on their applications expect lower salaries than those who know “PostgreSQL” </a:t>
            </a:r>
            <a:endParaRPr/>
          </a:p>
          <a:p>
            <a:pPr indent="0" lvl="0" marL="0" rtl="0" algn="l">
              <a:spcBef>
                <a:spcPts val="1200"/>
              </a:spcBef>
              <a:spcAft>
                <a:spcPts val="1200"/>
              </a:spcAft>
              <a:buNone/>
            </a:pPr>
            <a:r>
              <a:t/>
            </a:r>
            <a:endParaRPr/>
          </a:p>
        </p:txBody>
      </p:sp>
      <p:pic>
        <p:nvPicPr>
          <p:cNvPr id="364" name="Google Shape;364;p24"/>
          <p:cNvPicPr preferRelativeResize="0"/>
          <p:nvPr/>
        </p:nvPicPr>
        <p:blipFill>
          <a:blip r:embed="rId3">
            <a:alphaModFix/>
          </a:blip>
          <a:stretch>
            <a:fillRect/>
          </a:stretch>
        </p:blipFill>
        <p:spPr>
          <a:xfrm>
            <a:off x="205925" y="1718175"/>
            <a:ext cx="6746701" cy="321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5"/>
          <p:cNvPicPr preferRelativeResize="0"/>
          <p:nvPr/>
        </p:nvPicPr>
        <p:blipFill>
          <a:blip r:embed="rId3">
            <a:alphaModFix/>
          </a:blip>
          <a:stretch>
            <a:fillRect/>
          </a:stretch>
        </p:blipFill>
        <p:spPr>
          <a:xfrm>
            <a:off x="0" y="-209750"/>
            <a:ext cx="3371200" cy="5353250"/>
          </a:xfrm>
          <a:prstGeom prst="rect">
            <a:avLst/>
          </a:prstGeom>
          <a:noFill/>
          <a:ln>
            <a:noFill/>
          </a:ln>
        </p:spPr>
      </p:pic>
      <p:sp>
        <p:nvSpPr>
          <p:cNvPr id="370" name="Google Shape;370;p25"/>
          <p:cNvSpPr txBox="1"/>
          <p:nvPr>
            <p:ph type="title"/>
          </p:nvPr>
        </p:nvSpPr>
        <p:spPr>
          <a:xfrm>
            <a:off x="2911000" y="246150"/>
            <a:ext cx="6014700" cy="142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Conclusion:</a:t>
            </a:r>
            <a:endParaRPr/>
          </a:p>
          <a:p>
            <a:pPr indent="0" lvl="0" marL="0" rtl="0" algn="l">
              <a:spcBef>
                <a:spcPts val="0"/>
              </a:spcBef>
              <a:spcAft>
                <a:spcPts val="0"/>
              </a:spcAft>
              <a:buNone/>
            </a:pPr>
            <a:r>
              <a:rPr lang="en"/>
              <a:t>Most Desirable Languages to Master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25"/>
          <p:cNvSpPr txBox="1"/>
          <p:nvPr>
            <p:ph idx="1" type="body"/>
          </p:nvPr>
        </p:nvSpPr>
        <p:spPr>
          <a:xfrm>
            <a:off x="2911000" y="1240875"/>
            <a:ext cx="6233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see the data in context!</a:t>
            </a:r>
            <a:endParaRPr/>
          </a:p>
          <a:p>
            <a:pPr indent="0" lvl="0" marL="0" rtl="0" algn="l">
              <a:spcBef>
                <a:spcPts val="1200"/>
              </a:spcBef>
              <a:spcAft>
                <a:spcPts val="0"/>
              </a:spcAft>
              <a:buNone/>
            </a:pPr>
            <a:r>
              <a:rPr lang="en"/>
              <a:t>The yellow line represents the annual salary in USD of </a:t>
            </a:r>
            <a:r>
              <a:rPr lang="en"/>
              <a:t>someone</a:t>
            </a:r>
            <a:r>
              <a:rPr lang="en"/>
              <a:t> with a given skill. The blue line represents the number of people in the dataset who have that skill. The difference between these bars is an </a:t>
            </a:r>
            <a:r>
              <a:rPr lang="en"/>
              <a:t>indicator</a:t>
            </a:r>
            <a:r>
              <a:rPr lang="en"/>
              <a:t> of </a:t>
            </a:r>
            <a:r>
              <a:rPr lang="en"/>
              <a:t>desirability</a:t>
            </a:r>
            <a:r>
              <a:rPr lang="en"/>
              <a:t>, meaning that the skill in question probably has high demand (pay) and low supply (competition)</a:t>
            </a:r>
            <a:endParaRPr/>
          </a:p>
          <a:p>
            <a:pPr indent="0" lvl="0" marL="0" rtl="0" algn="l">
              <a:spcBef>
                <a:spcPts val="1200"/>
              </a:spcBef>
              <a:spcAft>
                <a:spcPts val="1200"/>
              </a:spcAft>
              <a:buNone/>
            </a:pPr>
            <a:r>
              <a:rPr lang="en"/>
              <a:t>This information empowers prospective comp-sci professionals like us to choose our language of focus with careful consideration. “Ruby” and “Perl”, for example are compelling choices for a next language to learn.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7" name="Google Shape;377;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26"/>
          <p:cNvPicPr preferRelativeResize="0"/>
          <p:nvPr/>
        </p:nvPicPr>
        <p:blipFill>
          <a:blip r:embed="rId3">
            <a:alphaModFix/>
          </a:blip>
          <a:stretch>
            <a:fillRect/>
          </a:stretch>
        </p:blipFill>
        <p:spPr>
          <a:xfrm rot="-5400000">
            <a:off x="1717613" y="-2855325"/>
            <a:ext cx="5708775" cy="9065175"/>
          </a:xfrm>
          <a:prstGeom prst="rect">
            <a:avLst/>
          </a:prstGeom>
          <a:noFill/>
          <a:ln>
            <a:noFill/>
          </a:ln>
        </p:spPr>
      </p:pic>
      <p:sp>
        <p:nvSpPr>
          <p:cNvPr id="379" name="Google Shape;379;p26"/>
          <p:cNvSpPr txBox="1"/>
          <p:nvPr/>
        </p:nvSpPr>
        <p:spPr>
          <a:xfrm>
            <a:off x="4044675" y="4531650"/>
            <a:ext cx="567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400">
                <a:solidFill>
                  <a:schemeClr val="dk2"/>
                </a:solidFill>
                <a:latin typeface="Comic Sans MS"/>
                <a:ea typeface="Comic Sans MS"/>
                <a:cs typeface="Comic Sans MS"/>
                <a:sym typeface="Comic Sans MS"/>
              </a:rPr>
              <a:t>FIN</a:t>
            </a:r>
            <a:endParaRPr b="1" i="1" sz="2400">
              <a:solidFill>
                <a:schemeClr val="dk2"/>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 put another way:</a:t>
            </a:r>
            <a:endParaRPr/>
          </a:p>
          <a:p>
            <a:pPr indent="0" lvl="0" marL="0" rtl="0" algn="l">
              <a:spcBef>
                <a:spcPts val="0"/>
              </a:spcBef>
              <a:spcAft>
                <a:spcPts val="0"/>
              </a:spcAft>
              <a:buNone/>
            </a:pPr>
            <a:r>
              <a:rPr lang="en"/>
              <a:t>How do we get a job? </a:t>
            </a:r>
            <a:r>
              <a:rPr lang="en" sz="2466"/>
              <a:t>(</a:t>
            </a:r>
            <a:r>
              <a:rPr i="1" lang="en" sz="2466"/>
              <a:t>a high paying one)</a:t>
            </a:r>
            <a:endParaRPr i="1" sz="2466"/>
          </a:p>
          <a:p>
            <a:pPr indent="0" lvl="0" marL="0" rtl="0" algn="l">
              <a:spcBef>
                <a:spcPts val="0"/>
              </a:spcBef>
              <a:spcAft>
                <a:spcPts val="0"/>
              </a:spcAft>
              <a:buNone/>
            </a:pPr>
            <a:r>
              <a:t/>
            </a:r>
            <a:endParaRPr/>
          </a:p>
        </p:txBody>
      </p:sp>
      <p:sp>
        <p:nvSpPr>
          <p:cNvPr id="284" name="Google Shape;284;p14"/>
          <p:cNvSpPr txBox="1"/>
          <p:nvPr>
            <p:ph idx="1" type="body"/>
          </p:nvPr>
        </p:nvSpPr>
        <p:spPr>
          <a:xfrm>
            <a:off x="3492100" y="1652525"/>
            <a:ext cx="4518300" cy="341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This is a question close to our hearts as compsci majors and there are many parties who may wish to know the answer ranging from:</a:t>
            </a:r>
            <a:endParaRPr/>
          </a:p>
          <a:p>
            <a:pPr indent="-311150" lvl="0" marL="457200" rtl="0" algn="l">
              <a:spcBef>
                <a:spcPts val="1200"/>
              </a:spcBef>
              <a:spcAft>
                <a:spcPts val="0"/>
              </a:spcAft>
              <a:buSzPts val="1300"/>
              <a:buAutoNum type="arabicPeriod"/>
            </a:pPr>
            <a:r>
              <a:rPr lang="en"/>
              <a:t>Educational institutions</a:t>
            </a:r>
            <a:endParaRPr/>
          </a:p>
          <a:p>
            <a:pPr indent="-311150" lvl="0" marL="457200" rtl="0" algn="l">
              <a:spcBef>
                <a:spcPts val="0"/>
              </a:spcBef>
              <a:spcAft>
                <a:spcPts val="0"/>
              </a:spcAft>
              <a:buSzPts val="1300"/>
              <a:buAutoNum type="arabicPeriod"/>
            </a:pPr>
            <a:r>
              <a:rPr lang="en"/>
              <a:t>Workplace </a:t>
            </a:r>
            <a:r>
              <a:rPr lang="en"/>
              <a:t>recruiters</a:t>
            </a:r>
            <a:endParaRPr/>
          </a:p>
          <a:p>
            <a:pPr indent="-311150" lvl="0" marL="457200" rtl="0" algn="l">
              <a:spcBef>
                <a:spcPts val="0"/>
              </a:spcBef>
              <a:spcAft>
                <a:spcPts val="0"/>
              </a:spcAft>
              <a:buSzPts val="1300"/>
              <a:buAutoNum type="arabicPeriod"/>
            </a:pPr>
            <a:r>
              <a:rPr lang="en"/>
              <a:t>Current (or prospective) compsci students</a:t>
            </a:r>
            <a:endParaRPr/>
          </a:p>
          <a:p>
            <a:pPr indent="-311150" lvl="0" marL="457200" rtl="0" algn="l">
              <a:spcBef>
                <a:spcPts val="0"/>
              </a:spcBef>
              <a:spcAft>
                <a:spcPts val="0"/>
              </a:spcAft>
              <a:buSzPts val="1300"/>
              <a:buAutoNum type="arabicPeriod"/>
            </a:pPr>
            <a:r>
              <a:rPr lang="en"/>
              <a:t>Working professionals</a:t>
            </a:r>
            <a:endParaRPr/>
          </a:p>
          <a:p>
            <a:pPr indent="0" lvl="0" marL="0" rtl="0" algn="l">
              <a:spcBef>
                <a:spcPts val="1200"/>
              </a:spcBef>
              <a:spcAft>
                <a:spcPts val="0"/>
              </a:spcAft>
              <a:buNone/>
            </a:pPr>
            <a:r>
              <a:rPr lang="en"/>
              <a:t>So, lets answer this in the classic process flow of a data scientist. Since the question is already asked, I’ll move on to:</a:t>
            </a:r>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457025" y="1977548"/>
            <a:ext cx="2787650" cy="326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5"/>
          <p:cNvPicPr preferRelativeResize="0"/>
          <p:nvPr/>
        </p:nvPicPr>
        <p:blipFill rotWithShape="1">
          <a:blip r:embed="rId3">
            <a:alphaModFix/>
          </a:blip>
          <a:srcRect b="-6910" l="1750" r="-1749" t="6910"/>
          <a:stretch/>
        </p:blipFill>
        <p:spPr>
          <a:xfrm>
            <a:off x="4491650" y="164900"/>
            <a:ext cx="5230149" cy="3486750"/>
          </a:xfrm>
          <a:prstGeom prst="rect">
            <a:avLst/>
          </a:prstGeom>
          <a:noFill/>
          <a:ln>
            <a:noFill/>
          </a:ln>
        </p:spPr>
      </p:pic>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 the Data</a:t>
            </a:r>
            <a:endParaRPr/>
          </a:p>
        </p:txBody>
      </p:sp>
      <p:sp>
        <p:nvSpPr>
          <p:cNvPr id="292" name="Google Shape;292;p15"/>
          <p:cNvSpPr txBox="1"/>
          <p:nvPr>
            <p:ph idx="1" type="body"/>
          </p:nvPr>
        </p:nvSpPr>
        <p:spPr>
          <a:xfrm>
            <a:off x="1303800" y="1221175"/>
            <a:ext cx="70305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Fortunately, this step was fast for my project thanks to</a:t>
            </a:r>
            <a:endParaRPr/>
          </a:p>
        </p:txBody>
      </p:sp>
      <p:sp>
        <p:nvSpPr>
          <p:cNvPr id="293" name="Google Shape;293;p15"/>
          <p:cNvSpPr txBox="1"/>
          <p:nvPr/>
        </p:nvSpPr>
        <p:spPr>
          <a:xfrm>
            <a:off x="1377100" y="1606075"/>
            <a:ext cx="3052500" cy="354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Kaggle.com is an extremely useful website for us data scientists in training. It has everything you need from educational resources to friendly machine learning model competitions between users.</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en" sz="1300">
                <a:solidFill>
                  <a:schemeClr val="dk2"/>
                </a:solidFill>
                <a:latin typeface="Nunito"/>
                <a:ea typeface="Nunito"/>
                <a:cs typeface="Nunito"/>
                <a:sym typeface="Nunito"/>
              </a:rPr>
              <a:t>For today though, the most useful feature is its large repository of publicly hosted datasets. </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en" sz="1300">
                <a:solidFill>
                  <a:schemeClr val="dk2"/>
                </a:solidFill>
                <a:latin typeface="Nunito"/>
                <a:ea typeface="Nunito"/>
                <a:cs typeface="Nunito"/>
                <a:sym typeface="Nunito"/>
              </a:rPr>
              <a:t>One such dataset was exactly what I needed:</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en" sz="1100" u="sng">
                <a:solidFill>
                  <a:srgbClr val="1155CC"/>
                </a:solidFill>
                <a:hlinkClick r:id="rId4">
                  <a:extLst>
                    <a:ext uri="{A12FA001-AC4F-418D-AE19-62706E023703}">
                      <ahyp:hlinkClr val="tx"/>
                    </a:ext>
                  </a:extLst>
                </a:hlinkClick>
              </a:rPr>
              <a:t>https://www.kaggle.com/datasets/ayushtankha/70k-job-applicants-data-human-resource</a:t>
            </a:r>
            <a:endParaRPr sz="1300">
              <a:solidFill>
                <a:schemeClr val="dk2"/>
              </a:solidFill>
              <a:latin typeface="Nunito"/>
              <a:ea typeface="Nunito"/>
              <a:cs typeface="Nunito"/>
              <a:sym typeface="Nunito"/>
            </a:endParaRPr>
          </a:p>
        </p:txBody>
      </p:sp>
      <p:sp>
        <p:nvSpPr>
          <p:cNvPr id="294" name="Google Shape;294;p15"/>
          <p:cNvSpPr txBox="1"/>
          <p:nvPr/>
        </p:nvSpPr>
        <p:spPr>
          <a:xfrm>
            <a:off x="4572000" y="3821475"/>
            <a:ext cx="4292100" cy="11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t>“70k+ Job Applicants Data (Human Resource)”</a:t>
            </a:r>
            <a:endParaRPr sz="1300">
              <a:solidFill>
                <a:schemeClr val="dk2"/>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Explore</a:t>
            </a:r>
            <a:r>
              <a:rPr lang="en"/>
              <a:t> the Data</a:t>
            </a:r>
            <a:endParaRPr/>
          </a:p>
        </p:txBody>
      </p:sp>
      <p:sp>
        <p:nvSpPr>
          <p:cNvPr id="300" name="Google Shape;300;p16"/>
          <p:cNvSpPr txBox="1"/>
          <p:nvPr>
            <p:ph idx="1" type="body"/>
          </p:nvPr>
        </p:nvSpPr>
        <p:spPr>
          <a:xfrm>
            <a:off x="1182025" y="1136125"/>
            <a:ext cx="7668900" cy="18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According to the user who collected this data, Ayush Tankha: “</a:t>
            </a:r>
            <a:r>
              <a:rPr lang="en" sz="1100">
                <a:solidFill>
                  <a:srgbClr val="000000"/>
                </a:solidFill>
                <a:latin typeface="Arial"/>
                <a:ea typeface="Arial"/>
                <a:cs typeface="Arial"/>
                <a:sym typeface="Arial"/>
              </a:rPr>
              <a:t>this dataset has been meticulously gathered from diverse sources, including job portals, career fairs, and online applications, over a specified period. The information was collected in a standardized manner, ensuring consistency across various data points. The dataset encompasses a wide range of industries, positions, and qualifications, making it suitable for analyzing employability trends across different sectors.”</a:t>
            </a:r>
            <a:endParaRPr/>
          </a:p>
          <a:p>
            <a:pPr indent="0" lvl="0" marL="0" rtl="0" algn="l">
              <a:spcBef>
                <a:spcPts val="1200"/>
              </a:spcBef>
              <a:spcAft>
                <a:spcPts val="1200"/>
              </a:spcAft>
              <a:buNone/>
            </a:pPr>
            <a:r>
              <a:rPr lang="en"/>
              <a:t>Suffice it to say, the sourcing is sufficiently rigorous. As for the format, the data in this repo is 15 columns by 73461 rows stored in a .csv format. The columns are:</a:t>
            </a:r>
            <a:endParaRPr/>
          </a:p>
        </p:txBody>
      </p:sp>
      <p:pic>
        <p:nvPicPr>
          <p:cNvPr id="301" name="Google Shape;301;p16"/>
          <p:cNvPicPr preferRelativeResize="0"/>
          <p:nvPr/>
        </p:nvPicPr>
        <p:blipFill>
          <a:blip r:embed="rId3">
            <a:alphaModFix/>
          </a:blip>
          <a:stretch>
            <a:fillRect/>
          </a:stretch>
        </p:blipFill>
        <p:spPr>
          <a:xfrm>
            <a:off x="106150" y="3018325"/>
            <a:ext cx="5715975" cy="1767625"/>
          </a:xfrm>
          <a:prstGeom prst="rect">
            <a:avLst/>
          </a:prstGeom>
          <a:noFill/>
          <a:ln>
            <a:noFill/>
          </a:ln>
        </p:spPr>
      </p:pic>
      <p:pic>
        <p:nvPicPr>
          <p:cNvPr id="302" name="Google Shape;302;p16"/>
          <p:cNvPicPr preferRelativeResize="0"/>
          <p:nvPr/>
        </p:nvPicPr>
        <p:blipFill>
          <a:blip r:embed="rId4">
            <a:alphaModFix/>
          </a:blip>
          <a:stretch>
            <a:fillRect/>
          </a:stretch>
        </p:blipFill>
        <p:spPr>
          <a:xfrm>
            <a:off x="5822125" y="3063050"/>
            <a:ext cx="3107675" cy="170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the Data</a:t>
            </a:r>
            <a:endParaRPr/>
          </a:p>
        </p:txBody>
      </p:sp>
      <p:sp>
        <p:nvSpPr>
          <p:cNvPr id="308" name="Google Shape;308;p17"/>
          <p:cNvSpPr txBox="1"/>
          <p:nvPr>
            <p:ph idx="1" type="body"/>
          </p:nvPr>
        </p:nvSpPr>
        <p:spPr>
          <a:xfrm>
            <a:off x="2339550" y="4190425"/>
            <a:ext cx="44649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Let’s begin with the most obvious sub question!</a:t>
            </a:r>
            <a:endParaRPr/>
          </a:p>
          <a:p>
            <a:pPr indent="0" lvl="0" marL="0" rtl="0" algn="ctr">
              <a:spcBef>
                <a:spcPts val="1200"/>
              </a:spcBef>
              <a:spcAft>
                <a:spcPts val="1200"/>
              </a:spcAft>
              <a:buNone/>
            </a:pPr>
            <a:r>
              <a:rPr lang="en"/>
              <a:t>"</a:t>
            </a:r>
            <a:r>
              <a:rPr lang="en"/>
              <a:t>Do I need a degree?” or “What is the value of a degree.”</a:t>
            </a:r>
            <a:endParaRPr/>
          </a:p>
        </p:txBody>
      </p:sp>
      <p:sp>
        <p:nvSpPr>
          <p:cNvPr id="309" name="Google Shape;309;p17"/>
          <p:cNvSpPr txBox="1"/>
          <p:nvPr/>
        </p:nvSpPr>
        <p:spPr>
          <a:xfrm>
            <a:off x="125800" y="1324775"/>
            <a:ext cx="8487900" cy="3354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300">
                <a:solidFill>
                  <a:schemeClr val="dk2"/>
                </a:solidFill>
                <a:latin typeface="Nunito"/>
                <a:ea typeface="Nunito"/>
                <a:cs typeface="Nunito"/>
                <a:sym typeface="Nunito"/>
              </a:rPr>
              <a:t>Armed with this, lets try and answer: “</a:t>
            </a:r>
            <a:r>
              <a:rPr lang="en" sz="1300">
                <a:solidFill>
                  <a:schemeClr val="dk2"/>
                </a:solidFill>
                <a:latin typeface="Nunito"/>
                <a:ea typeface="Nunito"/>
                <a:cs typeface="Nunito"/>
                <a:sym typeface="Nunito"/>
              </a:rPr>
              <a:t>How do you get a high paying tech job?”</a:t>
            </a:r>
            <a:endParaRPr sz="1300">
              <a:solidFill>
                <a:schemeClr val="dk2"/>
              </a:solidFill>
              <a:latin typeface="Nunito"/>
              <a:ea typeface="Nunito"/>
              <a:cs typeface="Nunito"/>
              <a:sym typeface="Nunito"/>
            </a:endParaRPr>
          </a:p>
          <a:p>
            <a:pPr indent="457200" lvl="0" marL="0" rtl="0" algn="l">
              <a:lnSpc>
                <a:spcPct val="115000"/>
              </a:lnSpc>
              <a:spcBef>
                <a:spcPts val="1200"/>
              </a:spcBef>
              <a:spcAft>
                <a:spcPts val="0"/>
              </a:spcAft>
              <a:buNone/>
            </a:pPr>
            <a:r>
              <a:rPr lang="en" sz="1300">
                <a:solidFill>
                  <a:schemeClr val="dk2"/>
                </a:solidFill>
                <a:latin typeface="Nunito"/>
                <a:ea typeface="Nunito"/>
                <a:cs typeface="Nunito"/>
                <a:sym typeface="Nunito"/>
              </a:rPr>
              <a:t>Obviously, the most important column in this data set is </a:t>
            </a:r>
            <a:r>
              <a:rPr b="1" lang="en"/>
              <a:t>‘PreviousSalary’</a:t>
            </a:r>
            <a:r>
              <a:rPr lang="en"/>
              <a:t>.</a:t>
            </a:r>
            <a:r>
              <a:rPr b="1" lang="en"/>
              <a:t> </a:t>
            </a:r>
            <a:r>
              <a:rPr lang="en" sz="1300">
                <a:solidFill>
                  <a:schemeClr val="dk2"/>
                </a:solidFill>
                <a:latin typeface="Nunito"/>
                <a:ea typeface="Nunito"/>
                <a:cs typeface="Nunito"/>
                <a:sym typeface="Nunito"/>
              </a:rPr>
              <a:t>We will use this information as a reference, to measure each other metric’s “wiseness”. If those with big degrees or who know python have the largest </a:t>
            </a:r>
            <a:r>
              <a:rPr b="1" lang="en"/>
              <a:t>’PreviousSalary’</a:t>
            </a:r>
            <a:r>
              <a:rPr lang="en" sz="1300">
                <a:solidFill>
                  <a:schemeClr val="dk2"/>
                </a:solidFill>
                <a:latin typeface="Nunito"/>
                <a:ea typeface="Nunito"/>
                <a:cs typeface="Nunito"/>
                <a:sym typeface="Nunito"/>
              </a:rPr>
              <a:t> then it is probably a good idea to pursue.</a:t>
            </a:r>
            <a:endParaRPr sz="1300">
              <a:solidFill>
                <a:schemeClr val="dk2"/>
              </a:solidFill>
              <a:latin typeface="Nunito"/>
              <a:ea typeface="Nunito"/>
              <a:cs typeface="Nunito"/>
              <a:sym typeface="Nunito"/>
            </a:endParaRPr>
          </a:p>
          <a:p>
            <a:pPr indent="457200" lvl="0" marL="0" rtl="0" algn="l">
              <a:lnSpc>
                <a:spcPct val="115000"/>
              </a:lnSpc>
              <a:spcBef>
                <a:spcPts val="1200"/>
              </a:spcBef>
              <a:spcAft>
                <a:spcPts val="0"/>
              </a:spcAft>
              <a:buNone/>
            </a:pPr>
            <a:r>
              <a:rPr lang="en" sz="1300">
                <a:solidFill>
                  <a:schemeClr val="dk2"/>
                </a:solidFill>
                <a:latin typeface="Nunito"/>
                <a:ea typeface="Nunito"/>
                <a:cs typeface="Nunito"/>
                <a:sym typeface="Nunito"/>
              </a:rPr>
              <a:t>But this is not a straightforward question with a single answer. What other elements should we compare to this cardinal metric to extract the winning strategy? There is much ink spilled trying to win such an abstract game as this one, the rules are elusive and ever changing. Of the columns present, some seen the most useful for our particular investigation. Ex:</a:t>
            </a:r>
            <a:r>
              <a:rPr lang="en">
                <a:solidFill>
                  <a:schemeClr val="dk2"/>
                </a:solidFill>
                <a:latin typeface="Nunito"/>
                <a:ea typeface="Nunito"/>
                <a:cs typeface="Nunito"/>
                <a:sym typeface="Nunito"/>
              </a:rPr>
              <a:t> ‘</a:t>
            </a:r>
            <a:r>
              <a:rPr b="1" lang="en"/>
              <a:t>EdLevel’, ‘ComputerSkills’ &amp; ’YearsCodePro</a:t>
            </a:r>
            <a:r>
              <a:rPr lang="en"/>
              <a:t>’</a:t>
            </a:r>
            <a:endParaRPr>
              <a:solidFill>
                <a:schemeClr val="dk2"/>
              </a:solidFill>
              <a:latin typeface="Nunito"/>
              <a:ea typeface="Nunito"/>
              <a:cs typeface="Nunito"/>
              <a:sym typeface="Nunito"/>
            </a:endParaRPr>
          </a:p>
          <a:p>
            <a:pPr indent="457200" lvl="0" marL="0" rtl="0" algn="l">
              <a:lnSpc>
                <a:spcPct val="115000"/>
              </a:lnSpc>
              <a:spcBef>
                <a:spcPts val="1200"/>
              </a:spcBef>
              <a:spcAft>
                <a:spcPts val="0"/>
              </a:spcAft>
              <a:buNone/>
            </a:pPr>
            <a:r>
              <a:rPr lang="en" sz="1300">
                <a:solidFill>
                  <a:schemeClr val="dk2"/>
                </a:solidFill>
                <a:latin typeface="Nunito"/>
                <a:ea typeface="Nunito"/>
                <a:cs typeface="Nunito"/>
                <a:sym typeface="Nunito"/>
              </a:rPr>
              <a:t>Perhaps this game can be simplified for us if we look at the hiring decisions of modern tech firms through the right lens.</a:t>
            </a:r>
            <a:endParaRPr sz="1300">
              <a:solidFill>
                <a:schemeClr val="dk2"/>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4983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pt 1.1: </a:t>
            </a:r>
            <a:endParaRPr/>
          </a:p>
          <a:p>
            <a:pPr indent="0" lvl="0" marL="0" rtl="0" algn="l">
              <a:spcBef>
                <a:spcPts val="0"/>
              </a:spcBef>
              <a:spcAft>
                <a:spcPts val="0"/>
              </a:spcAft>
              <a:buNone/>
            </a:pPr>
            <a:r>
              <a:rPr lang="en"/>
              <a:t>Higher Education vs. Work Experience </a:t>
            </a:r>
            <a:endParaRPr/>
          </a:p>
        </p:txBody>
      </p:sp>
      <p:sp>
        <p:nvSpPr>
          <p:cNvPr id="315" name="Google Shape;315;p18"/>
          <p:cNvSpPr txBox="1"/>
          <p:nvPr>
            <p:ph idx="1" type="body"/>
          </p:nvPr>
        </p:nvSpPr>
        <p:spPr>
          <a:xfrm>
            <a:off x="417025" y="14359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an age old debate, many people are </a:t>
            </a:r>
            <a:r>
              <a:rPr lang="en"/>
              <a:t>strongly</a:t>
            </a:r>
            <a:r>
              <a:rPr lang="en"/>
              <a:t> opinionated in both camps. Some will tell you that getting a PHD, or even going to college at all is a waste of time while </a:t>
            </a:r>
            <a:r>
              <a:rPr lang="en"/>
              <a:t>others fiercely swear by the merit of their credentials. </a:t>
            </a:r>
            <a:r>
              <a:rPr lang="en"/>
              <a:t> </a:t>
            </a:r>
            <a:endParaRPr/>
          </a:p>
          <a:p>
            <a:pPr indent="0" lvl="0" marL="0" rtl="0" algn="l">
              <a:spcBef>
                <a:spcPts val="1200"/>
              </a:spcBef>
              <a:spcAft>
                <a:spcPts val="1200"/>
              </a:spcAft>
              <a:buNone/>
            </a:pPr>
            <a:r>
              <a:rPr lang="en"/>
              <a:t>Let’s answer it in the most obvious way, just aggregating the salaries, delimited across each category of degree in the data set: </a:t>
            </a:r>
            <a:endParaRPr/>
          </a:p>
        </p:txBody>
      </p:sp>
      <p:pic>
        <p:nvPicPr>
          <p:cNvPr id="316" name="Google Shape;316;p18"/>
          <p:cNvPicPr preferRelativeResize="0"/>
          <p:nvPr/>
        </p:nvPicPr>
        <p:blipFill>
          <a:blip r:embed="rId3">
            <a:alphaModFix/>
          </a:blip>
          <a:stretch>
            <a:fillRect/>
          </a:stretch>
        </p:blipFill>
        <p:spPr>
          <a:xfrm>
            <a:off x="3110075" y="2571750"/>
            <a:ext cx="5393864" cy="2463800"/>
          </a:xfrm>
          <a:prstGeom prst="rect">
            <a:avLst/>
          </a:prstGeom>
          <a:noFill/>
          <a:ln>
            <a:noFill/>
          </a:ln>
        </p:spPr>
      </p:pic>
      <p:sp>
        <p:nvSpPr>
          <p:cNvPr id="317" name="Google Shape;317;p18"/>
          <p:cNvSpPr txBox="1"/>
          <p:nvPr/>
        </p:nvSpPr>
        <p:spPr>
          <a:xfrm>
            <a:off x="508950" y="2992025"/>
            <a:ext cx="2352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Here, we see the power of a degree. Yet, </a:t>
            </a:r>
            <a:r>
              <a:rPr lang="en" sz="1300">
                <a:solidFill>
                  <a:schemeClr val="dk2"/>
                </a:solidFill>
                <a:latin typeface="Nunito"/>
                <a:ea typeface="Nunito"/>
                <a:cs typeface="Nunito"/>
                <a:sym typeface="Nunito"/>
              </a:rPr>
              <a:t>perhaps it is not SO powerful after all. The first thing I notice is that these salary figures do not account for many factors, such as the opportunity cost of pursuing a higher degree.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pt 1.2: </a:t>
            </a:r>
            <a:endParaRPr/>
          </a:p>
          <a:p>
            <a:pPr indent="0" lvl="0" marL="0" rtl="0" algn="l">
              <a:spcBef>
                <a:spcPts val="0"/>
              </a:spcBef>
              <a:spcAft>
                <a:spcPts val="0"/>
              </a:spcAft>
              <a:buNone/>
            </a:pPr>
            <a:r>
              <a:rPr lang="en"/>
              <a:t>Higher Education vs. Work Experience </a:t>
            </a:r>
            <a:endParaRPr/>
          </a:p>
          <a:p>
            <a:pPr indent="0" lvl="0" marL="0" rtl="0" algn="l">
              <a:spcBef>
                <a:spcPts val="0"/>
              </a:spcBef>
              <a:spcAft>
                <a:spcPts val="0"/>
              </a:spcAft>
              <a:buNone/>
            </a:pPr>
            <a:r>
              <a:t/>
            </a:r>
            <a:endParaRPr/>
          </a:p>
        </p:txBody>
      </p:sp>
      <p:pic>
        <p:nvPicPr>
          <p:cNvPr id="323" name="Google Shape;323;p19"/>
          <p:cNvPicPr preferRelativeResize="0"/>
          <p:nvPr/>
        </p:nvPicPr>
        <p:blipFill>
          <a:blip r:embed="rId3">
            <a:alphaModFix/>
          </a:blip>
          <a:stretch>
            <a:fillRect/>
          </a:stretch>
        </p:blipFill>
        <p:spPr>
          <a:xfrm>
            <a:off x="230400" y="1551600"/>
            <a:ext cx="4784301" cy="3545625"/>
          </a:xfrm>
          <a:prstGeom prst="rect">
            <a:avLst/>
          </a:prstGeom>
          <a:noFill/>
          <a:ln>
            <a:noFill/>
          </a:ln>
        </p:spPr>
      </p:pic>
      <p:sp>
        <p:nvSpPr>
          <p:cNvPr id="324" name="Google Shape;324;p19"/>
          <p:cNvSpPr txBox="1"/>
          <p:nvPr/>
        </p:nvSpPr>
        <p:spPr>
          <a:xfrm>
            <a:off x="3732325" y="2412950"/>
            <a:ext cx="30000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To try and account for these, we can create a simple projection of one’s total earnings over time. This earning projection comes with some </a:t>
            </a:r>
            <a:r>
              <a:rPr lang="en" sz="1300">
                <a:solidFill>
                  <a:schemeClr val="dk2"/>
                </a:solidFill>
                <a:latin typeface="Nunito"/>
                <a:ea typeface="Nunito"/>
                <a:cs typeface="Nunito"/>
                <a:sym typeface="Nunito"/>
              </a:rPr>
              <a:t>simplifying</a:t>
            </a:r>
            <a:r>
              <a:rPr lang="en" sz="1300">
                <a:solidFill>
                  <a:schemeClr val="dk2"/>
                </a:solidFill>
                <a:latin typeface="Nunito"/>
                <a:ea typeface="Nunito"/>
                <a:cs typeface="Nunito"/>
                <a:sym typeface="Nunito"/>
              </a:rPr>
              <a:t> </a:t>
            </a:r>
            <a:r>
              <a:rPr lang="en" sz="1300">
                <a:solidFill>
                  <a:schemeClr val="dk2"/>
                </a:solidFill>
                <a:latin typeface="Nunito"/>
                <a:ea typeface="Nunito"/>
                <a:cs typeface="Nunito"/>
                <a:sym typeface="Nunito"/>
              </a:rPr>
              <a:t>assumptions:</a:t>
            </a:r>
            <a:endParaRPr sz="1300">
              <a:solidFill>
                <a:schemeClr val="dk2"/>
              </a:solidFill>
              <a:latin typeface="Nunito"/>
              <a:ea typeface="Nunito"/>
              <a:cs typeface="Nunito"/>
              <a:sym typeface="Nunito"/>
            </a:endParaRPr>
          </a:p>
        </p:txBody>
      </p:sp>
      <p:sp>
        <p:nvSpPr>
          <p:cNvPr id="325" name="Google Shape;325;p19"/>
          <p:cNvSpPr txBox="1"/>
          <p:nvPr/>
        </p:nvSpPr>
        <p:spPr>
          <a:xfrm>
            <a:off x="4210450" y="3633425"/>
            <a:ext cx="33237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1. The average salary listed above is what you will earn every year of your career</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2. Your college education was free (the TIME cost of a degree is the only consideration)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3. You will be hired regardless of credentials and employed continuously</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pt 1.3: </a:t>
            </a:r>
            <a:endParaRPr/>
          </a:p>
          <a:p>
            <a:pPr indent="0" lvl="0" marL="0" rtl="0" algn="l">
              <a:spcBef>
                <a:spcPts val="0"/>
              </a:spcBef>
              <a:spcAft>
                <a:spcPts val="0"/>
              </a:spcAft>
              <a:buNone/>
            </a:pPr>
            <a:r>
              <a:rPr lang="en"/>
              <a:t>Higher Education vs. Work Experience </a:t>
            </a:r>
            <a:endParaRPr/>
          </a:p>
          <a:p>
            <a:pPr indent="0" lvl="0" marL="0" rtl="0" algn="l">
              <a:spcBef>
                <a:spcPts val="0"/>
              </a:spcBef>
              <a:spcAft>
                <a:spcPts val="0"/>
              </a:spcAft>
              <a:buNone/>
            </a:pPr>
            <a:r>
              <a:t/>
            </a:r>
            <a:endParaRPr/>
          </a:p>
        </p:txBody>
      </p:sp>
      <p:sp>
        <p:nvSpPr>
          <p:cNvPr id="331" name="Google Shape;331;p20"/>
          <p:cNvSpPr txBox="1"/>
          <p:nvPr/>
        </p:nvSpPr>
        <p:spPr>
          <a:xfrm>
            <a:off x="1224650" y="1448175"/>
            <a:ext cx="52161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Yet, there are still other angles to approach this question from. This data tracks </a:t>
            </a:r>
            <a:r>
              <a:rPr b="1" lang="en" sz="1300">
                <a:solidFill>
                  <a:schemeClr val="dk2"/>
                </a:solidFill>
                <a:latin typeface="Nunito"/>
                <a:ea typeface="Nunito"/>
                <a:cs typeface="Nunito"/>
                <a:sym typeface="Nunito"/>
              </a:rPr>
              <a:t>“YearsCode” </a:t>
            </a:r>
            <a:r>
              <a:rPr lang="en" sz="1300">
                <a:solidFill>
                  <a:schemeClr val="dk2"/>
                </a:solidFill>
                <a:latin typeface="Nunito"/>
                <a:ea typeface="Nunito"/>
                <a:cs typeface="Nunito"/>
                <a:sym typeface="Nunito"/>
              </a:rPr>
              <a:t>and</a:t>
            </a:r>
            <a:r>
              <a:rPr b="1" lang="en" sz="1300">
                <a:solidFill>
                  <a:schemeClr val="dk2"/>
                </a:solidFill>
                <a:latin typeface="Nunito"/>
                <a:ea typeface="Nunito"/>
                <a:cs typeface="Nunito"/>
                <a:sym typeface="Nunito"/>
              </a:rPr>
              <a:t> “YearsCodePro”</a:t>
            </a:r>
            <a:r>
              <a:rPr lang="en" sz="1300">
                <a:solidFill>
                  <a:schemeClr val="dk2"/>
                </a:solidFill>
                <a:latin typeface="Nunito"/>
                <a:ea typeface="Nunito"/>
                <a:cs typeface="Nunito"/>
                <a:sym typeface="Nunito"/>
              </a:rPr>
              <a:t> as different columns. This means that we can compare the value of work experience vs. casual coding experience with the following chart:</a:t>
            </a:r>
            <a:endParaRPr sz="1300">
              <a:solidFill>
                <a:schemeClr val="dk2"/>
              </a:solidFill>
              <a:latin typeface="Nunito"/>
              <a:ea typeface="Nunito"/>
              <a:cs typeface="Nunito"/>
              <a:sym typeface="Nunito"/>
            </a:endParaRPr>
          </a:p>
        </p:txBody>
      </p:sp>
      <p:sp>
        <p:nvSpPr>
          <p:cNvPr id="332" name="Google Shape;332;p20"/>
          <p:cNvSpPr txBox="1"/>
          <p:nvPr/>
        </p:nvSpPr>
        <p:spPr>
          <a:xfrm>
            <a:off x="4210450" y="3633425"/>
            <a:ext cx="33237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33" name="Google Shape;333;p20"/>
          <p:cNvPicPr preferRelativeResize="0"/>
          <p:nvPr/>
        </p:nvPicPr>
        <p:blipFill>
          <a:blip r:embed="rId3">
            <a:alphaModFix/>
          </a:blip>
          <a:stretch>
            <a:fillRect/>
          </a:stretch>
        </p:blipFill>
        <p:spPr>
          <a:xfrm>
            <a:off x="1224650" y="2667613"/>
            <a:ext cx="3493662" cy="2496325"/>
          </a:xfrm>
          <a:prstGeom prst="rect">
            <a:avLst/>
          </a:prstGeom>
          <a:noFill/>
          <a:ln>
            <a:noFill/>
          </a:ln>
        </p:spPr>
      </p:pic>
      <p:sp>
        <p:nvSpPr>
          <p:cNvPr id="334" name="Google Shape;334;p20"/>
          <p:cNvSpPr txBox="1"/>
          <p:nvPr/>
        </p:nvSpPr>
        <p:spPr>
          <a:xfrm>
            <a:off x="4764225" y="2377838"/>
            <a:ext cx="3994800" cy="2786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300">
                <a:solidFill>
                  <a:schemeClr val="dk2"/>
                </a:solidFill>
                <a:latin typeface="Nunito"/>
                <a:ea typeface="Nunito"/>
                <a:cs typeface="Nunito"/>
                <a:sym typeface="Nunito"/>
              </a:rPr>
              <a:t>As you might expect, professional experience is more </a:t>
            </a:r>
            <a:r>
              <a:rPr lang="en" sz="1300">
                <a:solidFill>
                  <a:schemeClr val="dk2"/>
                </a:solidFill>
                <a:latin typeface="Nunito"/>
                <a:ea typeface="Nunito"/>
                <a:cs typeface="Nunito"/>
                <a:sym typeface="Nunito"/>
              </a:rPr>
              <a:t>valuable</a:t>
            </a:r>
            <a:r>
              <a:rPr lang="en" sz="1300">
                <a:solidFill>
                  <a:schemeClr val="dk2"/>
                </a:solidFill>
                <a:latin typeface="Nunito"/>
                <a:ea typeface="Nunito"/>
                <a:cs typeface="Nunito"/>
                <a:sym typeface="Nunito"/>
              </a:rPr>
              <a:t> than casual experience. Quantifiably, it is roughly 5 years more valuable each year of one’s career for the first 90% of years. </a:t>
            </a:r>
            <a:endParaRPr sz="1300">
              <a:solidFill>
                <a:schemeClr val="dk2"/>
              </a:solidFill>
              <a:latin typeface="Nunito"/>
              <a:ea typeface="Nunito"/>
              <a:cs typeface="Nunito"/>
              <a:sym typeface="Nunito"/>
            </a:endParaRPr>
          </a:p>
          <a:p>
            <a:pPr indent="457200" lvl="0" marL="0" rtl="0" algn="l">
              <a:spcBef>
                <a:spcPts val="0"/>
              </a:spcBef>
              <a:spcAft>
                <a:spcPts val="0"/>
              </a:spcAft>
              <a:buNone/>
            </a:pPr>
            <a:r>
              <a:rPr lang="en" sz="1300">
                <a:solidFill>
                  <a:schemeClr val="dk2"/>
                </a:solidFill>
                <a:latin typeface="Nunito"/>
                <a:ea typeface="Nunito"/>
                <a:cs typeface="Nunito"/>
                <a:sym typeface="Nunito"/>
              </a:rPr>
              <a:t>In other words, someone working professionally for 10 years can expect to make the same amount of money as someone who has been coding in total for 15 years. The same can be said about 15 to 20, 20 to 25, etc… Another strong argument for work experience.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However, this may just mean that developers wait an average of 5 years until they enter industry.</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1"/>
          <p:cNvPicPr preferRelativeResize="0"/>
          <p:nvPr/>
        </p:nvPicPr>
        <p:blipFill>
          <a:blip r:embed="rId3">
            <a:alphaModFix/>
          </a:blip>
          <a:stretch>
            <a:fillRect/>
          </a:stretch>
        </p:blipFill>
        <p:spPr>
          <a:xfrm>
            <a:off x="68050" y="1677412"/>
            <a:ext cx="3330801" cy="1521426"/>
          </a:xfrm>
          <a:prstGeom prst="rect">
            <a:avLst/>
          </a:prstGeom>
          <a:noFill/>
          <a:ln>
            <a:noFill/>
          </a:ln>
        </p:spPr>
      </p:pic>
      <p:pic>
        <p:nvPicPr>
          <p:cNvPr id="340" name="Google Shape;340;p21"/>
          <p:cNvPicPr preferRelativeResize="0"/>
          <p:nvPr/>
        </p:nvPicPr>
        <p:blipFill>
          <a:blip r:embed="rId4">
            <a:alphaModFix/>
          </a:blip>
          <a:stretch>
            <a:fillRect/>
          </a:stretch>
        </p:blipFill>
        <p:spPr>
          <a:xfrm>
            <a:off x="5987150" y="1743050"/>
            <a:ext cx="2347150" cy="1677125"/>
          </a:xfrm>
          <a:prstGeom prst="rect">
            <a:avLst/>
          </a:prstGeom>
          <a:noFill/>
          <a:ln>
            <a:noFill/>
          </a:ln>
        </p:spPr>
      </p:pic>
      <p:sp>
        <p:nvSpPr>
          <p:cNvPr id="341" name="Google Shape;341;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Communicate the Data 1.4: </a:t>
            </a:r>
            <a:endParaRPr/>
          </a:p>
          <a:p>
            <a:pPr indent="0" lvl="0" marL="0" rtl="0" algn="l">
              <a:spcBef>
                <a:spcPts val="0"/>
              </a:spcBef>
              <a:spcAft>
                <a:spcPts val="0"/>
              </a:spcAft>
              <a:buNone/>
            </a:pPr>
            <a:r>
              <a:rPr lang="en"/>
              <a:t>Higher Education vs. Work Experience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2" name="Google Shape;342;p21"/>
          <p:cNvSpPr txBox="1"/>
          <p:nvPr>
            <p:ph idx="1" type="body"/>
          </p:nvPr>
        </p:nvSpPr>
        <p:spPr>
          <a:xfrm>
            <a:off x="1303800" y="3455050"/>
            <a:ext cx="7030500" cy="15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c</a:t>
            </a:r>
            <a:r>
              <a:rPr lang="en"/>
              <a:t>aveats that come with the above visualizations, as they only account for earning power when continuously employed and not other important factors like odds of employment, job satisfaction and many others.</a:t>
            </a:r>
            <a:endParaRPr/>
          </a:p>
          <a:p>
            <a:pPr indent="0" lvl="0" marL="0" rtl="0" algn="l">
              <a:spcBef>
                <a:spcPts val="1200"/>
              </a:spcBef>
              <a:spcAft>
                <a:spcPts val="1200"/>
              </a:spcAft>
              <a:buNone/>
            </a:pPr>
            <a:r>
              <a:rPr lang="en"/>
              <a:t>However, I think the data presented today is useful and actionable for any prospective comp-sci professional. </a:t>
            </a:r>
            <a:endParaRPr/>
          </a:p>
        </p:txBody>
      </p:sp>
      <p:pic>
        <p:nvPicPr>
          <p:cNvPr id="343" name="Google Shape;343;p21"/>
          <p:cNvPicPr preferRelativeResize="0"/>
          <p:nvPr/>
        </p:nvPicPr>
        <p:blipFill>
          <a:blip r:embed="rId5">
            <a:alphaModFix/>
          </a:blip>
          <a:stretch>
            <a:fillRect/>
          </a:stretch>
        </p:blipFill>
        <p:spPr>
          <a:xfrm>
            <a:off x="3294875" y="1421200"/>
            <a:ext cx="2744349" cy="203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