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8" r:id="rId3"/>
    <p:sldId id="298" r:id="rId4"/>
    <p:sldId id="299" r:id="rId5"/>
    <p:sldId id="296" r:id="rId6"/>
    <p:sldId id="297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AFABAB"/>
    <a:srgbClr val="CD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4586" autoAdjust="0"/>
  </p:normalViewPr>
  <p:slideViewPr>
    <p:cSldViewPr snapToGrid="0">
      <p:cViewPr varScale="1">
        <p:scale>
          <a:sx n="73" d="100"/>
          <a:sy n="73" d="100"/>
        </p:scale>
        <p:origin x="109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08A9A65-2E78-474A-B841-3B5B203CE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54E56-9A1C-462D-8116-D21F31422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6104-CC12-4447-9843-1E2CD6893F4E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C9C217-0F5E-449A-9A0F-8092E76224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BBC43-9778-4681-9CF7-A8347B4DE3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4878-5DA4-4C1D-9DDF-F98308792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62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44411-7761-491D-AFD8-8D6A71615B0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887C8-01C6-42E3-90F3-98195752C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36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9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36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7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5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8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95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93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78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5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3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6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76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1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3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3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87C8-01C6-42E3-90F3-98195752CA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C8B44-6D33-4322-8D4B-1FFB69E3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709DB7-249E-402B-8890-69B1AF5D4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600CB-3EFB-47EF-873F-66161428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9788-F86F-45A1-9D6C-931CA44035CC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67F29-5AE9-48B9-AC4E-68CB46B6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EAE7C-1514-40C7-A656-AD33B95B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E1215-EC47-402C-9593-772135B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695C6-317B-44FA-A1B2-4927ABC3E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9CFF6-DE80-4D31-A2EF-07EE1732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00A3-8E69-4CEF-A8F7-C1DA259D64E9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AE14-5EB2-49A8-B6C0-4B47F172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9034A-8DB7-4FA5-BB50-FC6D9F30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3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D7A581-B066-4B9A-9AA4-84FF93E92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EF30D-ABC5-480E-A58C-735F05BA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18FE0-D2CF-4105-AF3D-E4B445A8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12D2-2360-47B7-B6C0-B7AE37BD8352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849C3-8D26-4C7F-8DB9-1C58B87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43C9E-71C7-4761-89FD-D00BC8D7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1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F83A-97F4-4434-9229-C1A7242A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D7B24-963E-49CD-8F0F-95ABADDC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6D757-B97F-4B3A-8E7E-D1E6972A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31D9-7660-4978-8E89-40BB6ED0F1D7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1B866-9480-406A-8497-EE472EB8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0B1DD-89DD-454D-8A4F-EA6AB844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2900" y="6356350"/>
            <a:ext cx="2743200" cy="365125"/>
          </a:xfrm>
        </p:spPr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5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A869B-3764-4AE6-827E-4D8131B5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E68D1-5DBB-44FB-9480-0EF2BAE3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0E52B-199A-44A3-B7AD-0FC79174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4115-6179-4483-9041-C250B5449573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0225F-1E7B-4106-8991-B285546C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AD9A1-B9C8-4103-8AB7-A9F59572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CA24C-2CAE-4179-ADF3-5157ADC6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78C8B-1A10-42C1-A088-6E4472CC6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5C985-6FA0-4683-83CA-0EA1C1FC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F593C-D82D-4249-9A0B-5751CBA6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05C3-6F52-45B7-8DCC-A2D154FFD7DC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5F9B9-B475-4768-91AC-BF651976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0594B-8349-4EA9-A987-6F1E62BC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0D5BF-E1C6-4D89-8812-C07C6852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9CC56-6BDA-4865-B106-D0263189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018C2-10DC-4112-96CC-082BACA40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E718EC-8E92-43C4-9377-882BFE415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923EEA-2F45-46E4-8DF5-69D459A5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FC2315-D411-4A13-8456-5111F1BB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8399-0B4E-4D72-B767-E2E470F5E1EC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0D7BD2-60AB-4ACA-A2F5-031C0F30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DFF4ED-269E-4BF7-BA9D-09658C05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4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E845A-310B-45E0-A59B-64D967BA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042BC-C68D-4DA4-B1CE-945F553F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C073-5003-4AB1-8114-3CA18350DF1B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66FC53-52EC-4991-8B44-D6FBD5E7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0D0D9-8A50-49FD-B1E2-147485E7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8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240635-F7FF-4F79-A162-4F971545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68D3-C96E-402F-BBE0-D82DCE2A2C56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9D5F0F-FBD9-4D30-A012-6CE818B0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451D2-16BE-497C-B12F-A118C905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4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EE52-B326-4353-BB1B-5A17BC38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9D3E7-739A-400A-AF2E-F3EE36F7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F94E7E-75F0-4F3E-9F09-F0D1657AC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3D0AA-1EA5-4F72-88B5-EB65C00D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1A3E-786C-4380-A254-B67E4C327BAC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342C6-9977-4CB5-AC97-266760F6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DEC89-A812-449C-B8E2-D4B759EB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E6943-9EF3-49BD-9E01-2C0C6F3E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EBECF8-E4AE-4659-9A71-BBEE5965E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07C20-F222-4900-96C7-9832FD48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07CA2-F7F8-454D-A5E0-027E8183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6489-236C-4355-9279-536B78DA7D89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76C16-4FCC-4F27-8290-51853F70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CB3A8-6601-479C-8662-C7C228B5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7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FAE76-6439-495D-8CD2-6306AA61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13512D-3406-4493-947F-D4D20AD3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D3BA5-F720-47A5-9E91-FA96E384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E4A6-F60A-4EDA-9FEB-B2894342581C}" type="datetime1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FE60D-8378-4981-A8A8-E730DA91C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D8860-1BE9-49AE-80B1-7FEB56109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693B-6753-4FC0-B00B-4FC166ABD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6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313A-9695-4CBE-BD6B-27D1C1C84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424" y="1263765"/>
            <a:ext cx="9103150" cy="23876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Domain Adaptation for Semantic Parsing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92AD3-08AD-485D-A329-B879A4A6E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021" y="4217066"/>
            <a:ext cx="10909956" cy="823434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Zechang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altLang="zh-CN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Yuxuan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Lai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Yansong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Feng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1,3*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Dongyan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Zhao</a:t>
            </a:r>
            <a:r>
              <a:rPr lang="en-US" altLang="zh-CN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6852D36-D35A-4667-963F-7778D3BF2FE3}"/>
              </a:ext>
            </a:extLst>
          </p:cNvPr>
          <p:cNvSpPr txBox="1">
            <a:spLocks/>
          </p:cNvSpPr>
          <p:nvPr/>
        </p:nvSpPr>
        <p:spPr>
          <a:xfrm>
            <a:off x="1564849" y="5091760"/>
            <a:ext cx="9062301" cy="102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Wangxuan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Institute of Computer Technology, Peking University, Beijing, China</a:t>
            </a:r>
          </a:p>
          <a:p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Center for Data Science, Peking University, Beijing, China</a:t>
            </a:r>
          </a:p>
          <a:p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The MOE Key Laboratory of Computational Linguistics, Peking University, China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C145D1-FFFA-46A5-80CC-FA338CBCC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4"/>
    </mc:Choice>
    <mc:Fallback xmlns="">
      <p:transition spd="slow" advTm="1282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Domain Relevance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719A0B-BB54-4C3A-B0CF-FACA9E5EA343}"/>
              </a:ext>
            </a:extLst>
          </p:cNvPr>
          <p:cNvGrpSpPr/>
          <p:nvPr/>
        </p:nvGrpSpPr>
        <p:grpSpPr>
          <a:xfrm>
            <a:off x="2064555" y="2107010"/>
            <a:ext cx="8539945" cy="3988948"/>
            <a:chOff x="1904371" y="2107010"/>
            <a:chExt cx="8539945" cy="398894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9ABF8BD-12DD-4947-802F-64F64A655036}"/>
                </a:ext>
              </a:extLst>
            </p:cNvPr>
            <p:cNvSpPr/>
            <p:nvPr/>
          </p:nvSpPr>
          <p:spPr>
            <a:xfrm>
              <a:off x="2174065" y="4659726"/>
              <a:ext cx="1463379" cy="5552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encoder1</a:t>
              </a:r>
              <a:endParaRPr lang="zh-CN" alt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0EB6F27-3F4C-4B83-8D2D-259555CBE602}"/>
                </a:ext>
              </a:extLst>
            </p:cNvPr>
            <p:cNvGrpSpPr/>
            <p:nvPr/>
          </p:nvGrpSpPr>
          <p:grpSpPr>
            <a:xfrm>
              <a:off x="2316582" y="4083755"/>
              <a:ext cx="1178352" cy="397198"/>
              <a:chOff x="3601038" y="3930976"/>
              <a:chExt cx="1677971" cy="565609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7FBB497-7C66-4A0C-AAC0-5EAAE3A18A1E}"/>
                  </a:ext>
                </a:extLst>
              </p:cNvPr>
              <p:cNvSpPr/>
              <p:nvPr/>
            </p:nvSpPr>
            <p:spPr>
              <a:xfrm>
                <a:off x="3601038" y="3930976"/>
                <a:ext cx="1677971" cy="5656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829610A-664E-4A7D-9375-587986727D34}"/>
                  </a:ext>
                </a:extLst>
              </p:cNvPr>
              <p:cNvSpPr/>
              <p:nvPr/>
            </p:nvSpPr>
            <p:spPr>
              <a:xfrm>
                <a:off x="3808429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CDB5260E-2F81-4F9C-B091-32A79D5C4EC3}"/>
                  </a:ext>
                </a:extLst>
              </p:cNvPr>
              <p:cNvSpPr/>
              <p:nvPr/>
            </p:nvSpPr>
            <p:spPr>
              <a:xfrm>
                <a:off x="4275055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90058362-DAA5-40D8-B8C8-D40BDECE4E52}"/>
                  </a:ext>
                </a:extLst>
              </p:cNvPr>
              <p:cNvSpPr/>
              <p:nvPr/>
            </p:nvSpPr>
            <p:spPr>
              <a:xfrm>
                <a:off x="4741681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48D178F-A151-4A3E-8604-9C570A322325}"/>
                </a:ext>
              </a:extLst>
            </p:cNvPr>
            <p:cNvSpPr/>
            <p:nvPr/>
          </p:nvSpPr>
          <p:spPr>
            <a:xfrm>
              <a:off x="2168219" y="3277463"/>
              <a:ext cx="1463379" cy="55523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decoder1</a:t>
              </a:r>
              <a:endParaRPr lang="zh-CN" alt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88E948A-C4AF-4EE8-BCA0-FABF05C95682}"/>
                </a:ext>
              </a:extLst>
            </p:cNvPr>
            <p:cNvCxnSpPr>
              <a:cxnSpLocks/>
              <a:stCxn id="13" idx="0"/>
              <a:endCxn id="68" idx="4"/>
            </p:cNvCxnSpPr>
            <p:nvPr/>
          </p:nvCxnSpPr>
          <p:spPr>
            <a:xfrm flipV="1">
              <a:off x="2905755" y="4480953"/>
              <a:ext cx="3" cy="178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02A0B0D-C983-48A6-AA22-DD462F3E8B26}"/>
                </a:ext>
              </a:extLst>
            </p:cNvPr>
            <p:cNvSpPr txBox="1"/>
            <p:nvPr/>
          </p:nvSpPr>
          <p:spPr>
            <a:xfrm>
              <a:off x="2424137" y="2107011"/>
              <a:ext cx="951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sketch</a:t>
              </a:r>
              <a:endParaRPr lang="zh-CN" altLang="en-US" dirty="0">
                <a:latin typeface="Bahnschrift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F6A8A34-1F30-49A3-9B05-5289D4883574}"/>
                </a:ext>
              </a:extLst>
            </p:cNvPr>
            <p:cNvSpPr txBox="1"/>
            <p:nvPr/>
          </p:nvSpPr>
          <p:spPr>
            <a:xfrm>
              <a:off x="5076060" y="5726626"/>
              <a:ext cx="121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utterance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0225305-B060-4252-9D57-F0B1EC5C1ADF}"/>
                </a:ext>
              </a:extLst>
            </p:cNvPr>
            <p:cNvSpPr/>
            <p:nvPr/>
          </p:nvSpPr>
          <p:spPr>
            <a:xfrm>
              <a:off x="1904371" y="2835397"/>
              <a:ext cx="2911134" cy="25391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115E968-8759-4BE6-BB5D-C8ECB9876093}"/>
                </a:ext>
              </a:extLst>
            </p:cNvPr>
            <p:cNvSpPr/>
            <p:nvPr/>
          </p:nvSpPr>
          <p:spPr>
            <a:xfrm>
              <a:off x="7090582" y="4659726"/>
              <a:ext cx="1463379" cy="5552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encoder2</a:t>
              </a:r>
              <a:endParaRPr lang="zh-CN" alt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8EF5F11-21C4-467E-B4EC-07612B71CB66}"/>
                </a:ext>
              </a:extLst>
            </p:cNvPr>
            <p:cNvGrpSpPr/>
            <p:nvPr/>
          </p:nvGrpSpPr>
          <p:grpSpPr>
            <a:xfrm>
              <a:off x="7234644" y="4062405"/>
              <a:ext cx="1178352" cy="397198"/>
              <a:chOff x="3601038" y="3930976"/>
              <a:chExt cx="1677971" cy="565609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FBF3942-CCE3-4C66-AF5A-B6217C2EAA6E}"/>
                  </a:ext>
                </a:extLst>
              </p:cNvPr>
              <p:cNvSpPr/>
              <p:nvPr/>
            </p:nvSpPr>
            <p:spPr>
              <a:xfrm>
                <a:off x="3601038" y="3930976"/>
                <a:ext cx="1677971" cy="5656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55379E0-2976-4069-A5C7-F5140ACB2DDB}"/>
                  </a:ext>
                </a:extLst>
              </p:cNvPr>
              <p:cNvSpPr/>
              <p:nvPr/>
            </p:nvSpPr>
            <p:spPr>
              <a:xfrm>
                <a:off x="3808429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B474777-8D73-431D-AD5A-73FABB8C1DA9}"/>
                  </a:ext>
                </a:extLst>
              </p:cNvPr>
              <p:cNvSpPr/>
              <p:nvPr/>
            </p:nvSpPr>
            <p:spPr>
              <a:xfrm>
                <a:off x="4275055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E6FFB1D-98DC-4A68-ABD9-597C57B20215}"/>
                  </a:ext>
                </a:extLst>
              </p:cNvPr>
              <p:cNvSpPr/>
              <p:nvPr/>
            </p:nvSpPr>
            <p:spPr>
              <a:xfrm>
                <a:off x="4741681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6FC2A4E-8B89-4FF3-A160-3D2551F327D7}"/>
                </a:ext>
              </a:extLst>
            </p:cNvPr>
            <p:cNvSpPr/>
            <p:nvPr/>
          </p:nvSpPr>
          <p:spPr>
            <a:xfrm>
              <a:off x="7833265" y="3256071"/>
              <a:ext cx="1463379" cy="55523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decoder2</a:t>
              </a:r>
              <a:endParaRPr lang="zh-CN" alt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1B02FF6-A859-4ADA-85E7-9DDC72BADBD2}"/>
                </a:ext>
              </a:extLst>
            </p:cNvPr>
            <p:cNvCxnSpPr>
              <a:cxnSpLocks/>
              <a:stCxn id="27" idx="0"/>
              <a:endCxn id="64" idx="4"/>
            </p:cNvCxnSpPr>
            <p:nvPr/>
          </p:nvCxnSpPr>
          <p:spPr>
            <a:xfrm flipV="1">
              <a:off x="7822272" y="4459603"/>
              <a:ext cx="1548" cy="2001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008A368-EAED-4FB4-8409-70CA5E393611}"/>
                </a:ext>
              </a:extLst>
            </p:cNvPr>
            <p:cNvSpPr/>
            <p:nvPr/>
          </p:nvSpPr>
          <p:spPr>
            <a:xfrm>
              <a:off x="6705025" y="2835397"/>
              <a:ext cx="3739291" cy="25391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9CDCA46-7494-423E-8EC2-DB556A2DD88A}"/>
                </a:ext>
              </a:extLst>
            </p:cNvPr>
            <p:cNvSpPr/>
            <p:nvPr/>
          </p:nvSpPr>
          <p:spPr>
            <a:xfrm>
              <a:off x="8717090" y="4654247"/>
              <a:ext cx="1463379" cy="5552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encoder3</a:t>
              </a:r>
              <a:endParaRPr lang="zh-CN" alt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2E4663A-A680-432C-9844-5F020832429A}"/>
                </a:ext>
              </a:extLst>
            </p:cNvPr>
            <p:cNvGrpSpPr/>
            <p:nvPr/>
          </p:nvGrpSpPr>
          <p:grpSpPr>
            <a:xfrm>
              <a:off x="8826752" y="4048470"/>
              <a:ext cx="1178352" cy="397198"/>
              <a:chOff x="3601038" y="3930976"/>
              <a:chExt cx="1677971" cy="565609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8C45EE0-9FD7-4108-B5DB-B6D134DEDB55}"/>
                  </a:ext>
                </a:extLst>
              </p:cNvPr>
              <p:cNvSpPr/>
              <p:nvPr/>
            </p:nvSpPr>
            <p:spPr>
              <a:xfrm>
                <a:off x="3601038" y="3930976"/>
                <a:ext cx="1677971" cy="5656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75F8811F-F2C1-40C3-A1A7-34AC1086B0FC}"/>
                  </a:ext>
                </a:extLst>
              </p:cNvPr>
              <p:cNvSpPr/>
              <p:nvPr/>
            </p:nvSpPr>
            <p:spPr>
              <a:xfrm>
                <a:off x="3808429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B1F4B46-4900-44F0-AF32-F19C826EC7B3}"/>
                  </a:ext>
                </a:extLst>
              </p:cNvPr>
              <p:cNvSpPr/>
              <p:nvPr/>
            </p:nvSpPr>
            <p:spPr>
              <a:xfrm>
                <a:off x="4275055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D59617-79BF-4814-947E-8D0F3DDE7D23}"/>
                  </a:ext>
                </a:extLst>
              </p:cNvPr>
              <p:cNvSpPr/>
              <p:nvPr/>
            </p:nvSpPr>
            <p:spPr>
              <a:xfrm>
                <a:off x="4741681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476B930-D0F1-4C32-A254-FBEDC3D33C5A}"/>
                </a:ext>
              </a:extLst>
            </p:cNvPr>
            <p:cNvCxnSpPr>
              <a:cxnSpLocks/>
              <a:stCxn id="68" idx="0"/>
              <a:endCxn id="16" idx="2"/>
            </p:cNvCxnSpPr>
            <p:nvPr/>
          </p:nvCxnSpPr>
          <p:spPr>
            <a:xfrm flipH="1" flipV="1">
              <a:off x="2899909" y="3832701"/>
              <a:ext cx="5849" cy="25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D4C31C3-FB67-4A6D-9550-63C741AE88F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2899909" y="2503177"/>
              <a:ext cx="0" cy="774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32A7B0D-8097-46EF-B415-B0E226A7EA22}"/>
                </a:ext>
              </a:extLst>
            </p:cNvPr>
            <p:cNvSpPr txBox="1"/>
            <p:nvPr/>
          </p:nvSpPr>
          <p:spPr>
            <a:xfrm>
              <a:off x="7773372" y="2115616"/>
              <a:ext cx="1556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logical form</a:t>
              </a:r>
              <a:endParaRPr lang="zh-CN" altLang="en-US" dirty="0">
                <a:latin typeface="Bahnschrift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连接符: 曲线 44">
              <a:extLst>
                <a:ext uri="{FF2B5EF4-FFF2-40B4-BE49-F238E27FC236}">
                  <a16:creationId xmlns:a16="http://schemas.microsoft.com/office/drawing/2014/main" id="{A8E9D901-33A6-4391-9DFA-5DA8A464C022}"/>
                </a:ext>
              </a:extLst>
            </p:cNvPr>
            <p:cNvCxnSpPr>
              <a:cxnSpLocks/>
              <a:stCxn id="24" idx="0"/>
              <a:endCxn id="13" idx="2"/>
            </p:cNvCxnSpPr>
            <p:nvPr/>
          </p:nvCxnSpPr>
          <p:spPr>
            <a:xfrm rot="16200000" flipV="1">
              <a:off x="4039752" y="4080967"/>
              <a:ext cx="511663" cy="277965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曲线 45">
              <a:extLst>
                <a:ext uri="{FF2B5EF4-FFF2-40B4-BE49-F238E27FC236}">
                  <a16:creationId xmlns:a16="http://schemas.microsoft.com/office/drawing/2014/main" id="{B8ECA655-0AC0-4E58-AA86-FEF271DEDD93}"/>
                </a:ext>
              </a:extLst>
            </p:cNvPr>
            <p:cNvCxnSpPr>
              <a:cxnSpLocks/>
              <a:stCxn id="24" idx="0"/>
              <a:endCxn id="27" idx="2"/>
            </p:cNvCxnSpPr>
            <p:nvPr/>
          </p:nvCxnSpPr>
          <p:spPr>
            <a:xfrm rot="5400000" flipH="1" flipV="1">
              <a:off x="6498010" y="4402365"/>
              <a:ext cx="511663" cy="21368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83881B67-1F79-46AA-9EE2-4DBF7F4F4C81}"/>
                </a:ext>
              </a:extLst>
            </p:cNvPr>
            <p:cNvCxnSpPr>
              <a:cxnSpLocks/>
              <a:stCxn id="64" idx="0"/>
              <a:endCxn id="29" idx="2"/>
            </p:cNvCxnSpPr>
            <p:nvPr/>
          </p:nvCxnSpPr>
          <p:spPr>
            <a:xfrm rot="5400000" flipH="1" flipV="1">
              <a:off x="8068839" y="3566290"/>
              <a:ext cx="251096" cy="741135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F598073C-83D0-4AC3-9EB5-39C2381CF34C}"/>
                </a:ext>
              </a:extLst>
            </p:cNvPr>
            <p:cNvCxnSpPr>
              <a:cxnSpLocks/>
              <a:stCxn id="60" idx="0"/>
              <a:endCxn id="29" idx="2"/>
            </p:cNvCxnSpPr>
            <p:nvPr/>
          </p:nvCxnSpPr>
          <p:spPr>
            <a:xfrm rot="16200000" flipV="1">
              <a:off x="8871862" y="3504403"/>
              <a:ext cx="237161" cy="850973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3C75E0AA-77B0-4A4E-BFFB-005BAAB597BC}"/>
                </a:ext>
              </a:extLst>
            </p:cNvPr>
            <p:cNvCxnSpPr>
              <a:cxnSpLocks/>
              <a:stCxn id="22" idx="0"/>
              <a:endCxn id="32" idx="2"/>
            </p:cNvCxnSpPr>
            <p:nvPr/>
          </p:nvCxnSpPr>
          <p:spPr>
            <a:xfrm rot="16200000" flipH="1">
              <a:off x="4623107" y="383811"/>
              <a:ext cx="3102473" cy="6548872"/>
            </a:xfrm>
            <a:prstGeom prst="bentConnector5">
              <a:avLst>
                <a:gd name="adj1" fmla="val -7368"/>
                <a:gd name="adj2" fmla="val -21286"/>
                <a:gd name="adj3" fmla="val 13684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5291E8C-D64E-456A-9E62-629BE1697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4380" y="4455393"/>
              <a:ext cx="1548" cy="2001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32EDB26F-D1FD-49CC-B66E-B3E5228E8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1683" y="2476343"/>
              <a:ext cx="0" cy="774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9340D46-4599-41C0-898B-483995278478}"/>
                </a:ext>
              </a:extLst>
            </p:cNvPr>
            <p:cNvSpPr/>
            <p:nvPr/>
          </p:nvSpPr>
          <p:spPr>
            <a:xfrm>
              <a:off x="4967640" y="3250629"/>
              <a:ext cx="1519623" cy="555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domain relevance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C8DA8C5-A7DF-474A-B1F2-6930EFD7E023}"/>
                </a:ext>
              </a:extLst>
            </p:cNvPr>
            <p:cNvSpPr txBox="1"/>
            <p:nvPr/>
          </p:nvSpPr>
          <p:spPr>
            <a:xfrm>
              <a:off x="3801168" y="2958241"/>
              <a:ext cx="9991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invariant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E151E4B8-0E80-4B43-A936-CE1C39B7CA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0722" y="3556489"/>
              <a:ext cx="1310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ABED463-FF18-46A8-8F50-29DAA5F9FE2D}"/>
                </a:ext>
              </a:extLst>
            </p:cNvPr>
            <p:cNvSpPr txBox="1"/>
            <p:nvPr/>
          </p:nvSpPr>
          <p:spPr>
            <a:xfrm>
              <a:off x="6705025" y="2953200"/>
              <a:ext cx="929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specific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2B25831-F6D0-4633-B806-CA1E98FF4DCF}"/>
                </a:ext>
              </a:extLst>
            </p:cNvPr>
            <p:cNvCxnSpPr>
              <a:cxnSpLocks/>
            </p:cNvCxnSpPr>
            <p:nvPr/>
          </p:nvCxnSpPr>
          <p:spPr>
            <a:xfrm>
              <a:off x="6508187" y="3537976"/>
              <a:ext cx="13135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0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Domain Relevance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77317C8-37B4-4F9A-8DEF-4CAB7C0E52F9}"/>
                  </a:ext>
                </a:extLst>
              </p:cNvPr>
              <p:cNvSpPr/>
              <p:nvPr/>
            </p:nvSpPr>
            <p:spPr>
              <a:xfrm>
                <a:off x="1499216" y="2322385"/>
                <a:ext cx="37147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77317C8-37B4-4F9A-8DEF-4CAB7C0E5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216" y="2322385"/>
                <a:ext cx="37147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BC8DAE7-FE33-4785-8E53-D54C333A4D45}"/>
                  </a:ext>
                </a:extLst>
              </p:cNvPr>
              <p:cNvSpPr/>
              <p:nvPr/>
            </p:nvSpPr>
            <p:spPr>
              <a:xfrm>
                <a:off x="1499216" y="2908004"/>
                <a:ext cx="19693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BC8DAE7-FE33-4785-8E53-D54C333A4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216" y="2908004"/>
                <a:ext cx="19693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4FA98E5-3BE8-4302-A192-D49EAAAB376A}"/>
                  </a:ext>
                </a:extLst>
              </p:cNvPr>
              <p:cNvSpPr/>
              <p:nvPr/>
            </p:nvSpPr>
            <p:spPr>
              <a:xfrm>
                <a:off x="8545308" y="2583995"/>
                <a:ext cx="13751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4FA98E5-3BE8-4302-A192-D49EAAAB3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308" y="2583995"/>
                <a:ext cx="1375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Domain Relevance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785EBE9-022F-428C-8AD5-61B20415C350}"/>
              </a:ext>
            </a:extLst>
          </p:cNvPr>
          <p:cNvGrpSpPr/>
          <p:nvPr/>
        </p:nvGrpSpPr>
        <p:grpSpPr>
          <a:xfrm>
            <a:off x="1499216" y="2322385"/>
            <a:ext cx="4985980" cy="2894465"/>
            <a:chOff x="4746912" y="1965033"/>
            <a:chExt cx="4985980" cy="2894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77317C8-37B4-4F9A-8DEF-4CAB7C0E52F9}"/>
                    </a:ext>
                  </a:extLst>
                </p:cNvPr>
                <p:cNvSpPr/>
                <p:nvPr/>
              </p:nvSpPr>
              <p:spPr>
                <a:xfrm>
                  <a:off x="4746912" y="1965033"/>
                  <a:ext cx="371473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77317C8-37B4-4F9A-8DEF-4CAB7C0E5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912" y="1965033"/>
                  <a:ext cx="3714735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BC8DAE7-FE33-4785-8E53-D54C333A4D45}"/>
                    </a:ext>
                  </a:extLst>
                </p:cNvPr>
                <p:cNvSpPr/>
                <p:nvPr/>
              </p:nvSpPr>
              <p:spPr>
                <a:xfrm>
                  <a:off x="4746912" y="2550652"/>
                  <a:ext cx="196938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BC8DAE7-FE33-4785-8E53-D54C333A4D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912" y="2550652"/>
                  <a:ext cx="196938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CE2F240-D26F-4CAC-BB4D-EB71F0B67E98}"/>
                    </a:ext>
                  </a:extLst>
                </p:cNvPr>
                <p:cNvSpPr/>
                <p:nvPr/>
              </p:nvSpPr>
              <p:spPr>
                <a:xfrm>
                  <a:off x="4746912" y="3568685"/>
                  <a:ext cx="4985980" cy="6142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𝑝𝑟𝑖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CE2F240-D26F-4CAC-BB4D-EB71F0B67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912" y="3568685"/>
                  <a:ext cx="4985980" cy="6142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461AE41-0F85-4166-8118-D494B52A828B}"/>
                    </a:ext>
                  </a:extLst>
                </p:cNvPr>
                <p:cNvSpPr/>
                <p:nvPr/>
              </p:nvSpPr>
              <p:spPr>
                <a:xfrm>
                  <a:off x="4746912" y="4245291"/>
                  <a:ext cx="2534155" cy="6142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𝑝𝑟𝑖</m:t>
                            </m:r>
                          </m:sup>
                        </m:sSub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𝑝𝑟𝑖</m:t>
                            </m:r>
                          </m:sup>
                        </m:sSubSup>
                      </m:oMath>
                    </m:oMathPara>
                  </a14:m>
                  <a:endPara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461AE41-0F85-4166-8118-D494B52A82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912" y="4245291"/>
                  <a:ext cx="2534155" cy="6142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068BC72-2E7B-4109-B2E1-8BF6AF649190}"/>
                  </a:ext>
                </a:extLst>
              </p:cNvPr>
              <p:cNvSpPr/>
              <p:nvPr/>
            </p:nvSpPr>
            <p:spPr>
              <a:xfrm>
                <a:off x="8166903" y="4117575"/>
                <a:ext cx="2131994" cy="614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𝑝𝑟𝑖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068BC72-2E7B-4109-B2E1-8BF6AF649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903" y="4117575"/>
                <a:ext cx="2131994" cy="614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4FA98E5-3BE8-4302-A192-D49EAAAB376A}"/>
                  </a:ext>
                </a:extLst>
              </p:cNvPr>
              <p:cNvSpPr/>
              <p:nvPr/>
            </p:nvSpPr>
            <p:spPr>
              <a:xfrm>
                <a:off x="8545308" y="2583995"/>
                <a:ext cx="13751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4FA98E5-3BE8-4302-A192-D49EAAAB3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308" y="2583995"/>
                <a:ext cx="13751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E25976-7C53-4369-97C1-7E7786D38FD9}"/>
              </a:ext>
            </a:extLst>
          </p:cNvPr>
          <p:cNvCxnSpPr>
            <a:cxnSpLocks/>
          </p:cNvCxnSpPr>
          <p:nvPr/>
        </p:nvCxnSpPr>
        <p:spPr>
          <a:xfrm>
            <a:off x="9232900" y="3383363"/>
            <a:ext cx="0" cy="595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8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3" name="表格 8">
            <a:extLst>
              <a:ext uri="{FF2B5EF4-FFF2-40B4-BE49-F238E27FC236}">
                <a16:creationId xmlns:a16="http://schemas.microsoft.com/office/drawing/2014/main" id="{351DE8E0-AF38-4286-9269-1F46FF667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30885"/>
              </p:ext>
            </p:extLst>
          </p:nvPr>
        </p:nvGraphicFramePr>
        <p:xfrm>
          <a:off x="1843575" y="2313910"/>
          <a:ext cx="850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817">
                  <a:extLst>
                    <a:ext uri="{9D8B030D-6E8A-4147-A177-3AD203B41FA5}">
                      <a16:colId xmlns:a16="http://schemas.microsoft.com/office/drawing/2014/main" val="3825641054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488473714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722403874"/>
                    </a:ext>
                  </a:extLst>
                </a:gridCol>
                <a:gridCol w="1418897">
                  <a:extLst>
                    <a:ext uri="{9D8B030D-6E8A-4147-A177-3AD203B41FA5}">
                      <a16:colId xmlns:a16="http://schemas.microsoft.com/office/drawing/2014/main" val="3220033070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18266167"/>
                    </a:ext>
                  </a:extLst>
                </a:gridCol>
                <a:gridCol w="1364364">
                  <a:extLst>
                    <a:ext uri="{9D8B030D-6E8A-4147-A177-3AD203B41FA5}">
                      <a16:colId xmlns:a16="http://schemas.microsoft.com/office/drawing/2014/main" val="47865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recipes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publications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calendar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housing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average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39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seq2seq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58.80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36.64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34.52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36.50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41.62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9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coarse2fine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62.96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38.51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38.10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39.15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44.68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127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p-share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51.39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27.33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27.97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33.86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35.14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5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pre-train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59.72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40.99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43.45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42.32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46.62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adversarial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68.06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40.37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44.04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41.27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48.44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325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DAMP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72.22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45.96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43.39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50.36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987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0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42DEC43-37E9-4922-8B96-AC7D25A34C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110685"/>
                  </p:ext>
                </p:extLst>
              </p:nvPr>
            </p:nvGraphicFramePr>
            <p:xfrm>
              <a:off x="3459654" y="2769182"/>
              <a:ext cx="5272691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7946">
                      <a:extLst>
                        <a:ext uri="{9D8B030D-6E8A-4147-A177-3AD203B41FA5}">
                          <a16:colId xmlns:a16="http://schemas.microsoft.com/office/drawing/2014/main" val="651107296"/>
                        </a:ext>
                      </a:extLst>
                    </a:gridCol>
                    <a:gridCol w="1261241">
                      <a:extLst>
                        <a:ext uri="{9D8B030D-6E8A-4147-A177-3AD203B41FA5}">
                          <a16:colId xmlns:a16="http://schemas.microsoft.com/office/drawing/2014/main" val="1232154165"/>
                        </a:ext>
                      </a:extLst>
                    </a:gridCol>
                    <a:gridCol w="1250731">
                      <a:extLst>
                        <a:ext uri="{9D8B030D-6E8A-4147-A177-3AD203B41FA5}">
                          <a16:colId xmlns:a16="http://schemas.microsoft.com/office/drawing/2014/main" val="2830009979"/>
                        </a:ext>
                      </a:extLst>
                    </a:gridCol>
                    <a:gridCol w="1292773">
                      <a:extLst>
                        <a:ext uri="{9D8B030D-6E8A-4147-A177-3AD203B41FA5}">
                          <a16:colId xmlns:a16="http://schemas.microsoft.com/office/drawing/2014/main" val="16025341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𝑆𝑘𝑒𝑡𝑐h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𝑜𝑟𝑎𝑐𝑙𝑒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𝐿𝐹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981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𝐷𝐴𝑀𝑃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83.80</a:t>
                          </a:r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85.19</a:t>
                          </a:r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72.22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8975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𝐷𝐴𝑀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82.87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85.19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70.83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794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𝐷𝐴𝑀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𝑎𝑡𝑡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81.94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82.41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68.06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74220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coarse2fine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73.61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82.87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62.96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380883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442DEC43-37E9-4922-8B96-AC7D25A34C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110685"/>
                  </p:ext>
                </p:extLst>
              </p:nvPr>
            </p:nvGraphicFramePr>
            <p:xfrm>
              <a:off x="3459654" y="2769182"/>
              <a:ext cx="5272691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67946">
                      <a:extLst>
                        <a:ext uri="{9D8B030D-6E8A-4147-A177-3AD203B41FA5}">
                          <a16:colId xmlns:a16="http://schemas.microsoft.com/office/drawing/2014/main" val="651107296"/>
                        </a:ext>
                      </a:extLst>
                    </a:gridCol>
                    <a:gridCol w="1261241">
                      <a:extLst>
                        <a:ext uri="{9D8B030D-6E8A-4147-A177-3AD203B41FA5}">
                          <a16:colId xmlns:a16="http://schemas.microsoft.com/office/drawing/2014/main" val="1232154165"/>
                        </a:ext>
                      </a:extLst>
                    </a:gridCol>
                    <a:gridCol w="1250731">
                      <a:extLst>
                        <a:ext uri="{9D8B030D-6E8A-4147-A177-3AD203B41FA5}">
                          <a16:colId xmlns:a16="http://schemas.microsoft.com/office/drawing/2014/main" val="2830009979"/>
                        </a:ext>
                      </a:extLst>
                    </a:gridCol>
                    <a:gridCol w="1292773">
                      <a:extLst>
                        <a:ext uri="{9D8B030D-6E8A-4147-A177-3AD203B41FA5}">
                          <a16:colId xmlns:a16="http://schemas.microsoft.com/office/drawing/2014/main" val="16025341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16425" t="-8197" r="-20241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17476" t="-8197" r="-1033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8491" t="-8197" r="-47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1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197" r="-2597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83.80</a:t>
                          </a:r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85.19</a:t>
                          </a:r>
                          <a:endParaRPr lang="zh-CN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72.22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8975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197" r="-25975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82.87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85.19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70.83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794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308197" r="-25975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81.94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82.41</a:t>
                          </a:r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68.06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74220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coarse2fine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73.61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82.87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62.96</a:t>
                          </a:r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380883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448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35B8E5-6C61-46CD-8FF8-B3B066FE4E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t="8953" r="7078" b="4636"/>
          <a:stretch/>
        </p:blipFill>
        <p:spPr>
          <a:xfrm>
            <a:off x="5767656" y="3947621"/>
            <a:ext cx="3009747" cy="21971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8EC3ED-8C96-4079-A724-63E42B649395}"/>
              </a:ext>
            </a:extLst>
          </p:cNvPr>
          <p:cNvSpPr txBox="1"/>
          <p:nvPr/>
        </p:nvSpPr>
        <p:spPr>
          <a:xfrm>
            <a:off x="7619992" y="4026000"/>
            <a:ext cx="1672644" cy="27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CH = 1867.94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699EC7-3396-432E-B705-9B04CB3FC9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t="10749" r="8386" b="5058"/>
          <a:stretch/>
        </p:blipFill>
        <p:spPr>
          <a:xfrm>
            <a:off x="2900037" y="3987006"/>
            <a:ext cx="2977890" cy="21577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B6FF65D-671B-42A9-B667-ACCB91B43B98}"/>
              </a:ext>
            </a:extLst>
          </p:cNvPr>
          <p:cNvSpPr txBox="1"/>
          <p:nvPr/>
        </p:nvSpPr>
        <p:spPr>
          <a:xfrm>
            <a:off x="4938492" y="4000261"/>
            <a:ext cx="1672644" cy="27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CH = 88.89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D2A526-0EFB-42D8-AED1-65A9C5FF07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t="10536" r="7743" b="5703"/>
          <a:stretch/>
        </p:blipFill>
        <p:spPr>
          <a:xfrm>
            <a:off x="4439638" y="1595424"/>
            <a:ext cx="2993869" cy="21689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B85617C-1333-4F3D-8640-43474AF57876}"/>
              </a:ext>
            </a:extLst>
          </p:cNvPr>
          <p:cNvSpPr txBox="1"/>
          <p:nvPr/>
        </p:nvSpPr>
        <p:spPr>
          <a:xfrm>
            <a:off x="6431841" y="1642261"/>
            <a:ext cx="1672644" cy="27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CH = 332.47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1BAABB-C3ED-4668-9C77-FA49B0ECE072}"/>
              </a:ext>
            </a:extLst>
          </p:cNvPr>
          <p:cNvSpPr/>
          <p:nvPr/>
        </p:nvSpPr>
        <p:spPr>
          <a:xfrm>
            <a:off x="4404972" y="1439833"/>
            <a:ext cx="273031" cy="2321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E5BE9F-1BBF-440B-9FB2-090DC58DAB31}"/>
              </a:ext>
            </a:extLst>
          </p:cNvPr>
          <p:cNvSpPr/>
          <p:nvPr/>
        </p:nvSpPr>
        <p:spPr>
          <a:xfrm>
            <a:off x="2899364" y="3924744"/>
            <a:ext cx="273031" cy="2321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F9D5FA-5EFC-465A-BA12-A9845C095EF9}"/>
              </a:ext>
            </a:extLst>
          </p:cNvPr>
          <p:cNvSpPr/>
          <p:nvPr/>
        </p:nvSpPr>
        <p:spPr>
          <a:xfrm>
            <a:off x="5857405" y="3987006"/>
            <a:ext cx="194151" cy="220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458F59-5D5A-4824-B808-C68898193677}"/>
              </a:ext>
            </a:extLst>
          </p:cNvPr>
          <p:cNvSpPr/>
          <p:nvPr/>
        </p:nvSpPr>
        <p:spPr>
          <a:xfrm rot="5400000">
            <a:off x="5961573" y="2272351"/>
            <a:ext cx="127691" cy="284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F0082FB-D455-4E36-9E53-F528390A9FB0}"/>
              </a:ext>
            </a:extLst>
          </p:cNvPr>
          <p:cNvSpPr/>
          <p:nvPr/>
        </p:nvSpPr>
        <p:spPr>
          <a:xfrm rot="5400000">
            <a:off x="4400532" y="4647847"/>
            <a:ext cx="151800" cy="284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A283A1-21E2-4371-BC6C-2B7EBB1084DE}"/>
              </a:ext>
            </a:extLst>
          </p:cNvPr>
          <p:cNvSpPr/>
          <p:nvPr/>
        </p:nvSpPr>
        <p:spPr>
          <a:xfrm rot="5400000">
            <a:off x="7255872" y="4620793"/>
            <a:ext cx="114705" cy="284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6C6AB5-6017-4918-ABCC-2CB831F48214}"/>
              </a:ext>
            </a:extLst>
          </p:cNvPr>
          <p:cNvSpPr txBox="1"/>
          <p:nvPr/>
        </p:nvSpPr>
        <p:spPr>
          <a:xfrm>
            <a:off x="5343324" y="3661562"/>
            <a:ext cx="1565200" cy="33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(a) coarse2fine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E830BAF-4B52-42C1-B71C-014F9A096F0F}"/>
                  </a:ext>
                </a:extLst>
              </p:cNvPr>
              <p:cNvSpPr txBox="1"/>
              <p:nvPr/>
            </p:nvSpPr>
            <p:spPr>
              <a:xfrm>
                <a:off x="3514748" y="6018761"/>
                <a:ext cx="1804044" cy="337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(b) DAMP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coarse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E830BAF-4B52-42C1-B71C-014F9A096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48" y="6018761"/>
                <a:ext cx="1804044" cy="337589"/>
              </a:xfrm>
              <a:prstGeom prst="rect">
                <a:avLst/>
              </a:prstGeom>
              <a:blipFill>
                <a:blip r:embed="rId7"/>
                <a:stretch>
                  <a:fillRect l="-1014" t="-1786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8A18E5A7-863D-47C0-86A0-DA455DCC54E5}"/>
              </a:ext>
            </a:extLst>
          </p:cNvPr>
          <p:cNvSpPr txBox="1"/>
          <p:nvPr/>
        </p:nvSpPr>
        <p:spPr>
          <a:xfrm>
            <a:off x="6533179" y="6010061"/>
            <a:ext cx="1571306" cy="33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(c) DAMP - fine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4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DDF715C-B728-4CC7-9D2C-BC71B16521A2}"/>
              </a:ext>
            </a:extLst>
          </p:cNvPr>
          <p:cNvSpPr txBox="1"/>
          <p:nvPr/>
        </p:nvSpPr>
        <p:spPr>
          <a:xfrm rot="16200000">
            <a:off x="9447107" y="1027767"/>
            <a:ext cx="553998" cy="28977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(a) coarse2fine - fine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1FD7A2D-2E43-4235-8F6A-3C2EA5F139DF}"/>
              </a:ext>
            </a:extLst>
          </p:cNvPr>
          <p:cNvSpPr txBox="1"/>
          <p:nvPr/>
        </p:nvSpPr>
        <p:spPr>
          <a:xfrm rot="16200000">
            <a:off x="9112046" y="3267591"/>
            <a:ext cx="553998" cy="2227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(b) DAMP - fine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45E511C-02EF-4CCF-B29A-7846F070F6C3}"/>
              </a:ext>
            </a:extLst>
          </p:cNvPr>
          <p:cNvGrpSpPr/>
          <p:nvPr/>
        </p:nvGrpSpPr>
        <p:grpSpPr>
          <a:xfrm>
            <a:off x="731517" y="1603450"/>
            <a:ext cx="6712849" cy="4588551"/>
            <a:chOff x="1874442" y="1633930"/>
            <a:chExt cx="6712849" cy="458855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CF259F-478C-42D3-B19C-F091A0F113C5}"/>
                </a:ext>
              </a:extLst>
            </p:cNvPr>
            <p:cNvSpPr txBox="1"/>
            <p:nvPr/>
          </p:nvSpPr>
          <p:spPr>
            <a:xfrm rot="16200000">
              <a:off x="3230764" y="1329068"/>
              <a:ext cx="461665" cy="10713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en.recipe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DB61283-B202-4956-B8DD-276F8408CD21}"/>
                </a:ext>
              </a:extLst>
            </p:cNvPr>
            <p:cNvSpPr txBox="1"/>
            <p:nvPr/>
          </p:nvSpPr>
          <p:spPr>
            <a:xfrm rot="16200000">
              <a:off x="3041290" y="2289337"/>
              <a:ext cx="461665" cy="14613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cooking_time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1DEAD25-C727-4A1C-8550-220BE06EA8C7}"/>
                </a:ext>
              </a:extLst>
            </p:cNvPr>
            <p:cNvSpPr txBox="1"/>
            <p:nvPr/>
          </p:nvSpPr>
          <p:spPr>
            <a:xfrm rot="16200000">
              <a:off x="2886367" y="1274868"/>
              <a:ext cx="461665" cy="1910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preparation_time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EA1774-5EFC-42BA-A60F-7A167D297F4C}"/>
                </a:ext>
              </a:extLst>
            </p:cNvPr>
            <p:cNvSpPr txBox="1"/>
            <p:nvPr/>
          </p:nvSpPr>
          <p:spPr>
            <a:xfrm rot="16200000">
              <a:off x="2718602" y="1553660"/>
              <a:ext cx="461665" cy="212285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recipe.rice_pudding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2A14124-C794-488B-82A5-1E34111DA12E}"/>
                </a:ext>
              </a:extLst>
            </p:cNvPr>
            <p:cNvSpPr txBox="1"/>
            <p:nvPr/>
          </p:nvSpPr>
          <p:spPr>
            <a:xfrm rot="10800000">
              <a:off x="3955745" y="5208796"/>
              <a:ext cx="492443" cy="7835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which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E11D41-F86C-4871-B6A7-DDB95535CAF8}"/>
                </a:ext>
              </a:extLst>
            </p:cNvPr>
            <p:cNvSpPr txBox="1"/>
            <p:nvPr/>
          </p:nvSpPr>
          <p:spPr>
            <a:xfrm rot="10800000">
              <a:off x="4329816" y="5206333"/>
              <a:ext cx="492443" cy="96138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recipes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BF13954-4C4E-4145-A20F-30FAF8D65D2D}"/>
                </a:ext>
              </a:extLst>
            </p:cNvPr>
            <p:cNvSpPr txBox="1"/>
            <p:nvPr/>
          </p:nvSpPr>
          <p:spPr>
            <a:xfrm rot="10800000">
              <a:off x="4705688" y="5225096"/>
              <a:ext cx="492443" cy="6076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take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C19164-B37C-41A4-98EA-4B2D71B1B965}"/>
                </a:ext>
              </a:extLst>
            </p:cNvPr>
            <p:cNvSpPr txBox="1"/>
            <p:nvPr/>
          </p:nvSpPr>
          <p:spPr>
            <a:xfrm rot="10800000">
              <a:off x="5094747" y="5256204"/>
              <a:ext cx="492443" cy="3159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8CDB4DA-02CD-44F5-8203-AB068704520A}"/>
                </a:ext>
              </a:extLst>
            </p:cNvPr>
            <p:cNvSpPr txBox="1"/>
            <p:nvPr/>
          </p:nvSpPr>
          <p:spPr>
            <a:xfrm rot="10800000">
              <a:off x="5470618" y="5234594"/>
              <a:ext cx="492443" cy="672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most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6A8434E-0305-45DF-9442-EF5FC7A6061B}"/>
                </a:ext>
              </a:extLst>
            </p:cNvPr>
            <p:cNvSpPr txBox="1"/>
            <p:nvPr/>
          </p:nvSpPr>
          <p:spPr>
            <a:xfrm rot="10800000">
              <a:off x="5831015" y="5225096"/>
              <a:ext cx="492443" cy="3908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5C0FA70-07C4-4DD1-9379-8E821F3918CF}"/>
                </a:ext>
              </a:extLst>
            </p:cNvPr>
            <p:cNvSpPr txBox="1"/>
            <p:nvPr/>
          </p:nvSpPr>
          <p:spPr>
            <a:xfrm rot="10800000">
              <a:off x="6214716" y="5196331"/>
              <a:ext cx="492443" cy="6208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052BA0D-DFF7-4AE2-A686-5C96875A27B9}"/>
                </a:ext>
              </a:extLst>
            </p:cNvPr>
            <p:cNvSpPr txBox="1"/>
            <p:nvPr/>
          </p:nvSpPr>
          <p:spPr>
            <a:xfrm rot="10800000">
              <a:off x="6606128" y="5225096"/>
              <a:ext cx="492443" cy="3216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1E1AC49-844B-4128-9B5F-5A881BDD62F7}"/>
                </a:ext>
              </a:extLst>
            </p:cNvPr>
            <p:cNvSpPr txBox="1"/>
            <p:nvPr/>
          </p:nvSpPr>
          <p:spPr>
            <a:xfrm rot="10800000">
              <a:off x="6989828" y="5210686"/>
              <a:ext cx="492443" cy="6721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cook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C474AC5-E82C-42E1-AD35-8734721A463D}"/>
                </a:ext>
              </a:extLst>
            </p:cNvPr>
            <p:cNvSpPr txBox="1"/>
            <p:nvPr/>
          </p:nvSpPr>
          <p:spPr>
            <a:xfrm rot="10800000">
              <a:off x="7342023" y="5204145"/>
              <a:ext cx="492443" cy="4143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2924249-3EE0-47D6-86F4-82104BC4C4E9}"/>
                </a:ext>
              </a:extLst>
            </p:cNvPr>
            <p:cNvSpPr txBox="1"/>
            <p:nvPr/>
          </p:nvSpPr>
          <p:spPr>
            <a:xfrm rot="10800000">
              <a:off x="7720216" y="5229069"/>
              <a:ext cx="492443" cy="53007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rice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EFF9D99-1D9A-4F97-9D27-ACAC4D363AB8}"/>
                </a:ext>
              </a:extLst>
            </p:cNvPr>
            <p:cNvSpPr txBox="1"/>
            <p:nvPr/>
          </p:nvSpPr>
          <p:spPr>
            <a:xfrm rot="10800000">
              <a:off x="8094848" y="5225096"/>
              <a:ext cx="492443" cy="99738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pudding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DB30DA3-39EB-44A8-8AFD-404DCB2140F2}"/>
                </a:ext>
              </a:extLst>
            </p:cNvPr>
            <p:cNvSpPr txBox="1"/>
            <p:nvPr/>
          </p:nvSpPr>
          <p:spPr>
            <a:xfrm rot="16200000">
              <a:off x="3248952" y="3264405"/>
              <a:ext cx="461665" cy="1137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en.recipe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90D282A-A158-4367-8501-4B28BE7B895D}"/>
                </a:ext>
              </a:extLst>
            </p:cNvPr>
            <p:cNvSpPr txBox="1"/>
            <p:nvPr/>
          </p:nvSpPr>
          <p:spPr>
            <a:xfrm rot="16200000">
              <a:off x="3014920" y="4274399"/>
              <a:ext cx="461665" cy="14613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cooking_time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D575DA2-2593-4CD9-A54D-F946C451A260}"/>
                </a:ext>
              </a:extLst>
            </p:cNvPr>
            <p:cNvSpPr txBox="1"/>
            <p:nvPr/>
          </p:nvSpPr>
          <p:spPr>
            <a:xfrm rot="16200000">
              <a:off x="3015805" y="3462960"/>
              <a:ext cx="461665" cy="14613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cooking_time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0ADF74-12AA-453B-8681-26EAC79C29B7}"/>
                </a:ext>
              </a:extLst>
            </p:cNvPr>
            <p:cNvSpPr txBox="1"/>
            <p:nvPr/>
          </p:nvSpPr>
          <p:spPr>
            <a:xfrm rot="16200000">
              <a:off x="2705034" y="3543304"/>
              <a:ext cx="461665" cy="21228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recipe.rice_pudding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008C0A2-E8B9-4260-B2A5-5B5BB361F014}"/>
                </a:ext>
              </a:extLst>
            </p:cNvPr>
            <p:cNvSpPr txBox="1"/>
            <p:nvPr/>
          </p:nvSpPr>
          <p:spPr>
            <a:xfrm>
              <a:off x="2036640" y="2105814"/>
              <a:ext cx="1986220" cy="3468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txBody>
            <a:bodyPr vert="eaVert" wrap="square" rtlCol="0">
              <a:spAutoFit/>
            </a:bodyPr>
            <a:lstStyle/>
            <a:p>
              <a:endParaRPr lang="zh-CN" altLang="en-US" sz="1200" dirty="0"/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65532490-38F1-4E3E-8FE7-551F54D74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227" y="3693450"/>
              <a:ext cx="4534128" cy="1531646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53161C76-D248-4CFE-8239-2D33A10B4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429" y="1718718"/>
              <a:ext cx="4510926" cy="1509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07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BC61E4-714C-450A-A02B-9AEBC5168075}"/>
              </a:ext>
            </a:extLst>
          </p:cNvPr>
          <p:cNvGrpSpPr/>
          <p:nvPr/>
        </p:nvGrpSpPr>
        <p:grpSpPr>
          <a:xfrm>
            <a:off x="1756197" y="2124999"/>
            <a:ext cx="8370043" cy="3545367"/>
            <a:chOff x="1664757" y="1860839"/>
            <a:chExt cx="8370043" cy="3545367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F29BE333-7C3A-414A-BD19-E7FB87CE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57200" y="1860839"/>
              <a:ext cx="3696929" cy="3126585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55F6B12-C04B-49B5-828B-08B487FB33C7}"/>
                </a:ext>
              </a:extLst>
            </p:cNvPr>
            <p:cNvSpPr txBox="1"/>
            <p:nvPr/>
          </p:nvSpPr>
          <p:spPr>
            <a:xfrm>
              <a:off x="2446355" y="4987424"/>
              <a:ext cx="33842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# of target domain instances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7FE2905-2906-4C6E-8767-D428B969B9F1}"/>
                </a:ext>
              </a:extLst>
            </p:cNvPr>
            <p:cNvSpPr txBox="1"/>
            <p:nvPr/>
          </p:nvSpPr>
          <p:spPr>
            <a:xfrm rot="10800000">
              <a:off x="1664757" y="2562776"/>
              <a:ext cx="492443" cy="14423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sketch (EM)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0E9DD7D-D005-4B68-BE0A-E862BBB22A6B}"/>
                </a:ext>
              </a:extLst>
            </p:cNvPr>
            <p:cNvGrpSpPr/>
            <p:nvPr/>
          </p:nvGrpSpPr>
          <p:grpSpPr>
            <a:xfrm>
              <a:off x="5804003" y="1860839"/>
              <a:ext cx="4230797" cy="3545367"/>
              <a:chOff x="6241047" y="1834886"/>
              <a:chExt cx="4230797" cy="3545367"/>
            </a:xfrm>
          </p:grpSpPr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0338BD58-29DD-4461-8924-D29EA611C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733629" y="1834886"/>
                <a:ext cx="3738215" cy="3143181"/>
              </a:xfrm>
              <a:prstGeom prst="rect">
                <a:avLst/>
              </a:prstGeom>
            </p:spPr>
          </p:pic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01BA8C2-FAB0-448E-A683-0A5AF179CC1C}"/>
                  </a:ext>
                </a:extLst>
              </p:cNvPr>
              <p:cNvSpPr txBox="1"/>
              <p:nvPr/>
            </p:nvSpPr>
            <p:spPr>
              <a:xfrm rot="10800000">
                <a:off x="6241047" y="2562777"/>
                <a:ext cx="492443" cy="144230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logical (EM)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2AFFA03-86A2-44E9-8972-D2291C2DD805}"/>
                  </a:ext>
                </a:extLst>
              </p:cNvPr>
              <p:cNvSpPr txBox="1"/>
              <p:nvPr/>
            </p:nvSpPr>
            <p:spPr>
              <a:xfrm>
                <a:off x="7067936" y="4980143"/>
                <a:ext cx="3384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# of target domain instances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2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0C029-88F0-4350-A969-6996D1B9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927" y="5345723"/>
            <a:ext cx="3338146" cy="697356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C958A5-3D9A-4FEA-A81B-0B0947F26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8A134B-E882-4AF6-96E8-395839AA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375D94-14BD-4E8A-B78B-A125AA78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799" y="1817077"/>
            <a:ext cx="2438400" cy="24384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19DD3023-BAC9-46BC-A58A-C9BC1327313A}"/>
              </a:ext>
            </a:extLst>
          </p:cNvPr>
          <p:cNvSpPr txBox="1">
            <a:spLocks/>
          </p:cNvSpPr>
          <p:nvPr/>
        </p:nvSpPr>
        <p:spPr>
          <a:xfrm>
            <a:off x="5331799" y="4255477"/>
            <a:ext cx="1528397" cy="480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50"/>
    </mc:Choice>
    <mc:Fallback xmlns="">
      <p:transition spd="slow" advTm="133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62753-809C-46D7-BDFA-6BD142BA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03" y="4657414"/>
            <a:ext cx="10331394" cy="575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logical form: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listValue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getProperty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en.meeting.weekly_standup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( string length ) ) 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32DAA6E-DAA7-4CD8-9737-410875D8BA69}"/>
              </a:ext>
            </a:extLst>
          </p:cNvPr>
          <p:cNvSpPr txBox="1">
            <a:spLocks/>
          </p:cNvSpPr>
          <p:nvPr/>
        </p:nvSpPr>
        <p:spPr>
          <a:xfrm>
            <a:off x="2779160" y="2375882"/>
            <a:ext cx="663368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utterance: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 long is the weekly standup meeting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A5F4A-1607-4997-8A81-84C11A3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047C1E-260F-46B3-9F9A-F1CFF409C5C9}"/>
              </a:ext>
            </a:extLst>
          </p:cNvPr>
          <p:cNvCxnSpPr>
            <a:cxnSpLocks/>
          </p:cNvCxnSpPr>
          <p:nvPr/>
        </p:nvCxnSpPr>
        <p:spPr>
          <a:xfrm>
            <a:off x="6096000" y="3225801"/>
            <a:ext cx="0" cy="1086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6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01"/>
    </mc:Choice>
    <mc:Fallback xmlns="">
      <p:transition spd="slow" advTm="325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A5F4A-1607-4997-8A81-84C11A3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9D48FC9-2056-469B-A8F5-5C178CD1224E}"/>
              </a:ext>
            </a:extLst>
          </p:cNvPr>
          <p:cNvSpPr txBox="1">
            <a:spLocks/>
          </p:cNvSpPr>
          <p:nvPr/>
        </p:nvSpPr>
        <p:spPr>
          <a:xfrm>
            <a:off x="935816" y="2673547"/>
            <a:ext cx="3678223" cy="57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target domain: calendar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8E8343F-7C76-4F0D-A6FC-88EDBAA4983B}"/>
              </a:ext>
            </a:extLst>
          </p:cNvPr>
          <p:cNvSpPr txBox="1">
            <a:spLocks/>
          </p:cNvSpPr>
          <p:nvPr/>
        </p:nvSpPr>
        <p:spPr>
          <a:xfrm>
            <a:off x="5815144" y="2673547"/>
            <a:ext cx="722288" cy="57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01"/>
    </mc:Choice>
    <mc:Fallback xmlns="">
      <p:transition spd="slow" advTm="325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32DAA6E-DAA7-4CD8-9737-410875D8BA69}"/>
              </a:ext>
            </a:extLst>
          </p:cNvPr>
          <p:cNvSpPr txBox="1">
            <a:spLocks/>
          </p:cNvSpPr>
          <p:nvPr/>
        </p:nvSpPr>
        <p:spPr>
          <a:xfrm>
            <a:off x="935815" y="4591958"/>
            <a:ext cx="7609091" cy="58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source domain: housing, restaurants, …, publications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A5F4A-1607-4997-8A81-84C11A3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9D48FC9-2056-469B-A8F5-5C178CD1224E}"/>
              </a:ext>
            </a:extLst>
          </p:cNvPr>
          <p:cNvSpPr txBox="1">
            <a:spLocks/>
          </p:cNvSpPr>
          <p:nvPr/>
        </p:nvSpPr>
        <p:spPr>
          <a:xfrm>
            <a:off x="935816" y="2673547"/>
            <a:ext cx="3678223" cy="57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target domain: calendar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1E84AB3-5DDD-49B3-8D03-3E2FCC057441}"/>
              </a:ext>
            </a:extLst>
          </p:cNvPr>
          <p:cNvCxnSpPr/>
          <p:nvPr/>
        </p:nvCxnSpPr>
        <p:spPr>
          <a:xfrm flipV="1">
            <a:off x="2677415" y="3332664"/>
            <a:ext cx="0" cy="1075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8E8343F-7C76-4F0D-A6FC-88EDBAA4983B}"/>
              </a:ext>
            </a:extLst>
          </p:cNvPr>
          <p:cNvSpPr txBox="1">
            <a:spLocks/>
          </p:cNvSpPr>
          <p:nvPr/>
        </p:nvSpPr>
        <p:spPr>
          <a:xfrm>
            <a:off x="5815144" y="2673547"/>
            <a:ext cx="722288" cy="57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D1E52A1-85B7-42FB-98F3-9F710AC02D3E}"/>
              </a:ext>
            </a:extLst>
          </p:cNvPr>
          <p:cNvSpPr txBox="1">
            <a:spLocks/>
          </p:cNvSpPr>
          <p:nvPr/>
        </p:nvSpPr>
        <p:spPr>
          <a:xfrm>
            <a:off x="9232900" y="4591958"/>
            <a:ext cx="1580441" cy="57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9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01"/>
    </mc:Choice>
    <mc:Fallback xmlns="">
      <p:transition spd="slow" advTm="325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A5F4A-1607-4997-8A81-84C11A3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A8731ED5-10BD-4E53-AFA3-0E15A0C5B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83498"/>
              </p:ext>
            </p:extLst>
          </p:nvPr>
        </p:nvGraphicFramePr>
        <p:xfrm>
          <a:off x="1008382" y="2331720"/>
          <a:ext cx="1017523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524">
                  <a:extLst>
                    <a:ext uri="{9D8B030D-6E8A-4147-A177-3AD203B41FA5}">
                      <a16:colId xmlns:a16="http://schemas.microsoft.com/office/drawing/2014/main" val="3684274975"/>
                    </a:ext>
                  </a:extLst>
                </a:gridCol>
                <a:gridCol w="8849710">
                  <a:extLst>
                    <a:ext uri="{9D8B030D-6E8A-4147-A177-3AD203B41FA5}">
                      <a16:colId xmlns:a16="http://schemas.microsoft.com/office/drawing/2014/main" val="1374016012"/>
                    </a:ext>
                  </a:extLst>
                </a:gridCol>
              </a:tblGrid>
              <a:tr h="355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914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utterance: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meetings attended by two or more people</a:t>
                      </a:r>
                    </a:p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form: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listValue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countComparative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getProperty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singleton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en.meeting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( string !type ) ) ( string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attendee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( string &gt;= ) ( number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)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992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utterance: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housing units with 2 neighborhoods</a:t>
                      </a:r>
                    </a:p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form: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listValue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countComparative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getProperty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singleton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en.housing_unit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( string !type ) ) ( string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neighborhood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( string = ) ( number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)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310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30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01"/>
    </mc:Choice>
    <mc:Fallback xmlns="">
      <p:transition spd="slow" advTm="325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A5F4A-1607-4997-8A81-84C11A3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A8731ED5-10BD-4E53-AFA3-0E15A0C5B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03976"/>
              </p:ext>
            </p:extLst>
          </p:nvPr>
        </p:nvGraphicFramePr>
        <p:xfrm>
          <a:off x="1008382" y="2331720"/>
          <a:ext cx="1017523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524">
                  <a:extLst>
                    <a:ext uri="{9D8B030D-6E8A-4147-A177-3AD203B41FA5}">
                      <a16:colId xmlns:a16="http://schemas.microsoft.com/office/drawing/2014/main" val="3684274975"/>
                    </a:ext>
                  </a:extLst>
                </a:gridCol>
                <a:gridCol w="8849710">
                  <a:extLst>
                    <a:ext uri="{9D8B030D-6E8A-4147-A177-3AD203B41FA5}">
                      <a16:colId xmlns:a16="http://schemas.microsoft.com/office/drawing/2014/main" val="1374016012"/>
                    </a:ext>
                  </a:extLst>
                </a:gridCol>
              </a:tblGrid>
              <a:tr h="355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  <a:endParaRPr lang="zh-CN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914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utterance: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meetings attended by two or more people</a:t>
                      </a:r>
                    </a:p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form: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listValue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countComparative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getProperty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singleton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en.meeting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( string !type ) ) ( string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attendee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( string &gt;= ) ( number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)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992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housing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utterance: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housing units with 2 neighborhoods</a:t>
                      </a:r>
                    </a:p>
                    <a:p>
                      <a:r>
                        <a:rPr lang="en-US" altLang="zh-C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form: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listValue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countComparative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n-US" altLang="zh-CN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getProperty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singleton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en.housing_unit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( string !type ) ) ( string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neighborhood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( string = ) ( number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 )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3106580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8A65531-DECA-40BF-935F-6CC178A3F52E}"/>
              </a:ext>
            </a:extLst>
          </p:cNvPr>
          <p:cNvCxnSpPr>
            <a:cxnSpLocks/>
          </p:cNvCxnSpPr>
          <p:nvPr/>
        </p:nvCxnSpPr>
        <p:spPr>
          <a:xfrm>
            <a:off x="6095999" y="4823711"/>
            <a:ext cx="0" cy="444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C9E4AC3-177B-4487-B3B5-A6E65F626C8C}"/>
              </a:ext>
            </a:extLst>
          </p:cNvPr>
          <p:cNvSpPr txBox="1"/>
          <p:nvPr/>
        </p:nvSpPr>
        <p:spPr>
          <a:xfrm>
            <a:off x="5503847" y="5373487"/>
            <a:ext cx="118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8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01"/>
    </mc:Choice>
    <mc:Fallback xmlns="">
      <p:transition spd="slow" advTm="325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1E6B7EAD-343D-49C9-BC2A-787749B0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03" y="4842496"/>
            <a:ext cx="10331394" cy="575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logical form: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listValue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getProperty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en.meeting.weekly_standup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( string length ) ) 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2461779-C991-428B-BA07-CF26B3E527BF}"/>
              </a:ext>
            </a:extLst>
          </p:cNvPr>
          <p:cNvSpPr txBox="1">
            <a:spLocks/>
          </p:cNvSpPr>
          <p:nvPr/>
        </p:nvSpPr>
        <p:spPr>
          <a:xfrm>
            <a:off x="2784416" y="2171120"/>
            <a:ext cx="6623167" cy="586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utterance: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 long is the weekly standup meeting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1BE4062-FE4F-4C6F-987A-049C39821598}"/>
              </a:ext>
            </a:extLst>
          </p:cNvPr>
          <p:cNvCxnSpPr>
            <a:cxnSpLocks/>
          </p:cNvCxnSpPr>
          <p:nvPr/>
        </p:nvCxnSpPr>
        <p:spPr>
          <a:xfrm>
            <a:off x="6096000" y="2789404"/>
            <a:ext cx="0" cy="595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C5329E64-D659-4887-A741-AA1F7BC69A17}"/>
              </a:ext>
            </a:extLst>
          </p:cNvPr>
          <p:cNvSpPr txBox="1">
            <a:spLocks/>
          </p:cNvSpPr>
          <p:nvPr/>
        </p:nvSpPr>
        <p:spPr>
          <a:xfrm>
            <a:off x="3053324" y="3528433"/>
            <a:ext cx="6085352" cy="57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sketch: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listValue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( getProperty@1 ( string@1 ) ) 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A18BA1E-AF61-4321-A367-6C23151495C6}"/>
              </a:ext>
            </a:extLst>
          </p:cNvPr>
          <p:cNvCxnSpPr>
            <a:cxnSpLocks/>
          </p:cNvCxnSpPr>
          <p:nvPr/>
        </p:nvCxnSpPr>
        <p:spPr>
          <a:xfrm>
            <a:off x="6096000" y="4103467"/>
            <a:ext cx="0" cy="595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AC1A581-CA56-4ADC-BDDB-6136B9902441}"/>
              </a:ext>
            </a:extLst>
          </p:cNvPr>
          <p:cNvSpPr txBox="1">
            <a:spLocks/>
          </p:cNvSpPr>
          <p:nvPr/>
        </p:nvSpPr>
        <p:spPr>
          <a:xfrm>
            <a:off x="5319377" y="6402803"/>
            <a:ext cx="1553244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[Dong et al. 2018]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CE6548C-CD3F-4FB2-8B3A-3F6B21214BDF}"/>
              </a:ext>
            </a:extLst>
          </p:cNvPr>
          <p:cNvSpPr txBox="1">
            <a:spLocks/>
          </p:cNvSpPr>
          <p:nvPr/>
        </p:nvSpPr>
        <p:spPr>
          <a:xfrm>
            <a:off x="6316718" y="2869713"/>
            <a:ext cx="1692164" cy="58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coarse stage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CE3BB86-7F14-4BE9-8E2E-A999CBE7775A}"/>
              </a:ext>
            </a:extLst>
          </p:cNvPr>
          <p:cNvSpPr txBox="1">
            <a:spLocks/>
          </p:cNvSpPr>
          <p:nvPr/>
        </p:nvSpPr>
        <p:spPr>
          <a:xfrm>
            <a:off x="6316718" y="4167619"/>
            <a:ext cx="1692164" cy="58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fine stage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Domain-Aware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seMantic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Parser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6C80896-2858-4D13-A868-437CAC3593DB}"/>
              </a:ext>
            </a:extLst>
          </p:cNvPr>
          <p:cNvGrpSpPr/>
          <p:nvPr/>
        </p:nvGrpSpPr>
        <p:grpSpPr>
          <a:xfrm>
            <a:off x="1923659" y="2117522"/>
            <a:ext cx="8866732" cy="4049565"/>
            <a:chOff x="1224645" y="2222625"/>
            <a:chExt cx="8866732" cy="404956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9ABF8BD-12DD-4947-802F-64F64A655036}"/>
                </a:ext>
              </a:extLst>
            </p:cNvPr>
            <p:cNvSpPr/>
            <p:nvPr/>
          </p:nvSpPr>
          <p:spPr>
            <a:xfrm>
              <a:off x="2882191" y="4775340"/>
              <a:ext cx="1463379" cy="5552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encoder1</a:t>
              </a:r>
              <a:endParaRPr lang="zh-CN" alt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0EB6F27-3F4C-4B83-8D2D-259555CBE602}"/>
                </a:ext>
              </a:extLst>
            </p:cNvPr>
            <p:cNvGrpSpPr/>
            <p:nvPr/>
          </p:nvGrpSpPr>
          <p:grpSpPr>
            <a:xfrm>
              <a:off x="3024708" y="4199369"/>
              <a:ext cx="1178352" cy="397198"/>
              <a:chOff x="3601038" y="3930976"/>
              <a:chExt cx="1677971" cy="565609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7FBB497-7C66-4A0C-AAC0-5EAAE3A18A1E}"/>
                  </a:ext>
                </a:extLst>
              </p:cNvPr>
              <p:cNvSpPr/>
              <p:nvPr/>
            </p:nvSpPr>
            <p:spPr>
              <a:xfrm>
                <a:off x="3601038" y="3930976"/>
                <a:ext cx="1677971" cy="5656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829610A-664E-4A7D-9375-587986727D34}"/>
                  </a:ext>
                </a:extLst>
              </p:cNvPr>
              <p:cNvSpPr/>
              <p:nvPr/>
            </p:nvSpPr>
            <p:spPr>
              <a:xfrm>
                <a:off x="3808429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CDB5260E-2F81-4F9C-B091-32A79D5C4EC3}"/>
                  </a:ext>
                </a:extLst>
              </p:cNvPr>
              <p:cNvSpPr/>
              <p:nvPr/>
            </p:nvSpPr>
            <p:spPr>
              <a:xfrm>
                <a:off x="4275055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90058362-DAA5-40D8-B8C8-D40BDECE4E52}"/>
                  </a:ext>
                </a:extLst>
              </p:cNvPr>
              <p:cNvSpPr/>
              <p:nvPr/>
            </p:nvSpPr>
            <p:spPr>
              <a:xfrm>
                <a:off x="4741681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FE87AE6-F1DB-4A41-87A0-E9883B22BD47}"/>
                </a:ext>
              </a:extLst>
            </p:cNvPr>
            <p:cNvSpPr txBox="1"/>
            <p:nvPr/>
          </p:nvSpPr>
          <p:spPr>
            <a:xfrm>
              <a:off x="1435832" y="4132499"/>
              <a:ext cx="1583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utterance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representations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48D178F-A151-4A3E-8604-9C570A322325}"/>
                </a:ext>
              </a:extLst>
            </p:cNvPr>
            <p:cNvSpPr/>
            <p:nvPr/>
          </p:nvSpPr>
          <p:spPr>
            <a:xfrm>
              <a:off x="2876345" y="3393077"/>
              <a:ext cx="1463379" cy="55523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decoder1</a:t>
              </a:r>
              <a:endParaRPr lang="zh-CN" alt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88E948A-C4AF-4EE8-BCA0-FABF05C95682}"/>
                </a:ext>
              </a:extLst>
            </p:cNvPr>
            <p:cNvCxnSpPr>
              <a:cxnSpLocks/>
              <a:stCxn id="13" idx="0"/>
              <a:endCxn id="68" idx="4"/>
            </p:cNvCxnSpPr>
            <p:nvPr/>
          </p:nvCxnSpPr>
          <p:spPr>
            <a:xfrm flipV="1">
              <a:off x="3613881" y="4596567"/>
              <a:ext cx="3" cy="178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02A0B0D-C983-48A6-AA22-DD462F3E8B26}"/>
                </a:ext>
              </a:extLst>
            </p:cNvPr>
            <p:cNvSpPr txBox="1"/>
            <p:nvPr/>
          </p:nvSpPr>
          <p:spPr>
            <a:xfrm>
              <a:off x="3132263" y="2222625"/>
              <a:ext cx="951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sketch</a:t>
              </a:r>
              <a:endParaRPr lang="zh-CN" altLang="en-US" dirty="0">
                <a:latin typeface="Bahnschrift Light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F6A8A34-1F30-49A3-9B05-5289D4883574}"/>
                </a:ext>
              </a:extLst>
            </p:cNvPr>
            <p:cNvSpPr txBox="1"/>
            <p:nvPr/>
          </p:nvSpPr>
          <p:spPr>
            <a:xfrm>
              <a:off x="4264641" y="5902858"/>
              <a:ext cx="1218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utterance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0225305-B060-4252-9D57-F0B1EC5C1ADF}"/>
                </a:ext>
              </a:extLst>
            </p:cNvPr>
            <p:cNvSpPr/>
            <p:nvPr/>
          </p:nvSpPr>
          <p:spPr>
            <a:xfrm>
              <a:off x="1224645" y="2951011"/>
              <a:ext cx="3462632" cy="25391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115E968-8759-4BE6-BB5D-C8ECB9876093}"/>
                </a:ext>
              </a:extLst>
            </p:cNvPr>
            <p:cNvSpPr/>
            <p:nvPr/>
          </p:nvSpPr>
          <p:spPr>
            <a:xfrm>
              <a:off x="5349791" y="4775340"/>
              <a:ext cx="1463379" cy="5552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encoder2</a:t>
              </a:r>
              <a:endParaRPr lang="zh-CN" alt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8EF5F11-21C4-467E-B4EC-07612B71CB66}"/>
                </a:ext>
              </a:extLst>
            </p:cNvPr>
            <p:cNvGrpSpPr/>
            <p:nvPr/>
          </p:nvGrpSpPr>
          <p:grpSpPr>
            <a:xfrm>
              <a:off x="5493853" y="4178019"/>
              <a:ext cx="1178352" cy="397198"/>
              <a:chOff x="3601038" y="3930976"/>
              <a:chExt cx="1677971" cy="565609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FBF3942-CCE3-4C66-AF5A-B6217C2EAA6E}"/>
                  </a:ext>
                </a:extLst>
              </p:cNvPr>
              <p:cNvSpPr/>
              <p:nvPr/>
            </p:nvSpPr>
            <p:spPr>
              <a:xfrm>
                <a:off x="3601038" y="3930976"/>
                <a:ext cx="1677971" cy="5656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55379E0-2976-4069-A5C7-F5140ACB2DDB}"/>
                  </a:ext>
                </a:extLst>
              </p:cNvPr>
              <p:cNvSpPr/>
              <p:nvPr/>
            </p:nvSpPr>
            <p:spPr>
              <a:xfrm>
                <a:off x="3808429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B474777-8D73-431D-AD5A-73FABB8C1DA9}"/>
                  </a:ext>
                </a:extLst>
              </p:cNvPr>
              <p:cNvSpPr/>
              <p:nvPr/>
            </p:nvSpPr>
            <p:spPr>
              <a:xfrm>
                <a:off x="4275055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8E6FFB1D-98DC-4A68-ABD9-597C57B20215}"/>
                  </a:ext>
                </a:extLst>
              </p:cNvPr>
              <p:cNvSpPr/>
              <p:nvPr/>
            </p:nvSpPr>
            <p:spPr>
              <a:xfrm>
                <a:off x="4741681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6FC2A4E-8B89-4FF3-A160-3D2551F327D7}"/>
                </a:ext>
              </a:extLst>
            </p:cNvPr>
            <p:cNvSpPr/>
            <p:nvPr/>
          </p:nvSpPr>
          <p:spPr>
            <a:xfrm>
              <a:off x="6092474" y="3371685"/>
              <a:ext cx="1463379" cy="55523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decoder2</a:t>
              </a:r>
              <a:endParaRPr lang="zh-CN" alt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1B02FF6-A859-4ADA-85E7-9DDC72BADBD2}"/>
                </a:ext>
              </a:extLst>
            </p:cNvPr>
            <p:cNvCxnSpPr>
              <a:cxnSpLocks/>
              <a:stCxn id="27" idx="0"/>
              <a:endCxn id="64" idx="4"/>
            </p:cNvCxnSpPr>
            <p:nvPr/>
          </p:nvCxnSpPr>
          <p:spPr>
            <a:xfrm flipV="1">
              <a:off x="6081481" y="4575217"/>
              <a:ext cx="1548" cy="2001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008A368-EAED-4FB4-8409-70CA5E393611}"/>
                </a:ext>
              </a:extLst>
            </p:cNvPr>
            <p:cNvSpPr/>
            <p:nvPr/>
          </p:nvSpPr>
          <p:spPr>
            <a:xfrm>
              <a:off x="5024669" y="2951011"/>
              <a:ext cx="5066708" cy="25391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9CDCA46-7494-423E-8EC2-DB556A2DD88A}"/>
                </a:ext>
              </a:extLst>
            </p:cNvPr>
            <p:cNvSpPr/>
            <p:nvPr/>
          </p:nvSpPr>
          <p:spPr>
            <a:xfrm>
              <a:off x="6976299" y="4769861"/>
              <a:ext cx="1463379" cy="55523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encoder3</a:t>
              </a:r>
              <a:endParaRPr lang="zh-CN" alt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2E4663A-A680-432C-9844-5F020832429A}"/>
                </a:ext>
              </a:extLst>
            </p:cNvPr>
            <p:cNvGrpSpPr/>
            <p:nvPr/>
          </p:nvGrpSpPr>
          <p:grpSpPr>
            <a:xfrm>
              <a:off x="7085961" y="4164084"/>
              <a:ext cx="1178352" cy="397198"/>
              <a:chOff x="3601038" y="3930976"/>
              <a:chExt cx="1677971" cy="565609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8C45EE0-9FD7-4108-B5DB-B6D134DEDB55}"/>
                  </a:ext>
                </a:extLst>
              </p:cNvPr>
              <p:cNvSpPr/>
              <p:nvPr/>
            </p:nvSpPr>
            <p:spPr>
              <a:xfrm>
                <a:off x="3601038" y="3930976"/>
                <a:ext cx="1677971" cy="5656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75F8811F-F2C1-40C3-A1A7-34AC1086B0FC}"/>
                  </a:ext>
                </a:extLst>
              </p:cNvPr>
              <p:cNvSpPr/>
              <p:nvPr/>
            </p:nvSpPr>
            <p:spPr>
              <a:xfrm>
                <a:off x="3808429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B1F4B46-4900-44F0-AF32-F19C826EC7B3}"/>
                  </a:ext>
                </a:extLst>
              </p:cNvPr>
              <p:cNvSpPr/>
              <p:nvPr/>
            </p:nvSpPr>
            <p:spPr>
              <a:xfrm>
                <a:off x="4275055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5D59617-79BF-4814-947E-8D0F3DDE7D23}"/>
                  </a:ext>
                </a:extLst>
              </p:cNvPr>
              <p:cNvSpPr/>
              <p:nvPr/>
            </p:nvSpPr>
            <p:spPr>
              <a:xfrm>
                <a:off x="4741681" y="4048812"/>
                <a:ext cx="329938" cy="3299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AF0D912-2E13-48AD-A0C2-9C6D8714DD80}"/>
                </a:ext>
              </a:extLst>
            </p:cNvPr>
            <p:cNvSpPr txBox="1"/>
            <p:nvPr/>
          </p:nvSpPr>
          <p:spPr>
            <a:xfrm>
              <a:off x="8624200" y="3043471"/>
              <a:ext cx="1266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fine stage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791D80E-EE67-4854-9087-F34CAD1C6DCB}"/>
                </a:ext>
              </a:extLst>
            </p:cNvPr>
            <p:cNvSpPr txBox="1"/>
            <p:nvPr/>
          </p:nvSpPr>
          <p:spPr>
            <a:xfrm>
              <a:off x="1422519" y="3056402"/>
              <a:ext cx="1610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coarse stage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476B930-D0F1-4C32-A254-FBEDC3D33C5A}"/>
                </a:ext>
              </a:extLst>
            </p:cNvPr>
            <p:cNvCxnSpPr>
              <a:stCxn id="68" idx="0"/>
              <a:endCxn id="16" idx="2"/>
            </p:cNvCxnSpPr>
            <p:nvPr/>
          </p:nvCxnSpPr>
          <p:spPr>
            <a:xfrm flipH="1" flipV="1">
              <a:off x="3608035" y="3948315"/>
              <a:ext cx="5849" cy="25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D4C31C3-FB67-4A6D-9550-63C741AE88F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3608035" y="2618791"/>
              <a:ext cx="0" cy="774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32A7B0D-8097-46EF-B415-B0E226A7EA22}"/>
                </a:ext>
              </a:extLst>
            </p:cNvPr>
            <p:cNvSpPr txBox="1"/>
            <p:nvPr/>
          </p:nvSpPr>
          <p:spPr>
            <a:xfrm>
              <a:off x="6032581" y="2231230"/>
              <a:ext cx="1556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logical form</a:t>
              </a:r>
              <a:endParaRPr lang="zh-CN" altLang="en-US" dirty="0">
                <a:latin typeface="Bahnschrift Light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连接符: 曲线 44">
              <a:extLst>
                <a:ext uri="{FF2B5EF4-FFF2-40B4-BE49-F238E27FC236}">
                  <a16:creationId xmlns:a16="http://schemas.microsoft.com/office/drawing/2014/main" id="{A8E9D901-33A6-4391-9DFA-5DA8A464C022}"/>
                </a:ext>
              </a:extLst>
            </p:cNvPr>
            <p:cNvCxnSpPr>
              <a:cxnSpLocks/>
              <a:stCxn id="24" idx="0"/>
              <a:endCxn id="13" idx="2"/>
            </p:cNvCxnSpPr>
            <p:nvPr/>
          </p:nvCxnSpPr>
          <p:spPr>
            <a:xfrm rot="16200000" flipV="1">
              <a:off x="3957797" y="4986662"/>
              <a:ext cx="572281" cy="126011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曲线 45">
              <a:extLst>
                <a:ext uri="{FF2B5EF4-FFF2-40B4-BE49-F238E27FC236}">
                  <a16:creationId xmlns:a16="http://schemas.microsoft.com/office/drawing/2014/main" id="{B8ECA655-0AC0-4E58-AA86-FEF271DEDD93}"/>
                </a:ext>
              </a:extLst>
            </p:cNvPr>
            <p:cNvCxnSpPr>
              <a:cxnSpLocks/>
              <a:stCxn id="24" idx="0"/>
              <a:endCxn id="27" idx="2"/>
            </p:cNvCxnSpPr>
            <p:nvPr/>
          </p:nvCxnSpPr>
          <p:spPr>
            <a:xfrm rot="5400000" flipH="1" flipV="1">
              <a:off x="5191596" y="5012974"/>
              <a:ext cx="572281" cy="120748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83881B67-1F79-46AA-9EE2-4DBF7F4F4C81}"/>
                </a:ext>
              </a:extLst>
            </p:cNvPr>
            <p:cNvCxnSpPr>
              <a:stCxn id="64" idx="0"/>
              <a:endCxn id="29" idx="2"/>
            </p:cNvCxnSpPr>
            <p:nvPr/>
          </p:nvCxnSpPr>
          <p:spPr>
            <a:xfrm rot="5400000" flipH="1" flipV="1">
              <a:off x="6328048" y="3681904"/>
              <a:ext cx="251096" cy="741135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F598073C-83D0-4AC3-9EB5-39C2381CF34C}"/>
                </a:ext>
              </a:extLst>
            </p:cNvPr>
            <p:cNvCxnSpPr>
              <a:stCxn id="60" idx="0"/>
              <a:endCxn id="29" idx="2"/>
            </p:cNvCxnSpPr>
            <p:nvPr/>
          </p:nvCxnSpPr>
          <p:spPr>
            <a:xfrm rot="16200000" flipV="1">
              <a:off x="7131071" y="3620017"/>
              <a:ext cx="237161" cy="850973"/>
            </a:xfrm>
            <a:prstGeom prst="curved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3C75E0AA-77B0-4A4E-BFFB-005BAAB597BC}"/>
                </a:ext>
              </a:extLst>
            </p:cNvPr>
            <p:cNvCxnSpPr>
              <a:cxnSpLocks/>
              <a:stCxn id="22" idx="0"/>
              <a:endCxn id="32" idx="2"/>
            </p:cNvCxnSpPr>
            <p:nvPr/>
          </p:nvCxnSpPr>
          <p:spPr>
            <a:xfrm rot="16200000" flipH="1">
              <a:off x="4106774" y="1723884"/>
              <a:ext cx="3102473" cy="4099955"/>
            </a:xfrm>
            <a:prstGeom prst="bentConnector5">
              <a:avLst>
                <a:gd name="adj1" fmla="val -7368"/>
                <a:gd name="adj2" fmla="val -67454"/>
                <a:gd name="adj3" fmla="val 13887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18070E0-F4CD-423A-8AFB-96AF6BFAFFA8}"/>
                </a:ext>
              </a:extLst>
            </p:cNvPr>
            <p:cNvSpPr txBox="1"/>
            <p:nvPr/>
          </p:nvSpPr>
          <p:spPr>
            <a:xfrm>
              <a:off x="8296752" y="4060707"/>
              <a:ext cx="1583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sketch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representations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5291E8C-D64E-456A-9E62-629BE1697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3589" y="4571007"/>
              <a:ext cx="1548" cy="2001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32EDB26F-D1FD-49CC-B66E-B3E5228E8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0892" y="2591957"/>
              <a:ext cx="0" cy="774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9E8A-FF6D-4E90-869D-08852F5A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Domain Discrimination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65380-8C34-4C27-B89C-A76A2824B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391" y="440331"/>
            <a:ext cx="823434" cy="82343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B77C4-8BCB-4A48-ADEA-4A27F815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93B-6753-4FC0-B00B-4FC166ABDA3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9ABF8BD-12DD-4947-802F-64F64A655036}"/>
              </a:ext>
            </a:extLst>
          </p:cNvPr>
          <p:cNvSpPr/>
          <p:nvPr/>
        </p:nvSpPr>
        <p:spPr>
          <a:xfrm>
            <a:off x="1690597" y="4659726"/>
            <a:ext cx="1463379" cy="55523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encoder1</a:t>
            </a:r>
            <a:endParaRPr lang="zh-CN" alt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EB6F27-3F4C-4B83-8D2D-259555CBE602}"/>
              </a:ext>
            </a:extLst>
          </p:cNvPr>
          <p:cNvGrpSpPr/>
          <p:nvPr/>
        </p:nvGrpSpPr>
        <p:grpSpPr>
          <a:xfrm>
            <a:off x="1833114" y="4083755"/>
            <a:ext cx="1178352" cy="397198"/>
            <a:chOff x="3601038" y="3930976"/>
            <a:chExt cx="1677971" cy="565609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7FBB497-7C66-4A0C-AAC0-5EAAE3A18A1E}"/>
                </a:ext>
              </a:extLst>
            </p:cNvPr>
            <p:cNvSpPr/>
            <p:nvPr/>
          </p:nvSpPr>
          <p:spPr>
            <a:xfrm>
              <a:off x="3601038" y="3930976"/>
              <a:ext cx="1677971" cy="565609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829610A-664E-4A7D-9375-587986727D34}"/>
                </a:ext>
              </a:extLst>
            </p:cNvPr>
            <p:cNvSpPr/>
            <p:nvPr/>
          </p:nvSpPr>
          <p:spPr>
            <a:xfrm>
              <a:off x="3808429" y="4048812"/>
              <a:ext cx="329938" cy="3299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CDB5260E-2F81-4F9C-B091-32A79D5C4EC3}"/>
                </a:ext>
              </a:extLst>
            </p:cNvPr>
            <p:cNvSpPr/>
            <p:nvPr/>
          </p:nvSpPr>
          <p:spPr>
            <a:xfrm>
              <a:off x="4275055" y="4048812"/>
              <a:ext cx="329938" cy="3299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0058362-DAA5-40D8-B8C8-D40BDECE4E52}"/>
                </a:ext>
              </a:extLst>
            </p:cNvPr>
            <p:cNvSpPr/>
            <p:nvPr/>
          </p:nvSpPr>
          <p:spPr>
            <a:xfrm>
              <a:off x="4741681" y="4048812"/>
              <a:ext cx="329938" cy="3299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48D178F-A151-4A3E-8604-9C570A322325}"/>
              </a:ext>
            </a:extLst>
          </p:cNvPr>
          <p:cNvSpPr/>
          <p:nvPr/>
        </p:nvSpPr>
        <p:spPr>
          <a:xfrm>
            <a:off x="1684751" y="3277463"/>
            <a:ext cx="1463379" cy="5552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decoder1</a:t>
            </a:r>
            <a:endParaRPr lang="zh-CN" alt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88E948A-C4AF-4EE8-BCA0-FABF05C95682}"/>
              </a:ext>
            </a:extLst>
          </p:cNvPr>
          <p:cNvCxnSpPr>
            <a:cxnSpLocks/>
            <a:stCxn id="13" idx="0"/>
            <a:endCxn id="68" idx="4"/>
          </p:cNvCxnSpPr>
          <p:nvPr/>
        </p:nvCxnSpPr>
        <p:spPr>
          <a:xfrm flipV="1">
            <a:off x="2422287" y="4480953"/>
            <a:ext cx="3" cy="178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02A0B0D-C983-48A6-AA22-DD462F3E8B26}"/>
              </a:ext>
            </a:extLst>
          </p:cNvPr>
          <p:cNvSpPr txBox="1"/>
          <p:nvPr/>
        </p:nvSpPr>
        <p:spPr>
          <a:xfrm>
            <a:off x="1940669" y="2107011"/>
            <a:ext cx="9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  <a:endParaRPr lang="zh-CN" altLang="en-US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6A8A34-1F30-49A3-9B05-5289D4883574}"/>
              </a:ext>
            </a:extLst>
          </p:cNvPr>
          <p:cNvSpPr txBox="1"/>
          <p:nvPr/>
        </p:nvSpPr>
        <p:spPr>
          <a:xfrm>
            <a:off x="5074139" y="5797755"/>
            <a:ext cx="121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utterance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225305-B060-4252-9D57-F0B1EC5C1ADF}"/>
              </a:ext>
            </a:extLst>
          </p:cNvPr>
          <p:cNvSpPr/>
          <p:nvPr/>
        </p:nvSpPr>
        <p:spPr>
          <a:xfrm>
            <a:off x="1386504" y="2835397"/>
            <a:ext cx="3311013" cy="253919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115E968-8759-4BE6-BB5D-C8ECB9876093}"/>
              </a:ext>
            </a:extLst>
          </p:cNvPr>
          <p:cNvSpPr/>
          <p:nvPr/>
        </p:nvSpPr>
        <p:spPr>
          <a:xfrm>
            <a:off x="8225693" y="4659726"/>
            <a:ext cx="1463379" cy="55523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encoder2</a:t>
            </a:r>
            <a:endParaRPr lang="zh-CN" alt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EF5F11-21C4-467E-B4EC-07612B71CB66}"/>
              </a:ext>
            </a:extLst>
          </p:cNvPr>
          <p:cNvGrpSpPr/>
          <p:nvPr/>
        </p:nvGrpSpPr>
        <p:grpSpPr>
          <a:xfrm>
            <a:off x="8369755" y="4062405"/>
            <a:ext cx="1178352" cy="397198"/>
            <a:chOff x="3601038" y="3930976"/>
            <a:chExt cx="1677971" cy="565609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FBF3942-CCE3-4C66-AF5A-B6217C2EAA6E}"/>
                </a:ext>
              </a:extLst>
            </p:cNvPr>
            <p:cNvSpPr/>
            <p:nvPr/>
          </p:nvSpPr>
          <p:spPr>
            <a:xfrm>
              <a:off x="3601038" y="3930976"/>
              <a:ext cx="1677971" cy="565609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55379E0-2976-4069-A5C7-F5140ACB2DDB}"/>
                </a:ext>
              </a:extLst>
            </p:cNvPr>
            <p:cNvSpPr/>
            <p:nvPr/>
          </p:nvSpPr>
          <p:spPr>
            <a:xfrm>
              <a:off x="3808429" y="4048812"/>
              <a:ext cx="329938" cy="3299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B474777-8D73-431D-AD5A-73FABB8C1DA9}"/>
                </a:ext>
              </a:extLst>
            </p:cNvPr>
            <p:cNvSpPr/>
            <p:nvPr/>
          </p:nvSpPr>
          <p:spPr>
            <a:xfrm>
              <a:off x="4275055" y="4048812"/>
              <a:ext cx="329938" cy="3299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E6FFB1D-98DC-4A68-ABD9-597C57B20215}"/>
                </a:ext>
              </a:extLst>
            </p:cNvPr>
            <p:cNvSpPr/>
            <p:nvPr/>
          </p:nvSpPr>
          <p:spPr>
            <a:xfrm>
              <a:off x="4741681" y="4048812"/>
              <a:ext cx="329938" cy="3299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6FC2A4E-8B89-4FF3-A160-3D2551F327D7}"/>
              </a:ext>
            </a:extLst>
          </p:cNvPr>
          <p:cNvSpPr/>
          <p:nvPr/>
        </p:nvSpPr>
        <p:spPr>
          <a:xfrm>
            <a:off x="8968376" y="3256071"/>
            <a:ext cx="1463379" cy="5552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decoder2</a:t>
            </a:r>
            <a:endParaRPr lang="zh-CN" alt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1B02FF6-A859-4ADA-85E7-9DDC72BADBD2}"/>
              </a:ext>
            </a:extLst>
          </p:cNvPr>
          <p:cNvCxnSpPr>
            <a:cxnSpLocks/>
            <a:stCxn id="27" idx="0"/>
            <a:endCxn id="64" idx="4"/>
          </p:cNvCxnSpPr>
          <p:nvPr/>
        </p:nvCxnSpPr>
        <p:spPr>
          <a:xfrm flipV="1">
            <a:off x="8957383" y="4459603"/>
            <a:ext cx="1548" cy="200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008A368-EAED-4FB4-8409-70CA5E393611}"/>
              </a:ext>
            </a:extLst>
          </p:cNvPr>
          <p:cNvSpPr/>
          <p:nvPr/>
        </p:nvSpPr>
        <p:spPr>
          <a:xfrm>
            <a:off x="6616055" y="2835397"/>
            <a:ext cx="4997770" cy="253919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9CDCA46-7494-423E-8EC2-DB556A2DD88A}"/>
              </a:ext>
            </a:extLst>
          </p:cNvPr>
          <p:cNvSpPr/>
          <p:nvPr/>
        </p:nvSpPr>
        <p:spPr>
          <a:xfrm>
            <a:off x="9852201" y="4654247"/>
            <a:ext cx="1463379" cy="55523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encoder3</a:t>
            </a:r>
            <a:endParaRPr lang="zh-CN" altLang="en-US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2E4663A-A680-432C-9844-5F020832429A}"/>
              </a:ext>
            </a:extLst>
          </p:cNvPr>
          <p:cNvGrpSpPr/>
          <p:nvPr/>
        </p:nvGrpSpPr>
        <p:grpSpPr>
          <a:xfrm>
            <a:off x="9961863" y="4048470"/>
            <a:ext cx="1178352" cy="397198"/>
            <a:chOff x="3601038" y="3930976"/>
            <a:chExt cx="1677971" cy="565609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8C45EE0-9FD7-4108-B5DB-B6D134DEDB55}"/>
                </a:ext>
              </a:extLst>
            </p:cNvPr>
            <p:cNvSpPr/>
            <p:nvPr/>
          </p:nvSpPr>
          <p:spPr>
            <a:xfrm>
              <a:off x="3601038" y="3930976"/>
              <a:ext cx="1677971" cy="565609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75F8811F-F2C1-40C3-A1A7-34AC1086B0FC}"/>
                </a:ext>
              </a:extLst>
            </p:cNvPr>
            <p:cNvSpPr/>
            <p:nvPr/>
          </p:nvSpPr>
          <p:spPr>
            <a:xfrm>
              <a:off x="3808429" y="4048812"/>
              <a:ext cx="329938" cy="3299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B1F4B46-4900-44F0-AF32-F19C826EC7B3}"/>
                </a:ext>
              </a:extLst>
            </p:cNvPr>
            <p:cNvSpPr/>
            <p:nvPr/>
          </p:nvSpPr>
          <p:spPr>
            <a:xfrm>
              <a:off x="4275055" y="4048812"/>
              <a:ext cx="329938" cy="3299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5D59617-79BF-4814-947E-8D0F3DDE7D23}"/>
                </a:ext>
              </a:extLst>
            </p:cNvPr>
            <p:cNvSpPr/>
            <p:nvPr/>
          </p:nvSpPr>
          <p:spPr>
            <a:xfrm>
              <a:off x="4741681" y="4048812"/>
              <a:ext cx="329938" cy="3299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476B930-D0F1-4C32-A254-FBEDC3D33C5A}"/>
              </a:ext>
            </a:extLst>
          </p:cNvPr>
          <p:cNvCxnSpPr>
            <a:cxnSpLocks/>
            <a:stCxn id="68" idx="0"/>
            <a:endCxn id="16" idx="2"/>
          </p:cNvCxnSpPr>
          <p:nvPr/>
        </p:nvCxnSpPr>
        <p:spPr>
          <a:xfrm flipH="1" flipV="1">
            <a:off x="2416441" y="3832701"/>
            <a:ext cx="5849" cy="251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4C31C3-FB67-4A6D-9550-63C741AE88F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416441" y="2503177"/>
            <a:ext cx="0" cy="774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32A7B0D-8097-46EF-B415-B0E226A7EA22}"/>
              </a:ext>
            </a:extLst>
          </p:cNvPr>
          <p:cNvSpPr txBox="1"/>
          <p:nvPr/>
        </p:nvSpPr>
        <p:spPr>
          <a:xfrm>
            <a:off x="8908483" y="2115616"/>
            <a:ext cx="155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logical form</a:t>
            </a:r>
            <a:endParaRPr lang="zh-CN" altLang="en-US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A8E9D901-33A6-4391-9DFA-5DA8A464C022}"/>
              </a:ext>
            </a:extLst>
          </p:cNvPr>
          <p:cNvCxnSpPr>
            <a:cxnSpLocks/>
            <a:stCxn id="24" idx="0"/>
            <a:endCxn id="13" idx="2"/>
          </p:cNvCxnSpPr>
          <p:nvPr/>
        </p:nvCxnSpPr>
        <p:spPr>
          <a:xfrm rot="16200000" flipV="1">
            <a:off x="3761493" y="3875757"/>
            <a:ext cx="582792" cy="32612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B8ECA655-0AC0-4E58-AA86-FEF271DEDD93}"/>
              </a:ext>
            </a:extLst>
          </p:cNvPr>
          <p:cNvCxnSpPr>
            <a:cxnSpLocks/>
            <a:stCxn id="24" idx="0"/>
            <a:endCxn id="27" idx="2"/>
          </p:cNvCxnSpPr>
          <p:nvPr/>
        </p:nvCxnSpPr>
        <p:spPr>
          <a:xfrm rot="5400000" flipH="1" flipV="1">
            <a:off x="7029040" y="3869413"/>
            <a:ext cx="582792" cy="327389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83881B67-1F79-46AA-9EE2-4DBF7F4F4C81}"/>
              </a:ext>
            </a:extLst>
          </p:cNvPr>
          <p:cNvCxnSpPr>
            <a:cxnSpLocks/>
            <a:stCxn id="64" idx="0"/>
            <a:endCxn id="29" idx="2"/>
          </p:cNvCxnSpPr>
          <p:nvPr/>
        </p:nvCxnSpPr>
        <p:spPr>
          <a:xfrm rot="5400000" flipH="1" flipV="1">
            <a:off x="9203950" y="3566290"/>
            <a:ext cx="251096" cy="74113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598073C-83D0-4AC3-9EB5-39C2381CF34C}"/>
              </a:ext>
            </a:extLst>
          </p:cNvPr>
          <p:cNvCxnSpPr>
            <a:cxnSpLocks/>
            <a:stCxn id="60" idx="0"/>
            <a:endCxn id="29" idx="2"/>
          </p:cNvCxnSpPr>
          <p:nvPr/>
        </p:nvCxnSpPr>
        <p:spPr>
          <a:xfrm rot="16200000" flipV="1">
            <a:off x="10006973" y="3504403"/>
            <a:ext cx="237161" cy="85097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C75E0AA-77B0-4A4E-BFFB-005BAAB597BC}"/>
              </a:ext>
            </a:extLst>
          </p:cNvPr>
          <p:cNvCxnSpPr>
            <a:cxnSpLocks/>
            <a:stCxn id="22" idx="0"/>
            <a:endCxn id="32" idx="2"/>
          </p:cNvCxnSpPr>
          <p:nvPr/>
        </p:nvCxnSpPr>
        <p:spPr>
          <a:xfrm rot="16200000" flipH="1">
            <a:off x="4948928" y="-425478"/>
            <a:ext cx="3102473" cy="8167451"/>
          </a:xfrm>
          <a:prstGeom prst="bentConnector5">
            <a:avLst>
              <a:gd name="adj1" fmla="val -7368"/>
              <a:gd name="adj2" fmla="val -19513"/>
              <a:gd name="adj3" fmla="val 1365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5291E8C-D64E-456A-9E62-629BE16970E1}"/>
              </a:ext>
            </a:extLst>
          </p:cNvPr>
          <p:cNvCxnSpPr>
            <a:cxnSpLocks/>
          </p:cNvCxnSpPr>
          <p:nvPr/>
        </p:nvCxnSpPr>
        <p:spPr>
          <a:xfrm flipV="1">
            <a:off x="10549491" y="4455393"/>
            <a:ext cx="1548" cy="200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2EDB26F-D1FD-49CC-B66E-B3E5228E8EE0}"/>
              </a:ext>
            </a:extLst>
          </p:cNvPr>
          <p:cNvCxnSpPr>
            <a:cxnSpLocks/>
          </p:cNvCxnSpPr>
          <p:nvPr/>
        </p:nvCxnSpPr>
        <p:spPr>
          <a:xfrm flipV="1">
            <a:off x="9686794" y="2476343"/>
            <a:ext cx="0" cy="774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D93E5C5-5F49-44AD-ADD6-1E4851123DBF}"/>
              </a:ext>
            </a:extLst>
          </p:cNvPr>
          <p:cNvGrpSpPr/>
          <p:nvPr/>
        </p:nvGrpSpPr>
        <p:grpSpPr>
          <a:xfrm>
            <a:off x="3164865" y="3834504"/>
            <a:ext cx="5061524" cy="920361"/>
            <a:chOff x="3164865" y="3834504"/>
            <a:chExt cx="5061524" cy="920361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DB67FC6-17E7-4894-B70E-07A8A8EA7681}"/>
                </a:ext>
              </a:extLst>
            </p:cNvPr>
            <p:cNvSpPr txBox="1"/>
            <p:nvPr/>
          </p:nvSpPr>
          <p:spPr>
            <a:xfrm>
              <a:off x="3340191" y="3836067"/>
              <a:ext cx="1347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self-attention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0939033-453B-4BA4-8310-816C5D6A6C57}"/>
                </a:ext>
              </a:extLst>
            </p:cNvPr>
            <p:cNvCxnSpPr>
              <a:cxnSpLocks/>
            </p:cNvCxnSpPr>
            <p:nvPr/>
          </p:nvCxnSpPr>
          <p:spPr>
            <a:xfrm>
              <a:off x="3164865" y="4174473"/>
              <a:ext cx="17245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E279A7B4-FE9D-4D21-98D5-A0877F8831F8}"/>
                </a:ext>
              </a:extLst>
            </p:cNvPr>
            <p:cNvSpPr/>
            <p:nvPr/>
          </p:nvSpPr>
          <p:spPr>
            <a:xfrm>
              <a:off x="4903933" y="4022245"/>
              <a:ext cx="1559114" cy="555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discriminator</a:t>
              </a:r>
              <a:endParaRPr lang="zh-CN" alt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E6B93B3-FE8F-4C24-A131-2C7FDD58A4B0}"/>
                </a:ext>
              </a:extLst>
            </p:cNvPr>
            <p:cNvSpPr txBox="1"/>
            <p:nvPr/>
          </p:nvSpPr>
          <p:spPr>
            <a:xfrm>
              <a:off x="3478112" y="4403938"/>
              <a:ext cx="1079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confusing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80CD2FB-3578-4593-8E31-C71035D827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4865" y="4399697"/>
              <a:ext cx="1708478" cy="111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5B93431-B65B-4784-B3B0-E6566CA0B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2646" y="4399697"/>
              <a:ext cx="1743743" cy="111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C113CC8-147E-4120-B5AB-CC580621A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9160" y="4175798"/>
              <a:ext cx="1747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879769B-25D5-459C-ADE6-7631AFB2403C}"/>
                </a:ext>
              </a:extLst>
            </p:cNvPr>
            <p:cNvSpPr txBox="1"/>
            <p:nvPr/>
          </p:nvSpPr>
          <p:spPr>
            <a:xfrm>
              <a:off x="6616054" y="4416311"/>
              <a:ext cx="153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distinguishable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9465118-FF35-4DEB-8F23-D8C0354095DE}"/>
                </a:ext>
              </a:extLst>
            </p:cNvPr>
            <p:cNvSpPr txBox="1"/>
            <p:nvPr/>
          </p:nvSpPr>
          <p:spPr>
            <a:xfrm>
              <a:off x="6705940" y="3834504"/>
              <a:ext cx="1347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self-attention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"/>
    </mc:Choice>
    <mc:Fallback xmlns="">
      <p:transition spd="slow" advTm="16045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8010</TotalTime>
  <Words>656</Words>
  <Application>Microsoft Office PowerPoint</Application>
  <PresentationFormat>宽屏</PresentationFormat>
  <Paragraphs>231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Bahnschrift Light</vt:lpstr>
      <vt:lpstr>Cambria Math</vt:lpstr>
      <vt:lpstr>Office 主题​​</vt:lpstr>
      <vt:lpstr>Domain Adaptation for Semantic Parsing</vt:lpstr>
      <vt:lpstr>Background</vt:lpstr>
      <vt:lpstr>Background</vt:lpstr>
      <vt:lpstr>Background</vt:lpstr>
      <vt:lpstr>Motivation</vt:lpstr>
      <vt:lpstr>Motivation</vt:lpstr>
      <vt:lpstr>Motivation</vt:lpstr>
      <vt:lpstr>Domain-Aware seMantic Parser</vt:lpstr>
      <vt:lpstr>Domain Discrimination</vt:lpstr>
      <vt:lpstr>Domain Relevance Attention</vt:lpstr>
      <vt:lpstr>Domain Relevance Attention</vt:lpstr>
      <vt:lpstr>Domain Relevance Attention</vt:lpstr>
      <vt:lpstr>Experiments</vt:lpstr>
      <vt:lpstr>Experiments</vt:lpstr>
      <vt:lpstr>Experiments</vt:lpstr>
      <vt:lpstr>Experiments</vt:lpstr>
      <vt:lpstr>Experiments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Sketch-Based System for Semantic Parsing</dc:title>
  <dc:creator>zechagl Li</dc:creator>
  <cp:lastModifiedBy>zechagl Li</cp:lastModifiedBy>
  <cp:revision>576</cp:revision>
  <dcterms:created xsi:type="dcterms:W3CDTF">2019-10-06T06:37:15Z</dcterms:created>
  <dcterms:modified xsi:type="dcterms:W3CDTF">2020-05-22T15:16:25Z</dcterms:modified>
</cp:coreProperties>
</file>