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2" r:id="rId2"/>
    <p:sldMasterId id="2147483663" r:id="rId3"/>
  </p:sldMasterIdLst>
  <p:notesMasterIdLst>
    <p:notesMasterId r:id="rId53"/>
  </p:notesMasterIdLst>
  <p:sldIdLst>
    <p:sldId id="256" r:id="rId4"/>
    <p:sldId id="408" r:id="rId5"/>
    <p:sldId id="257" r:id="rId6"/>
    <p:sldId id="258" r:id="rId7"/>
    <p:sldId id="259" r:id="rId8"/>
    <p:sldId id="260" r:id="rId9"/>
    <p:sldId id="261" r:id="rId10"/>
    <p:sldId id="263" r:id="rId11"/>
    <p:sldId id="264" r:id="rId12"/>
    <p:sldId id="266" r:id="rId13"/>
    <p:sldId id="272" r:id="rId14"/>
    <p:sldId id="311" r:id="rId15"/>
    <p:sldId id="273" r:id="rId16"/>
    <p:sldId id="274" r:id="rId17"/>
    <p:sldId id="275" r:id="rId18"/>
    <p:sldId id="276" r:id="rId19"/>
    <p:sldId id="277" r:id="rId20"/>
    <p:sldId id="360" r:id="rId21"/>
    <p:sldId id="278" r:id="rId22"/>
    <p:sldId id="280" r:id="rId23"/>
    <p:sldId id="279" r:id="rId24"/>
    <p:sldId id="281" r:id="rId25"/>
    <p:sldId id="361" r:id="rId26"/>
    <p:sldId id="282" r:id="rId27"/>
    <p:sldId id="283" r:id="rId28"/>
    <p:sldId id="284" r:id="rId29"/>
    <p:sldId id="362" r:id="rId30"/>
    <p:sldId id="285" r:id="rId31"/>
    <p:sldId id="286" r:id="rId32"/>
    <p:sldId id="456" r:id="rId33"/>
    <p:sldId id="287" r:id="rId34"/>
    <p:sldId id="288" r:id="rId35"/>
    <p:sldId id="289" r:id="rId36"/>
    <p:sldId id="291" r:id="rId37"/>
    <p:sldId id="293" r:id="rId38"/>
    <p:sldId id="294" r:id="rId39"/>
    <p:sldId id="295" r:id="rId40"/>
    <p:sldId id="296" r:id="rId41"/>
    <p:sldId id="298" r:id="rId42"/>
    <p:sldId id="299" r:id="rId43"/>
    <p:sldId id="300" r:id="rId44"/>
    <p:sldId id="301" r:id="rId45"/>
    <p:sldId id="302" r:id="rId46"/>
    <p:sldId id="303" r:id="rId47"/>
    <p:sldId id="304" r:id="rId48"/>
    <p:sldId id="305" r:id="rId49"/>
    <p:sldId id="306" r:id="rId50"/>
    <p:sldId id="308" r:id="rId51"/>
    <p:sldId id="455"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2019/9/1 Sunday</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email"/>
          <a:stretch>
            <a:fillRect/>
          </a:stretch>
        </p:blipFill>
        <p:spPr>
          <a:xfrm>
            <a:off x="4143385" y="1476930"/>
            <a:ext cx="7764810" cy="4744695"/>
          </a:xfrm>
          <a:prstGeom prst="rect">
            <a:avLst/>
          </a:prstGeom>
        </p:spPr>
      </p:pic>
      <p:sp>
        <p:nvSpPr>
          <p:cNvPr id="2" name="标题 1"/>
          <p:cNvSpPr>
            <a:spLocks noGrp="1"/>
          </p:cNvSpPr>
          <p:nvPr>
            <p:ph type="title"/>
          </p:nvPr>
        </p:nvSpPr>
        <p:spPr>
          <a:xfrm>
            <a:off x="839871" y="0"/>
            <a:ext cx="10516650" cy="900001"/>
          </a:xfrm>
          <a:prstGeom prst="rect">
            <a:avLst/>
          </a:prstGeom>
        </p:spPr>
        <p:txBody>
          <a:bodyPr anchor="ctr" anchorCtr="0">
            <a:normAutofit/>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335733" y="2001603"/>
            <a:ext cx="5526552" cy="3506405"/>
          </a:xfrm>
          <a:prstGeom prst="rect">
            <a:avLst/>
          </a:prstGeo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872" y="2057403"/>
            <a:ext cx="3801980" cy="4190406"/>
          </a:xfrm>
          <a:prstGeom prst="rect">
            <a:avLst/>
          </a:prstGeom>
        </p:spPr>
        <p:txBody>
          <a:bodyPr>
            <a:normAutofit/>
          </a:bodyPr>
          <a:lstStyle>
            <a:lvl1pPr marL="0" indent="0" algn="l">
              <a:spcBef>
                <a:spcPts val="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80227" y="365126"/>
            <a:ext cx="1874707" cy="5811846"/>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84" y="365126"/>
            <a:ext cx="8504769" cy="5811846"/>
          </a:xfrm>
          <a:prstGeom prst="rect">
            <a:avLst/>
          </a:prstGeo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内容占位符 6"/>
          <p:cNvSpPr>
            <a:spLocks noGrp="1"/>
          </p:cNvSpPr>
          <p:nvPr>
            <p:ph sz="quarter" idx="13"/>
          </p:nvPr>
        </p:nvSpPr>
        <p:spPr>
          <a:xfrm>
            <a:off x="838884" y="363601"/>
            <a:ext cx="10516650" cy="5810408"/>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2019/9/1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144913"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2" y="3602043"/>
            <a:ext cx="9144913"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84" y="6356359"/>
            <a:ext cx="2743474" cy="365126"/>
          </a:xfrm>
        </p:spPr>
        <p:txBody>
          <a:bodyPr/>
          <a:lstStyle/>
          <a:p>
            <a:fld id="{82F288E0-7875-42C4-84C8-98DBBD3BF4D2}" type="datetimeFigureOut">
              <a:rPr lang="zh-CN" altLang="en-US" smtClean="0"/>
              <a:pPr/>
              <a:t>2019/9/1 Sunday</a:t>
            </a:fld>
            <a:endParaRPr lang="zh-CN" altLang="en-US"/>
          </a:p>
        </p:txBody>
      </p:sp>
      <p:sp>
        <p:nvSpPr>
          <p:cNvPr id="5" name="页脚占位符 4"/>
          <p:cNvSpPr>
            <a:spLocks noGrp="1"/>
          </p:cNvSpPr>
          <p:nvPr>
            <p:ph type="ftr" sz="quarter" idx="11"/>
          </p:nvPr>
        </p:nvSpPr>
        <p:spPr>
          <a:xfrm>
            <a:off x="4039003" y="6356359"/>
            <a:ext cx="4115211" cy="365126"/>
          </a:xfrm>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152" y="1122365"/>
            <a:ext cx="9830782" cy="2387603"/>
          </a:xfrm>
          <a:prstGeom prst="rect">
            <a:avLst/>
          </a:prstGeom>
        </p:spPr>
        <p:txBody>
          <a:bodyPr anchor="b">
            <a:normAutofit/>
          </a:bodyPr>
          <a:lstStyle>
            <a:lvl1pPr algn="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152" y="3602043"/>
            <a:ext cx="9830782" cy="1655764"/>
          </a:xfrm>
          <a:prstGeom prst="rect">
            <a:avLst/>
          </a:prstGeom>
        </p:spPr>
        <p:txBody>
          <a:bodyPr/>
          <a:lstStyle>
            <a:lvl1pPr marL="0" indent="0" algn="r">
              <a:buNone/>
              <a:defRPr sz="2400">
                <a:solidFill>
                  <a:srgbClr val="8080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84" y="1"/>
            <a:ext cx="10516650" cy="928914"/>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838284" y="1059545"/>
            <a:ext cx="10516650" cy="5117427"/>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2191660"/>
            <a:ext cx="12193219" cy="2989475"/>
            <a:chOff x="0" y="2191657"/>
            <a:chExt cx="12192001" cy="2989471"/>
          </a:xfrm>
        </p:grpSpPr>
        <p:sp>
          <p:nvSpPr>
            <p:cNvPr id="8" name="任意多边形 7"/>
            <p:cNvSpPr/>
            <p:nvPr userDrawn="1"/>
          </p:nvSpPr>
          <p:spPr>
            <a:xfrm>
              <a:off x="213978" y="2191657"/>
              <a:ext cx="11978023" cy="2989471"/>
            </a:xfrm>
            <a:custGeom>
              <a:avLst/>
              <a:gdLst>
                <a:gd name="connsiteX0" fmla="*/ 0 w 11978023"/>
                <a:gd name="connsiteY0" fmla="*/ 0 h 2989471"/>
                <a:gd name="connsiteX1" fmla="*/ 11978023 w 11978023"/>
                <a:gd name="connsiteY1" fmla="*/ 0 h 2989471"/>
                <a:gd name="connsiteX2" fmla="*/ 11978023 w 11978023"/>
                <a:gd name="connsiteY2" fmla="*/ 2989471 h 2989471"/>
                <a:gd name="connsiteX3" fmla="*/ 2989471 w 11978023"/>
                <a:gd name="connsiteY3" fmla="*/ 2989471 h 2989471"/>
              </a:gdLst>
              <a:ahLst/>
              <a:cxnLst>
                <a:cxn ang="0">
                  <a:pos x="connsiteX0" y="connsiteY0"/>
                </a:cxn>
                <a:cxn ang="0">
                  <a:pos x="connsiteX1" y="connsiteY1"/>
                </a:cxn>
                <a:cxn ang="0">
                  <a:pos x="connsiteX2" y="connsiteY2"/>
                </a:cxn>
                <a:cxn ang="0">
                  <a:pos x="connsiteX3" y="connsiteY3"/>
                </a:cxn>
              </a:cxnLst>
              <a:rect l="l" t="t" r="r" b="b"/>
              <a:pathLst>
                <a:path w="11978023" h="2989471">
                  <a:moveTo>
                    <a:pt x="0" y="0"/>
                  </a:moveTo>
                  <a:lnTo>
                    <a:pt x="11978023" y="0"/>
                  </a:lnTo>
                  <a:lnTo>
                    <a:pt x="11978023" y="2989471"/>
                  </a:lnTo>
                  <a:lnTo>
                    <a:pt x="2989471" y="29894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endParaRPr lang="zh-CN" altLang="en-US" dirty="0">
                <a:solidFill>
                  <a:srgbClr val="FFFFFF"/>
                </a:solidFill>
              </a:endParaRPr>
            </a:p>
          </p:txBody>
        </p:sp>
        <p:sp>
          <p:nvSpPr>
            <p:cNvPr id="9" name="直角三角形 8"/>
            <p:cNvSpPr/>
            <p:nvPr userDrawn="1"/>
          </p:nvSpPr>
          <p:spPr>
            <a:xfrm>
              <a:off x="0" y="2340939"/>
              <a:ext cx="2840189" cy="284018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sp>
          <p:nvSpPr>
            <p:cNvPr id="10" name="任意多边形 9"/>
            <p:cNvSpPr/>
            <p:nvPr userDrawn="1"/>
          </p:nvSpPr>
          <p:spPr>
            <a:xfrm>
              <a:off x="214160" y="2294897"/>
              <a:ext cx="2696680" cy="2696680"/>
            </a:xfrm>
            <a:custGeom>
              <a:avLst/>
              <a:gdLst>
                <a:gd name="connsiteX0" fmla="*/ 0 w 3538728"/>
                <a:gd name="connsiteY0" fmla="*/ 0 h 3538728"/>
                <a:gd name="connsiteX1" fmla="*/ 3538728 w 3538728"/>
                <a:gd name="connsiteY1" fmla="*/ 3538728 h 3538728"/>
                <a:gd name="connsiteX2" fmla="*/ 3405621 w 3538728"/>
                <a:gd name="connsiteY2" fmla="*/ 3538728 h 3538728"/>
                <a:gd name="connsiteX3" fmla="*/ 0 w 3538728"/>
                <a:gd name="connsiteY3" fmla="*/ 133107 h 3538728"/>
              </a:gdLst>
              <a:ahLst/>
              <a:cxnLst>
                <a:cxn ang="0">
                  <a:pos x="connsiteX0" y="connsiteY0"/>
                </a:cxn>
                <a:cxn ang="0">
                  <a:pos x="connsiteX1" y="connsiteY1"/>
                </a:cxn>
                <a:cxn ang="0">
                  <a:pos x="connsiteX2" y="connsiteY2"/>
                </a:cxn>
                <a:cxn ang="0">
                  <a:pos x="connsiteX3" y="connsiteY3"/>
                </a:cxn>
              </a:cxnLst>
              <a:rect l="l" t="t" r="r" b="b"/>
              <a:pathLst>
                <a:path w="3538728" h="3538728">
                  <a:moveTo>
                    <a:pt x="0" y="0"/>
                  </a:moveTo>
                  <a:lnTo>
                    <a:pt x="3538728" y="3538728"/>
                  </a:lnTo>
                  <a:lnTo>
                    <a:pt x="3405621" y="3538728"/>
                  </a:lnTo>
                  <a:lnTo>
                    <a:pt x="0" y="1331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cxnSp>
          <p:nvCxnSpPr>
            <p:cNvPr id="13" name="直接连接符 12"/>
            <p:cNvCxnSpPr/>
            <p:nvPr userDrawn="1"/>
          </p:nvCxnSpPr>
          <p:spPr>
            <a:xfrm>
              <a:off x="6238398" y="3609839"/>
              <a:ext cx="44558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6109810" y="2869204"/>
            <a:ext cx="4982898" cy="741601"/>
          </a:xfrm>
          <a:prstGeom prst="rect">
            <a:avLst/>
          </a:prstGeom>
        </p:spPr>
        <p:txBody>
          <a:bodyPr anchor="ctr" anchorCtr="0">
            <a:normAutofit/>
          </a:bodyPr>
          <a:lstStyle>
            <a:lvl1pPr>
              <a:defRPr sz="3200" b="1">
                <a:solidFill>
                  <a:schemeClr val="bg1"/>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84" y="1"/>
            <a:ext cx="10516650" cy="928914"/>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84" y="1825628"/>
            <a:ext cx="5182118" cy="4351344"/>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817" y="1825628"/>
            <a:ext cx="5182118" cy="4351344"/>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2" y="0"/>
            <a:ext cx="10516650" cy="899887"/>
          </a:xfrm>
          <a:prstGeom prst="rect">
            <a:avLst/>
          </a:prstGeo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872" y="1681165"/>
            <a:ext cx="5158302" cy="8239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hasCustomPrompt="1"/>
          </p:nvPr>
        </p:nvSpPr>
        <p:spPr>
          <a:xfrm>
            <a:off x="839872" y="2505079"/>
            <a:ext cx="5158302" cy="3684593"/>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817" y="1681165"/>
            <a:ext cx="5183706" cy="82391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hasCustomPrompt="1"/>
          </p:nvPr>
        </p:nvSpPr>
        <p:spPr>
          <a:xfrm>
            <a:off x="6172817" y="2505079"/>
            <a:ext cx="5183706" cy="3684593"/>
          </a:xfrm>
          <a:prstGeom prst="rect">
            <a:avLst/>
          </a:prstGeom>
        </p:spPr>
        <p:txBody>
          <a:bodyPr/>
          <a:lstStyle>
            <a:lvl1pPr>
              <a:defRPr sz="2400"/>
            </a:lvl1p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952" y="1123202"/>
            <a:ext cx="9832582" cy="2386803"/>
          </a:xfrm>
          <a:prstGeom prst="rect">
            <a:avLst/>
          </a:prstGeom>
        </p:spPr>
        <p:txBody>
          <a:bodyPr lIns="0" tIns="0" rIns="0" bIns="0" anchor="b" anchorCtr="0">
            <a:normAutofit/>
          </a:bodyPr>
          <a:lstStyle>
            <a:lvl1pPr algn="r">
              <a:defRPr sz="115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2.bin"/><Relationship Id="rId5" Type="http://schemas.openxmlformats.org/officeDocument/2006/relationships/vmlDrawing" Target="../drawings/vmlDrawing2.vml"/><Relationship Id="rId4" Type="http://schemas.openxmlformats.org/officeDocument/2006/relationships/theme" Target="../theme/theme3.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1039" r:id="rId6" imgW="12114286" imgH="2180952" progId="PBrush">
                  <p:embed/>
                </p:oleObj>
              </mc:Choice>
              <mc:Fallback>
                <p:oleObj r:id="rId6" imgW="12114286" imgH="2180952" progId="PBrush">
                  <p:embed/>
                  <p:pic>
                    <p:nvPicPr>
                      <p:cNvPr id="0" name="Picture 1" descr="image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email">
            <a:lum/>
          </a:blip>
          <a:srcRect/>
          <a:stretch>
            <a:fillRect/>
          </a:stretch>
        </a:blipFill>
        <a:effectLst/>
      </p:bgPr>
    </p:bg>
    <p:spTree>
      <p:nvGrpSpPr>
        <p:cNvPr id="1" name=""/>
        <p:cNvGrpSpPr/>
        <p:nvPr/>
      </p:nvGrpSpPr>
      <p:grpSpPr>
        <a:xfrm>
          <a:off x="0" y="0"/>
          <a:ext cx="0" cy="0"/>
          <a:chOff x="0" y="0"/>
          <a:chExt cx="0" cy="0"/>
        </a:xfrm>
      </p:grpSpPr>
      <p:sp>
        <p:nvSpPr>
          <p:cNvPr id="12" name="标题占位符 1"/>
          <p:cNvSpPr>
            <a:spLocks noGrp="1"/>
          </p:cNvSpPr>
          <p:nvPr>
            <p:ph type="title"/>
          </p:nvPr>
        </p:nvSpPr>
        <p:spPr>
          <a:xfrm>
            <a:off x="838284" y="203201"/>
            <a:ext cx="10516650" cy="566057"/>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838284" y="928915"/>
            <a:ext cx="10516650" cy="5248057"/>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p>
          <a:p>
            <a:pPr lvl="2"/>
            <a:r>
              <a:rPr lang="zh-CN" altLang="en-US" sz="1800" dirty="0" smtClean="0"/>
              <a:t>第三级</a:t>
            </a:r>
          </a:p>
          <a:p>
            <a:pPr lvl="3"/>
            <a:r>
              <a:rPr lang="zh-CN" altLang="en-US" dirty="0" smtClean="0"/>
              <a:t>第四级</a:t>
            </a:r>
          </a:p>
          <a:p>
            <a:pPr lvl="4"/>
            <a:r>
              <a:rPr lang="zh-CN" altLang="en-US" dirty="0" smtClean="0"/>
              <a:t>第五级</a:t>
            </a:r>
            <a:endParaRPr lang="zh-CN" altLang="en-US" dirty="0"/>
          </a:p>
        </p:txBody>
      </p:sp>
      <p:sp>
        <p:nvSpPr>
          <p:cNvPr id="14" name="日期占位符 3"/>
          <p:cNvSpPr>
            <a:spLocks noGrp="1"/>
          </p:cNvSpPr>
          <p:nvPr>
            <p:ph type="dt" sz="half" idx="2"/>
          </p:nvPr>
        </p:nvSpPr>
        <p:spPr>
          <a:xfrm>
            <a:off x="838284" y="6356359"/>
            <a:ext cx="2743474" cy="365126"/>
          </a:xfrm>
          <a:prstGeom prst="rect">
            <a:avLst/>
          </a:prstGeom>
        </p:spPr>
        <p:txBody>
          <a:bodyPr vert="horz" lIns="91440" tIns="45720" rIns="91440" bIns="45720" rtlCol="0" anchor="ctr">
            <a:normAutofit/>
          </a:bodyPr>
          <a:lstStyle>
            <a:lvl1pPr algn="l">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C4960188-6160-4350-87E9-F61B667E3B7E}" type="datetimeFigureOut">
              <a:rPr lang="zh-CN" altLang="en-US" smtClean="0">
                <a:solidFill>
                  <a:prstClr val="black">
                    <a:tint val="75000"/>
                  </a:prstClr>
                </a:solidFill>
              </a:rPr>
              <a:pPr/>
              <a:t>2019/9/1 Sunday</a:t>
            </a:fld>
            <a:endParaRPr lang="zh-CN" altLang="en-US">
              <a:solidFill>
                <a:prstClr val="black">
                  <a:tint val="75000"/>
                </a:prstClr>
              </a:solidFill>
            </a:endParaRPr>
          </a:p>
        </p:txBody>
      </p:sp>
      <p:sp>
        <p:nvSpPr>
          <p:cNvPr id="15" name="页脚占位符 4"/>
          <p:cNvSpPr>
            <a:spLocks noGrp="1"/>
          </p:cNvSpPr>
          <p:nvPr>
            <p:ph type="ftr" sz="quarter" idx="3"/>
          </p:nvPr>
        </p:nvSpPr>
        <p:spPr>
          <a:xfrm>
            <a:off x="4039003" y="6356359"/>
            <a:ext cx="4115211" cy="365126"/>
          </a:xfrm>
          <a:prstGeom prst="rect">
            <a:avLst/>
          </a:prstGeom>
        </p:spPr>
        <p:txBody>
          <a:bodyPr vert="horz" lIns="91440" tIns="45720" rIns="91440" bIns="45720" rtlCol="0" anchor="ctr">
            <a:normAutofit/>
          </a:bodyPr>
          <a:lstStyle>
            <a:lvl1pPr algn="ct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endParaRPr lang="zh-CN" altLang="en-US">
              <a:solidFill>
                <a:prstClr val="black">
                  <a:tint val="75000"/>
                </a:prstClr>
              </a:solidFill>
            </a:endParaRPr>
          </a:p>
        </p:txBody>
      </p:sp>
      <p:sp>
        <p:nvSpPr>
          <p:cNvPr id="16" name="灯片编号占位符 5"/>
          <p:cNvSpPr>
            <a:spLocks noGrp="1"/>
          </p:cNvSpPr>
          <p:nvPr>
            <p:ph type="sldNum" sz="quarter" idx="4"/>
          </p:nvPr>
        </p:nvSpPr>
        <p:spPr>
          <a:xfrm>
            <a:off x="8611460" y="6356359"/>
            <a:ext cx="2743474" cy="365126"/>
          </a:xfrm>
          <a:prstGeom prst="rect">
            <a:avLst/>
          </a:prstGeom>
        </p:spPr>
        <p:txBody>
          <a:bodyPr vert="horz" lIns="91440" tIns="45720" rIns="91440" bIns="45720" rtlCol="0" anchor="ctr">
            <a:normAutofit/>
          </a:bodyPr>
          <a:lstStyle>
            <a:lvl1pPr algn="r">
              <a:defRPr sz="1800">
                <a:solidFill>
                  <a:schemeClr val="tx1">
                    <a:tint val="75000"/>
                  </a:schemeClr>
                </a:solidFill>
                <a:latin typeface="Arial" panose="020B0604020202020204" pitchFamily="34" charset="0"/>
                <a:ea typeface="黑体" panose="02010609060101010101" pitchFamily="49" charset="-122"/>
                <a:cs typeface="Arial" panose="020B0604020202020204" pitchFamily="34" charset="0"/>
              </a:defRPr>
            </a:lvl1pPr>
          </a:lstStyle>
          <a:p>
            <a:fld id="{8B6539BD-6CDB-4164-AC55-48A06558E40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just" defTabSz="914400" rtl="0" eaLnBrk="1" latinLnBrk="0" hangingPunct="1">
        <a:lnSpc>
          <a:spcPct val="150000"/>
        </a:lnSpc>
        <a:spcBef>
          <a:spcPts val="600"/>
        </a:spcBef>
        <a:spcAft>
          <a:spcPts val="600"/>
        </a:spcAft>
        <a:buFont typeface="Arial" panose="020B0604020202020204" pitchFamily="34" charset="0"/>
        <a:buChar char="•"/>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just" defTabSz="914400" rtl="0" eaLnBrk="1" latinLnBrk="0" hangingPunct="1">
        <a:lnSpc>
          <a:spcPct val="150000"/>
        </a:lnSpc>
        <a:spcBef>
          <a:spcPts val="600"/>
        </a:spcBef>
        <a:spcAft>
          <a:spcPts val="60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just" defTabSz="914400" rtl="0" eaLnBrk="1" latinLnBrk="0" hangingPunct="1">
        <a:lnSpc>
          <a:spcPct val="150000"/>
        </a:lnSpc>
        <a:spcBef>
          <a:spcPts val="600"/>
        </a:spcBef>
        <a:spcAft>
          <a:spcPts val="60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0" y="76835"/>
          <a:ext cx="9823161" cy="2183133"/>
        </p:xfrm>
        <a:graphic>
          <a:graphicData uri="http://schemas.openxmlformats.org/presentationml/2006/ole">
            <mc:AlternateContent xmlns:mc="http://schemas.openxmlformats.org/markup-compatibility/2006">
              <mc:Choice xmlns:v="urn:schemas-microsoft-com:vml" Requires="v">
                <p:oleObj spid="_x0000_s2063" r:id="rId6" imgW="12114286" imgH="2180952" progId="PBrush">
                  <p:embed/>
                </p:oleObj>
              </mc:Choice>
              <mc:Fallback>
                <p:oleObj r:id="rId6" imgW="12114286" imgH="2180952" progId="PBrush">
                  <p:embed/>
                  <p:pic>
                    <p:nvPicPr>
                      <p:cNvPr id="0" name="Picture 1" descr="image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76835"/>
                        <a:ext cx="9823161" cy="2183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Rectangle 10"/>
          <p:cNvSpPr>
            <a:spLocks noGrp="1"/>
          </p:cNvSpPr>
          <p:nvPr>
            <p:ph type="body"/>
          </p:nvPr>
        </p:nvSpPr>
        <p:spPr>
          <a:xfrm>
            <a:off x="622362" y="908051"/>
            <a:ext cx="10948494" cy="5329246"/>
          </a:xfrm>
          <a:prstGeom prst="rect">
            <a:avLst/>
          </a:prstGeom>
          <a:noFill/>
          <a:ln w="9525">
            <a:noFill/>
          </a:ln>
        </p:spPr>
        <p:txBody>
          <a:bodyPr anchor="t"/>
          <a:lstStyle/>
          <a:p>
            <a:pPr lvl="0"/>
            <a:r>
              <a:rPr lang="zh-CN" altLang="en-US"/>
              <a:t>单击此处编辑母版文本样式</a:t>
            </a:r>
            <a:r>
              <a:rPr lang="en-US" altLang="zh-CN"/>
              <a:t>aa</a:t>
            </a:r>
          </a:p>
          <a:p>
            <a:pPr lvl="1" indent="-285750"/>
            <a:r>
              <a:rPr lang="zh-CN" altLang="en-US"/>
              <a:t>第二级</a:t>
            </a:r>
            <a:r>
              <a:rPr lang="en-US" altLang="zh-CN"/>
              <a:t>a</a:t>
            </a:r>
          </a:p>
          <a:p>
            <a:pPr lvl="2" indent="-228600"/>
            <a:r>
              <a:rPr lang="zh-CN" altLang="en-US"/>
              <a:t>第三级</a:t>
            </a:r>
            <a:r>
              <a:rPr lang="en-US" altLang="zh-CN"/>
              <a:t>a</a:t>
            </a:r>
          </a:p>
          <a:p>
            <a:pPr lvl="3" indent="-228600"/>
            <a:r>
              <a:rPr lang="zh-CN" altLang="en-US"/>
              <a:t>第四级</a:t>
            </a:r>
            <a:r>
              <a:rPr lang="en-US" altLang="zh-CN"/>
              <a:t>a</a:t>
            </a:r>
          </a:p>
          <a:p>
            <a:pPr lvl="4" indent="-228600"/>
            <a:r>
              <a:rPr lang="zh-CN" altLang="en-US"/>
              <a:t>第五级</a:t>
            </a:r>
            <a:r>
              <a:rPr lang="en-US" altLang="zh-CN"/>
              <a:t>a</a:t>
            </a:r>
          </a:p>
        </p:txBody>
      </p:sp>
      <p:sp>
        <p:nvSpPr>
          <p:cNvPr id="1028" name="Rectangle 40"/>
          <p:cNvSpPr/>
          <p:nvPr/>
        </p:nvSpPr>
        <p:spPr>
          <a:xfrm>
            <a:off x="0" y="6473834"/>
            <a:ext cx="12193218" cy="396876"/>
          </a:xfrm>
          <a:prstGeom prst="rect">
            <a:avLst/>
          </a:prstGeom>
          <a:gradFill rotWithShape="1">
            <a:gsLst>
              <a:gs pos="0">
                <a:srgbClr val="88B0D8">
                  <a:alpha val="34999"/>
                </a:srgbClr>
              </a:gs>
              <a:gs pos="100000">
                <a:srgbClr val="1C99C6">
                  <a:alpha val="59999"/>
                </a:srgbClr>
              </a:gs>
            </a:gsLst>
            <a:lin ang="18900000" scaled="1"/>
            <a:tileRect/>
          </a:gradFill>
          <a:ln w="9525">
            <a:noFill/>
          </a:ln>
        </p:spPr>
        <p:txBody>
          <a:bodyPr wrap="none" anchor="ctr"/>
          <a:lstStyle/>
          <a:p>
            <a:pPr lvl="0" algn="ctr"/>
            <a:endParaRPr lang="zh-CN" altLang="en-US" dirty="0">
              <a:latin typeface="Arial" panose="020B0604020202020204" pitchFamily="34" charset="0"/>
              <a:ea typeface="宋体" panose="02010600030101010101" pitchFamily="2" charset="-122"/>
            </a:endParaRPr>
          </a:p>
        </p:txBody>
      </p:sp>
      <p:sp>
        <p:nvSpPr>
          <p:cNvPr id="1029" name="Rectangle 14"/>
          <p:cNvSpPr>
            <a:spLocks noGrp="1"/>
          </p:cNvSpPr>
          <p:nvPr>
            <p:ph type="title"/>
          </p:nvPr>
        </p:nvSpPr>
        <p:spPr>
          <a:xfrm>
            <a:off x="1824749" y="0"/>
            <a:ext cx="8641096" cy="560389"/>
          </a:xfrm>
          <a:prstGeom prst="rect">
            <a:avLst/>
          </a:prstGeom>
          <a:noFill/>
          <a:ln w="9525">
            <a:noFill/>
          </a:ln>
        </p:spPr>
        <p:txBody>
          <a:bodyPr anchor="ctr"/>
          <a:lstStyle/>
          <a:p>
            <a:pPr lvl="0"/>
            <a:r>
              <a:rPr lang="zh-CN" altLang="en-US"/>
              <a:t>单击此处编辑母版标题样式</a:t>
            </a:r>
            <a:r>
              <a:rPr lang="en-US" altLang="zh-CN"/>
              <a:t>aaa</a:t>
            </a:r>
          </a:p>
        </p:txBody>
      </p:sp>
      <p:sp>
        <p:nvSpPr>
          <p:cNvPr id="1030" name="文本框 1030"/>
          <p:cNvSpPr txBox="1"/>
          <p:nvPr/>
        </p:nvSpPr>
        <p:spPr>
          <a:xfrm>
            <a:off x="5891272" y="3108329"/>
            <a:ext cx="1215088" cy="365760"/>
          </a:xfrm>
          <a:prstGeom prst="rect">
            <a:avLst/>
          </a:prstGeom>
          <a:noFill/>
          <a:ln w="9525">
            <a:noFill/>
          </a:ln>
        </p:spPr>
        <p:txBody>
          <a:bodyPr wrap="square" anchor="t">
            <a:spAutoFit/>
          </a:bodyPr>
          <a:lstStyle/>
          <a:p>
            <a:pPr lvl="0"/>
            <a:endParaRPr>
              <a:latin typeface="Arial" panose="020B0604020202020204" pitchFamily="34" charset="0"/>
              <a:ea typeface="宋体" panose="02010600030101010101" pitchFamily="2" charset="-122"/>
            </a:endParaRPr>
          </a:p>
        </p:txBody>
      </p:sp>
      <p:sp>
        <p:nvSpPr>
          <p:cNvPr id="1032" name="灯片编号占位符 1031"/>
          <p:cNvSpPr>
            <a:spLocks noGrp="1"/>
          </p:cNvSpPr>
          <p:nvPr>
            <p:ph type="sldNum" sz="quarter" idx="4"/>
          </p:nvPr>
        </p:nvSpPr>
        <p:spPr>
          <a:xfrm>
            <a:off x="11282960" y="6534794"/>
            <a:ext cx="863686" cy="403226"/>
          </a:xfrm>
          <a:prstGeom prst="rect">
            <a:avLst/>
          </a:prstGeom>
          <a:noFill/>
          <a:ln w="9525">
            <a:noFill/>
          </a:ln>
        </p:spPr>
        <p:txBody>
          <a:bodyPr/>
          <a:lstStyle>
            <a:lvl1pPr algn="r">
              <a:defRPr sz="1400">
                <a:solidFill>
                  <a:srgbClr val="000099"/>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hf hdr="0" ftr="0" dt="0"/>
  <p:txStyles>
    <p:titleStyle>
      <a:lvl1pPr marL="0" lvl="0" indent="0" algn="l" defTabSz="914400" eaLnBrk="0" fontAlgn="base" latinLnBrk="0" hangingPunct="0">
        <a:lnSpc>
          <a:spcPct val="100000"/>
        </a:lnSpc>
        <a:spcBef>
          <a:spcPct val="0"/>
        </a:spcBef>
        <a:spcAft>
          <a:spcPct val="0"/>
        </a:spcAft>
        <a:buNone/>
        <a:defRPr sz="3200" b="1" i="0" u="none" kern="1200" baseline="0">
          <a:solidFill>
            <a:srgbClr val="003366"/>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8"/>
        </a:buBlip>
        <a:defRPr sz="2800" b="1" i="0" u="none" kern="1200" baseline="0">
          <a:solidFill>
            <a:srgbClr val="00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Blip>
          <a:blip r:embed="rId9"/>
        </a:buBlip>
        <a:defRPr sz="2400" b="1" i="0" u="none" kern="1200" baseline="0">
          <a:solidFill>
            <a:srgbClr val="003366"/>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p"/>
        <a:defRPr sz="2000" b="1" i="0" u="none" kern="1200" baseline="0">
          <a:solidFill>
            <a:srgbClr val="00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Wingdings" panose="05000000000000000000" pitchFamily="2" charset="2"/>
        <a:buChar char="–"/>
        <a:defRPr sz="2000" b="0" i="0" u="none" kern="1200" baseline="0">
          <a:solidFill>
            <a:srgbClr val="000000"/>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Wingdings" panose="05000000000000000000" pitchFamily="2" charset="2"/>
        <a:buChar char="»"/>
        <a:defRPr sz="1600" b="0" i="0" u="none" kern="1200" baseline="0">
          <a:solidFill>
            <a:srgbClr val="000000"/>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7D9BB5D0-35E4-459D-AEF3-FE4D7C45CC19}" type="slidenum">
              <a:rPr lang="zh-CN" altLang="en-US" smtClean="0"/>
              <a:pPr/>
              <a:t>0</a:t>
            </a:fld>
            <a:endParaRPr lang="zh-CN" altLang="en-US"/>
          </a:p>
        </p:txBody>
      </p:sp>
      <p:sp>
        <p:nvSpPr>
          <p:cNvPr id="4" name="标题 3"/>
          <p:cNvSpPr>
            <a:spLocks noGrp="1"/>
          </p:cNvSpPr>
          <p:nvPr>
            <p:ph type="ctrTitle"/>
          </p:nvPr>
        </p:nvSpPr>
        <p:spPr>
          <a:xfrm>
            <a:off x="1524000" y="2352675"/>
            <a:ext cx="9144635" cy="1157605"/>
          </a:xfrm>
        </p:spPr>
        <p:txBody>
          <a:bodyPr/>
          <a:lstStyle/>
          <a:p>
            <a:r>
              <a:rPr lang="zh-CN" altLang="en-US">
                <a:sym typeface="+mn-ea"/>
              </a:rPr>
              <a:t>第1章  TCP/IP协议概述</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sz="2800"/>
              <a:t> </a:t>
            </a:r>
          </a:p>
        </p:txBody>
      </p:sp>
      <p:sp>
        <p:nvSpPr>
          <p:cNvPr id="4" name="内容占位符 3"/>
          <p:cNvSpPr>
            <a:spLocks noGrp="1"/>
          </p:cNvSpPr>
          <p:nvPr>
            <p:ph idx="1"/>
          </p:nvPr>
        </p:nvSpPr>
        <p:spPr>
          <a:xfrm>
            <a:off x="622362" y="908051"/>
            <a:ext cx="10948494" cy="4793502"/>
          </a:xfrm>
        </p:spPr>
        <p:txBody>
          <a:bodyPr/>
          <a:lstStyle/>
          <a:p>
            <a:pPr>
              <a:buFont typeface="Arial" panose="020B0604020202020204" pitchFamily="34" charset="0"/>
              <a:buChar char="•"/>
            </a:pPr>
            <a:r>
              <a:rPr lang="en-US" altLang="zh-CN">
                <a:latin typeface="宋体" panose="02010600030101010101" pitchFamily="2" charset="-122"/>
                <a:ea typeface="宋体" panose="02010600030101010101" pitchFamily="2" charset="-122"/>
                <a:sym typeface="+mn-ea"/>
              </a:rPr>
              <a:t>    </a:t>
            </a:r>
            <a:r>
              <a:rPr lang="zh-CN" altLang="en-US">
                <a:latin typeface="宋体" panose="02010600030101010101" pitchFamily="2" charset="-122"/>
                <a:ea typeface="宋体" panose="02010600030101010101" pitchFamily="2" charset="-122"/>
                <a:sym typeface="+mn-ea"/>
              </a:rPr>
              <a:t>理解</a:t>
            </a:r>
            <a:r>
              <a:rPr lang="zh-CN" altLang="en-US">
                <a:solidFill>
                  <a:srgbClr val="FF0000"/>
                </a:solidFill>
                <a:latin typeface="宋体" panose="02010600030101010101" pitchFamily="2" charset="-122"/>
                <a:ea typeface="宋体" panose="02010600030101010101" pitchFamily="2" charset="-122"/>
                <a:sym typeface="+mn-ea"/>
              </a:rPr>
              <a:t>分层</a:t>
            </a:r>
            <a:r>
              <a:rPr lang="zh-CN" altLang="en-US">
                <a:latin typeface="宋体" panose="02010600030101010101" pitchFamily="2" charset="-122"/>
                <a:ea typeface="宋体" panose="02010600030101010101" pitchFamily="2" charset="-122"/>
                <a:sym typeface="+mn-ea"/>
              </a:rPr>
              <a:t>的概念对掌握计算机网络的工作原理和指导工程实践都十分重要。</a:t>
            </a:r>
          </a:p>
          <a:p>
            <a:pPr>
              <a:buFont typeface="Arial" panose="020B0604020202020204" pitchFamily="34" charset="0"/>
              <a:buChar char="•"/>
            </a:pPr>
            <a:r>
              <a:rPr lang="zh-CN" altLang="en-US">
                <a:latin typeface="宋体" panose="02010600030101010101" pitchFamily="2" charset="-122"/>
                <a:ea typeface="宋体" panose="02010600030101010101" pitchFamily="2" charset="-122"/>
                <a:sym typeface="+mn-ea"/>
              </a:rPr>
              <a:t>    在学习网络协议工作原理时，要理解各层的划分、相应的功能及各层之间的关系，特别要注意通过了解各层协议报文关键数据结构的构成及其作用来掌握各层的工作原理和工作过程，进而真正掌握计算机网络的工作原理，才能进一步在工程实践中利用协议工作机制去解决实际问题。</a:t>
            </a:r>
          </a:p>
          <a:p>
            <a:pPr>
              <a:buFont typeface="Arial" panose="020B0604020202020204" pitchFamily="34" charset="0"/>
              <a:buChar char="•"/>
            </a:pPr>
            <a:r>
              <a:rPr lang="zh-CN" altLang="en-US">
                <a:latin typeface="宋体" panose="02010600030101010101" pitchFamily="2" charset="-122"/>
                <a:ea typeface="宋体" panose="02010600030101010101" pitchFamily="2" charset="-122"/>
                <a:sym typeface="+mn-ea"/>
              </a:rPr>
              <a:t>例如</a:t>
            </a:r>
            <a:r>
              <a:rPr lang="zh-CN" altLang="en-US" smtClean="0">
                <a:latin typeface="宋体" panose="02010600030101010101" pitchFamily="2" charset="-122"/>
                <a:ea typeface="宋体" panose="02010600030101010101" pitchFamily="2" charset="-122"/>
                <a:sym typeface="+mn-ea"/>
              </a:rPr>
              <a:t>：设</a:t>
            </a:r>
            <a:r>
              <a:rPr lang="zh-CN" altLang="en-US">
                <a:latin typeface="宋体" panose="02010600030101010101" pitchFamily="2" charset="-122"/>
                <a:ea typeface="宋体" panose="02010600030101010101" pitchFamily="2" charset="-122"/>
                <a:sym typeface="+mn-ea"/>
              </a:rPr>
              <a:t>置路由</a:t>
            </a:r>
            <a:r>
              <a:rPr lang="zh-CN" altLang="en-US" smtClean="0">
                <a:latin typeface="宋体" panose="02010600030101010101" pitchFamily="2" charset="-122"/>
                <a:ea typeface="宋体" panose="02010600030101010101" pitchFamily="2" charset="-122"/>
                <a:sym typeface="+mn-ea"/>
              </a:rPr>
              <a:t>是            的</a:t>
            </a:r>
            <a:r>
              <a:rPr lang="zh-CN" altLang="en-US">
                <a:latin typeface="宋体" panose="02010600030101010101" pitchFamily="2" charset="-122"/>
                <a:ea typeface="宋体" panose="02010600030101010101" pitchFamily="2" charset="-122"/>
                <a:sym typeface="+mn-ea"/>
              </a:rPr>
              <a:t>任务，而查找MAC地址</a:t>
            </a:r>
            <a:r>
              <a:rPr lang="zh-CN" altLang="en-US" smtClean="0">
                <a:latin typeface="宋体" panose="02010600030101010101" pitchFamily="2" charset="-122"/>
                <a:ea typeface="宋体" panose="02010600030101010101" pitchFamily="2" charset="-122"/>
                <a:sym typeface="+mn-ea"/>
              </a:rPr>
              <a:t>是      的</a:t>
            </a:r>
            <a:r>
              <a:rPr lang="zh-CN" altLang="en-US">
                <a:latin typeface="宋体" panose="02010600030101010101" pitchFamily="2" charset="-122"/>
                <a:ea typeface="宋体" panose="02010600030101010101" pitchFamily="2" charset="-122"/>
                <a:sym typeface="+mn-ea"/>
              </a:rPr>
              <a:t>工作</a:t>
            </a:r>
            <a:r>
              <a:rPr lang="zh-CN" altLang="en-US" smtClean="0">
                <a:latin typeface="宋体" panose="02010600030101010101" pitchFamily="2" charset="-122"/>
                <a:ea typeface="宋体" panose="02010600030101010101" pitchFamily="2" charset="-122"/>
                <a:sym typeface="+mn-ea"/>
              </a:rPr>
              <a:t>，</a:t>
            </a:r>
            <a:endParaRPr lang="en-US" altLang="zh-CN" smtClean="0">
              <a:latin typeface="宋体" panose="02010600030101010101" pitchFamily="2" charset="-122"/>
              <a:ea typeface="宋体" panose="02010600030101010101" pitchFamily="2" charset="-122"/>
              <a:sym typeface="+mn-ea"/>
            </a:endParaRPr>
          </a:p>
          <a:p>
            <a:pPr>
              <a:buFont typeface="Arial" panose="020B0604020202020204" pitchFamily="34" charset="0"/>
              <a:buChar char="•"/>
            </a:pPr>
            <a:r>
              <a:rPr lang="zh-CN" altLang="en-US" smtClean="0">
                <a:latin typeface="宋体" panose="02010600030101010101" pitchFamily="2" charset="-122"/>
                <a:ea typeface="宋体" panose="02010600030101010101" pitchFamily="2" charset="-122"/>
                <a:sym typeface="+mn-ea"/>
              </a:rPr>
              <a:t>因</a:t>
            </a:r>
            <a:r>
              <a:rPr lang="zh-CN" altLang="en-US">
                <a:latin typeface="宋体" panose="02010600030101010101" pitchFamily="2" charset="-122"/>
                <a:ea typeface="宋体" panose="02010600030101010101" pitchFamily="2" charset="-122"/>
                <a:sym typeface="+mn-ea"/>
              </a:rPr>
              <a:t>而在网络层的广播和链路层的广播就具有不同的特点，网络上结点对应的处理方法也就不同</a:t>
            </a:r>
            <a:r>
              <a:rPr lang="zh-CN" altLang="en-US" smtClean="0">
                <a:latin typeface="宋体" panose="02010600030101010101" pitchFamily="2" charset="-122"/>
                <a:ea typeface="宋体" panose="02010600030101010101" pitchFamily="2" charset="-122"/>
                <a:sym typeface="+mn-ea"/>
              </a:rPr>
              <a:t>。</a:t>
            </a: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9</a:t>
            </a:fld>
            <a:endParaRPr lang="zh-CN" altLang="en-US"/>
          </a:p>
        </p:txBody>
      </p:sp>
      <p:sp>
        <p:nvSpPr>
          <p:cNvPr id="12" name="文本框 11"/>
          <p:cNvSpPr txBox="1"/>
          <p:nvPr/>
        </p:nvSpPr>
        <p:spPr>
          <a:xfrm>
            <a:off x="2224373" y="130175"/>
            <a:ext cx="4924432" cy="457200"/>
          </a:xfrm>
          <a:prstGeom prst="rect">
            <a:avLst/>
          </a:prstGeom>
          <a:noFill/>
        </p:spPr>
        <p:txBody>
          <a:bodyPr wrap="square" rtlCol="0" anchor="t">
            <a:spAutoFit/>
          </a:bodyPr>
          <a:lstStyle/>
          <a:p>
            <a:r>
              <a:rPr lang="zh-CN" altLang="en-US" sz="2400">
                <a:sym typeface="+mn-ea"/>
              </a:rPr>
              <a:t>1.1 TCP/IP协议体系结构</a:t>
            </a:r>
            <a:endParaRPr lang="zh-CN" altLang="en-US" sz="2400" b="1">
              <a:sym typeface="+mn-ea"/>
            </a:endParaRPr>
          </a:p>
        </p:txBody>
      </p:sp>
      <p:sp>
        <p:nvSpPr>
          <p:cNvPr id="5" name="文本框 4"/>
          <p:cNvSpPr txBox="1"/>
          <p:nvPr/>
        </p:nvSpPr>
        <p:spPr>
          <a:xfrm>
            <a:off x="3863788" y="4087906"/>
            <a:ext cx="2350323" cy="523220"/>
          </a:xfrm>
          <a:prstGeom prst="rect">
            <a:avLst/>
          </a:prstGeom>
          <a:noFill/>
        </p:spPr>
        <p:txBody>
          <a:bodyPr wrap="none" rtlCol="0">
            <a:spAutoFit/>
          </a:bodyPr>
          <a:lstStyle/>
          <a:p>
            <a:r>
              <a:rPr lang="zh-CN" altLang="en-US" sz="2800" b="1">
                <a:solidFill>
                  <a:schemeClr val="tx1">
                    <a:lumMod val="60000"/>
                    <a:lumOff val="40000"/>
                  </a:schemeClr>
                </a:solidFill>
                <a:latin typeface="宋体" panose="02010600030101010101" pitchFamily="2" charset="-122"/>
                <a:ea typeface="宋体" panose="02010600030101010101" pitchFamily="2" charset="-122"/>
                <a:sym typeface="+mn-ea"/>
              </a:rPr>
              <a:t>网络层IP协议</a:t>
            </a:r>
            <a:endParaRPr lang="zh-CN" altLang="en-US">
              <a:solidFill>
                <a:schemeClr val="tx1">
                  <a:lumMod val="60000"/>
                  <a:lumOff val="40000"/>
                </a:schemeClr>
              </a:solidFill>
            </a:endParaRPr>
          </a:p>
        </p:txBody>
      </p:sp>
      <p:sp>
        <p:nvSpPr>
          <p:cNvPr id="6" name="文本框 5"/>
          <p:cNvSpPr txBox="1"/>
          <p:nvPr/>
        </p:nvSpPr>
        <p:spPr>
          <a:xfrm>
            <a:off x="10112188" y="4087906"/>
            <a:ext cx="1810111" cy="523220"/>
          </a:xfrm>
          <a:prstGeom prst="rect">
            <a:avLst/>
          </a:prstGeom>
          <a:noFill/>
        </p:spPr>
        <p:txBody>
          <a:bodyPr wrap="none" rtlCol="0">
            <a:spAutoFit/>
          </a:bodyPr>
          <a:lstStyle/>
          <a:p>
            <a:r>
              <a:rPr lang="zh-CN" altLang="en-US" sz="2800" b="1">
                <a:solidFill>
                  <a:schemeClr val="tx1">
                    <a:lumMod val="60000"/>
                    <a:lumOff val="40000"/>
                  </a:schemeClr>
                </a:solidFill>
                <a:latin typeface="宋体" panose="02010600030101010101" pitchFamily="2" charset="-122"/>
                <a:ea typeface="宋体" panose="02010600030101010101" pitchFamily="2" charset="-122"/>
                <a:sym typeface="+mn-ea"/>
              </a:rPr>
              <a:t>链路层ARP</a:t>
            </a:r>
            <a:endParaRPr lang="zh-CN" altLang="en-US">
              <a:solidFill>
                <a:schemeClr val="tx1">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r>
            <a:br>
              <a:rPr lang="zh-CN" altLang="en-US" sz="2800"/>
            </a:br>
            <a:r>
              <a:rPr lang="zh-CN" altLang="en-US" sz="2800"/>
              <a:t/>
            </a:r>
            <a:br>
              <a:rPr lang="zh-CN" altLang="en-US" sz="2800"/>
            </a:br>
            <a:r>
              <a:rPr lang="zh-CN" altLang="en-US" sz="2800"/>
              <a:t/>
            </a:r>
            <a:br>
              <a:rPr lang="zh-CN" altLang="en-US" sz="2800"/>
            </a:br>
            <a:endParaRPr lang="zh-CN" altLang="en-US" sz="2800"/>
          </a:p>
        </p:txBody>
      </p:sp>
      <p:sp>
        <p:nvSpPr>
          <p:cNvPr id="4" name="内容占位符 3"/>
          <p:cNvSpPr>
            <a:spLocks noGrp="1"/>
          </p:cNvSpPr>
          <p:nvPr>
            <p:ph idx="1"/>
          </p:nvPr>
        </p:nvSpPr>
        <p:spPr>
          <a:xfrm>
            <a:off x="622901" y="1006476"/>
            <a:ext cx="10947416" cy="5231138"/>
          </a:xfrm>
        </p:spPr>
        <p:txBody>
          <a:bodyPr/>
          <a:lstStyle/>
          <a:p>
            <a:pPr marL="0" indent="0">
              <a:buNone/>
            </a:pPr>
            <a:r>
              <a:rPr lang="en-US" altLang="zh-CN">
                <a:sym typeface="+mn-ea"/>
              </a:rPr>
              <a:t> </a:t>
            </a:r>
            <a:r>
              <a:rPr lang="en-US" altLang="zh-CN">
                <a:latin typeface="宋体" panose="02010600030101010101" pitchFamily="2" charset="-122"/>
                <a:ea typeface="宋体" panose="02010600030101010101" pitchFamily="2" charset="-122"/>
                <a:sym typeface="+mn-ea"/>
              </a:rPr>
              <a:t>   </a:t>
            </a:r>
          </a:p>
          <a:p>
            <a:pPr marL="0" indent="0">
              <a:buNone/>
            </a:pPr>
            <a:r>
              <a:rPr lang="en-US" altLang="zh-CN">
                <a:latin typeface="宋体" panose="02010600030101010101" pitchFamily="2" charset="-122"/>
                <a:ea typeface="宋体" panose="02010600030101010101" pitchFamily="2" charset="-122"/>
                <a:sym typeface="+mn-ea"/>
              </a:rPr>
              <a:t>    </a:t>
            </a:r>
            <a:r>
              <a:rPr lang="zh-CN" altLang="en-US">
                <a:latin typeface="宋体" panose="02010600030101010101" pitchFamily="2" charset="-122"/>
                <a:ea typeface="宋体" panose="02010600030101010101" pitchFamily="2" charset="-122"/>
                <a:sym typeface="+mn-ea"/>
              </a:rPr>
              <a:t>构造互连网最简单的方法是把两个或多个网络通过路由器进行连接。</a:t>
            </a:r>
          </a:p>
          <a:p>
            <a:pPr marL="0" indent="0">
              <a:buNone/>
            </a:pP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    图1-2是一个包含两个网络的互连网：一个以太网和一个令牌环网，通过一个路由器互相连接，应用层运行FTP协议，传输层使用TCP协议。</a:t>
            </a: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10</a:t>
            </a:fld>
            <a:endParaRPr lang="zh-CN" altLang="en-US"/>
          </a:p>
        </p:txBody>
      </p:sp>
      <p:sp>
        <p:nvSpPr>
          <p:cNvPr id="12" name="文本框 11"/>
          <p:cNvSpPr txBox="1"/>
          <p:nvPr/>
        </p:nvSpPr>
        <p:spPr>
          <a:xfrm>
            <a:off x="2224373" y="103505"/>
            <a:ext cx="4924432" cy="457200"/>
          </a:xfrm>
          <a:prstGeom prst="rect">
            <a:avLst/>
          </a:prstGeom>
          <a:noFill/>
        </p:spPr>
        <p:txBody>
          <a:bodyPr wrap="square" rtlCol="0" anchor="t">
            <a:spAutoFit/>
          </a:bodyPr>
          <a:lstStyle/>
          <a:p>
            <a:r>
              <a:rPr lang="zh-CN" altLang="en-US" sz="2400">
                <a:sym typeface="+mn-ea"/>
              </a:rPr>
              <a:t>1.1 TCP/IP协议体系结构</a:t>
            </a:r>
            <a:endParaRPr lang="zh-CN" altLang="en-US" sz="2400" b="1">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11</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692243" y="880111"/>
            <a:ext cx="9203068" cy="605790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2300" y="1077595"/>
            <a:ext cx="10948670" cy="5160010"/>
          </a:xfrm>
        </p:spPr>
        <p:txBody>
          <a:bodyPr/>
          <a:lstStyle/>
          <a:p>
            <a:r>
              <a:rPr lang="zh-CN" altLang="en-US">
                <a:latin typeface="宋体" panose="02010600030101010101" pitchFamily="2" charset="-122"/>
                <a:ea typeface="宋体" panose="02010600030101010101" pitchFamily="2" charset="-122"/>
                <a:sym typeface="+mn-ea"/>
              </a:rPr>
              <a:t>在图1-2中，可以划分出端系统（End system）（两边的两台主机）和中间系统（Intermediate system）（中间的路由器）。</a:t>
            </a:r>
          </a:p>
          <a:p>
            <a:r>
              <a:rPr lang="zh-CN" altLang="en-US">
                <a:latin typeface="宋体" panose="02010600030101010101" pitchFamily="2" charset="-122"/>
                <a:ea typeface="宋体" panose="02010600030101010101" pitchFamily="2" charset="-122"/>
                <a:sym typeface="+mn-ea"/>
              </a:rPr>
              <a:t>应用层和运输层使用端到端（End -to-end）协议。</a:t>
            </a:r>
          </a:p>
          <a:p>
            <a:pPr marL="0" indent="0">
              <a:buNone/>
            </a:pPr>
            <a:r>
              <a:rPr lang="zh-CN" altLang="en-US">
                <a:latin typeface="宋体" panose="02010600030101010101" pitchFamily="2" charset="-122"/>
                <a:ea typeface="宋体" panose="02010600030101010101" pitchFamily="2" charset="-122"/>
                <a:sym typeface="+mn-ea"/>
              </a:rPr>
              <a:t>    在图1-2中，只有端系统需要这两层协议。</a:t>
            </a:r>
          </a:p>
          <a:p>
            <a:pPr marL="0" indent="0">
              <a:buNone/>
            </a:pPr>
            <a:r>
              <a:rPr lang="zh-CN" altLang="en-US">
                <a:latin typeface="宋体" panose="02010600030101010101" pitchFamily="2" charset="-122"/>
                <a:ea typeface="宋体" panose="02010600030101010101" pitchFamily="2" charset="-122"/>
                <a:sym typeface="+mn-ea"/>
              </a:rPr>
              <a:t>    但是，网络层提供的却是逐跳（Hop-by-hop）协议，两个端系统和每个中间系统都要使用它。</a:t>
            </a:r>
            <a:r>
              <a:rPr lang="zh-CN" altLang="en-US">
                <a:sym typeface="+mn-ea"/>
              </a:rPr>
              <a:t/>
            </a:r>
            <a:br>
              <a:rPr lang="zh-CN" altLang="en-US">
                <a:sym typeface="+mn-ea"/>
              </a:rPr>
            </a:br>
            <a:endParaRPr lang="zh-CN" altLang="en-US"/>
          </a:p>
          <a:p>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12</a:t>
            </a:fld>
            <a:endParaRPr lang="zh-CN" altLang="en-US"/>
          </a:p>
        </p:txBody>
      </p:sp>
      <p:sp>
        <p:nvSpPr>
          <p:cNvPr id="12" name="文本框 11"/>
          <p:cNvSpPr txBox="1"/>
          <p:nvPr/>
        </p:nvSpPr>
        <p:spPr>
          <a:xfrm>
            <a:off x="2280888" y="174625"/>
            <a:ext cx="4924432" cy="457200"/>
          </a:xfrm>
          <a:prstGeom prst="rect">
            <a:avLst/>
          </a:prstGeom>
          <a:noFill/>
        </p:spPr>
        <p:txBody>
          <a:bodyPr wrap="square" rtlCol="0" anchor="t">
            <a:spAutoFit/>
          </a:bodyPr>
          <a:lstStyle/>
          <a:p>
            <a:r>
              <a:rPr lang="zh-CN" altLang="en-US" sz="2400">
                <a:sym typeface="+mn-ea"/>
              </a:rPr>
              <a:t>1.1 TCP/IP协议体系结构</a:t>
            </a:r>
            <a:endParaRPr lang="zh-CN" altLang="en-US" sz="2400" b="1">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r>
            <a:br>
              <a:rPr lang="zh-CN" altLang="en-US" sz="2800"/>
            </a:br>
            <a:endParaRPr lang="zh-CN" altLang="en-US" sz="2800"/>
          </a:p>
        </p:txBody>
      </p:sp>
      <p:sp>
        <p:nvSpPr>
          <p:cNvPr id="4" name="内容占位符 3"/>
          <p:cNvSpPr>
            <a:spLocks noGrp="1"/>
          </p:cNvSpPr>
          <p:nvPr>
            <p:ph idx="1"/>
          </p:nvPr>
        </p:nvSpPr>
        <p:spPr>
          <a:xfrm>
            <a:off x="622300" y="1445260"/>
            <a:ext cx="10948670" cy="4792345"/>
          </a:xfrm>
        </p:spPr>
        <p:txBody>
          <a:bodyPr/>
          <a:lstStyle/>
          <a:p>
            <a:r>
              <a:rPr lang="zh-CN" altLang="en-US">
                <a:latin typeface="宋体" panose="02010600030101010101" pitchFamily="2" charset="-122"/>
                <a:ea typeface="宋体" panose="02010600030101010101" pitchFamily="2" charset="-122"/>
                <a:sym typeface="+mn-ea"/>
              </a:rPr>
              <a:t>在这里端到端和逐跳的概念对协议的学习理解有特别的意义。</a:t>
            </a:r>
          </a:p>
          <a:p>
            <a:pPr marL="0" indent="0">
              <a:buNone/>
            </a:pPr>
            <a:r>
              <a:rPr lang="zh-CN" altLang="en-US">
                <a:latin typeface="宋体" panose="02010600030101010101" pitchFamily="2" charset="-122"/>
                <a:ea typeface="宋体" panose="02010600030101010101" pitchFamily="2" charset="-122"/>
                <a:sym typeface="+mn-ea"/>
              </a:rPr>
              <a:t>  这个概念意味着</a:t>
            </a:r>
            <a:r>
              <a:rPr lang="en-US" altLang="zh-CN">
                <a:latin typeface="宋体" panose="02010600030101010101" pitchFamily="2" charset="-122"/>
                <a:ea typeface="宋体" panose="02010600030101010101" pitchFamily="2" charset="-122"/>
                <a:sym typeface="+mn-ea"/>
              </a:rPr>
              <a:t>:</a:t>
            </a:r>
          </a:p>
          <a:p>
            <a:r>
              <a:rPr lang="zh-CN" altLang="en-US">
                <a:latin typeface="宋体" panose="02010600030101010101" pitchFamily="2" charset="-122"/>
                <a:ea typeface="宋体" panose="02010600030101010101" pitchFamily="2" charset="-122"/>
                <a:sym typeface="+mn-ea"/>
              </a:rPr>
              <a:t>应用层和传输层的协议主要关心的是通信的信源和信宿，也就是端系统如何通信的问题，</a:t>
            </a:r>
          </a:p>
          <a:p>
            <a:r>
              <a:rPr lang="zh-CN" altLang="en-US">
                <a:latin typeface="宋体" panose="02010600030101010101" pitchFamily="2" charset="-122"/>
                <a:ea typeface="宋体" panose="02010600030101010101" pitchFamily="2" charset="-122"/>
                <a:sym typeface="+mn-ea"/>
              </a:rPr>
              <a:t>网络层和链路层的协议主要关心的是下一跳，也就是相邻的节点间如何通信的问题。</a:t>
            </a: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13</a:t>
            </a:fld>
            <a:endParaRPr lang="zh-CN" altLang="en-US"/>
          </a:p>
        </p:txBody>
      </p:sp>
      <p:sp>
        <p:nvSpPr>
          <p:cNvPr id="12" name="文本框 11"/>
          <p:cNvSpPr txBox="1"/>
          <p:nvPr/>
        </p:nvSpPr>
        <p:spPr>
          <a:xfrm>
            <a:off x="2210403" y="202565"/>
            <a:ext cx="4924432" cy="457200"/>
          </a:xfrm>
          <a:prstGeom prst="rect">
            <a:avLst/>
          </a:prstGeom>
          <a:noFill/>
        </p:spPr>
        <p:txBody>
          <a:bodyPr wrap="square" rtlCol="0" anchor="t">
            <a:spAutoFit/>
          </a:bodyPr>
          <a:lstStyle/>
          <a:p>
            <a:r>
              <a:rPr lang="zh-CN" altLang="en-US" sz="2400">
                <a:sym typeface="+mn-ea"/>
              </a:rPr>
              <a:t>1.1 TCP/IP协议体系结构</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互联网的目的之一是在应用程序中隐藏所有的物理细节。</a:t>
            </a:r>
          </a:p>
          <a:p>
            <a:pPr marL="0" indent="0">
              <a:buNone/>
            </a:pP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如：图1-2中的一台主机是在以太网上，而另一台主机是在令牌环网上，它们通过路由器进行互连。随着不同类型的物理网络的增加，会不断地增加运行着各种链路层协议的多个路由器，各个路由器只解决相邻的下一跳节点间的通信问题。不论中间有多少个路由器，都不涉及应用层，所以应用层仍然是一样的。</a:t>
            </a:r>
          </a:p>
          <a:p>
            <a:pPr marL="0" indent="0">
              <a:buNone/>
            </a:pP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    实际的系统中，应用层由用户进程实现，而传输层及以下的各层都在操作系统内核中实现。从这个意义上看，网络通信的物理细节对用户进程隐藏的特点和操作系统中讲述的设备无关性原理是一致的。</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14</a:t>
            </a:fld>
            <a:endParaRPr lang="zh-CN" altLang="en-US"/>
          </a:p>
        </p:txBody>
      </p:sp>
      <p:sp>
        <p:nvSpPr>
          <p:cNvPr id="12" name="文本框 11"/>
          <p:cNvSpPr txBox="1"/>
          <p:nvPr/>
        </p:nvSpPr>
        <p:spPr>
          <a:xfrm>
            <a:off x="2210403" y="202565"/>
            <a:ext cx="4924432" cy="457200"/>
          </a:xfrm>
          <a:prstGeom prst="rect">
            <a:avLst/>
          </a:prstGeom>
          <a:noFill/>
        </p:spPr>
        <p:txBody>
          <a:bodyPr wrap="square" rtlCol="0" anchor="t">
            <a:spAutoFit/>
          </a:bodyPr>
          <a:lstStyle/>
          <a:p>
            <a:r>
              <a:rPr lang="zh-CN" altLang="en-US" sz="2400">
                <a:sym typeface="+mn-ea"/>
              </a:rPr>
              <a:t>1.1 TCP/IP协议体系结构</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zh-CN" altLang="en-US">
                <a:latin typeface="宋体" panose="02010600030101010101" pitchFamily="2" charset="-122"/>
                <a:ea typeface="宋体" panose="02010600030101010101" pitchFamily="2" charset="-122"/>
                <a:sym typeface="+mn-ea"/>
              </a:rPr>
              <a:t>1.1.2 IP地址和端口</a:t>
            </a:r>
          </a:p>
          <a:p>
            <a:r>
              <a:rPr lang="zh-CN" altLang="en-US">
                <a:latin typeface="宋体" panose="02010600030101010101" pitchFamily="2" charset="-122"/>
                <a:ea typeface="宋体" panose="02010600030101010101" pitchFamily="2" charset="-122"/>
                <a:sym typeface="+mn-ea"/>
              </a:rPr>
              <a:t>互联网上参与通信的每一个节点可能有不止一个网络接口，因此每一个接口都有一个唯一的IP地址。</a:t>
            </a:r>
          </a:p>
          <a:p>
            <a:r>
              <a:rPr lang="zh-CN" altLang="en-US">
                <a:latin typeface="宋体" panose="02010600030101010101" pitchFamily="2" charset="-122"/>
                <a:ea typeface="宋体" panose="02010600030101010101" pitchFamily="2" charset="-122"/>
                <a:sym typeface="+mn-ea"/>
              </a:rPr>
              <a:t>同时，每一个节点上都可能运行着多个通信进程，因此通过端口号来标识参与通信的进程。</a:t>
            </a:r>
          </a:p>
          <a:p>
            <a:r>
              <a:rPr lang="zh-CN" altLang="en-US">
                <a:latin typeface="宋体" panose="02010600030101010101" pitchFamily="2" charset="-122"/>
                <a:ea typeface="宋体" panose="02010600030101010101" pitchFamily="2" charset="-122"/>
                <a:sym typeface="+mn-ea"/>
              </a:rPr>
              <a:t>实际上，通信的主体总是进程，在互联网上唯一地标识出通信的实体的方法就是：用IP地址来区分不同节点的不同接口，用端口号来区分同一个节点上的不同进程。</a:t>
            </a:r>
          </a:p>
          <a:p>
            <a:pPr marL="0" indent="0">
              <a:buNone/>
            </a:pPr>
            <a:r>
              <a:rPr lang="zh-CN" altLang="en-US">
                <a:latin typeface="宋体" panose="02010600030101010101" pitchFamily="2" charset="-122"/>
                <a:ea typeface="宋体" panose="02010600030101010101" pitchFamily="2" charset="-122"/>
                <a:sym typeface="+mn-ea"/>
              </a:rPr>
              <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要注意的是：一个节点可以有多个网络接口，因此就有多个IP地址。所以IP地址标识的是接口</a:t>
            </a:r>
            <a:r>
              <a:rPr lang="zh-CN" altLang="en-US">
                <a:sym typeface="+mn-ea"/>
              </a:rPr>
              <a:t>。</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r>
            <a:br>
              <a:rPr lang="zh-CN" altLang="en-US" sz="2800"/>
            </a:br>
            <a:r>
              <a:rPr lang="zh-CN" altLang="en-US" sz="2800"/>
              <a:t/>
            </a:r>
            <a:br>
              <a:rPr lang="zh-CN" altLang="en-US" sz="2800"/>
            </a:br>
            <a:r>
              <a:rPr lang="zh-CN" altLang="en-US" sz="2800"/>
              <a:t/>
            </a:r>
            <a:br>
              <a:rPr lang="zh-CN" altLang="en-US" sz="2800"/>
            </a:br>
            <a:r>
              <a:rPr lang="zh-CN" altLang="en-US" sz="2800"/>
              <a:t/>
            </a:r>
            <a:br>
              <a:rPr lang="zh-CN" altLang="en-US" sz="2800"/>
            </a:br>
            <a:endParaRPr lang="zh-CN" altLang="en-US" sz="2800"/>
          </a:p>
        </p:txBody>
      </p:sp>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IPv4采用的是32bit地址，其分类和点分十进制表示法在计算机网络基础课程里已有学习。五类IP地址的格式如图1-3所示。</a:t>
            </a:r>
            <a:br>
              <a:rPr lang="zh-CN" altLang="en-US">
                <a:latin typeface="宋体" panose="02010600030101010101" pitchFamily="2" charset="-122"/>
                <a:ea typeface="宋体" panose="02010600030101010101" pitchFamily="2" charset="-122"/>
                <a:sym typeface="+mn-ea"/>
              </a:rPr>
            </a:b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按目的端主机的范围可将IP地址分为三类：</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·单播地址：目的端为</a:t>
            </a:r>
            <a:r>
              <a:rPr lang="zh-CN" altLang="en-US">
                <a:solidFill>
                  <a:srgbClr val="FF0000"/>
                </a:solidFill>
                <a:latin typeface="宋体" panose="02010600030101010101" pitchFamily="2" charset="-122"/>
                <a:ea typeface="宋体" panose="02010600030101010101" pitchFamily="2" charset="-122"/>
                <a:sym typeface="+mn-ea"/>
              </a:rPr>
              <a:t>单个</a:t>
            </a:r>
            <a:r>
              <a:rPr lang="zh-CN" altLang="en-US">
                <a:latin typeface="宋体" panose="02010600030101010101" pitchFamily="2" charset="-122"/>
                <a:ea typeface="宋体" panose="02010600030101010101" pitchFamily="2" charset="-122"/>
                <a:sym typeface="+mn-ea"/>
              </a:rPr>
              <a:t>主机。</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·广播地址：目的端为</a:t>
            </a:r>
            <a:r>
              <a:rPr lang="zh-CN" altLang="en-US">
                <a:solidFill>
                  <a:srgbClr val="FF0000"/>
                </a:solidFill>
                <a:latin typeface="宋体" panose="02010600030101010101" pitchFamily="2" charset="-122"/>
                <a:ea typeface="宋体" panose="02010600030101010101" pitchFamily="2" charset="-122"/>
                <a:sym typeface="+mn-ea"/>
              </a:rPr>
              <a:t>给定网络上的</a:t>
            </a:r>
            <a:r>
              <a:rPr lang="zh-CN" altLang="en-US">
                <a:latin typeface="宋体" panose="02010600030101010101" pitchFamily="2" charset="-122"/>
                <a:ea typeface="宋体" panose="02010600030101010101" pitchFamily="2" charset="-122"/>
                <a:sym typeface="+mn-ea"/>
              </a:rPr>
              <a:t>所有主机。</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·多播地址：目的端为</a:t>
            </a:r>
            <a:r>
              <a:rPr lang="zh-CN" altLang="en-US">
                <a:solidFill>
                  <a:srgbClr val="FF0000"/>
                </a:solidFill>
                <a:latin typeface="宋体" panose="02010600030101010101" pitchFamily="2" charset="-122"/>
                <a:ea typeface="宋体" panose="02010600030101010101" pitchFamily="2" charset="-122"/>
                <a:sym typeface="+mn-ea"/>
              </a:rPr>
              <a:t>同一组内的</a:t>
            </a:r>
            <a:r>
              <a:rPr lang="zh-CN" altLang="en-US">
                <a:latin typeface="宋体" panose="02010600030101010101" pitchFamily="2" charset="-122"/>
                <a:ea typeface="宋体" panose="02010600030101010101" pitchFamily="2" charset="-122"/>
                <a:sym typeface="+mn-ea"/>
              </a:rPr>
              <a:t>所有主机</a:t>
            </a:r>
            <a:r>
              <a:rPr lang="zh-CN" altLang="en-US">
                <a:sym typeface="+mn-ea"/>
              </a:rPr>
              <a:t>。</a:t>
            </a: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17</a:t>
            </a:fld>
            <a:endParaRPr lang="zh-CN" altLang="en-US"/>
          </a:p>
        </p:txBody>
      </p:sp>
      <p:pic>
        <p:nvPicPr>
          <p:cNvPr id="3" name="内容占位符 2"/>
          <p:cNvPicPr>
            <a:picLocks noGrp="1" noChangeAspect="1"/>
          </p:cNvPicPr>
          <p:nvPr>
            <p:ph idx="1"/>
          </p:nvPr>
        </p:nvPicPr>
        <p:blipFill>
          <a:blip r:embed="rId2" cstate="print"/>
          <a:stretch>
            <a:fillRect/>
          </a:stretch>
        </p:blipFill>
        <p:spPr>
          <a:xfrm>
            <a:off x="969645" y="904875"/>
            <a:ext cx="9304655" cy="59594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r>
            <a:br>
              <a:rPr lang="zh-CN" altLang="en-US" sz="2800"/>
            </a:br>
            <a:endParaRPr lang="zh-CN" altLang="en-US" sz="2800"/>
          </a:p>
        </p:txBody>
      </p:sp>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TCP和UDP采用16 bit的端口号来识别应用程序，这意味着同样的端口号对采用不同的传输层协议表示的是不同的进程。</a:t>
            </a:r>
          </a:p>
          <a:p>
            <a:pPr marL="0" indent="0">
              <a:buNone/>
            </a:pPr>
            <a:r>
              <a:rPr lang="zh-CN" altLang="en-US">
                <a:latin typeface="宋体" panose="02010600030101010101" pitchFamily="2" charset="-122"/>
                <a:ea typeface="宋体" panose="02010600030101010101" pitchFamily="2" charset="-122"/>
                <a:sym typeface="+mn-ea"/>
              </a:rPr>
              <a:t> 例如TCP端口号23和UDP端口号23是不同的。</a:t>
            </a:r>
          </a:p>
          <a:p>
            <a:r>
              <a:rPr lang="zh-CN" altLang="en-US">
                <a:latin typeface="宋体" panose="02010600030101010101" pitchFamily="2" charset="-122"/>
                <a:ea typeface="宋体" panose="02010600030101010101" pitchFamily="2" charset="-122"/>
                <a:sym typeface="+mn-ea"/>
              </a:rPr>
              <a:t>服务器一般都是通过熟知端口号来识别的，由IANA（Internet号分配机构）管理，目前为1~1023。</a:t>
            </a:r>
          </a:p>
          <a:p>
            <a:r>
              <a:rPr lang="zh-CN" altLang="en-US">
                <a:latin typeface="宋体" panose="02010600030101010101" pitchFamily="2" charset="-122"/>
                <a:ea typeface="宋体" panose="02010600030101010101" pitchFamily="2" charset="-122"/>
                <a:sym typeface="+mn-ea"/>
              </a:rPr>
              <a:t>客户端口号又称作临时端口号，通常只是在用户运行该客户程序时才存在，通常为1024~5000。</a:t>
            </a:r>
          </a:p>
          <a:p>
            <a:r>
              <a:rPr lang="zh-CN" altLang="en-US">
                <a:latin typeface="宋体" panose="02010600030101010101" pitchFamily="2" charset="-122"/>
                <a:ea typeface="宋体" panose="02010600030101010101" pitchFamily="2" charset="-122"/>
                <a:sym typeface="+mn-ea"/>
              </a:rPr>
              <a:t>从32768开始的端口号通常作为TCP和UDP的缺省临时端口号。</a:t>
            </a:r>
          </a:p>
          <a:p>
            <a:pPr marL="0" indent="0">
              <a:buNone/>
            </a:pPr>
            <a:r>
              <a:rPr lang="zh-CN" altLang="en-US">
                <a:latin typeface="宋体" panose="02010600030101010101" pitchFamily="2" charset="-122"/>
                <a:ea typeface="宋体" panose="02010600030101010101" pitchFamily="2" charset="-122"/>
                <a:sym typeface="+mn-ea"/>
              </a:rPr>
              <a:t>    也有把1024~65535的端口号统称为动态端口的，即指这些端口号一般不固定分配给某个服务使用。</a:t>
            </a: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8136" y="953136"/>
            <a:ext cx="10996311" cy="3390270"/>
          </a:xfrm>
        </p:spPr>
        <p:txBody>
          <a:bodyPr/>
          <a:lstStyle/>
          <a:p>
            <a:pPr algn="l"/>
            <a:r>
              <a:rPr lang="en-US" altLang="zh-CN" sz="2800">
                <a:solidFill>
                  <a:schemeClr val="bg2">
                    <a:lumMod val="10000"/>
                  </a:schemeClr>
                </a:solidFill>
                <a:latin typeface="宋体" panose="02010600030101010101" pitchFamily="2" charset="-122"/>
                <a:ea typeface="宋体" panose="02010600030101010101" pitchFamily="2" charset="-122"/>
              </a:rPr>
              <a:t> </a:t>
            </a:r>
            <a:r>
              <a:rPr lang="zh-CN" altLang="en-US" sz="2800">
                <a:solidFill>
                  <a:schemeClr val="bg2">
                    <a:lumMod val="10000"/>
                  </a:schemeClr>
                </a:solidFill>
                <a:latin typeface="宋体" panose="02010600030101010101" pitchFamily="2" charset="-122"/>
                <a:ea typeface="宋体" panose="02010600030101010101" pitchFamily="2" charset="-122"/>
                <a:sym typeface="+mn-ea"/>
              </a:rPr>
              <a:t>TCP/IP(Transmission Control Protocol/Internet Protocol)</a:t>
            </a:r>
            <a:br>
              <a:rPr lang="zh-CN" altLang="en-US" sz="2800">
                <a:solidFill>
                  <a:schemeClr val="bg2">
                    <a:lumMod val="10000"/>
                  </a:schemeClr>
                </a:solidFill>
                <a:latin typeface="宋体" panose="02010600030101010101" pitchFamily="2" charset="-122"/>
                <a:ea typeface="宋体" panose="02010600030101010101" pitchFamily="2" charset="-122"/>
                <a:sym typeface="+mn-ea"/>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en-US" altLang="zh-CN" sz="2800">
                <a:solidFill>
                  <a:schemeClr val="bg2">
                    <a:lumMod val="10000"/>
                  </a:schemeClr>
                </a:solidFill>
                <a:latin typeface="宋体" panose="02010600030101010101" pitchFamily="2" charset="-122"/>
                <a:ea typeface="宋体" panose="02010600030101010101" pitchFamily="2" charset="-122"/>
              </a:rPr>
              <a:t>   </a:t>
            </a:r>
            <a:r>
              <a:rPr lang="zh-CN" altLang="en-US" sz="2800">
                <a:solidFill>
                  <a:schemeClr val="bg2">
                    <a:lumMod val="10000"/>
                  </a:schemeClr>
                </a:solidFill>
                <a:latin typeface="宋体" panose="02010600030101010101" pitchFamily="2" charset="-122"/>
                <a:ea typeface="宋体" panose="02010600030101010101" pitchFamily="2" charset="-122"/>
              </a:rPr>
              <a:t>TCP/IP起源于二十世纪60年代末美国的分组交换网络项目，随着二十世纪八十年代Internet的诞生而盛行，是今天计算机网络特别是Internet的基础，也是计算机网络的事实工业标准。</a:t>
            </a:r>
            <a:r>
              <a:rPr lang="zh-CN" altLang="en-US" sz="2800">
                <a:latin typeface="宋体" panose="02010600030101010101" pitchFamily="2" charset="-122"/>
                <a:ea typeface="宋体" panose="02010600030101010101" pitchFamily="2" charset="-122"/>
              </a:rPr>
              <a:t/>
            </a:r>
            <a:br>
              <a:rPr lang="zh-CN" altLang="en-US" sz="2800">
                <a:latin typeface="宋体" panose="02010600030101010101" pitchFamily="2" charset="-122"/>
                <a:ea typeface="宋体" panose="02010600030101010101" pitchFamily="2" charset="-122"/>
              </a:rPr>
            </a:br>
            <a:r>
              <a:rPr lang="zh-CN" altLang="en-US" sz="2800">
                <a:latin typeface="宋体" panose="02010600030101010101" pitchFamily="2" charset="-122"/>
                <a:ea typeface="宋体" panose="02010600030101010101" pitchFamily="2" charset="-122"/>
              </a:rPr>
              <a:t/>
            </a:r>
            <a:br>
              <a:rPr lang="zh-CN" altLang="en-US" sz="2800">
                <a:latin typeface="宋体" panose="02010600030101010101" pitchFamily="2" charset="-122"/>
                <a:ea typeface="宋体" panose="02010600030101010101" pitchFamily="2" charset="-122"/>
              </a:rPr>
            </a:br>
            <a:endParaRPr lang="zh-CN" altLang="en-US" sz="2800">
              <a:latin typeface="宋体" panose="02010600030101010101" pitchFamily="2" charset="-122"/>
              <a:ea typeface="宋体" panose="02010600030101010101" pitchFamily="2" charset="-122"/>
            </a:endParaRPr>
          </a:p>
        </p:txBody>
      </p:sp>
      <p:sp>
        <p:nvSpPr>
          <p:cNvPr id="3" name="文本框 2"/>
          <p:cNvSpPr txBox="1"/>
          <p:nvPr/>
        </p:nvSpPr>
        <p:spPr>
          <a:xfrm>
            <a:off x="1743678" y="88900"/>
            <a:ext cx="4924432" cy="518160"/>
          </a:xfrm>
          <a:prstGeom prst="rect">
            <a:avLst/>
          </a:prstGeom>
          <a:noFill/>
        </p:spPr>
        <p:txBody>
          <a:bodyPr wrap="square" rtlCol="0" anchor="t">
            <a:spAutoFit/>
          </a:bodyPr>
          <a:lstStyle/>
          <a:p>
            <a:r>
              <a:rPr lang="zh-CN" altLang="en-US" sz="2800" b="1">
                <a:sym typeface="+mn-ea"/>
              </a:rPr>
              <a:t>第1章  TCP/IP协议概述</a:t>
            </a:r>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对UNIX类系统来说，文件/etc/services包含了熟知端口号。</a:t>
            </a:r>
          </a:p>
          <a:p>
            <a:pPr marL="0" indent="0">
              <a:buNone/>
            </a:pP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具有超级用户（即root用户）特权的进程允许分配1~1023之间的端口号，这称为保留端口号。</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0870" y="97790"/>
            <a:ext cx="6547485" cy="560705"/>
          </a:xfrm>
        </p:spPr>
        <p:txBody>
          <a:bodyPr>
            <a:normAutofit fontScale="90000"/>
          </a:bodyPr>
          <a:lstStyle/>
          <a:p>
            <a:pPr lvl="0"/>
            <a:r>
              <a:rPr lang="zh-CN" altLang="en-US" sz="2800"/>
              <a:t/>
            </a:r>
            <a:br>
              <a:rPr lang="zh-CN" altLang="en-US" sz="2800"/>
            </a:br>
            <a:r>
              <a:rPr lang="zh-CN" altLang="en-US" sz="2800">
                <a:sym typeface="+mn-ea"/>
              </a:rPr>
              <a:t>1.2 封装与分用</a:t>
            </a:r>
            <a:r>
              <a:rPr lang="zh-CN" altLang="en-US" sz="2800"/>
              <a:t/>
            </a:r>
            <a:br>
              <a:rPr lang="zh-CN" altLang="en-US" sz="2800"/>
            </a:br>
            <a:endParaRPr lang="zh-CN" altLang="en-US" sz="2800"/>
          </a:p>
        </p:txBody>
      </p:sp>
      <p:sp>
        <p:nvSpPr>
          <p:cNvPr id="4" name="内容占位符 3"/>
          <p:cNvSpPr>
            <a:spLocks noGrp="1"/>
          </p:cNvSpPr>
          <p:nvPr>
            <p:ph idx="1"/>
          </p:nvPr>
        </p:nvSpPr>
        <p:spPr/>
        <p:txBody>
          <a:bodyPr/>
          <a:lstStyle/>
          <a:p>
            <a:pPr marL="0" indent="0">
              <a:buNone/>
            </a:pPr>
            <a:r>
              <a:rPr lang="en-US" altLang="zh-CN">
                <a:latin typeface="宋体" panose="02010600030101010101" pitchFamily="2" charset="-122"/>
                <a:ea typeface="宋体" panose="02010600030101010101" pitchFamily="2" charset="-122"/>
                <a:sym typeface="+mn-ea"/>
              </a:rPr>
              <a:t>  </a:t>
            </a:r>
          </a:p>
          <a:p>
            <a:pPr marL="0" indent="0">
              <a:buNone/>
            </a:pPr>
            <a:r>
              <a:rPr lang="en-US" altLang="zh-CN">
                <a:latin typeface="宋体" panose="02010600030101010101" pitchFamily="2" charset="-122"/>
                <a:ea typeface="宋体" panose="02010600030101010101" pitchFamily="2" charset="-122"/>
                <a:sym typeface="+mn-ea"/>
              </a:rPr>
              <a:t>  </a:t>
            </a:r>
            <a:r>
              <a:rPr lang="zh-CN" altLang="en-US">
                <a:latin typeface="宋体" panose="02010600030101010101" pitchFamily="2" charset="-122"/>
                <a:ea typeface="宋体" panose="02010600030101010101" pitchFamily="2" charset="-122"/>
                <a:sym typeface="+mn-ea"/>
              </a:rPr>
              <a:t>网络通信过程中，</a:t>
            </a:r>
            <a:r>
              <a:rPr lang="zh-CN" altLang="en-US">
                <a:solidFill>
                  <a:schemeClr val="tx1"/>
                </a:solidFill>
                <a:latin typeface="宋体" panose="02010600030101010101" pitchFamily="2" charset="-122"/>
                <a:ea typeface="宋体" panose="02010600030101010101" pitchFamily="2" charset="-122"/>
                <a:sym typeface="+mn-ea"/>
              </a:rPr>
              <a:t>协议栈</a:t>
            </a:r>
            <a:r>
              <a:rPr lang="zh-CN" altLang="en-US">
                <a:latin typeface="宋体" panose="02010600030101010101" pitchFamily="2" charset="-122"/>
                <a:ea typeface="宋体" panose="02010600030101010101" pitchFamily="2" charset="-122"/>
                <a:sym typeface="+mn-ea"/>
              </a:rPr>
              <a:t>有两个非常重要的操作：</a:t>
            </a:r>
          </a:p>
          <a:p>
            <a:pPr marL="0" indent="0">
              <a:buNone/>
            </a:pP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在发送数据时，封装；</a:t>
            </a:r>
          </a:p>
          <a:p>
            <a:r>
              <a:rPr lang="zh-CN" altLang="en-US">
                <a:latin typeface="宋体" panose="02010600030101010101" pitchFamily="2" charset="-122"/>
                <a:ea typeface="宋体" panose="02010600030101010101" pitchFamily="2" charset="-122"/>
                <a:sym typeface="+mn-ea"/>
              </a:rPr>
              <a:t>在接收数据时，分用。</a:t>
            </a:r>
          </a:p>
          <a:p>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  把握这两点对准确理解TCP/IP协议的具体工作过程十分有帮助。</a:t>
            </a: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zh-CN" altLang="en-US">
                <a:latin typeface="宋体" panose="02010600030101010101" pitchFamily="2" charset="-122"/>
                <a:ea typeface="宋体" panose="02010600030101010101" pitchFamily="2" charset="-122"/>
                <a:sym typeface="+mn-ea"/>
              </a:rPr>
              <a:t>1.2.1 封装</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  </a:t>
            </a:r>
          </a:p>
          <a:p>
            <a:pPr marL="0" indent="0">
              <a:buNone/>
            </a:pPr>
            <a:r>
              <a:rPr lang="zh-CN" altLang="en-US">
                <a:latin typeface="宋体" panose="02010600030101010101" pitchFamily="2" charset="-122"/>
                <a:ea typeface="宋体" panose="02010600030101010101" pitchFamily="2" charset="-122"/>
                <a:sym typeface="+mn-ea"/>
              </a:rPr>
              <a:t>    在图1-2的通信过程中当应用程序用TCP传送数据时，数据被送入协议栈中，然后逐个通过每一层直到被当作一串比特流送入网络。其中每一层对收到的数据都要增加一些首部信息（有时还要增加尾部信息），这种“加头加尾”的过程，就叫封装。</a:t>
            </a:r>
          </a:p>
          <a:p>
            <a:pPr marL="0" indent="0">
              <a:buNone/>
            </a:pP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    该过程如图1-4所示。</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21</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1.2 封装与分用</a:t>
            </a:r>
            <a:r>
              <a:rPr lang="zh-CN" altLang="en-US" sz="2800"/>
              <a:t/>
            </a:r>
            <a:br>
              <a:rPr lang="zh-CN" altLang="en-US" sz="2800"/>
            </a:br>
            <a:endParaRPr lang="zh-CN" altLang="en-US" sz="2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22</a:t>
            </a:fld>
            <a:endParaRPr lang="zh-CN" altLang="en-US"/>
          </a:p>
        </p:txBody>
      </p:sp>
      <p:pic>
        <p:nvPicPr>
          <p:cNvPr id="9" name="内容占位符 8"/>
          <p:cNvPicPr>
            <a:picLocks noGrp="1" noChangeAspect="1"/>
          </p:cNvPicPr>
          <p:nvPr>
            <p:ph idx="1"/>
          </p:nvPr>
        </p:nvPicPr>
        <p:blipFill>
          <a:blip r:embed="rId2" cstate="print"/>
          <a:stretch>
            <a:fillRect/>
          </a:stretch>
        </p:blipFill>
        <p:spPr>
          <a:xfrm>
            <a:off x="890270" y="875030"/>
            <a:ext cx="9808845" cy="59670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34390" y="908050"/>
            <a:ext cx="10447655" cy="5329555"/>
          </a:xfrm>
        </p:spPr>
        <p:txBody>
          <a:bodyPr/>
          <a:lstStyle/>
          <a:p>
            <a:r>
              <a:rPr lang="zh-CN" altLang="en-US">
                <a:latin typeface="宋体" panose="02010600030101010101" pitchFamily="2" charset="-122"/>
                <a:ea typeface="宋体" panose="02010600030101010101" pitchFamily="2" charset="-122"/>
                <a:sym typeface="+mn-ea"/>
              </a:rPr>
              <a:t>TCP传给IP的数据元称</a:t>
            </a:r>
            <a:r>
              <a:rPr lang="zh-CN" altLang="en-US" smtClean="0">
                <a:latin typeface="宋体" panose="02010600030101010101" pitchFamily="2" charset="-122"/>
                <a:ea typeface="宋体" panose="02010600030101010101" pitchFamily="2" charset="-122"/>
                <a:sym typeface="+mn-ea"/>
              </a:rPr>
              <a:t>作</a:t>
            </a:r>
            <a:endParaRPr lang="en-US" altLang="zh-CN">
              <a:latin typeface="宋体" panose="02010600030101010101" pitchFamily="2" charset="-122"/>
              <a:ea typeface="宋体" panose="02010600030101010101" pitchFamily="2" charset="-122"/>
              <a:sym typeface="+mn-ea"/>
            </a:endParaRPr>
          </a:p>
          <a:p>
            <a:pPr marL="0" indent="0">
              <a:buNone/>
            </a:pPr>
            <a:r>
              <a:rPr lang="en-US" altLang="zh-CN" smtClean="0">
                <a:latin typeface="宋体" panose="02010600030101010101" pitchFamily="2" charset="-122"/>
                <a:ea typeface="宋体" panose="02010600030101010101" pitchFamily="2" charset="-122"/>
                <a:sym typeface="+mn-ea"/>
              </a:rPr>
              <a:t>   </a:t>
            </a:r>
            <a:r>
              <a:rPr lang="zh-CN" altLang="en-US" smtClean="0">
                <a:solidFill>
                  <a:schemeClr val="tx2"/>
                </a:solidFill>
                <a:latin typeface="宋体" panose="02010600030101010101" pitchFamily="2" charset="-122"/>
                <a:ea typeface="宋体" panose="02010600030101010101" pitchFamily="2" charset="-122"/>
                <a:sym typeface="+mn-ea"/>
              </a:rPr>
              <a:t>T</a:t>
            </a:r>
            <a:r>
              <a:rPr lang="zh-CN" altLang="en-US">
                <a:solidFill>
                  <a:schemeClr val="tx2"/>
                </a:solidFill>
                <a:latin typeface="宋体" panose="02010600030101010101" pitchFamily="2" charset="-122"/>
                <a:ea typeface="宋体" panose="02010600030101010101" pitchFamily="2" charset="-122"/>
                <a:sym typeface="+mn-ea"/>
              </a:rPr>
              <a:t>CP报文段或简称为TCP段（TCP segmen</a:t>
            </a:r>
            <a:r>
              <a:rPr lang="zh-CN" altLang="en-US" smtClean="0">
                <a:solidFill>
                  <a:schemeClr val="tx2"/>
                </a:solidFill>
                <a:latin typeface="宋体" panose="02010600030101010101" pitchFamily="2" charset="-122"/>
                <a:ea typeface="宋体" panose="02010600030101010101" pitchFamily="2" charset="-122"/>
                <a:sym typeface="+mn-ea"/>
              </a:rPr>
              <a:t>t） </a:t>
            </a:r>
            <a:r>
              <a:rPr lang="zh-CN" altLang="en-US" smtClean="0">
                <a:latin typeface="宋体" panose="02010600030101010101" pitchFamily="2" charset="-122"/>
                <a:ea typeface="宋体" panose="02010600030101010101" pitchFamily="2" charset="-122"/>
                <a:sym typeface="+mn-ea"/>
              </a:rPr>
              <a:t> 。</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IP传给网络接口层的数据单元称</a:t>
            </a:r>
            <a:r>
              <a:rPr lang="zh-CN" altLang="en-US" smtClean="0">
                <a:latin typeface="宋体" panose="02010600030101010101" pitchFamily="2" charset="-122"/>
                <a:ea typeface="宋体" panose="02010600030101010101" pitchFamily="2" charset="-122"/>
                <a:sym typeface="+mn-ea"/>
              </a:rPr>
              <a:t>作                      。</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通过以太网传输的比特流称</a:t>
            </a:r>
            <a:r>
              <a:rPr lang="zh-CN" altLang="en-US" smtClean="0">
                <a:latin typeface="宋体" panose="02010600030101010101" pitchFamily="2" charset="-122"/>
                <a:ea typeface="宋体" panose="02010600030101010101" pitchFamily="2" charset="-122"/>
                <a:sym typeface="+mn-ea"/>
              </a:rPr>
              <a:t>作            。</a:t>
            </a: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   更确切地说，网络接口层和IP层之间传送的数据单元应该是分组（Packet），分组既可以是一个IP数据报，也可以是IP数据报的一个部分（分片）。</a:t>
            </a:r>
          </a:p>
          <a:p>
            <a:r>
              <a:rPr lang="zh-CN" altLang="en-US">
                <a:latin typeface="宋体" panose="02010600030101010101" pitchFamily="2" charset="-122"/>
                <a:ea typeface="宋体" panose="02010600030101010101" pitchFamily="2" charset="-122"/>
                <a:sym typeface="+mn-ea"/>
              </a:rPr>
              <a:t>UDP数据与TCP数据基本上是一致的。唯一不同的是，UDP传给IP的信息单元一般称作UDP用户数据报，且首部长度和TCP是不同的。</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23</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1.2 封装与分用</a:t>
            </a:r>
            <a:r>
              <a:rPr lang="zh-CN" altLang="en-US" sz="2800"/>
              <a:t/>
            </a:r>
            <a:br>
              <a:rPr lang="zh-CN" altLang="en-US" sz="2800"/>
            </a:br>
            <a:endParaRPr lang="zh-CN" altLang="en-US" sz="2800"/>
          </a:p>
        </p:txBody>
      </p:sp>
      <p:sp>
        <p:nvSpPr>
          <p:cNvPr id="2" name="文本框 1"/>
          <p:cNvSpPr txBox="1"/>
          <p:nvPr/>
        </p:nvSpPr>
        <p:spPr>
          <a:xfrm>
            <a:off x="6535269" y="1932837"/>
            <a:ext cx="4342856" cy="523220"/>
          </a:xfrm>
          <a:prstGeom prst="rect">
            <a:avLst/>
          </a:prstGeom>
          <a:noFill/>
        </p:spPr>
        <p:txBody>
          <a:bodyPr wrap="none" rtlCol="0">
            <a:spAutoFit/>
          </a:bodyPr>
          <a:lstStyle/>
          <a:p>
            <a:r>
              <a:rPr lang="zh-CN" altLang="en-US" sz="2800" b="1">
                <a:solidFill>
                  <a:schemeClr val="tx2"/>
                </a:solidFill>
                <a:latin typeface="宋体" panose="02010600030101010101" pitchFamily="2" charset="-122"/>
                <a:ea typeface="宋体" panose="02010600030101010101" pitchFamily="2" charset="-122"/>
                <a:sym typeface="+mn-ea"/>
              </a:rPr>
              <a:t>IP数据报（IP data</a:t>
            </a:r>
            <a:r>
              <a:rPr lang="zh-CN" altLang="en-US" sz="2800" b="1" smtClean="0">
                <a:solidFill>
                  <a:schemeClr val="tx2"/>
                </a:solidFill>
                <a:latin typeface="宋体" panose="02010600030101010101" pitchFamily="2" charset="-122"/>
                <a:ea typeface="宋体" panose="02010600030101010101" pitchFamily="2" charset="-122"/>
                <a:sym typeface="+mn-ea"/>
              </a:rPr>
              <a:t>gr</a:t>
            </a:r>
            <a:r>
              <a:rPr lang="zh-CN" altLang="en-US" sz="2800" b="1">
                <a:solidFill>
                  <a:schemeClr val="tx2"/>
                </a:solidFill>
                <a:latin typeface="宋体" panose="02010600030101010101" pitchFamily="2" charset="-122"/>
                <a:ea typeface="宋体" panose="02010600030101010101" pitchFamily="2" charset="-122"/>
                <a:sym typeface="+mn-ea"/>
              </a:rPr>
              <a:t>am）</a:t>
            </a:r>
            <a:endParaRPr lang="zh-CN" altLang="en-US">
              <a:solidFill>
                <a:schemeClr val="tx2"/>
              </a:solidFill>
            </a:endParaRPr>
          </a:p>
        </p:txBody>
      </p:sp>
      <p:sp>
        <p:nvSpPr>
          <p:cNvPr id="5" name="文本框 4"/>
          <p:cNvSpPr txBox="1"/>
          <p:nvPr/>
        </p:nvSpPr>
        <p:spPr>
          <a:xfrm>
            <a:off x="5907741" y="2456057"/>
            <a:ext cx="2172390" cy="523220"/>
          </a:xfrm>
          <a:prstGeom prst="rect">
            <a:avLst/>
          </a:prstGeom>
          <a:noFill/>
        </p:spPr>
        <p:txBody>
          <a:bodyPr wrap="none" rtlCol="0">
            <a:spAutoFit/>
          </a:bodyPr>
          <a:lstStyle/>
          <a:p>
            <a:r>
              <a:rPr lang="zh-CN" altLang="en-US" sz="2800" b="1">
                <a:solidFill>
                  <a:schemeClr val="tx2"/>
                </a:solidFill>
                <a:latin typeface="宋体" panose="02010600030101010101" pitchFamily="2" charset="-122"/>
                <a:ea typeface="宋体" panose="02010600030101010101" pitchFamily="2" charset="-122"/>
                <a:sym typeface="+mn-ea"/>
              </a:rPr>
              <a:t>帧（Frame）</a:t>
            </a:r>
            <a:endParaRPr lang="zh-CN" alt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p:bldP spid="5" grpId="0" uiExpan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r>
            <a:br>
              <a:rPr lang="zh-CN" altLang="en-US" sz="2800"/>
            </a:br>
            <a:endParaRPr lang="zh-CN" altLang="en-US" sz="2800"/>
          </a:p>
        </p:txBody>
      </p:sp>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不同的链路层协议其帧结构是不同的，使用的链路层帧的长度也是不一样的。一般常说以太网协议的帧长度是46-1500字节，其实是指以太网帧的数据部分的长度。</a:t>
            </a:r>
          </a:p>
          <a:p>
            <a:pPr marL="0" indent="0">
              <a:buNone/>
            </a:pP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链路层协议的帧结构将在第3章里学习。</a:t>
            </a:r>
          </a:p>
          <a:p>
            <a:pPr marL="0" indent="0">
              <a:buNone/>
            </a:pP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封装使得上一层协议数据单元的结构在本层中被隐藏，其所有的内容在本层都作为数据来传送。</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zh-CN" altLang="en-US">
                <a:latin typeface="宋体" panose="02010600030101010101" pitchFamily="2" charset="-122"/>
                <a:ea typeface="宋体" panose="02010600030101010101" pitchFamily="2" charset="-122"/>
                <a:sym typeface="+mn-ea"/>
              </a:rPr>
              <a:t>1.2.2 分用</a:t>
            </a:r>
            <a:br>
              <a:rPr lang="zh-CN" altLang="en-US">
                <a:latin typeface="宋体" panose="02010600030101010101" pitchFamily="2" charset="-122"/>
                <a:ea typeface="宋体" panose="02010600030101010101" pitchFamily="2" charset="-122"/>
                <a:sym typeface="+mn-ea"/>
              </a:rPr>
            </a:b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    当目的主机收到一个以太网数据帧时，数据就开始从协议栈中由底向上升，同时去掉各层协议加上的报文首部。每层协议都要去检查报文首部中的协议标识，以确定接收数据的上层协议。</a:t>
            </a:r>
          </a:p>
          <a:p>
            <a:pPr marL="0" indent="0">
              <a:buNone/>
            </a:pP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这个过程称作分用（Demultiplexing），如图1-5所示。</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D9BB5D0-35E4-459D-AEF3-FE4D7C45CC19}" type="slidenum">
              <a:rPr lang="zh-CN" altLang="en-US" smtClean="0"/>
              <a:pPr/>
              <a:t>26</a:t>
            </a:fld>
            <a:endParaRPr lang="zh-CN" altLang="en-US"/>
          </a:p>
        </p:txBody>
      </p:sp>
      <p:pic>
        <p:nvPicPr>
          <p:cNvPr id="7" name="内容占位符 6"/>
          <p:cNvPicPr>
            <a:picLocks noGrp="1" noChangeAspect="1"/>
          </p:cNvPicPr>
          <p:nvPr>
            <p:ph idx="1"/>
          </p:nvPr>
        </p:nvPicPr>
        <p:blipFill>
          <a:blip r:embed="rId2" cstate="print"/>
          <a:stretch>
            <a:fillRect/>
          </a:stretch>
        </p:blipFill>
        <p:spPr>
          <a:xfrm>
            <a:off x="1028065" y="859790"/>
            <a:ext cx="10136505" cy="603948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TCP/IP协议栈依据各层协议数据单元的首部协议类型或端口字段来决定将数据提交给上一层的相应协议来处理。</a:t>
            </a:r>
          </a:p>
          <a:p>
            <a:r>
              <a:rPr lang="zh-CN" altLang="en-US">
                <a:latin typeface="宋体" panose="02010600030101010101" pitchFamily="2" charset="-122"/>
                <a:ea typeface="宋体" panose="02010600030101010101" pitchFamily="2" charset="-122"/>
                <a:sym typeface="+mn-ea"/>
              </a:rPr>
              <a:t>这里要特别注意的是图1-5中ARP、RARP和ICMP、IGMP的位置，这几个协议分别放在网络接口层与网络层、网络层和传输层之间半层的位置。</a:t>
            </a:r>
          </a:p>
          <a:p>
            <a:r>
              <a:rPr lang="zh-CN" altLang="en-US">
                <a:latin typeface="宋体" panose="02010600030101010101" pitchFamily="2" charset="-122"/>
                <a:ea typeface="宋体" panose="02010600030101010101" pitchFamily="2" charset="-122"/>
                <a:sym typeface="+mn-ea"/>
              </a:rPr>
              <a:t>这样处理的目的是想表明，这几个协议其实并不能简单地归并于某一层，但在分用的过程中，下层的协议依据首部类型仍然采用了往上层协议提交数据的相同方式来处理协议数据单元。</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27</a:t>
            </a:fld>
            <a:endParaRPr lang="zh-CN" altLang="en-US"/>
          </a:p>
        </p:txBody>
      </p:sp>
      <p:sp>
        <p:nvSpPr>
          <p:cNvPr id="8" name="标题 7"/>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1.2 封装与分用</a:t>
            </a:r>
            <a:r>
              <a:rPr lang="zh-CN" altLang="en-US" sz="2800"/>
              <a:t/>
            </a:r>
            <a:br>
              <a:rPr lang="zh-CN" altLang="en-US" sz="2800"/>
            </a:b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2300" y="955040"/>
            <a:ext cx="10948670" cy="5282565"/>
          </a:xfrm>
        </p:spPr>
        <p:txBody>
          <a:bodyPr/>
          <a:lstStyle/>
          <a:p>
            <a:pPr marL="0" indent="0">
              <a:buNone/>
            </a:pPr>
            <a:r>
              <a:rPr lang="en-US" altLang="zh-CN">
                <a:latin typeface="宋体" panose="02010600030101010101" pitchFamily="2" charset="-122"/>
                <a:ea typeface="宋体" panose="02010600030101010101" pitchFamily="2" charset="-122"/>
                <a:sym typeface="+mn-ea"/>
              </a:rPr>
              <a:t>    </a:t>
            </a:r>
            <a:r>
              <a:rPr lang="zh-CN" altLang="en-US">
                <a:latin typeface="宋体" panose="02010600030101010101" pitchFamily="2" charset="-122"/>
                <a:ea typeface="宋体" panose="02010600030101010101" pitchFamily="2" charset="-122"/>
                <a:sym typeface="+mn-ea"/>
              </a:rPr>
              <a:t>RFC（Request for Comment）文档是一系列关于Internet的技术资料汇编，这些文档详细讨论了计算机网络的技术相关的各种信息，重点在网络协议，进程，程序，概念以及一些会议纪要，意见，各种观点等。</a:t>
            </a:r>
          </a:p>
          <a:p>
            <a:r>
              <a:rPr lang="zh-CN" altLang="en-US">
                <a:latin typeface="宋体" panose="02010600030101010101" pitchFamily="2" charset="-122"/>
                <a:ea typeface="宋体" panose="02010600030101010101" pitchFamily="2" charset="-122"/>
                <a:sym typeface="+mn-ea"/>
              </a:rPr>
              <a:t>所有关于Internet的正式标准都以RFC文档出版。</a:t>
            </a:r>
          </a:p>
          <a:p>
            <a:pPr marL="0" indent="0">
              <a:buNone/>
            </a:pPr>
            <a:r>
              <a:rPr lang="zh-CN" altLang="en-US">
                <a:latin typeface="宋体" panose="02010600030101010101" pitchFamily="2" charset="-122"/>
                <a:ea typeface="宋体" panose="02010600030101010101" pitchFamily="2" charset="-122"/>
                <a:sym typeface="+mn-ea"/>
              </a:rPr>
              <a:t>      另外，大量的RFC并不是正式的标准，出版的目的只是为了提供信息。RFC的篇幅从1页到200页不等。</a:t>
            </a:r>
          </a:p>
          <a:p>
            <a:r>
              <a:rPr lang="zh-CN" altLang="en-US">
                <a:latin typeface="宋体" panose="02010600030101010101" pitchFamily="2" charset="-122"/>
                <a:ea typeface="宋体" panose="02010600030101010101" pitchFamily="2" charset="-122"/>
                <a:sym typeface="+mn-ea"/>
              </a:rPr>
              <a:t>每一项RFC文档都用一个数字来标识，如RFC1122，数字越大说明RFC的内容越新。</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28</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a:t>
            </a:r>
            <a:r>
              <a:rPr lang="en-US" altLang="zh-CN" sz="2800">
                <a:sym typeface="+mn-ea"/>
              </a:rPr>
              <a:t>3 RFC</a:t>
            </a:r>
            <a:r>
              <a:rPr lang="zh-CN" altLang="en-US" sz="2800"/>
              <a:t/>
            </a:r>
            <a:br>
              <a:rPr lang="zh-CN" altLang="en-US" sz="2800"/>
            </a:b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6295" y="1121410"/>
            <a:ext cx="10605135" cy="2652731"/>
          </a:xfrm>
        </p:spPr>
        <p:txBody>
          <a:bodyPr>
            <a:normAutofit/>
          </a:bodyPr>
          <a:lstStyle/>
          <a:p>
            <a:pPr lvl="0"/>
            <a:r>
              <a:rPr lang="en-US" altLang="zh-CN" sz="2800">
                <a:solidFill>
                  <a:schemeClr val="bg2">
                    <a:lumMod val="10000"/>
                  </a:schemeClr>
                </a:solidFill>
                <a:latin typeface="宋体" panose="02010600030101010101" pitchFamily="2" charset="-122"/>
                <a:ea typeface="宋体" panose="02010600030101010101" pitchFamily="2" charset="-122"/>
              </a:rPr>
              <a:t>    </a:t>
            </a:r>
            <a:r>
              <a:rPr lang="zh-CN" altLang="en-US" sz="2800">
                <a:solidFill>
                  <a:schemeClr val="bg2">
                    <a:lumMod val="10000"/>
                  </a:schemeClr>
                </a:solidFill>
                <a:latin typeface="宋体" panose="02010600030101010101" pitchFamily="2" charset="-122"/>
                <a:ea typeface="宋体" panose="02010600030101010101" pitchFamily="2" charset="-122"/>
              </a:rPr>
              <a:t>TCP/IP协议是一组</a:t>
            </a:r>
            <a:r>
              <a:rPr lang="zh-CN" altLang="en-US" sz="2800">
                <a:solidFill>
                  <a:srgbClr val="FF0000"/>
                </a:solidFill>
                <a:latin typeface="宋体" panose="02010600030101010101" pitchFamily="2" charset="-122"/>
                <a:ea typeface="宋体" panose="02010600030101010101" pitchFamily="2" charset="-122"/>
              </a:rPr>
              <a:t>开放式</a:t>
            </a:r>
            <a:r>
              <a:rPr lang="zh-CN" altLang="en-US" sz="2800">
                <a:solidFill>
                  <a:schemeClr val="bg2">
                    <a:lumMod val="10000"/>
                  </a:schemeClr>
                </a:solidFill>
                <a:latin typeface="宋体" panose="02010600030101010101" pitchFamily="2" charset="-122"/>
                <a:ea typeface="宋体" panose="02010600030101010101" pitchFamily="2" charset="-122"/>
              </a:rPr>
              <a:t>协议，可以进行任何组合间的通信，能够满足长距离互联系统的要求，同时分组交换的方式使得网络中只要存在有效路由，网络通信就是可以可靠进行的。</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r>
            <a:br>
              <a:rPr lang="zh-CN" altLang="en-US" sz="2800">
                <a:solidFill>
                  <a:schemeClr val="bg2">
                    <a:lumMod val="10000"/>
                  </a:schemeClr>
                </a:solidFill>
                <a:latin typeface="宋体" panose="02010600030101010101" pitchFamily="2" charset="-122"/>
                <a:ea typeface="宋体" panose="02010600030101010101" pitchFamily="2" charset="-122"/>
              </a:rPr>
            </a:br>
            <a:r>
              <a:rPr lang="zh-CN" altLang="en-US" sz="2800">
                <a:solidFill>
                  <a:schemeClr val="bg2">
                    <a:lumMod val="10000"/>
                  </a:schemeClr>
                </a:solidFill>
                <a:latin typeface="宋体" panose="02010600030101010101" pitchFamily="2" charset="-122"/>
                <a:ea typeface="宋体" panose="02010600030101010101" pitchFamily="2" charset="-122"/>
              </a:rPr>
              <a:t>    </a:t>
            </a: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2</a:t>
            </a:fld>
            <a:endParaRPr lang="zh-CN" altLang="en-US"/>
          </a:p>
        </p:txBody>
      </p:sp>
      <p:sp>
        <p:nvSpPr>
          <p:cNvPr id="4" name="文本框 3"/>
          <p:cNvSpPr txBox="1"/>
          <p:nvPr/>
        </p:nvSpPr>
        <p:spPr>
          <a:xfrm>
            <a:off x="1955768" y="116205"/>
            <a:ext cx="4924432" cy="518160"/>
          </a:xfrm>
          <a:prstGeom prst="rect">
            <a:avLst/>
          </a:prstGeom>
          <a:noFill/>
        </p:spPr>
        <p:txBody>
          <a:bodyPr wrap="square" rtlCol="0" anchor="t">
            <a:spAutoFit/>
          </a:bodyPr>
          <a:lstStyle/>
          <a:p>
            <a:r>
              <a:rPr lang="zh-CN" altLang="en-US" sz="2800" b="1">
                <a:sym typeface="+mn-ea"/>
              </a:rPr>
              <a:t>第1章  TCP/IP协议概述</a:t>
            </a:r>
          </a:p>
        </p:txBody>
      </p:sp>
      <p:sp>
        <p:nvSpPr>
          <p:cNvPr id="5" name="矩形 4"/>
          <p:cNvSpPr/>
          <p:nvPr/>
        </p:nvSpPr>
        <p:spPr>
          <a:xfrm>
            <a:off x="901513" y="3395018"/>
            <a:ext cx="10539917" cy="1384995"/>
          </a:xfrm>
          <a:prstGeom prst="rect">
            <a:avLst/>
          </a:prstGeom>
        </p:spPr>
        <p:txBody>
          <a:bodyPr wrap="square">
            <a:spAutoFit/>
          </a:bodyPr>
          <a:lstStyle/>
          <a:p>
            <a:pPr indent="457200"/>
            <a:r>
              <a:rPr lang="zh-CN" altLang="en-US" sz="2800" b="1">
                <a:solidFill>
                  <a:srgbClr val="DDDDDD">
                    <a:lumMod val="10000"/>
                  </a:srgbClr>
                </a:solidFill>
                <a:latin typeface="宋体" panose="02010600030101010101" pitchFamily="2" charset="-122"/>
                <a:ea typeface="宋体" panose="02010600030101010101" pitchFamily="2" charset="-122"/>
                <a:cs typeface="+mj-cs"/>
              </a:rPr>
              <a:t>TCP/IP的开放是指对异构的系统是开放的，不同的厂家生产的</a:t>
            </a:r>
            <a:r>
              <a:rPr lang="zh-CN" altLang="en-US" sz="2800" b="1">
                <a:solidFill>
                  <a:srgbClr val="FF0000"/>
                </a:solidFill>
                <a:latin typeface="宋体" panose="02010600030101010101" pitchFamily="2" charset="-122"/>
                <a:ea typeface="宋体" panose="02010600030101010101" pitchFamily="2" charset="-122"/>
                <a:cs typeface="+mj-cs"/>
              </a:rPr>
              <a:t>不同</a:t>
            </a:r>
            <a:r>
              <a:rPr lang="zh-CN" altLang="en-US" sz="2800" b="1">
                <a:solidFill>
                  <a:srgbClr val="DDDDDD">
                    <a:lumMod val="10000"/>
                  </a:srgbClr>
                </a:solidFill>
                <a:latin typeface="宋体" panose="02010600030101010101" pitchFamily="2" charset="-122"/>
                <a:ea typeface="宋体" panose="02010600030101010101" pitchFamily="2" charset="-122"/>
                <a:cs typeface="+mj-cs"/>
              </a:rPr>
              <a:t>型号的各种</a:t>
            </a:r>
            <a:r>
              <a:rPr lang="zh-CN" altLang="en-US" sz="2800" b="1">
                <a:solidFill>
                  <a:srgbClr val="FF0000"/>
                </a:solidFill>
                <a:latin typeface="宋体" panose="02010600030101010101" pitchFamily="2" charset="-122"/>
                <a:ea typeface="宋体" panose="02010600030101010101" pitchFamily="2" charset="-122"/>
                <a:cs typeface="+mj-cs"/>
              </a:rPr>
              <a:t>计算机</a:t>
            </a:r>
            <a:r>
              <a:rPr lang="zh-CN" altLang="en-US" sz="2800" b="1">
                <a:solidFill>
                  <a:srgbClr val="DDDDDD">
                    <a:lumMod val="10000"/>
                  </a:srgbClr>
                </a:solidFill>
                <a:latin typeface="宋体" panose="02010600030101010101" pitchFamily="2" charset="-122"/>
                <a:ea typeface="宋体" panose="02010600030101010101" pitchFamily="2" charset="-122"/>
                <a:cs typeface="+mj-cs"/>
              </a:rPr>
              <a:t>，它们运行完全</a:t>
            </a:r>
            <a:r>
              <a:rPr lang="zh-CN" altLang="en-US" sz="2800" b="1">
                <a:solidFill>
                  <a:srgbClr val="FF0000"/>
                </a:solidFill>
                <a:latin typeface="宋体" panose="02010600030101010101" pitchFamily="2" charset="-122"/>
                <a:ea typeface="宋体" panose="02010600030101010101" pitchFamily="2" charset="-122"/>
                <a:cs typeface="+mj-cs"/>
              </a:rPr>
              <a:t>不同</a:t>
            </a:r>
            <a:r>
              <a:rPr lang="zh-CN" altLang="en-US" sz="2800" b="1">
                <a:solidFill>
                  <a:srgbClr val="DDDDDD">
                    <a:lumMod val="10000"/>
                  </a:srgbClr>
                </a:solidFill>
                <a:latin typeface="宋体" panose="02010600030101010101" pitchFamily="2" charset="-122"/>
                <a:ea typeface="宋体" panose="02010600030101010101" pitchFamily="2" charset="-122"/>
                <a:cs typeface="+mj-cs"/>
              </a:rPr>
              <a:t>的</a:t>
            </a:r>
            <a:r>
              <a:rPr lang="zh-CN" altLang="en-US" sz="2800" b="1">
                <a:solidFill>
                  <a:srgbClr val="FF0000"/>
                </a:solidFill>
                <a:latin typeface="宋体" panose="02010600030101010101" pitchFamily="2" charset="-122"/>
                <a:ea typeface="宋体" panose="02010600030101010101" pitchFamily="2" charset="-122"/>
                <a:cs typeface="+mj-cs"/>
              </a:rPr>
              <a:t>操作系统</a:t>
            </a:r>
            <a:r>
              <a:rPr lang="zh-CN" altLang="en-US" sz="2800" b="1">
                <a:solidFill>
                  <a:srgbClr val="DDDDDD">
                    <a:lumMod val="10000"/>
                  </a:srgbClr>
                </a:solidFill>
                <a:latin typeface="宋体" panose="02010600030101010101" pitchFamily="2" charset="-122"/>
                <a:ea typeface="宋体" panose="02010600030101010101" pitchFamily="2" charset="-122"/>
                <a:cs typeface="+mj-cs"/>
              </a:rPr>
              <a:t>，使用</a:t>
            </a:r>
            <a:r>
              <a:rPr lang="zh-CN" altLang="en-US" sz="2800" b="1">
                <a:solidFill>
                  <a:srgbClr val="FF0000"/>
                </a:solidFill>
                <a:latin typeface="宋体" panose="02010600030101010101" pitchFamily="2" charset="-122"/>
                <a:ea typeface="宋体" panose="02010600030101010101" pitchFamily="2" charset="-122"/>
                <a:cs typeface="+mj-cs"/>
              </a:rPr>
              <a:t>不同</a:t>
            </a:r>
            <a:r>
              <a:rPr lang="zh-CN" altLang="en-US" sz="2800" b="1">
                <a:solidFill>
                  <a:srgbClr val="DDDDDD">
                    <a:lumMod val="10000"/>
                  </a:srgbClr>
                </a:solidFill>
                <a:latin typeface="宋体" panose="02010600030101010101" pitchFamily="2" charset="-122"/>
                <a:ea typeface="宋体" panose="02010600030101010101" pitchFamily="2" charset="-122"/>
                <a:cs typeface="+mj-cs"/>
              </a:rPr>
              <a:t>的</a:t>
            </a:r>
            <a:r>
              <a:rPr lang="zh-CN" altLang="en-US" sz="2800" b="1">
                <a:solidFill>
                  <a:srgbClr val="FF0000"/>
                </a:solidFill>
                <a:latin typeface="宋体" panose="02010600030101010101" pitchFamily="2" charset="-122"/>
                <a:ea typeface="宋体" panose="02010600030101010101" pitchFamily="2" charset="-122"/>
                <a:cs typeface="+mj-cs"/>
              </a:rPr>
              <a:t>网络硬件</a:t>
            </a:r>
            <a:r>
              <a:rPr lang="zh-CN" altLang="en-US" sz="2800" b="1">
                <a:solidFill>
                  <a:srgbClr val="DDDDDD">
                    <a:lumMod val="10000"/>
                  </a:srgbClr>
                </a:solidFill>
                <a:latin typeface="宋体" panose="02010600030101010101" pitchFamily="2" charset="-122"/>
                <a:ea typeface="宋体" panose="02010600030101010101" pitchFamily="2" charset="-122"/>
                <a:cs typeface="+mj-cs"/>
              </a:rPr>
              <a:t>，TCP/IP协议族也能够允许它们互相进行通信。</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lvl="0"/>
            <a:r>
              <a:rPr lang="zh-CN" altLang="en-US">
                <a:latin typeface="宋体" panose="02010600030101010101" pitchFamily="2" charset="-122"/>
                <a:ea typeface="宋体" panose="02010600030101010101" pitchFamily="2" charset="-122"/>
                <a:sym typeface="+mn-ea"/>
              </a:rPr>
              <a:t>学会查阅RFC文档对学习TCP/IP协议具有重要意义。</a:t>
            </a:r>
          </a:p>
          <a:p>
            <a:pPr lvl="0"/>
            <a:r>
              <a:rPr lang="zh-CN" altLang="en-US">
                <a:latin typeface="宋体" panose="02010600030101010101" pitchFamily="2" charset="-122"/>
                <a:ea typeface="宋体" panose="02010600030101010101" pitchFamily="2" charset="-122"/>
                <a:sym typeface="+mn-ea"/>
              </a:rPr>
              <a:t>在学习和工程实际中遇到不清楚的问题，有时是因为对基础的网络协议工作过程不清楚造成的。这时寻求解决问题途径的一个有效的办法就是阅读RFC文档对协议工作原理或过程的描述。</a:t>
            </a:r>
          </a:p>
          <a:p>
            <a:pPr lvl="0"/>
            <a:r>
              <a:rPr lang="zh-CN" altLang="en-US">
                <a:latin typeface="宋体" panose="02010600030101010101" pitchFamily="2" charset="-122"/>
                <a:ea typeface="宋体" panose="02010600030101010101" pitchFamily="2" charset="-122"/>
                <a:sym typeface="+mn-ea"/>
              </a:rPr>
              <a:t>在进行科学研究时，要在前人研究的基础上进行探索或创新就需要详细了解研究问题的现状或历史。这时，查阅RFC文档也是十分必要的。</a:t>
            </a:r>
          </a:p>
          <a:p>
            <a:pPr lvl="0"/>
            <a:r>
              <a:rPr lang="zh-CN" altLang="en-US">
                <a:latin typeface="宋体" panose="02010600030101010101" pitchFamily="2" charset="-122"/>
                <a:ea typeface="宋体" panose="02010600030101010101" pitchFamily="2" charset="-122"/>
                <a:sym typeface="+mn-ea"/>
              </a:rPr>
              <a:t>查阅RFC文档一是需要确定它是最新的文档，二是需要注意RFC文档的类别。</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9BB5D0-35E4-459D-AEF3-FE4D7C45CC19}" type="slidenum">
              <a:rPr kumimoji="0" lang="zh-CN" altLang="en-US" sz="1400" b="0" i="0" u="none" strike="noStrike" kern="1200" cap="none" spc="0" normalizeH="0" baseline="0" noProof="0" smtClean="0">
                <a:ln>
                  <a:noFill/>
                </a:ln>
                <a:solidFill>
                  <a:srgbClr val="000099"/>
                </a:solidFill>
                <a:effectLst/>
                <a:uLnTx/>
                <a:uFillTx/>
                <a:latin typeface="Arial"/>
                <a:ea typeface="黑体"/>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400" b="0" i="0" u="none" strike="noStrike" kern="1200" cap="none" spc="0" normalizeH="0" baseline="0" noProof="0">
              <a:ln>
                <a:noFill/>
              </a:ln>
              <a:solidFill>
                <a:srgbClr val="000099"/>
              </a:solidFill>
              <a:effectLst/>
              <a:uLnTx/>
              <a:uFillTx/>
              <a:latin typeface="Arial"/>
              <a:ea typeface="黑体"/>
              <a:cs typeface="+mn-cs"/>
            </a:endParaRPr>
          </a:p>
        </p:txBody>
      </p:sp>
    </p:spTree>
    <p:extLst>
      <p:ext uri="{BB962C8B-B14F-4D97-AF65-F5344CB8AC3E}">
        <p14:creationId xmlns:p14="http://schemas.microsoft.com/office/powerpoint/2010/main" val="151174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r>
            <a:br>
              <a:rPr lang="zh-CN" altLang="en-US" sz="2800"/>
            </a:br>
            <a:endParaRPr lang="zh-CN" altLang="en-US" sz="2800"/>
          </a:p>
        </p:txBody>
      </p:sp>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绝大多数国际互联网技术标准出自IETF（Internet Engineering Task Force，互联网工程任务组）。</a:t>
            </a:r>
          </a:p>
          <a:p>
            <a:pPr marL="0" indent="0">
              <a:buNone/>
            </a:pPr>
            <a:r>
              <a:rPr lang="zh-CN" altLang="en-US">
                <a:latin typeface="宋体" panose="02010600030101010101" pitchFamily="2" charset="-122"/>
                <a:ea typeface="宋体" panose="02010600030101010101" pitchFamily="2" charset="-122"/>
                <a:sym typeface="+mn-ea"/>
              </a:rPr>
              <a:t>    IETF成立于1985年底，是全球互联网最具权威的技术标准化组织，主要任务是负责互联网相关技术规范的研发和制定。</a:t>
            </a:r>
          </a:p>
          <a:p>
            <a:r>
              <a:rPr lang="zh-CN" altLang="en-US">
                <a:latin typeface="宋体" panose="02010600030101010101" pitchFamily="2" charset="-122"/>
                <a:ea typeface="宋体" panose="02010600030101010101" pitchFamily="2" charset="-122"/>
                <a:sym typeface="+mn-ea"/>
              </a:rPr>
              <a:t>IETF和IRTF（Internet Research Task Force，Internet研究专门小组）都隶属于IAB（Internet Architecture Board，互联网架构委员会）。IRTF主要对长远的项目进行研究。</a:t>
            </a: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a:latin typeface="宋体" panose="02010600030101010101" pitchFamily="2" charset="-122"/>
                <a:ea typeface="宋体" panose="02010600030101010101" pitchFamily="2" charset="-122"/>
                <a:sym typeface="+mn-ea"/>
              </a:rPr>
              <a:t>“</a:t>
            </a:r>
            <a:r>
              <a:rPr lang="zh-CN" altLang="en-US">
                <a:latin typeface="宋体" panose="02010600030101010101" pitchFamily="2" charset="-122"/>
                <a:ea typeface="宋体" panose="02010600030101010101" pitchFamily="2" charset="-122"/>
                <a:sym typeface="+mn-ea"/>
              </a:rPr>
              <a:t>RFC编辑者”（RFC Editor）是RFC文档的出版者，它负责RFC最终文档的编辑审订。</a:t>
            </a:r>
          </a:p>
          <a:p>
            <a:r>
              <a:rPr lang="zh-CN" altLang="en-US">
                <a:latin typeface="宋体" panose="02010600030101010101" pitchFamily="2" charset="-122"/>
                <a:ea typeface="宋体" panose="02010600030101010101" pitchFamily="2" charset="-122"/>
                <a:sym typeface="+mn-ea"/>
              </a:rPr>
              <a:t>“RFC编辑者”也保留有RFC的主文件，称为RFC索引，用户可以在线检索。</a:t>
            </a:r>
          </a:p>
          <a:p>
            <a:pPr marL="0" indent="0">
              <a:buNone/>
            </a:pPr>
            <a:r>
              <a:rPr lang="zh-CN" altLang="en-US">
                <a:latin typeface="宋体" panose="02010600030101010101" pitchFamily="2" charset="-122"/>
                <a:ea typeface="宋体" panose="02010600030101010101" pitchFamily="2" charset="-122"/>
                <a:sym typeface="+mn-ea"/>
              </a:rPr>
              <a:t>    在RFC近30年的历史中，“RFC编辑者”一直由约翰·普斯特尔（Jon Postel）来担任，而现在“RFC编辑者”则由一个工作小组来担任，这个小组受到“因特网社团”（Internet Society）的支持和帮助。</a:t>
            </a:r>
          </a:p>
          <a:p>
            <a:r>
              <a:rPr lang="zh-CN" altLang="en-US">
                <a:latin typeface="宋体" panose="02010600030101010101" pitchFamily="2" charset="-122"/>
                <a:ea typeface="宋体" panose="02010600030101010101" pitchFamily="2" charset="-122"/>
                <a:sym typeface="+mn-ea"/>
              </a:rPr>
              <a:t>“RFC编辑者”负责RFC以及RFC的整体结构文档，并维护RFC的索引。</a:t>
            </a:r>
          </a:p>
          <a:p>
            <a:pPr marL="0" indent="0">
              <a:buNone/>
            </a:pP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31</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a:t>
            </a:r>
            <a:r>
              <a:rPr lang="en-US" altLang="zh-CN" sz="2800">
                <a:sym typeface="+mn-ea"/>
              </a:rPr>
              <a:t>3 RFC</a:t>
            </a:r>
            <a:r>
              <a:rPr lang="zh-CN" altLang="en-US" sz="2800"/>
              <a:t/>
            </a:r>
            <a:br>
              <a:rPr lang="zh-CN" altLang="en-US" sz="2800"/>
            </a:br>
            <a:endParaRPr lang="zh-CN" altLang="en-US" sz="28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Internet协议族的文档部分由IETF以及IETF 下属的IESG（Internet Engineering Steering Group，因特网工程师指导组）定义，也做为RFC文档出版。</a:t>
            </a:r>
          </a:p>
          <a:p>
            <a:r>
              <a:rPr lang="zh-CN" altLang="en-US">
                <a:latin typeface="宋体" panose="02010600030101010101" pitchFamily="2" charset="-122"/>
                <a:ea typeface="宋体" panose="02010600030101010101" pitchFamily="2" charset="-122"/>
                <a:sym typeface="+mn-ea"/>
              </a:rPr>
              <a:t>通常，当某个研究机构或团体开发出了一套标准或提出对某种标准的设想，希望通过Internet征询外界的意见的时候，就会发放一份RFC，对这一问题感兴趣的人可以阅读该RFC并提出自己的意见。经过大量的论证和修改过程后，再由IETF指定为网络标准。</a:t>
            </a:r>
          </a:p>
          <a:p>
            <a:r>
              <a:rPr lang="zh-CN" altLang="en-US">
                <a:latin typeface="宋体" panose="02010600030101010101" pitchFamily="2" charset="-122"/>
                <a:ea typeface="宋体" panose="02010600030101010101" pitchFamily="2" charset="-122"/>
                <a:sym typeface="+mn-ea"/>
              </a:rPr>
              <a:t>在RFC中所收录的文件并不一定都是正在使用或为大家所公认的标准，也有很大一部分只是在某个局部领域被使用甚至没有被采用。</a:t>
            </a:r>
            <a:br>
              <a:rPr lang="zh-CN" altLang="en-US">
                <a:latin typeface="宋体" panose="02010600030101010101" pitchFamily="2" charset="-122"/>
                <a:ea typeface="宋体" panose="02010600030101010101" pitchFamily="2" charset="-122"/>
                <a:sym typeface="+mn-ea"/>
              </a:rPr>
            </a:br>
            <a:endParaRPr lang="zh-CN" altLang="en-US">
              <a:latin typeface="宋体" panose="02010600030101010101" pitchFamily="2" charset="-122"/>
              <a:ea typeface="宋体" panose="02010600030101010101" pitchFamily="2" charset="-122"/>
              <a:sym typeface="+mn-ea"/>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32</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a:t>
            </a:r>
            <a:r>
              <a:rPr lang="en-US" altLang="zh-CN" sz="2800">
                <a:sym typeface="+mn-ea"/>
              </a:rPr>
              <a:t>3 RFC</a:t>
            </a:r>
            <a:r>
              <a:rPr lang="zh-CN" altLang="en-US" sz="2800"/>
              <a:t/>
            </a:r>
            <a:br>
              <a:rPr lang="zh-CN" altLang="en-US" sz="2800"/>
            </a:b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实际上，在Internet上，任何一个用户都可以对Internet某一领域的问题提出自己的解决方案或规范，作为Internet草案（Internet Draft，ID）提交给IETF和IESG确定该草案是否能成为Internet的标准。</a:t>
            </a:r>
          </a:p>
          <a:p>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zh-CN" altLang="en-US" dirty="0">
                <a:latin typeface="宋体" panose="02010600030101010101" pitchFamily="2" charset="-122"/>
                <a:ea typeface="宋体" panose="02010600030101010101" pitchFamily="2" charset="-122"/>
                <a:sym typeface="+mn-ea"/>
              </a:rPr>
              <a:t>RFC2026说明了制订Internet正式标准需要经过以下的四个阶段：</a:t>
            </a:r>
            <a:br>
              <a:rPr lang="zh-CN" altLang="en-US" dirty="0">
                <a:latin typeface="宋体" panose="02010600030101010101" pitchFamily="2" charset="-122"/>
                <a:ea typeface="宋体" panose="02010600030101010101" pitchFamily="2" charset="-122"/>
                <a:sym typeface="+mn-ea"/>
              </a:rPr>
            </a:br>
            <a:r>
              <a:rPr lang="zh-CN" altLang="en-US" dirty="0">
                <a:latin typeface="宋体" panose="02010600030101010101" pitchFamily="2" charset="-122"/>
                <a:ea typeface="宋体" panose="02010600030101010101" pitchFamily="2" charset="-122"/>
                <a:sym typeface="+mn-ea"/>
              </a:rPr>
              <a:t>    1）因特网草案(Internet Draft)，在这个阶段还不是RFC文档，只有ID没有RFC编号。</a:t>
            </a:r>
            <a:br>
              <a:rPr lang="zh-CN" altLang="en-US" dirty="0">
                <a:latin typeface="宋体" panose="02010600030101010101" pitchFamily="2" charset="-122"/>
                <a:ea typeface="宋体" panose="02010600030101010101" pitchFamily="2" charset="-122"/>
                <a:sym typeface="+mn-ea"/>
              </a:rPr>
            </a:br>
            <a:r>
              <a:rPr lang="zh-CN" altLang="en-US" dirty="0">
                <a:latin typeface="宋体" panose="02010600030101010101" pitchFamily="2" charset="-122"/>
                <a:ea typeface="宋体" panose="02010600030101010101" pitchFamily="2" charset="-122"/>
                <a:sym typeface="+mn-ea"/>
              </a:rPr>
              <a:t>    2）建议标准(Proposed Standard)，当一个草案在公布6个月内被IESG确定为Internet的正式工作文件后，将被提交给Internet体系结构委员会（IAB），并从这个阶段开始就成为具有顺序编号的RFC文档。</a:t>
            </a:r>
            <a:endParaRPr lang="zh-CN" altLang="en-US" dirty="0"/>
          </a:p>
          <a:p>
            <a:pPr marL="0" indent="0">
              <a:buNone/>
            </a:pPr>
            <a:r>
              <a:rPr lang="zh-CN" altLang="en-US" dirty="0">
                <a:latin typeface="宋体" panose="02010600030101010101" pitchFamily="2" charset="-122"/>
                <a:ea typeface="宋体" panose="02010600030101010101" pitchFamily="2" charset="-122"/>
                <a:sym typeface="+mn-ea"/>
              </a:rPr>
              <a:t>    3）草案标准(Draft Standard)，通常被认为是对有关问题的最后解决方案并可以为生产商使用的技术规范。</a:t>
            </a:r>
          </a:p>
          <a:p>
            <a:pPr marL="0" indent="0">
              <a:buNone/>
            </a:pPr>
            <a:r>
              <a:rPr lang="zh-CN" altLang="en-US" dirty="0">
                <a:latin typeface="宋体" panose="02010600030101010101" pitchFamily="2" charset="-122"/>
                <a:ea typeface="宋体" panose="02010600030101010101" pitchFamily="2" charset="-122"/>
                <a:sym typeface="+mn-ea"/>
              </a:rPr>
              <a:t>    4）因特网标准(Internet Standard) ，被批准后都会分配一个唯一的RFC的永久编号，即STD编</a:t>
            </a:r>
            <a:r>
              <a:rPr lang="zh-CN" altLang="en-US" dirty="0" smtClean="0">
                <a:latin typeface="宋体" panose="02010600030101010101" pitchFamily="2" charset="-122"/>
                <a:ea typeface="宋体" panose="02010600030101010101" pitchFamily="2" charset="-122"/>
                <a:sym typeface="+mn-ea"/>
              </a:rPr>
              <a:t>号。</a:t>
            </a:r>
            <a:endParaRPr lang="zh-CN" altLang="en-US" dirty="0"/>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34</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a:t>
            </a:r>
            <a:r>
              <a:rPr lang="en-US" altLang="zh-CN" sz="2800">
                <a:sym typeface="+mn-ea"/>
              </a:rPr>
              <a:t>3 RFC</a:t>
            </a:r>
            <a:r>
              <a:rPr lang="zh-CN" altLang="en-US" sz="2800"/>
              <a:t/>
            </a:r>
            <a:br>
              <a:rPr lang="zh-CN" altLang="en-US" sz="2800"/>
            </a:b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zh-CN" altLang="en-US">
                <a:latin typeface="宋体" panose="02010600030101010101" pitchFamily="2" charset="-122"/>
                <a:ea typeface="宋体" panose="02010600030101010101" pitchFamily="2" charset="-122"/>
                <a:sym typeface="+mn-ea"/>
              </a:rPr>
              <a:t>作为标准的RFC又分为几种</a:t>
            </a:r>
            <a:r>
              <a:rPr lang="en-US" altLang="zh-CN">
                <a:latin typeface="宋体" panose="02010600030101010101" pitchFamily="2" charset="-122"/>
                <a:ea typeface="宋体" panose="02010600030101010101" pitchFamily="2" charset="-122"/>
                <a:sym typeface="+mn-ea"/>
              </a:rPr>
              <a:t>:</a:t>
            </a:r>
          </a:p>
          <a:p>
            <a:r>
              <a:rPr lang="zh-CN" altLang="en-US">
                <a:latin typeface="宋体" panose="02010600030101010101" pitchFamily="2" charset="-122"/>
                <a:ea typeface="宋体" panose="02010600030101010101" pitchFamily="2" charset="-122"/>
                <a:sym typeface="+mn-ea"/>
              </a:rPr>
              <a:t>第一种是提议性的，即建议采用这个标准，作为一个方案提出来；</a:t>
            </a:r>
          </a:p>
          <a:p>
            <a:r>
              <a:rPr lang="zh-CN" altLang="en-US">
                <a:latin typeface="宋体" panose="02010600030101010101" pitchFamily="2" charset="-122"/>
                <a:ea typeface="宋体" panose="02010600030101010101" pitchFamily="2" charset="-122"/>
                <a:sym typeface="+mn-ea"/>
              </a:rPr>
              <a:t>第二种就是完全被认可的标准，这种是大家都在用，而且是不应该改变的；</a:t>
            </a:r>
          </a:p>
          <a:p>
            <a:r>
              <a:rPr lang="zh-CN" altLang="en-US">
                <a:latin typeface="宋体" panose="02010600030101010101" pitchFamily="2" charset="-122"/>
                <a:ea typeface="宋体" panose="02010600030101010101" pitchFamily="2" charset="-122"/>
                <a:sym typeface="+mn-ea"/>
              </a:rPr>
              <a:t>还有一种叫现在的最佳实践法（Best Current Practice），它是对Internet管理或使用的一些一般性的指导或相当于一种说明。</a:t>
            </a:r>
          </a:p>
          <a:p>
            <a:r>
              <a:rPr lang="zh-CN" altLang="en-US">
                <a:latin typeface="宋体" panose="02010600030101010101" pitchFamily="2" charset="-122"/>
                <a:ea typeface="宋体" panose="02010600030101010101" pitchFamily="2" charset="-122"/>
                <a:sym typeface="+mn-ea"/>
              </a:rPr>
              <a:t>还有其他一些类型的RFC，如FYI（For Your Information），用以提供有关Internet的知识性内容，还有“历史的”、“实验的”等等类型。</a:t>
            </a: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一份RFC具体处于什么状态都在文件中作了明确的标识。RFC文档只有新增，不会有取消或中途停止发行的情形。</a:t>
            </a:r>
          </a:p>
          <a:p>
            <a:r>
              <a:rPr lang="zh-CN" altLang="en-US">
                <a:latin typeface="宋体" panose="02010600030101010101" pitchFamily="2" charset="-122"/>
                <a:ea typeface="宋体" panose="02010600030101010101" pitchFamily="2" charset="-122"/>
                <a:sym typeface="+mn-ea"/>
              </a:rPr>
              <a:t>但是对于同一主题而言，新的RFC文档通常会在文档开头声明取代的旧的RFC文档的编号。</a:t>
            </a:r>
          </a:p>
          <a:p>
            <a:r>
              <a:rPr lang="zh-CN" altLang="en-US">
                <a:latin typeface="宋体" panose="02010600030101010101" pitchFamily="2" charset="-122"/>
                <a:ea typeface="宋体" panose="02010600030101010101" pitchFamily="2" charset="-122"/>
                <a:sym typeface="+mn-ea"/>
              </a:rPr>
              <a:t>每一个RFC文档有一个编号，这个编号永不重复，也就是说，由于技术进步等原因，即使是关于同一问题的RFC，也要使用新的编号，而不会使用原来的编号。</a:t>
            </a:r>
          </a:p>
          <a:p>
            <a:r>
              <a:rPr lang="zh-CN" altLang="en-US">
                <a:latin typeface="宋体" panose="02010600030101010101" pitchFamily="2" charset="-122"/>
                <a:ea typeface="宋体" panose="02010600030101010101" pitchFamily="2" charset="-122"/>
                <a:sym typeface="+mn-ea"/>
              </a:rPr>
              <a:t>到2016年4月RFC编号已经排到7809，在查找RFC时，一定要注意最新的RFC。</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36</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a:t>
            </a:r>
            <a:r>
              <a:rPr lang="en-US" altLang="zh-CN" sz="2800">
                <a:sym typeface="+mn-ea"/>
              </a:rPr>
              <a:t>3 RFC</a:t>
            </a:r>
            <a:r>
              <a:rPr lang="zh-CN" altLang="en-US" sz="2800"/>
              <a:t/>
            </a:r>
            <a:br>
              <a:rPr lang="zh-CN" altLang="en-US" sz="2800"/>
            </a:b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2300" y="908050"/>
            <a:ext cx="10913110" cy="5329555"/>
          </a:xfrm>
        </p:spPr>
        <p:txBody>
          <a:bodyPr/>
          <a:lstStyle/>
          <a:p>
            <a:r>
              <a:rPr lang="zh-CN" altLang="en-US">
                <a:latin typeface="宋体" panose="02010600030101010101" pitchFamily="2" charset="-122"/>
                <a:ea typeface="宋体" panose="02010600030101010101" pitchFamily="2" charset="-122"/>
                <a:sym typeface="+mn-ea"/>
              </a:rPr>
              <a:t>可以通过IETF网站查阅RFC文档，其网址是http://www.ietf.org/。</a:t>
            </a:r>
          </a:p>
          <a:p>
            <a:r>
              <a:rPr lang="zh-CN" altLang="en-US">
                <a:latin typeface="宋体" panose="02010600030101010101" pitchFamily="2" charset="-122"/>
                <a:ea typeface="宋体" panose="02010600030101010101" pitchFamily="2" charset="-122"/>
                <a:sym typeface="+mn-ea"/>
              </a:rPr>
              <a:t>另外，也可以通过专门维护RFC的“RFC编辑者”网站http://www.rfc-editor.org/来查阅。</a:t>
            </a:r>
          </a:p>
          <a:p>
            <a:r>
              <a:rPr lang="zh-CN" altLang="en-US">
                <a:latin typeface="宋体" panose="02010600030101010101" pitchFamily="2" charset="-122"/>
                <a:ea typeface="宋体" panose="02010600030101010101" pitchFamily="2" charset="-122"/>
                <a:sym typeface="+mn-ea"/>
              </a:rPr>
              <a:t>中文的相关网站有协议分析网http://www.cnpaf.net/，在这里可以通过RFC中文项目获得部分RFC的中文文档，这个网站也提供一些常用的协议分析软件下载和国内外有关网络协议分析或应用的技术动态。</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37</a:t>
            </a:fld>
            <a:endParaRPr lang="zh-CN" altLang="en-US"/>
          </a:p>
        </p:txBody>
      </p:sp>
      <p:sp>
        <p:nvSpPr>
          <p:cNvPr id="6" name="标题 5"/>
          <p:cNvSpPr>
            <a:spLocks noGrp="1"/>
          </p:cNvSpPr>
          <p:nvPr>
            <p:ph type="title"/>
          </p:nvPr>
        </p:nvSpPr>
        <p:spPr>
          <a:xfrm>
            <a:off x="2447290" y="239395"/>
            <a:ext cx="6066155" cy="419100"/>
          </a:xfrm>
        </p:spPr>
        <p:txBody>
          <a:bodyPr>
            <a:normAutofit fontScale="90000"/>
          </a:bodyPr>
          <a:lstStyle/>
          <a:p>
            <a:pPr lvl="0"/>
            <a:r>
              <a:rPr lang="zh-CN" altLang="en-US" sz="2800"/>
              <a:t/>
            </a:r>
            <a:br>
              <a:rPr lang="zh-CN" altLang="en-US" sz="2800"/>
            </a:br>
            <a:r>
              <a:rPr lang="zh-CN" altLang="en-US" sz="2800">
                <a:sym typeface="+mn-ea"/>
              </a:rPr>
              <a:t>1.</a:t>
            </a:r>
            <a:r>
              <a:rPr lang="en-US" altLang="zh-CN" sz="2800">
                <a:sym typeface="+mn-ea"/>
              </a:rPr>
              <a:t>3 RFC</a:t>
            </a:r>
            <a:r>
              <a:rPr lang="zh-CN" altLang="en-US" sz="2800"/>
              <a:t/>
            </a:r>
            <a:br>
              <a:rPr lang="zh-CN" altLang="en-US" sz="2800"/>
            </a:b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990" y="163195"/>
            <a:ext cx="5760720" cy="454660"/>
          </a:xfrm>
        </p:spPr>
        <p:txBody>
          <a:bodyPr>
            <a:normAutofit fontScale="90000"/>
          </a:bodyPr>
          <a:lstStyle/>
          <a:p>
            <a:pPr lvl="0"/>
            <a:r>
              <a:rPr lang="zh-CN" altLang="en-US" sz="2800">
                <a:sym typeface="+mn-ea"/>
              </a:rPr>
              <a:t>1.4 应用编程接口</a:t>
            </a:r>
            <a:endParaRPr lang="zh-CN" altLang="en-US" sz="2800"/>
          </a:p>
        </p:txBody>
      </p:sp>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网络协议栈的实现一般都是由操作系统来完成的，在链路层还需要借助网络接口的驱动程序（网卡驱动程序）。</a:t>
            </a:r>
          </a:p>
          <a:p>
            <a:pPr marL="0" indent="0">
              <a:buNone/>
            </a:pP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程序员可以使用的编程接口有两个层次：</a:t>
            </a:r>
          </a:p>
          <a:p>
            <a:r>
              <a:rPr lang="zh-CN" altLang="en-US">
                <a:latin typeface="宋体" panose="02010600030101010101" pitchFamily="2" charset="-122"/>
                <a:ea typeface="宋体" panose="02010600030101010101" pitchFamily="2" charset="-122"/>
                <a:sym typeface="+mn-ea"/>
              </a:rPr>
              <a:t>运输层和网络层主要使用套接字编程；</a:t>
            </a:r>
          </a:p>
          <a:p>
            <a:r>
              <a:rPr lang="zh-CN" altLang="en-US">
                <a:latin typeface="宋体" panose="02010600030101010101" pitchFamily="2" charset="-122"/>
                <a:ea typeface="宋体" panose="02010600030101010101" pitchFamily="2" charset="-122"/>
                <a:sym typeface="+mn-ea"/>
              </a:rPr>
              <a:t>链路层的访问方法有BSD（Berkeley Software Distribution，伯克利软件发行版）的BPF（Berkeley Packet Filter，分组过滤器）、Linux系统下的SOCK_PACKET接口、Libpcap函数库等，现在主要使用的是Libpcap及其Windows环境下的版本Winpcap函数库。</a:t>
            </a: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3</a:t>
            </a:fld>
            <a:endParaRPr lang="zh-CN" altLang="en-US"/>
          </a:p>
        </p:txBody>
      </p:sp>
      <p:sp>
        <p:nvSpPr>
          <p:cNvPr id="6" name="文本框 5"/>
          <p:cNvSpPr txBox="1"/>
          <p:nvPr/>
        </p:nvSpPr>
        <p:spPr>
          <a:xfrm>
            <a:off x="1955768" y="116205"/>
            <a:ext cx="4924432" cy="518160"/>
          </a:xfrm>
          <a:prstGeom prst="rect">
            <a:avLst/>
          </a:prstGeom>
          <a:noFill/>
        </p:spPr>
        <p:txBody>
          <a:bodyPr wrap="square" rtlCol="0" anchor="t">
            <a:spAutoFit/>
          </a:bodyPr>
          <a:lstStyle/>
          <a:p>
            <a:r>
              <a:rPr lang="zh-CN" altLang="en-US" sz="2800" b="1">
                <a:sym typeface="+mn-ea"/>
              </a:rPr>
              <a:t>第1章  TCP/IP协议概述</a:t>
            </a:r>
          </a:p>
        </p:txBody>
      </p:sp>
      <p:sp>
        <p:nvSpPr>
          <p:cNvPr id="7" name="文本框 6"/>
          <p:cNvSpPr txBox="1"/>
          <p:nvPr/>
        </p:nvSpPr>
        <p:spPr>
          <a:xfrm>
            <a:off x="611505" y="1131570"/>
            <a:ext cx="10963275" cy="4206240"/>
          </a:xfrm>
          <a:prstGeom prst="rect">
            <a:avLst/>
          </a:prstGeom>
          <a:noFill/>
        </p:spPr>
        <p:txBody>
          <a:bodyPr wrap="square" rtlCol="0" anchor="t">
            <a:spAutoFit/>
          </a:bodyPr>
          <a:lstStyle/>
          <a:p>
            <a:pPr indent="0">
              <a:buFont typeface="+mj-lt"/>
              <a:buNone/>
            </a:pPr>
            <a:r>
              <a:rPr lang="zh-CN" altLang="en-US">
                <a:solidFill>
                  <a:schemeClr val="bg2">
                    <a:lumMod val="10000"/>
                  </a:schemeClr>
                </a:solidFill>
                <a:sym typeface="+mn-ea"/>
              </a:rPr>
              <a:t/>
            </a:r>
            <a:br>
              <a:rPr lang="zh-CN" altLang="en-US">
                <a:solidFill>
                  <a:schemeClr val="bg2">
                    <a:lumMod val="10000"/>
                  </a:schemeClr>
                </a:solidFill>
                <a:sym typeface="+mn-ea"/>
              </a:rPr>
            </a:br>
            <a:r>
              <a:rPr lang="zh-CN" altLang="en-US" sz="2800" b="1">
                <a:solidFill>
                  <a:schemeClr val="bg2">
                    <a:lumMod val="10000"/>
                  </a:schemeClr>
                </a:solidFill>
                <a:latin typeface="宋体" panose="02010600030101010101" pitchFamily="2" charset="-122"/>
                <a:ea typeface="宋体" panose="02010600030101010101" pitchFamily="2" charset="-122"/>
                <a:sym typeface="+mn-ea"/>
              </a:rPr>
              <a:t>今天的TCP/IP具有下列主要的特点：</a:t>
            </a:r>
          </a:p>
          <a:p>
            <a:pPr indent="0">
              <a:buFont typeface="+mj-lt"/>
              <a:buNone/>
            </a:pPr>
            <a:endParaRPr lang="zh-CN" altLang="en-US" sz="2800" b="1">
              <a:solidFill>
                <a:schemeClr val="bg2">
                  <a:lumMod val="10000"/>
                </a:schemeClr>
              </a:solidFill>
              <a:latin typeface="宋体" panose="02010600030101010101" pitchFamily="2" charset="-122"/>
              <a:ea typeface="宋体" panose="02010600030101010101" pitchFamily="2" charset="-122"/>
              <a:sym typeface="+mn-ea"/>
            </a:endParaRPr>
          </a:p>
          <a:p>
            <a:pPr marL="457200" indent="-457200">
              <a:buFont typeface="Wingdings" panose="05000000000000000000" charset="0"/>
              <a:buChar char="l"/>
            </a:pPr>
            <a:r>
              <a:rPr lang="zh-CN" altLang="en-US" sz="2800" b="1">
                <a:solidFill>
                  <a:schemeClr val="bg2">
                    <a:lumMod val="10000"/>
                  </a:schemeClr>
                </a:solidFill>
                <a:latin typeface="宋体" panose="02010600030101010101" pitchFamily="2" charset="-122"/>
                <a:ea typeface="宋体" panose="02010600030101010101" pitchFamily="2" charset="-122"/>
                <a:sym typeface="+mn-ea"/>
              </a:rPr>
              <a:t>开放的协议标准，可以免费使用，并且独立于特定的计算机硬件与操作系统。</a:t>
            </a:r>
          </a:p>
          <a:p>
            <a:pPr marL="457200" indent="-457200">
              <a:buFont typeface="Wingdings" panose="05000000000000000000" charset="0"/>
              <a:buChar char="l"/>
            </a:pPr>
            <a:r>
              <a:rPr lang="zh-CN" altLang="en-US" sz="2800" b="1">
                <a:solidFill>
                  <a:schemeClr val="bg2">
                    <a:lumMod val="10000"/>
                  </a:schemeClr>
                </a:solidFill>
                <a:latin typeface="宋体" panose="02010600030101010101" pitchFamily="2" charset="-122"/>
                <a:ea typeface="宋体" panose="02010600030101010101" pitchFamily="2" charset="-122"/>
                <a:sym typeface="+mn-ea"/>
              </a:rPr>
              <a:t>独立于特定的网络硬件，可以运行在局域网、广域网中，更适用于互联网上。</a:t>
            </a:r>
          </a:p>
          <a:p>
            <a:pPr marL="457200" indent="-457200">
              <a:buFont typeface="Wingdings" panose="05000000000000000000" charset="0"/>
              <a:buChar char="l"/>
            </a:pPr>
            <a:r>
              <a:rPr lang="zh-CN" altLang="en-US" sz="2800" b="1">
                <a:solidFill>
                  <a:schemeClr val="bg2">
                    <a:lumMod val="10000"/>
                  </a:schemeClr>
                </a:solidFill>
                <a:latin typeface="宋体" panose="02010600030101010101" pitchFamily="2" charset="-122"/>
                <a:ea typeface="宋体" panose="02010600030101010101" pitchFamily="2" charset="-122"/>
                <a:sym typeface="+mn-ea"/>
              </a:rPr>
              <a:t>统一的网络地址分配方案，使得整个TCP/IP设备在网中都具有唯一的地址。</a:t>
            </a:r>
          </a:p>
          <a:p>
            <a:pPr marL="457200" indent="-457200">
              <a:buFont typeface="Wingdings" panose="05000000000000000000" charset="0"/>
              <a:buChar char="l"/>
            </a:pPr>
            <a:r>
              <a:rPr lang="zh-CN" altLang="en-US" sz="2800" b="1">
                <a:solidFill>
                  <a:schemeClr val="bg2">
                    <a:lumMod val="10000"/>
                  </a:schemeClr>
                </a:solidFill>
                <a:latin typeface="宋体" panose="02010600030101010101" pitchFamily="2" charset="-122"/>
                <a:ea typeface="宋体" panose="02010600030101010101" pitchFamily="2" charset="-122"/>
                <a:sym typeface="+mn-ea"/>
              </a:rPr>
              <a:t>标准化的高层协议，可以提供多种可靠的用户服务。</a:t>
            </a:r>
            <a:r>
              <a:rPr lang="zh-CN" altLang="en-US" sz="2800" b="1">
                <a:latin typeface="宋体" panose="02010600030101010101" pitchFamily="2" charset="-122"/>
                <a:ea typeface="宋体" panose="02010600030101010101" pitchFamily="2" charset="-122"/>
                <a:sym typeface="+mn-ea"/>
              </a:rPr>
              <a:t> </a:t>
            </a:r>
            <a:endParaRPr lang="zh-CN" altLang="en-US"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r>
            <a:br>
              <a:rPr lang="zh-CN" altLang="en-US" sz="2800"/>
            </a:br>
            <a:endParaRPr lang="zh-CN" altLang="en-US" sz="2800"/>
          </a:p>
        </p:txBody>
      </p:sp>
      <p:sp>
        <p:nvSpPr>
          <p:cNvPr id="4" name="内容占位符 3"/>
          <p:cNvSpPr>
            <a:spLocks noGrp="1"/>
          </p:cNvSpPr>
          <p:nvPr>
            <p:ph idx="1"/>
          </p:nvPr>
        </p:nvSpPr>
        <p:spPr/>
        <p:txBody>
          <a:bodyPr/>
          <a:lstStyle/>
          <a:p>
            <a:pPr marL="0" indent="0">
              <a:buNone/>
            </a:pPr>
            <a:r>
              <a:rPr lang="zh-CN" altLang="en-US">
                <a:latin typeface="宋体" panose="02010600030101010101" pitchFamily="2" charset="-122"/>
                <a:ea typeface="宋体" panose="02010600030101010101" pitchFamily="2" charset="-122"/>
                <a:sym typeface="+mn-ea"/>
              </a:rPr>
              <a:t>1.4.1 套接字编程</a:t>
            </a:r>
          </a:p>
          <a:p>
            <a:r>
              <a:rPr lang="zh-CN" altLang="en-US">
                <a:latin typeface="宋体" panose="02010600030101010101" pitchFamily="2" charset="-122"/>
                <a:ea typeface="宋体" panose="02010600030101010101" pitchFamily="2" charset="-122"/>
                <a:sym typeface="+mn-ea"/>
              </a:rPr>
              <a:t>Socket也称“ Berkeley Socket”，表明它是从伯克利版套接字发展而来的。</a:t>
            </a:r>
          </a:p>
          <a:p>
            <a:r>
              <a:rPr lang="zh-CN" altLang="en-US">
                <a:latin typeface="宋体" panose="02010600030101010101" pitchFamily="2" charset="-122"/>
                <a:ea typeface="宋体" panose="02010600030101010101" pitchFamily="2" charset="-122"/>
                <a:sym typeface="+mn-ea"/>
              </a:rPr>
              <a:t>Socket接口是应用程序与TCP/IP协议栈的接口，它定义一组函数或例程来支持TCP/IP网络应用程序开发。</a:t>
            </a:r>
          </a:p>
          <a:p>
            <a:r>
              <a:rPr lang="zh-CN" altLang="en-US">
                <a:latin typeface="宋体" panose="02010600030101010101" pitchFamily="2" charset="-122"/>
                <a:ea typeface="宋体" panose="02010600030101010101" pitchFamily="2" charset="-122"/>
                <a:sym typeface="+mn-ea"/>
              </a:rPr>
              <a:t>UNIX系列系统提供Socket接口，Windows系列提供Winsock接口。</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一个套接字（Socket）描述一个通信连接的一端，两个通信程序中各自有一个套接字来描述自己的通信连接。</a:t>
            </a:r>
          </a:p>
          <a:p>
            <a:r>
              <a:rPr lang="zh-CN" altLang="en-US">
                <a:latin typeface="宋体" panose="02010600030101010101" pitchFamily="2" charset="-122"/>
                <a:ea typeface="宋体" panose="02010600030101010101" pitchFamily="2" charset="-122"/>
                <a:sym typeface="+mn-ea"/>
              </a:rPr>
              <a:t>套接字形式如下：</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     (IP, PORT)</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    其中的IP表示结点IP地址，PORT表示端口号，再加上表示通信协议的参数，一个网间通信标识为一个五元组：</a:t>
            </a:r>
          </a:p>
          <a:p>
            <a:pPr marL="0" indent="0">
              <a:buNone/>
            </a:pPr>
            <a:r>
              <a:rPr lang="zh-CN" altLang="en-US">
                <a:latin typeface="宋体" panose="02010600030101010101" pitchFamily="2" charset="-122"/>
                <a:ea typeface="宋体" panose="02010600030101010101" pitchFamily="2" charset="-122"/>
                <a:sym typeface="+mn-ea"/>
              </a:rPr>
              <a:t>     </a:t>
            </a:r>
          </a:p>
          <a:p>
            <a:pPr marL="0" indent="0">
              <a:buNone/>
            </a:pPr>
            <a:r>
              <a:rPr lang="zh-CN" altLang="en-US">
                <a:latin typeface="宋体" panose="02010600030101010101" pitchFamily="2" charset="-122"/>
                <a:ea typeface="宋体" panose="02010600030101010101" pitchFamily="2" charset="-122"/>
                <a:sym typeface="+mn-ea"/>
              </a:rPr>
              <a:t>      &lt;协议, 本地地址, 本地端口, 远程地址, 远程端口&gt;。</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基本Socket API有若干的常用函数，包括socket()、close()、bind()、listen()、accept()、connect()、send()/recv()等 。</a:t>
            </a:r>
          </a:p>
          <a:p>
            <a:r>
              <a:rPr lang="zh-CN" altLang="en-US">
                <a:latin typeface="宋体" panose="02010600030101010101" pitchFamily="2" charset="-122"/>
                <a:ea typeface="宋体" panose="02010600030101010101" pitchFamily="2" charset="-122"/>
                <a:sym typeface="+mn-ea"/>
              </a:rPr>
              <a:t>Socket API可以方便地实现基于TCP和UDP的编程，也可以通过原始套接字完成基于IP的编程，比如构建自己的IP数据报，因此在各种网络应用程序设计中普遍使用。</a:t>
            </a:r>
          </a:p>
          <a:p>
            <a:r>
              <a:rPr lang="zh-CN" altLang="en-US">
                <a:latin typeface="宋体" panose="02010600030101010101" pitchFamily="2" charset="-122"/>
                <a:ea typeface="宋体" panose="02010600030101010101" pitchFamily="2" charset="-122"/>
                <a:sym typeface="+mn-ea"/>
              </a:rPr>
              <a:t>在掌握TCP/IP协议工作原理的基础上，再学习掌握Socket编程方法，就可以按照应用需要设计出不同的网络应用程序了，比如各种网络通信程序等。</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41</a:t>
            </a:fld>
            <a:endParaRPr lang="zh-CN" altLang="en-US"/>
          </a:p>
        </p:txBody>
      </p:sp>
      <p:sp>
        <p:nvSpPr>
          <p:cNvPr id="5" name="标题 4"/>
          <p:cNvSpPr>
            <a:spLocks noGrp="1"/>
          </p:cNvSpPr>
          <p:nvPr>
            <p:ph type="title"/>
          </p:nvPr>
        </p:nvSpPr>
        <p:spPr>
          <a:xfrm>
            <a:off x="1824990" y="163195"/>
            <a:ext cx="5760720" cy="454660"/>
          </a:xfrm>
        </p:spPr>
        <p:txBody>
          <a:bodyPr>
            <a:normAutofit fontScale="90000"/>
          </a:bodyPr>
          <a:lstStyle/>
          <a:p>
            <a:pPr lvl="0"/>
            <a:r>
              <a:rPr lang="zh-CN" altLang="en-US" sz="2800">
                <a:sym typeface="+mn-ea"/>
              </a:rPr>
              <a:t>1.4 应用编程接口</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zh-CN" altLang="en-US" sz="2800"/>
              <a:t> </a:t>
            </a:r>
            <a:br>
              <a:rPr lang="zh-CN" altLang="en-US" sz="2800"/>
            </a:br>
            <a:endParaRPr lang="zh-CN" altLang="en-US" sz="2800"/>
          </a:p>
        </p:txBody>
      </p:sp>
      <p:sp>
        <p:nvSpPr>
          <p:cNvPr id="4" name="内容占位符 3"/>
          <p:cNvSpPr>
            <a:spLocks noGrp="1"/>
          </p:cNvSpPr>
          <p:nvPr>
            <p:ph idx="1"/>
          </p:nvPr>
        </p:nvSpPr>
        <p:spPr/>
        <p:txBody>
          <a:bodyPr/>
          <a:lstStyle/>
          <a:p>
            <a:pPr marL="0" indent="0">
              <a:buNone/>
            </a:pPr>
            <a:r>
              <a:rPr lang="zh-CN" altLang="en-US">
                <a:latin typeface="宋体" panose="02010600030101010101" pitchFamily="2" charset="-122"/>
                <a:ea typeface="宋体" panose="02010600030101010101" pitchFamily="2" charset="-122"/>
                <a:sym typeface="+mn-ea"/>
              </a:rPr>
              <a:t>1.4.2 Libpcap编程</a:t>
            </a:r>
          </a:p>
          <a:p>
            <a:r>
              <a:rPr lang="zh-CN" altLang="en-US">
                <a:latin typeface="宋体" panose="02010600030101010101" pitchFamily="2" charset="-122"/>
                <a:ea typeface="宋体" panose="02010600030101010101" pitchFamily="2" charset="-122"/>
                <a:sym typeface="+mn-ea"/>
              </a:rPr>
              <a:t>Libpcap（Packet Capture library）是一个提供针对网络数据包捕获系统的高层接口的开源函数库。</a:t>
            </a:r>
          </a:p>
          <a:p>
            <a:r>
              <a:rPr lang="zh-CN" altLang="en-US">
                <a:latin typeface="宋体" panose="02010600030101010101" pitchFamily="2" charset="-122"/>
                <a:ea typeface="宋体" panose="02010600030101010101" pitchFamily="2" charset="-122"/>
                <a:sym typeface="+mn-ea"/>
              </a:rPr>
              <a:t>它是在1994年由麦克坎尼（McCanne），莱乐士（Leres）和杰科布森（Jacobson）创建的，其设计愿望是开创一个独立平台的应用程序接口（API）以此消除程序中针对不同操作系统所包含的数据包捕获代码模块。</a:t>
            </a:r>
          </a:p>
          <a:p>
            <a:r>
              <a:rPr lang="zh-CN" altLang="en-US">
                <a:latin typeface="宋体" panose="02010600030101010101" pitchFamily="2" charset="-122"/>
                <a:ea typeface="宋体" panose="02010600030101010101" pitchFamily="2" charset="-122"/>
                <a:sym typeface="+mn-ea"/>
              </a:rPr>
              <a:t>Libpcap解决了捕获机制在不同操作系统间的移植性的问题，这有利于提高程序员开发的效率。</a:t>
            </a:r>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Libpcap应用程序接口被设计用于C或者C++语言，通过将网卡设置为混杂模式，可以捕获所有经过该网络接口的数据包。</a:t>
            </a:r>
          </a:p>
          <a:p>
            <a:r>
              <a:rPr lang="zh-CN" altLang="en-US">
                <a:latin typeface="宋体" panose="02010600030101010101" pitchFamily="2" charset="-122"/>
                <a:ea typeface="宋体" panose="02010600030101010101" pitchFamily="2" charset="-122"/>
                <a:sym typeface="+mn-ea"/>
              </a:rPr>
              <a:t>著名的tcpdump程序就是在Libpcap的基础上开发而成的，通过Libpcap提供的接口函数来实现数据包的采集、过滤等有关的功能。</a:t>
            </a:r>
          </a:p>
          <a:p>
            <a:r>
              <a:rPr lang="zh-CN" altLang="en-US">
                <a:latin typeface="宋体" panose="02010600030101010101" pitchFamily="2" charset="-122"/>
                <a:ea typeface="宋体" panose="02010600030101010101" pitchFamily="2" charset="-122"/>
                <a:sym typeface="+mn-ea"/>
              </a:rPr>
              <a:t>后来出现很多封装包使Libpcap也可用于其它语言，比如：Perl语言，Python语言，Java语言，C＃或者Ruby语言。Libpcap 软件包可从http://www.tcpdump.org/ 下载。</a:t>
            </a:r>
            <a:r>
              <a:rPr lang="zh-CN" altLang="en-US">
                <a:sym typeface="+mn-ea"/>
              </a:rPr>
              <a:t/>
            </a:r>
            <a:br>
              <a:rPr lang="zh-CN" altLang="en-US">
                <a:sym typeface="+mn-ea"/>
              </a:rPr>
            </a:br>
            <a:endParaRPr lang="zh-CN" altLang="en-US"/>
          </a:p>
          <a:p>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Libpcap运行于大多数类UNIX操作系统上，Windows环境下的版本叫Winpcap。</a:t>
            </a:r>
          </a:p>
          <a:p>
            <a:r>
              <a:rPr lang="zh-CN" altLang="en-US">
                <a:latin typeface="宋体" panose="02010600030101010101" pitchFamily="2" charset="-122"/>
                <a:ea typeface="宋体" panose="02010600030101010101" pitchFamily="2" charset="-122"/>
                <a:sym typeface="+mn-ea"/>
              </a:rPr>
              <a:t>Winpcap 是基于Win32 平台的网络包截获和分析的系统，它是Libpcap的Windows版本。</a:t>
            </a:r>
          </a:p>
          <a:p>
            <a:r>
              <a:rPr lang="zh-CN" altLang="en-US">
                <a:latin typeface="宋体" panose="02010600030101010101" pitchFamily="2" charset="-122"/>
                <a:ea typeface="宋体" panose="02010600030101010101" pitchFamily="2" charset="-122"/>
                <a:sym typeface="+mn-ea"/>
              </a:rPr>
              <a:t>Winpcap的官方网站是http://winpcap.polito.it/，也可以从http://www.winpcap.org/下载到它的驱动、DLL和开发包。</a:t>
            </a:r>
            <a:r>
              <a:rPr lang="zh-CN" altLang="en-US">
                <a:sym typeface="+mn-ea"/>
              </a:rPr>
              <a:t/>
            </a:r>
            <a:br>
              <a:rPr lang="zh-CN" altLang="en-US">
                <a:sym typeface="+mn-ea"/>
              </a:rPr>
            </a:br>
            <a:endParaRPr lang="zh-CN" altLang="en-US"/>
          </a:p>
          <a:p>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44</a:t>
            </a:fld>
            <a:endParaRPr lang="zh-CN" altLang="en-US"/>
          </a:p>
        </p:txBody>
      </p:sp>
      <p:sp>
        <p:nvSpPr>
          <p:cNvPr id="5" name="标题 4"/>
          <p:cNvSpPr>
            <a:spLocks noGrp="1"/>
          </p:cNvSpPr>
          <p:nvPr>
            <p:ph type="title"/>
          </p:nvPr>
        </p:nvSpPr>
        <p:spPr>
          <a:xfrm>
            <a:off x="1824990" y="163195"/>
            <a:ext cx="5760720" cy="454660"/>
          </a:xfrm>
        </p:spPr>
        <p:txBody>
          <a:bodyPr>
            <a:normAutofit fontScale="90000"/>
          </a:bodyPr>
          <a:lstStyle/>
          <a:p>
            <a:pPr lvl="0"/>
            <a:r>
              <a:rPr lang="zh-CN" altLang="en-US" sz="2800">
                <a:sym typeface="+mn-ea"/>
              </a:rPr>
              <a:t>1.4 应用编程接口</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Libpcap的主要功能有：数据包捕获、自定义数据包发送、流量采集与统计和规则过滤。</a:t>
            </a:r>
            <a:endParaRPr lang="en-US" altLang="zh-CN">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Libpcap最普遍的用途就是用来实现网络协议分析器，也就是网络嗅探器。</a:t>
            </a:r>
          </a:p>
          <a:p>
            <a:r>
              <a:rPr lang="zh-CN" altLang="en-US">
                <a:latin typeface="宋体" panose="02010600030101010101" pitchFamily="2" charset="-122"/>
                <a:ea typeface="宋体" panose="02010600030101010101" pitchFamily="2" charset="-122"/>
                <a:sym typeface="+mn-ea"/>
              </a:rPr>
              <a:t>另外，还可以用来实现流量分析、入侵检测系统、网络扫描工具等网络应用。</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57375" y="155575"/>
            <a:ext cx="6396355" cy="448310"/>
          </a:xfrm>
        </p:spPr>
        <p:txBody>
          <a:bodyPr>
            <a:normAutofit fontScale="90000"/>
          </a:bodyPr>
          <a:lstStyle/>
          <a:p>
            <a:pPr lvl="0"/>
            <a:r>
              <a:rPr lang="zh-CN" altLang="en-US" sz="2800"/>
              <a:t>1</a:t>
            </a:r>
            <a:r>
              <a:rPr lang="zh-CN" altLang="en-US" sz="2800">
                <a:sym typeface="+mn-ea"/>
              </a:rPr>
              <a:t>.5 小结</a:t>
            </a:r>
            <a:endParaRPr lang="zh-CN" altLang="en-US" sz="2800"/>
          </a:p>
        </p:txBody>
      </p:sp>
      <p:sp>
        <p:nvSpPr>
          <p:cNvPr id="4" name="内容占位符 3"/>
          <p:cNvSpPr>
            <a:spLocks noGrp="1"/>
          </p:cNvSpPr>
          <p:nvPr>
            <p:ph idx="1"/>
          </p:nvPr>
        </p:nvSpPr>
        <p:spPr/>
        <p:txBody>
          <a:bodyPr/>
          <a:lstStyle/>
          <a:p>
            <a:pPr marL="514350" indent="-514350">
              <a:buFont typeface="+mj-lt"/>
              <a:buAutoNum type="arabicPeriod"/>
            </a:pPr>
            <a:r>
              <a:rPr lang="zh-CN" altLang="en-US" smtClean="0">
                <a:latin typeface="宋体" panose="02010600030101010101" pitchFamily="2" charset="-122"/>
                <a:ea typeface="宋体" panose="02010600030101010101" pitchFamily="2" charset="-122"/>
                <a:sym typeface="+mn-ea"/>
              </a:rPr>
              <a:t>T</a:t>
            </a:r>
            <a:r>
              <a:rPr lang="zh-CN" altLang="en-US">
                <a:latin typeface="宋体" panose="02010600030101010101" pitchFamily="2" charset="-122"/>
                <a:ea typeface="宋体" panose="02010600030101010101" pitchFamily="2" charset="-122"/>
                <a:sym typeface="+mn-ea"/>
              </a:rPr>
              <a:t>CP/IP是实际的网络工业标准，其采用的四层网络体系结构与OSI参考模型不同但也存在一定的对应关系</a:t>
            </a:r>
            <a:r>
              <a:rPr lang="zh-CN" altLang="en-US" smtClean="0">
                <a:latin typeface="宋体" panose="02010600030101010101" pitchFamily="2" charset="-122"/>
                <a:ea typeface="宋体" panose="02010600030101010101" pitchFamily="2" charset="-122"/>
                <a:sym typeface="+mn-ea"/>
              </a:rPr>
              <a:t>。</a:t>
            </a:r>
            <a:endParaRPr lang="en-US" altLang="zh-CN" smtClean="0">
              <a:latin typeface="宋体" panose="02010600030101010101" pitchFamily="2" charset="-122"/>
              <a:ea typeface="宋体" panose="02010600030101010101" pitchFamily="2" charset="-122"/>
              <a:sym typeface="+mn-ea"/>
            </a:endParaRPr>
          </a:p>
          <a:p>
            <a:pPr marL="514350" indent="-514350">
              <a:buFont typeface="+mj-lt"/>
              <a:buAutoNum type="arabicPeriod"/>
            </a:pPr>
            <a:r>
              <a:rPr lang="zh-CN" altLang="en-US" smtClean="0">
                <a:latin typeface="宋体" panose="02010600030101010101" pitchFamily="2" charset="-122"/>
                <a:ea typeface="宋体" panose="02010600030101010101" pitchFamily="2" charset="-122"/>
                <a:sym typeface="+mn-ea"/>
              </a:rPr>
              <a:t>应</a:t>
            </a:r>
            <a:r>
              <a:rPr lang="zh-CN" altLang="en-US">
                <a:latin typeface="宋体" panose="02010600030101010101" pitchFamily="2" charset="-122"/>
                <a:ea typeface="宋体" panose="02010600030101010101" pitchFamily="2" charset="-122"/>
                <a:sym typeface="+mn-ea"/>
              </a:rPr>
              <a:t>用层和运输层使</a:t>
            </a:r>
            <a:r>
              <a:rPr lang="zh-CN" altLang="en-US" smtClean="0">
                <a:latin typeface="宋体" panose="02010600030101010101" pitchFamily="2" charset="-122"/>
                <a:ea typeface="宋体" panose="02010600030101010101" pitchFamily="2" charset="-122"/>
                <a:sym typeface="+mn-ea"/>
              </a:rPr>
              <a:t>用的是端</a:t>
            </a:r>
            <a:r>
              <a:rPr lang="zh-CN" altLang="en-US">
                <a:latin typeface="宋体" panose="02010600030101010101" pitchFamily="2" charset="-122"/>
                <a:ea typeface="宋体" panose="02010600030101010101" pitchFamily="2" charset="-122"/>
                <a:sym typeface="+mn-ea"/>
              </a:rPr>
              <a:t>到端协议，网络层和链路层都使用逐跳的协议</a:t>
            </a:r>
            <a:r>
              <a:rPr lang="zh-CN" altLang="en-US" smtClean="0">
                <a:latin typeface="宋体" panose="02010600030101010101" pitchFamily="2" charset="-122"/>
                <a:ea typeface="宋体" panose="02010600030101010101" pitchFamily="2" charset="-122"/>
                <a:sym typeface="+mn-ea"/>
              </a:rPr>
              <a:t>。</a:t>
            </a:r>
            <a:endParaRPr lang="en-US" altLang="zh-CN" smtClean="0">
              <a:latin typeface="宋体" panose="02010600030101010101" pitchFamily="2" charset="-122"/>
              <a:ea typeface="宋体" panose="02010600030101010101" pitchFamily="2" charset="-122"/>
              <a:sym typeface="+mn-ea"/>
            </a:endParaRPr>
          </a:p>
          <a:p>
            <a:pPr marL="514350" indent="-514350">
              <a:buFont typeface="+mj-lt"/>
              <a:buAutoNum type="arabicPeriod"/>
            </a:pPr>
            <a:r>
              <a:rPr lang="zh-CN" altLang="en-US" smtClean="0">
                <a:latin typeface="宋体" panose="02010600030101010101" pitchFamily="2" charset="-122"/>
                <a:ea typeface="宋体" panose="02010600030101010101" pitchFamily="2" charset="-122"/>
                <a:sym typeface="+mn-ea"/>
              </a:rPr>
              <a:t>互</a:t>
            </a:r>
            <a:r>
              <a:rPr lang="zh-CN" altLang="en-US">
                <a:latin typeface="宋体" panose="02010600030101010101" pitchFamily="2" charset="-122"/>
                <a:ea typeface="宋体" panose="02010600030101010101" pitchFamily="2" charset="-122"/>
                <a:sym typeface="+mn-ea"/>
              </a:rPr>
              <a:t>联网上每个接口用IP地址来标识，而节点上每个通信的进程用端口号来标识</a:t>
            </a:r>
            <a:r>
              <a:rPr lang="zh-CN" altLang="en-US" smtClean="0">
                <a:sym typeface="+mn-ea"/>
              </a:rPr>
              <a:t>。</a:t>
            </a:r>
            <a:endParaRPr lang="en-US" altLang="zh-CN" smtClean="0">
              <a:sym typeface="+mn-ea"/>
            </a:endParaRPr>
          </a:p>
          <a:p>
            <a:pPr marL="514350" indent="-514350">
              <a:buFont typeface="+mj-lt"/>
              <a:buAutoNum type="arabicPeriod"/>
            </a:pPr>
            <a:r>
              <a:rPr lang="zh-CN" altLang="en-US" smtClean="0">
                <a:latin typeface="宋体" panose="02010600030101010101" pitchFamily="2" charset="-122"/>
                <a:ea typeface="宋体" panose="02010600030101010101" pitchFamily="2" charset="-122"/>
                <a:sym typeface="+mn-ea"/>
              </a:rPr>
              <a:t>封</a:t>
            </a:r>
            <a:r>
              <a:rPr lang="zh-CN" altLang="en-US">
                <a:latin typeface="宋体" panose="02010600030101010101" pitchFamily="2" charset="-122"/>
                <a:ea typeface="宋体" panose="02010600030101010101" pitchFamily="2" charset="-122"/>
                <a:sym typeface="+mn-ea"/>
              </a:rPr>
              <a:t>装和分用是协议工作的两个主要过程。在数据发送时，每一层对收到的上一层交来的数据都要增加一些首部或尾部信息；在接收数据时，每一层都根据要处理的协议数据单元首部信息决定将数据提交给上一层哪个协议处理。封装和分用是分层协议工作过程的具体体现，也是理解协议栈工作的重要概念。</a:t>
            </a:r>
            <a:br>
              <a:rPr lang="zh-CN" altLang="en-US">
                <a:latin typeface="宋体" panose="02010600030101010101" pitchFamily="2" charset="-122"/>
                <a:ea typeface="宋体" panose="02010600030101010101" pitchFamily="2" charset="-122"/>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en-US" altLang="zh-CN" smtClean="0">
                <a:latin typeface="宋体" panose="02010600030101010101" pitchFamily="2" charset="-122"/>
                <a:ea typeface="宋体" panose="02010600030101010101" pitchFamily="2" charset="-122"/>
                <a:sym typeface="+mn-ea"/>
              </a:rPr>
              <a:t>5.</a:t>
            </a:r>
            <a:r>
              <a:rPr lang="zh-CN" altLang="en-US" smtClean="0">
                <a:latin typeface="宋体" panose="02010600030101010101" pitchFamily="2" charset="-122"/>
                <a:ea typeface="宋体" panose="02010600030101010101" pitchFamily="2" charset="-122"/>
                <a:sym typeface="+mn-ea"/>
              </a:rPr>
              <a:t>R</a:t>
            </a:r>
            <a:r>
              <a:rPr lang="zh-CN" altLang="en-US">
                <a:latin typeface="宋体" panose="02010600030101010101" pitchFamily="2" charset="-122"/>
                <a:ea typeface="宋体" panose="02010600030101010101" pitchFamily="2" charset="-122"/>
                <a:sym typeface="+mn-ea"/>
              </a:rPr>
              <a:t>FC文档记载了所有关于Internet的正式标准。阅读RFC文档对准确地理解网络的工作原理有直接的帮助</a:t>
            </a:r>
            <a:r>
              <a:rPr lang="zh-CN" altLang="en-US" smtClean="0">
                <a:latin typeface="宋体" panose="02010600030101010101" pitchFamily="2" charset="-122"/>
                <a:ea typeface="宋体" panose="02010600030101010101" pitchFamily="2" charset="-122"/>
                <a:sym typeface="+mn-ea"/>
              </a:rPr>
              <a:t>。</a:t>
            </a:r>
            <a:endParaRPr lang="en-US" altLang="zh-CN" smtClean="0">
              <a:latin typeface="宋体" panose="02010600030101010101" pitchFamily="2" charset="-122"/>
              <a:ea typeface="宋体" panose="02010600030101010101" pitchFamily="2" charset="-122"/>
              <a:sym typeface="+mn-ea"/>
            </a:endParaRPr>
          </a:p>
          <a:p>
            <a:pPr marL="0" indent="0">
              <a:buNone/>
            </a:pPr>
            <a:r>
              <a:rPr lang="en-US" altLang="zh-CN" smtClean="0">
                <a:latin typeface="宋体" panose="02010600030101010101" pitchFamily="2" charset="-122"/>
                <a:ea typeface="宋体" panose="02010600030101010101" pitchFamily="2" charset="-122"/>
                <a:sym typeface="+mn-ea"/>
              </a:rPr>
              <a:t>6.</a:t>
            </a:r>
            <a:r>
              <a:rPr lang="zh-CN" altLang="en-US" smtClean="0">
                <a:latin typeface="宋体" panose="02010600030101010101" pitchFamily="2" charset="-122"/>
                <a:ea typeface="宋体" panose="02010600030101010101" pitchFamily="2" charset="-122"/>
                <a:sym typeface="+mn-ea"/>
              </a:rPr>
              <a:t>程</a:t>
            </a:r>
            <a:r>
              <a:rPr lang="zh-CN" altLang="en-US">
                <a:latin typeface="宋体" panose="02010600030101010101" pitchFamily="2" charset="-122"/>
                <a:ea typeface="宋体" panose="02010600030101010101" pitchFamily="2" charset="-122"/>
                <a:sym typeface="+mn-ea"/>
              </a:rPr>
              <a:t>序员的网络编程接口通常有两个层次：Socket套接字用于网络层与传输层编程；Libpcap或Winpcap函数库用于链路层的编程。</a:t>
            </a:r>
            <a:r>
              <a:rPr lang="zh-CN" altLang="en-US">
                <a:sym typeface="+mn-ea"/>
              </a:rPr>
              <a:t/>
            </a:r>
            <a:br>
              <a:rPr lang="zh-CN" altLang="en-US">
                <a:sym typeface="+mn-ea"/>
              </a:rPr>
            </a:b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47</a:t>
            </a:fld>
            <a:endParaRPr lang="zh-CN" altLang="en-US"/>
          </a:p>
        </p:txBody>
      </p:sp>
      <p:sp>
        <p:nvSpPr>
          <p:cNvPr id="5" name="标题 4"/>
          <p:cNvSpPr>
            <a:spLocks noGrp="1"/>
          </p:cNvSpPr>
          <p:nvPr>
            <p:ph type="title"/>
          </p:nvPr>
        </p:nvSpPr>
        <p:spPr>
          <a:xfrm>
            <a:off x="1857375" y="155575"/>
            <a:ext cx="6396355" cy="448310"/>
          </a:xfrm>
        </p:spPr>
        <p:txBody>
          <a:bodyPr>
            <a:normAutofit fontScale="90000"/>
          </a:bodyPr>
          <a:lstStyle/>
          <a:p>
            <a:pPr lvl="0"/>
            <a:r>
              <a:rPr lang="zh-CN" altLang="en-US" sz="2800"/>
              <a:t>1</a:t>
            </a:r>
            <a:r>
              <a:rPr lang="zh-CN" altLang="en-US" sz="2800">
                <a:sym typeface="+mn-ea"/>
              </a:rPr>
              <a:t>.5 小结</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4749" y="86360"/>
            <a:ext cx="8641096" cy="560389"/>
          </a:xfrm>
          <a:noFill/>
          <a:ln w="9525">
            <a:noFill/>
          </a:ln>
        </p:spPr>
        <p:txBody>
          <a:bodyPr vert="horz" rtlCol="0" anchor="ctr">
            <a:normAutofit/>
          </a:bodyPr>
          <a:lstStyle/>
          <a:p>
            <a:pPr lvl="0" algn="l"/>
            <a:r>
              <a:rPr lang="zh-CN" altLang="en-US" sz="2800">
                <a:sym typeface="+mn-ea"/>
              </a:rPr>
              <a:t>参考资料或网址</a:t>
            </a:r>
          </a:p>
        </p:txBody>
      </p:sp>
      <p:sp>
        <p:nvSpPr>
          <p:cNvPr id="3" name="内容占位符 2"/>
          <p:cNvSpPr>
            <a:spLocks noGrp="1"/>
          </p:cNvSpPr>
          <p:nvPr>
            <p:ph idx="1"/>
          </p:nvPr>
        </p:nvSpPr>
        <p:spPr/>
        <p:txBody>
          <a:bodyPr/>
          <a:lstStyle/>
          <a:p>
            <a:r>
              <a:rPr lang="zh-CN" altLang="en-US"/>
              <a:t>1. W.R</a:t>
            </a:r>
            <a:r>
              <a:rPr lang="en-US" altLang="zh-CN"/>
              <a:t>i</a:t>
            </a:r>
            <a:r>
              <a:rPr lang="zh-CN" altLang="en-US"/>
              <a:t>chard Steven</a:t>
            </a:r>
            <a:r>
              <a:rPr lang="en-US" altLang="zh-CN"/>
              <a:t>s</a:t>
            </a:r>
            <a:r>
              <a:rPr lang="zh-CN" altLang="en-US"/>
              <a:t>. TCP/IP详解卷1：协议. 范建华，胥光辉，张涛等译. 北京：机械工业出版社，2000</a:t>
            </a:r>
          </a:p>
          <a:p>
            <a:r>
              <a:rPr lang="zh-CN" altLang="en-US"/>
              <a:t>2. 徐宇杰. TCP/IP协议深入分析. 北京：清华大学出版社，2009</a:t>
            </a:r>
          </a:p>
          <a:p>
            <a:r>
              <a:rPr lang="en-US" altLang="zh-CN"/>
              <a:t>3</a:t>
            </a:r>
            <a:r>
              <a:rPr lang="zh-CN" altLang="en-US"/>
              <a:t>. 谢希仁. 计算机网络.第六版. 北京：电子工业出版社，20</a:t>
            </a:r>
            <a:r>
              <a:rPr lang="en-US" altLang="zh-CN"/>
              <a:t>13</a:t>
            </a:r>
          </a:p>
          <a:p>
            <a:r>
              <a:rPr lang="en-US" altLang="zh-CN"/>
              <a:t>4</a:t>
            </a:r>
            <a:r>
              <a:rPr lang="zh-CN" altLang="en-US"/>
              <a:t>.  陈庆章，赵小敏. TCP/IP网络原理与技术.北京：高等教育出版社，2006</a:t>
            </a:r>
          </a:p>
          <a:p>
            <a:r>
              <a:rPr lang="en-US" altLang="zh-CN"/>
              <a:t>5</a:t>
            </a:r>
            <a:r>
              <a:rPr lang="zh-CN" altLang="en-US"/>
              <a:t>. Laura A.Chappell，Ed Tittle. TCP</a:t>
            </a:r>
            <a:r>
              <a:rPr lang="en-US" altLang="zh-CN"/>
              <a:t>/</a:t>
            </a:r>
            <a:r>
              <a:rPr lang="zh-CN" altLang="en-US"/>
              <a:t>IP协议原理与应用（第3版）.北京：清华大学出版社，2009</a:t>
            </a:r>
          </a:p>
          <a:p>
            <a:r>
              <a:rPr lang="en-US" altLang="zh-CN"/>
              <a:t>6.http://www.rfc-editor.org/</a:t>
            </a:r>
          </a:p>
          <a:p>
            <a:r>
              <a:rPr lang="en-US" altLang="zh-CN"/>
              <a:t>7.http://www.cnpaf.net/</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48</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75758" y="226060"/>
            <a:ext cx="4765682" cy="560706"/>
          </a:xfrm>
        </p:spPr>
        <p:txBody>
          <a:bodyPr>
            <a:normAutofit fontScale="90000"/>
          </a:bodyPr>
          <a:lstStyle/>
          <a:p>
            <a:pPr lvl="0"/>
            <a:r>
              <a:rPr lang="zh-CN" altLang="en-US" sz="2800"/>
              <a:t>1.1 TCP/IP协议体系结构</a:t>
            </a:r>
            <a:br>
              <a:rPr lang="zh-CN" altLang="en-US" sz="2800"/>
            </a:br>
            <a:endParaRPr lang="zh-CN" altLang="en-US" sz="2800"/>
          </a:p>
        </p:txBody>
      </p:sp>
      <p:sp>
        <p:nvSpPr>
          <p:cNvPr id="4" name="内容占位符 3"/>
          <p:cNvSpPr>
            <a:spLocks noGrp="1"/>
          </p:cNvSpPr>
          <p:nvPr>
            <p:ph idx="1"/>
          </p:nvPr>
        </p:nvSpPr>
        <p:spPr>
          <a:xfrm>
            <a:off x="622935" y="908050"/>
            <a:ext cx="10777855" cy="4198620"/>
          </a:xfrm>
        </p:spPr>
        <p:txBody>
          <a:bodyPr/>
          <a:lstStyle/>
          <a:p>
            <a:pPr marL="0" indent="0">
              <a:buNone/>
            </a:pPr>
            <a:r>
              <a:rPr lang="zh-CN" altLang="en-US">
                <a:latin typeface="宋体" panose="02010600030101010101" pitchFamily="2" charset="-122"/>
                <a:ea typeface="宋体" panose="02010600030101010101" pitchFamily="2" charset="-122"/>
                <a:sym typeface="+mn-ea"/>
              </a:rPr>
              <a:t>1.1.1 TCP/IP协议分层</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    </a:t>
            </a:r>
          </a:p>
          <a:p>
            <a:pPr marL="0" indent="0">
              <a:buNone/>
            </a:pPr>
            <a:r>
              <a:rPr lang="zh-CN" altLang="en-US">
                <a:latin typeface="宋体" panose="02010600030101010101" pitchFamily="2" charset="-122"/>
                <a:ea typeface="宋体" panose="02010600030101010101" pitchFamily="2" charset="-122"/>
                <a:sym typeface="+mn-ea"/>
              </a:rPr>
              <a:t>    TCP/IP协议实际是指的一个四层协议系统，往往也称为TCP/IP协议族。</a:t>
            </a:r>
          </a:p>
          <a:p>
            <a:pPr marL="0" indent="0">
              <a:buNone/>
            </a:pPr>
            <a:endParaRPr lang="zh-CN" altLang="en-US">
              <a:latin typeface="宋体" panose="02010600030101010101" pitchFamily="2" charset="-122"/>
              <a:ea typeface="宋体" panose="02010600030101010101" pitchFamily="2" charset="-122"/>
              <a:sym typeface="+mn-ea"/>
            </a:endParaRPr>
          </a:p>
          <a:p>
            <a:pPr marL="0" indent="0">
              <a:buNone/>
            </a:pPr>
            <a:r>
              <a:rPr lang="zh-CN" altLang="en-US">
                <a:latin typeface="宋体" panose="02010600030101010101" pitchFamily="2" charset="-122"/>
                <a:ea typeface="宋体" panose="02010600030101010101" pitchFamily="2" charset="-122"/>
                <a:sym typeface="+mn-ea"/>
              </a:rPr>
              <a:t>    计算机网络基础课程中学习过的OSI/RM（Open System Interconnection/References Model，开放系统互联/参考模型）是七层结构，其与TCP/IP协议族分层情况的对应关系见图1-1所示。</a:t>
            </a:r>
          </a:p>
          <a:p>
            <a:pPr marL="0" indent="0">
              <a:buNone/>
            </a:pPr>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D9BB5D0-35E4-459D-AEF3-FE4D7C45CC19}" type="slidenum">
              <a:rPr lang="zh-CN" altLang="en-US" smtClean="0"/>
              <a:pPr/>
              <a:t>5</a:t>
            </a:fld>
            <a:endParaRPr lang="zh-CN" altLang="en-US"/>
          </a:p>
        </p:txBody>
      </p:sp>
      <p:pic>
        <p:nvPicPr>
          <p:cNvPr id="5" name="内容占位符 4"/>
          <p:cNvPicPr>
            <a:picLocks noGrp="1" noChangeAspect="1"/>
          </p:cNvPicPr>
          <p:nvPr>
            <p:ph idx="1"/>
          </p:nvPr>
        </p:nvPicPr>
        <p:blipFill>
          <a:blip r:embed="rId2" cstate="print"/>
          <a:stretch>
            <a:fillRect/>
          </a:stretch>
        </p:blipFill>
        <p:spPr>
          <a:xfrm>
            <a:off x="1717643" y="1169037"/>
            <a:ext cx="7442846" cy="4598677"/>
          </a:xfrm>
          <a:prstGeom prst="rect">
            <a:avLst/>
          </a:prstGeom>
        </p:spPr>
      </p:pic>
      <p:sp>
        <p:nvSpPr>
          <p:cNvPr id="12" name="文本框 11"/>
          <p:cNvSpPr txBox="1"/>
          <p:nvPr/>
        </p:nvSpPr>
        <p:spPr>
          <a:xfrm>
            <a:off x="2224373" y="130175"/>
            <a:ext cx="4924432" cy="457200"/>
          </a:xfrm>
          <a:prstGeom prst="rect">
            <a:avLst/>
          </a:prstGeom>
          <a:noFill/>
        </p:spPr>
        <p:txBody>
          <a:bodyPr wrap="square" rtlCol="0" anchor="t">
            <a:spAutoFit/>
          </a:bodyPr>
          <a:lstStyle/>
          <a:p>
            <a:r>
              <a:rPr lang="zh-CN" altLang="en-US" sz="2400">
                <a:sym typeface="+mn-ea"/>
              </a:rPr>
              <a:t>1.1 TCP/IP协议体系结构</a:t>
            </a:r>
            <a:endParaRPr lang="zh-CN" altLang="en-US" sz="2400" b="1">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5901" y="1179832"/>
            <a:ext cx="10947416" cy="5033017"/>
          </a:xfrm>
        </p:spPr>
        <p:txBody>
          <a:bodyPr/>
          <a:lstStyle/>
          <a:p>
            <a:r>
              <a:rPr lang="zh-CN" altLang="en-US">
                <a:latin typeface="宋体" panose="02010600030101010101" pitchFamily="2" charset="-122"/>
                <a:ea typeface="宋体" panose="02010600030101010101" pitchFamily="2" charset="-122"/>
                <a:sym typeface="+mn-ea"/>
              </a:rPr>
              <a:t>计算机网络中实际应用的网络协议是TCP/IP协议族</a:t>
            </a:r>
          </a:p>
          <a:p>
            <a:pPr marL="0" indent="0">
              <a:buNone/>
            </a:pP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TCP/IP的应用层大体上对应着OSI参考模型的应用层、表示层和会话层，TCP/IP的网络接口层对应着OSI的数据链路层和物理层，而传输层和网络层则在两个模型里都对应得很好。</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6</a:t>
            </a:fld>
            <a:endParaRPr lang="zh-CN" altLang="en-US"/>
          </a:p>
        </p:txBody>
      </p:sp>
      <p:sp>
        <p:nvSpPr>
          <p:cNvPr id="12" name="文本框 11"/>
          <p:cNvSpPr txBox="1"/>
          <p:nvPr/>
        </p:nvSpPr>
        <p:spPr>
          <a:xfrm>
            <a:off x="2224373" y="130175"/>
            <a:ext cx="4924432" cy="457200"/>
          </a:xfrm>
          <a:prstGeom prst="rect">
            <a:avLst/>
          </a:prstGeom>
          <a:noFill/>
        </p:spPr>
        <p:txBody>
          <a:bodyPr wrap="square" rtlCol="0" anchor="t">
            <a:spAutoFit/>
          </a:bodyPr>
          <a:lstStyle/>
          <a:p>
            <a:r>
              <a:rPr lang="zh-CN" altLang="en-US" sz="2400">
                <a:sym typeface="+mn-ea"/>
              </a:rPr>
              <a:t>1.1 TCP/IP协议体系结构</a:t>
            </a:r>
            <a:endParaRPr lang="zh-CN" altLang="en-US"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zh-CN" altLang="en-US">
                <a:latin typeface="宋体" panose="02010600030101010101" pitchFamily="2" charset="-122"/>
                <a:ea typeface="宋体" panose="02010600030101010101" pitchFamily="2" charset="-122"/>
                <a:sym typeface="+mn-ea"/>
              </a:rPr>
              <a:t>在计算机网络基础课程里已经学习过TCP/IP各层的具体功能。</a:t>
            </a:r>
          </a:p>
          <a:p>
            <a:pPr marL="0" indent="0">
              <a:buNone/>
            </a:pP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sym typeface="+mn-ea"/>
              </a:rPr>
              <a:t>链路层：也称作数据链路层或网络接口层，通常包括操作系统中的设备驱动程序和计算机中对应的网络接口卡。它们一起处理与电缆（或其他任何传输媒介）的物理接口细节。把链路层地址和网络层地址联系起来的协议有ARP（地址解析协议）和RARP（逆地址解析协议）。</a:t>
            </a:r>
          </a:p>
          <a:p>
            <a:r>
              <a:rPr lang="zh-CN" altLang="en-US">
                <a:latin typeface="宋体" panose="02010600030101010101" pitchFamily="2" charset="-122"/>
                <a:ea typeface="宋体" panose="02010600030101010101" pitchFamily="2" charset="-122"/>
                <a:sym typeface="+mn-ea"/>
              </a:rPr>
              <a:t>网络层，有时也称作互联网层，处理分组在网络中的活动，例如分组的选路。在TCP/IP协议族中，网络层协议包括IP协议（网际协议），ICMP协议（网际控制报文协议）以及IGMP协议（网际组管理协议）。</a:t>
            </a:r>
          </a:p>
          <a:p>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a:latin typeface="宋体" panose="02010600030101010101" pitchFamily="2" charset="-122"/>
                <a:ea typeface="宋体" panose="02010600030101010101" pitchFamily="2" charset="-122"/>
                <a:sym typeface="+mn-ea"/>
              </a:rPr>
              <a:t>传输层主要为两台主机上的应用程序提供端到端的通信。在TCP/IP协议族中，有两个互不相同的传输协议： TCP（传输控制协议）和UDP（用户数据报协议）。TCP为两台主机提供高可靠性的数据通信。UDP则为应用层提供一种非常简单的服务。</a:t>
            </a:r>
          </a:p>
          <a:p>
            <a:endParaRPr lang="zh-CN" altLang="en-US">
              <a:latin typeface="宋体" panose="02010600030101010101" pitchFamily="2" charset="-122"/>
              <a:ea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sym typeface="+mn-ea"/>
              </a:rPr>
              <a:t>应用层负责处理特定的应用程序细节。几乎各种不同的TCP/IP实现都会提供下面这些通用的应用程序： Telnet远程登录，SMTP（简单邮件传输协议)，FTP（文件传输协议)，HTTP（超文本传输协议）等。</a:t>
            </a:r>
            <a:br>
              <a:rPr lang="zh-CN" altLang="en-US">
                <a:latin typeface="宋体" panose="02010600030101010101" pitchFamily="2" charset="-122"/>
                <a:ea typeface="宋体" panose="02010600030101010101" pitchFamily="2" charset="-122"/>
                <a:sym typeface="+mn-ea"/>
              </a:rPr>
            </a:br>
            <a:r>
              <a:rPr lang="zh-CN" altLang="en-US">
                <a:latin typeface="宋体" panose="02010600030101010101" pitchFamily="2" charset="-122"/>
                <a:ea typeface="宋体" panose="02010600030101010101" pitchFamily="2" charset="-122"/>
                <a:sym typeface="+mn-ea"/>
              </a:rPr>
              <a:t>可以把TCP/IP各层的功能用表1-</a:t>
            </a:r>
            <a:r>
              <a:rPr lang="zh-CN" altLang="en-US" smtClean="0">
                <a:latin typeface="宋体" panose="02010600030101010101" pitchFamily="2" charset="-122"/>
                <a:ea typeface="宋体" panose="02010600030101010101" pitchFamily="2" charset="-122"/>
                <a:sym typeface="+mn-ea"/>
              </a:rPr>
              <a:t>1（</a:t>
            </a:r>
            <a:r>
              <a:rPr lang="en-US" altLang="zh-CN" smtClean="0">
                <a:latin typeface="宋体" panose="02010600030101010101" pitchFamily="2" charset="-122"/>
                <a:ea typeface="宋体" panose="02010600030101010101" pitchFamily="2" charset="-122"/>
                <a:sym typeface="+mn-ea"/>
              </a:rPr>
              <a:t>P2</a:t>
            </a:r>
            <a:r>
              <a:rPr lang="zh-CN" altLang="en-US" smtClean="0">
                <a:latin typeface="宋体" panose="02010600030101010101" pitchFamily="2" charset="-122"/>
                <a:ea typeface="宋体" panose="02010600030101010101" pitchFamily="2" charset="-122"/>
                <a:sym typeface="+mn-ea"/>
              </a:rPr>
              <a:t>）来</a:t>
            </a:r>
            <a:r>
              <a:rPr lang="zh-CN" altLang="en-US">
                <a:latin typeface="宋体" panose="02010600030101010101" pitchFamily="2" charset="-122"/>
                <a:ea typeface="宋体" panose="02010600030101010101" pitchFamily="2" charset="-122"/>
                <a:sym typeface="+mn-ea"/>
              </a:rPr>
              <a:t>集中表述。</a:t>
            </a:r>
            <a:endParaRPr lang="zh-CN" altLang="en-US">
              <a:latin typeface="宋体" panose="02010600030101010101" pitchFamily="2" charset="-122"/>
              <a:ea typeface="宋体" panose="02010600030101010101" pitchFamily="2" charset="-122"/>
            </a:endParaRPr>
          </a:p>
          <a:p>
            <a:endParaRPr lang="zh-CN" altLang="en-US"/>
          </a:p>
        </p:txBody>
      </p:sp>
      <p:sp>
        <p:nvSpPr>
          <p:cNvPr id="3" name="灯片编号占位符 2"/>
          <p:cNvSpPr>
            <a:spLocks noGrp="1"/>
          </p:cNvSpPr>
          <p:nvPr>
            <p:ph type="sldNum" sz="quarter" idx="12"/>
          </p:nvPr>
        </p:nvSpPr>
        <p:spPr/>
        <p:txBody>
          <a:bodyPr/>
          <a:lstStyle/>
          <a:p>
            <a:fld id="{7D9BB5D0-35E4-459D-AEF3-FE4D7C45CC19}" type="slidenum">
              <a:rPr lang="zh-CN" altLang="en-US" smtClean="0"/>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5">
      <a:dk1>
        <a:sysClr val="windowText" lastClr="000000"/>
      </a:dk1>
      <a:lt1>
        <a:sysClr val="window" lastClr="FFFFFF"/>
      </a:lt1>
      <a:dk2>
        <a:srgbClr val="44546A"/>
      </a:dk2>
      <a:lt2>
        <a:srgbClr val="E7E6E6"/>
      </a:lt2>
      <a:accent1>
        <a:srgbClr val="0070BE"/>
      </a:accent1>
      <a:accent2>
        <a:srgbClr val="7F7F7F"/>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enet模板-1">
  <a:themeElements>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fontScheme name="">
      <a:majorFont>
        <a:latin typeface="Arial"/>
        <a:ea typeface="黑体"/>
        <a:cs typeface=""/>
      </a:majorFont>
      <a:minorFont>
        <a:latin typeface="Arial"/>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1B525F"/>
        </a:dk1>
        <a:lt1>
          <a:srgbClr val="FFFFFF"/>
        </a:lt1>
        <a:dk2>
          <a:srgbClr val="339966"/>
        </a:dk2>
        <a:lt2>
          <a:srgbClr val="DDDDDD"/>
        </a:lt2>
        <a:accent1>
          <a:srgbClr val="C5BA6B"/>
        </a:accent1>
        <a:accent2>
          <a:srgbClr val="669900"/>
        </a:accent2>
        <a:accent3>
          <a:srgbClr val="FFFFFF"/>
        </a:accent3>
        <a:accent4>
          <a:srgbClr val="154551"/>
        </a:accent4>
        <a:accent5>
          <a:srgbClr val="DED9BA"/>
        </a:accent5>
        <a:accent6>
          <a:srgbClr val="5B89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5BA"/>
        </a:accent5>
        <a:accent6>
          <a:srgbClr val="0089E5"/>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
        <a:dk1>
          <a:srgbClr val="17347D"/>
        </a:dk1>
        <a:lt1>
          <a:srgbClr val="FFFFFF"/>
        </a:lt1>
        <a:dk2>
          <a:srgbClr val="3366CC"/>
        </a:dk2>
        <a:lt2>
          <a:srgbClr val="DDDDDD"/>
        </a:lt2>
        <a:accent1>
          <a:srgbClr val="77B7E7"/>
        </a:accent1>
        <a:accent2>
          <a:srgbClr val="45AB7D"/>
        </a:accent2>
        <a:accent3>
          <a:srgbClr val="FFFFFF"/>
        </a:accent3>
        <a:accent4>
          <a:srgbClr val="122B6B"/>
        </a:accent4>
        <a:accent5>
          <a:srgbClr val="BED7F1"/>
        </a:accent5>
        <a:accent6>
          <a:srgbClr val="3D997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7169</Words>
  <Application>Microsoft Office PowerPoint</Application>
  <PresentationFormat>宽屏</PresentationFormat>
  <Paragraphs>257</Paragraphs>
  <Slides>49</Slides>
  <Notes>0</Notes>
  <HiddenSlides>0</HiddenSlides>
  <MMClips>0</MMClips>
  <ScaleCrop>false</ScaleCrop>
  <HeadingPairs>
    <vt:vector size="8" baseType="variant">
      <vt:variant>
        <vt:lpstr>已用的字体</vt:lpstr>
      </vt:variant>
      <vt:variant>
        <vt:i4>5</vt:i4>
      </vt:variant>
      <vt:variant>
        <vt:lpstr>主题</vt:lpstr>
      </vt:variant>
      <vt:variant>
        <vt:i4>3</vt:i4>
      </vt:variant>
      <vt:variant>
        <vt:lpstr>嵌入 OLE 服务器</vt:lpstr>
      </vt:variant>
      <vt:variant>
        <vt:i4>0</vt:i4>
      </vt:variant>
      <vt:variant>
        <vt:lpstr>幻灯片标题</vt:lpstr>
      </vt:variant>
      <vt:variant>
        <vt:i4>49</vt:i4>
      </vt:variant>
    </vt:vector>
  </HeadingPairs>
  <TitlesOfParts>
    <vt:vector size="57" baseType="lpstr">
      <vt:lpstr>黑体</vt:lpstr>
      <vt:lpstr>宋体</vt:lpstr>
      <vt:lpstr>Arial</vt:lpstr>
      <vt:lpstr>Calibri</vt:lpstr>
      <vt:lpstr>Wingdings</vt:lpstr>
      <vt:lpstr>Benet模板-1</vt:lpstr>
      <vt:lpstr>1_Office 主题</vt:lpstr>
      <vt:lpstr>1_Benet模板-1</vt:lpstr>
      <vt:lpstr>第1章  TCP/IP协议概述</vt:lpstr>
      <vt:lpstr> TCP/IP(Transmission Control Protocol/Internet Protocol)     TCP/IP起源于二十世纪60年代末美国的分组交换网络项目，随着二十世纪八十年代Internet的诞生而盛行，是今天计算机网络特别是Internet的基础，也是计算机网络的事实工业标准。  </vt:lpstr>
      <vt:lpstr>    TCP/IP协议是一组开放式协议，可以进行任何组合间的通信，能够满足长距离互联系统的要求，同时分组交换的方式使得网络中只要存在有效路由，网络通信就是可以可靠进行的。      </vt:lpstr>
      <vt:lpstr>PowerPoint 演示文稿</vt:lpstr>
      <vt:lpstr>1.1 TCP/IP协议体系结构 </vt:lpstr>
      <vt:lpstr>PowerPoint 演示文稿</vt:lpstr>
      <vt:lpstr>PowerPoint 演示文稿</vt:lpstr>
      <vt:lpstr>PowerPoint 演示文稿</vt:lpstr>
      <vt:lpstr>PowerPoint 演示文稿</vt:lpstr>
      <vt:lpstr> </vt:lpstr>
      <vt:lpstr>   </vt:lpstr>
      <vt:lpstr>PowerPoint 演示文稿</vt:lpstr>
      <vt:lpstr>PowerPoint 演示文稿</vt:lpstr>
      <vt:lpstr> </vt:lpstr>
      <vt:lpstr>PowerPoint 演示文稿</vt:lpstr>
      <vt:lpstr>PowerPoint 演示文稿</vt:lpstr>
      <vt:lpstr>    </vt:lpstr>
      <vt:lpstr>PowerPoint 演示文稿</vt:lpstr>
      <vt:lpstr> </vt:lpstr>
      <vt:lpstr>PowerPoint 演示文稿</vt:lpstr>
      <vt:lpstr> 1.2 封装与分用 </vt:lpstr>
      <vt:lpstr> 1.2 封装与分用 </vt:lpstr>
      <vt:lpstr>PowerPoint 演示文稿</vt:lpstr>
      <vt:lpstr> 1.2 封装与分用 </vt:lpstr>
      <vt:lpstr> </vt:lpstr>
      <vt:lpstr>PowerPoint 演示文稿</vt:lpstr>
      <vt:lpstr>PowerPoint 演示文稿</vt:lpstr>
      <vt:lpstr> 1.2 封装与分用 </vt:lpstr>
      <vt:lpstr> 1.3 RFC </vt:lpstr>
      <vt:lpstr>PowerPoint 演示文稿</vt:lpstr>
      <vt:lpstr> </vt:lpstr>
      <vt:lpstr> 1.3 RFC </vt:lpstr>
      <vt:lpstr> 1.3 RFC </vt:lpstr>
      <vt:lpstr>PowerPoint 演示文稿</vt:lpstr>
      <vt:lpstr> 1.3 RFC </vt:lpstr>
      <vt:lpstr>PowerPoint 演示文稿</vt:lpstr>
      <vt:lpstr> 1.3 RFC </vt:lpstr>
      <vt:lpstr> 1.3 RFC </vt:lpstr>
      <vt:lpstr>1.4 应用编程接口</vt:lpstr>
      <vt:lpstr> </vt:lpstr>
      <vt:lpstr>PowerPoint 演示文稿</vt:lpstr>
      <vt:lpstr>1.4 应用编程接口</vt:lpstr>
      <vt:lpstr>  </vt:lpstr>
      <vt:lpstr>PowerPoint 演示文稿</vt:lpstr>
      <vt:lpstr>1.4 应用编程接口</vt:lpstr>
      <vt:lpstr>PowerPoint 演示文稿</vt:lpstr>
      <vt:lpstr>1.5 小结</vt:lpstr>
      <vt:lpstr>1.5 小结</vt:lpstr>
      <vt:lpstr>参考资料或网址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JC</dc:creator>
  <cp:lastModifiedBy>Administrator</cp:lastModifiedBy>
  <cp:revision>41</cp:revision>
  <dcterms:created xsi:type="dcterms:W3CDTF">2016-07-22T09:42:00Z</dcterms:created>
  <dcterms:modified xsi:type="dcterms:W3CDTF">2019-09-01T13:24:03Z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