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2" r:id="rId2"/>
    <p:sldMasterId id="2147483656" r:id="rId3"/>
    <p:sldMasterId id="2147483660" r:id="rId4"/>
    <p:sldMasterId id="2147483664" r:id="rId5"/>
    <p:sldMasterId id="2147483668" r:id="rId6"/>
  </p:sldMasterIdLst>
  <p:notesMasterIdLst>
    <p:notesMasterId r:id="rId75"/>
  </p:notesMasterIdLst>
  <p:sldIdLst>
    <p:sldId id="256" r:id="rId7"/>
    <p:sldId id="257" r:id="rId8"/>
    <p:sldId id="258" r:id="rId9"/>
    <p:sldId id="259" r:id="rId10"/>
    <p:sldId id="321" r:id="rId11"/>
    <p:sldId id="260" r:id="rId12"/>
    <p:sldId id="261" r:id="rId13"/>
    <p:sldId id="262" r:id="rId14"/>
    <p:sldId id="263" r:id="rId15"/>
    <p:sldId id="264" r:id="rId16"/>
    <p:sldId id="265" r:id="rId17"/>
    <p:sldId id="266" r:id="rId18"/>
    <p:sldId id="267" r:id="rId19"/>
    <p:sldId id="269" r:id="rId20"/>
    <p:sldId id="268" r:id="rId21"/>
    <p:sldId id="270" r:id="rId22"/>
    <p:sldId id="271" r:id="rId23"/>
    <p:sldId id="272" r:id="rId24"/>
    <p:sldId id="273" r:id="rId25"/>
    <p:sldId id="274" r:id="rId26"/>
    <p:sldId id="275" r:id="rId27"/>
    <p:sldId id="276" r:id="rId28"/>
    <p:sldId id="277" r:id="rId29"/>
    <p:sldId id="278" r:id="rId30"/>
    <p:sldId id="381"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1" r:id="rId53"/>
    <p:sldId id="300" r:id="rId54"/>
    <p:sldId id="302" r:id="rId55"/>
    <p:sldId id="303" r:id="rId56"/>
    <p:sldId id="382" r:id="rId57"/>
    <p:sldId id="304" r:id="rId58"/>
    <p:sldId id="305" r:id="rId59"/>
    <p:sldId id="306" r:id="rId60"/>
    <p:sldId id="307" r:id="rId61"/>
    <p:sldId id="308" r:id="rId62"/>
    <p:sldId id="309" r:id="rId63"/>
    <p:sldId id="310" r:id="rId64"/>
    <p:sldId id="311" r:id="rId65"/>
    <p:sldId id="312" r:id="rId66"/>
    <p:sldId id="313" r:id="rId67"/>
    <p:sldId id="383" r:id="rId68"/>
    <p:sldId id="314" r:id="rId69"/>
    <p:sldId id="315" r:id="rId70"/>
    <p:sldId id="318" r:id="rId71"/>
    <p:sldId id="320" r:id="rId72"/>
    <p:sldId id="384" r:id="rId73"/>
    <p:sldId id="424"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varScale="1">
        <p:scale>
          <a:sx n="55" d="100"/>
          <a:sy n="55" d="100"/>
        </p:scale>
        <p:origin x="102" y="5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2019/10/10 Thursday</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2019/10/10 Thursday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vmlDrawing" Target="../drawings/vmlDrawing2.vml"/><Relationship Id="rId4" Type="http://schemas.openxmlformats.org/officeDocument/2006/relationships/theme" Target="../theme/theme2.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vmlDrawing" Target="../drawings/vmlDrawing3.vml"/><Relationship Id="rId4" Type="http://schemas.openxmlformats.org/officeDocument/2006/relationships/theme" Target="../theme/theme3.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4.bin"/><Relationship Id="rId5" Type="http://schemas.openxmlformats.org/officeDocument/2006/relationships/vmlDrawing" Target="../drawings/vmlDrawing4.vml"/><Relationship Id="rId4" Type="http://schemas.openxmlformats.org/officeDocument/2006/relationships/theme" Target="../theme/theme4.xml"/><Relationship Id="rId9"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5.bin"/><Relationship Id="rId5" Type="http://schemas.openxmlformats.org/officeDocument/2006/relationships/vmlDrawing" Target="../drawings/vmlDrawing5.vml"/><Relationship Id="rId4" Type="http://schemas.openxmlformats.org/officeDocument/2006/relationships/theme" Target="../theme/theme5.xml"/><Relationship Id="rId9"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6.bin"/><Relationship Id="rId5" Type="http://schemas.openxmlformats.org/officeDocument/2006/relationships/vmlDrawing" Target="../drawings/vmlDrawing6.vml"/><Relationship Id="rId4" Type="http://schemas.openxmlformats.org/officeDocument/2006/relationships/theme" Target="../theme/theme6.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1027"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2051"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6147"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10243"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14339"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18435"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第5章 ICMP协议分析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5.2.2 ICMP报文类型</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将在网络里传送数据过程中需要报告给数据发送者的错误用一个预定义好的消息集合来表示，每一种消息都提供专用的功能，并用ICMP类型和代码来表示。对网络控制或探测的其他功能，ICMP也提供了相应的类型和代码来处理。</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ICMP报文虽然细分为很多类，但总的来看可以分为如表5-1所示的两大类：差错报告和查询报文，也常有把差错报告进一步分为差错报告和控制报文的。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报文的不同功能由报文中的类型字段和代码字段来共同决定。</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10</a:t>
            </a:fld>
            <a:endParaRPr lang="zh-CN" altLang="en-US"/>
          </a:p>
        </p:txBody>
      </p:sp>
      <p:pic>
        <p:nvPicPr>
          <p:cNvPr id="6" name="图片 5"/>
          <p:cNvPicPr>
            <a:picLocks noChangeAspect="1"/>
          </p:cNvPicPr>
          <p:nvPr/>
        </p:nvPicPr>
        <p:blipFill>
          <a:blip r:embed="rId2" cstate="print"/>
          <a:stretch>
            <a:fillRect/>
          </a:stretch>
        </p:blipFill>
        <p:spPr>
          <a:xfrm>
            <a:off x="50165" y="1153795"/>
            <a:ext cx="12230735" cy="4911725"/>
          </a:xfrm>
          <a:prstGeom prst="rect">
            <a:avLst/>
          </a:prstGeom>
        </p:spPr>
      </p:pic>
      <p:sp>
        <p:nvSpPr>
          <p:cNvPr id="7" name="标题 4"/>
          <p:cNvSpPr>
            <a:spLocks noGrp="1"/>
          </p:cNvSpPr>
          <p:nvPr/>
        </p:nvSpPr>
        <p:spPr>
          <a:xfrm>
            <a:off x="182499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066800"/>
            <a:ext cx="10948670" cy="517080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ICMP所有报文类型字段可以有15个不同的值，用以描述特定类型的ICMP报文。其中类型15和16已废弃不用。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大多数ICMP报文还使用代码字段的值来进一步描述不同的条件。</a:t>
            </a:r>
          </a:p>
          <a:p>
            <a:r>
              <a:rPr lang="zh-CN" altLang="en-US">
                <a:solidFill>
                  <a:schemeClr val="bg2">
                    <a:lumMod val="10000"/>
                  </a:schemeClr>
                </a:solidFill>
                <a:latin typeface="宋体" panose="02010600030101010101" pitchFamily="2" charset="-122"/>
                <a:ea typeface="宋体" panose="02010600030101010101" pitchFamily="2" charset="-122"/>
                <a:sym typeface="+mn-ea"/>
              </a:rPr>
              <a:t>根据不同的ICMP报文类型和代码，ICMP报文的其他部分也有不同的内容，本章将分别对各类主要报文及其用途做详细介绍。</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11</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5.2.3 ICMP差错报告</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1．ICMP差错报告的特点</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ICMP差错报告具有以下特点：</a:t>
            </a:r>
          </a:p>
          <a:p>
            <a:pPr lvl="1">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只报告差错，但不负责纠正错误，纠错工作留给高层协议去处理；</a:t>
            </a:r>
          </a:p>
          <a:p>
            <a:pPr lvl="1">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发现出错的设备只向信源报告差错；</a:t>
            </a:r>
          </a:p>
          <a:p>
            <a:pPr lvl="1">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差错报告作为一般数据传输，不享受特别优先权和可靠性；</a:t>
            </a:r>
          </a:p>
          <a:p>
            <a:pPr lvl="1">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产生ICMP差错报告的同时，会丢弃出错的IP数据报。</a:t>
            </a:r>
            <a:endParaRPr lang="zh-CN" altLang="en-US" sz="280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12</a:t>
            </a:fld>
            <a:endParaRPr lang="zh-CN" altLang="en-US"/>
          </a:p>
        </p:txBody>
      </p:sp>
      <p:sp>
        <p:nvSpPr>
          <p:cNvPr id="7" name="标题 4"/>
          <p:cNvSpPr>
            <a:spLocks noGrp="1"/>
          </p:cNvSpPr>
          <p:nvPr/>
        </p:nvSpPr>
        <p:spPr>
          <a:xfrm>
            <a:off x="182499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要注意的是下列情况下是不会产生ICMP差错报文的：</a:t>
            </a:r>
          </a:p>
          <a:p>
            <a:pPr marL="914400" lvl="1" indent="-457200">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在对ICMP差错报文进行响应时，永远不会生成另一份ICMP差错报文，但ICMP查询报文可以产生ICMP差错；</a:t>
            </a:r>
          </a:p>
          <a:p>
            <a:pPr marL="914400" lvl="1" indent="-457200">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广播或多播的IP数据报；</a:t>
            </a:r>
          </a:p>
          <a:p>
            <a:pPr marL="914400" lvl="1" indent="-457200">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作为链路层广播的数据报；</a:t>
            </a:r>
          </a:p>
          <a:p>
            <a:pPr marL="914400" lvl="1" indent="-457200">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不是IP分片的第一片；</a:t>
            </a:r>
          </a:p>
          <a:p>
            <a:pPr marL="914400" lvl="1" indent="-457200">
              <a:buFont typeface="Wingdings" panose="05000000000000000000" charset="0"/>
              <a:buChar char="ü"/>
            </a:pPr>
            <a:r>
              <a:rPr lang="zh-CN" altLang="en-US" sz="2800">
                <a:solidFill>
                  <a:schemeClr val="bg2">
                    <a:lumMod val="10000"/>
                  </a:schemeClr>
                </a:solidFill>
                <a:latin typeface="宋体" panose="02010600030101010101" pitchFamily="2" charset="-122"/>
                <a:ea typeface="宋体" panose="02010600030101010101" pitchFamily="2" charset="-122"/>
                <a:sym typeface="+mn-ea"/>
              </a:rPr>
              <a:t>源地址是零、环回地址、广播或多播地址。</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13</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98855"/>
            <a:ext cx="10948670" cy="5238750"/>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当发送一份ICMP差错报文时，报文始终包含产生ICMP差错的IP报文的首部和IP报文中数据的前8个字节。</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样，接收ICMP差错报文的模块就会把它与某个特定的协议（根据IP数据报首部中的协议字段来判断）和用户进程（根据包含在IP数据报前8个字节中的TCP或UDP报文首部中的TCP或UDP端口号来判断）联系起来，进而可以进行针对性的处理。</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ICMP差错报文主要有目标不可达、时间超时和参数问题，源站抑制和路由重定向是具有控制作用的差错报文。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14</a:t>
            </a:fld>
            <a:endParaRPr lang="zh-CN" altLang="en-US"/>
          </a:p>
        </p:txBody>
      </p:sp>
      <p:sp>
        <p:nvSpPr>
          <p:cNvPr id="7" name="标题 4"/>
          <p:cNvSpPr>
            <a:spLocks noGrp="1"/>
          </p:cNvSpPr>
          <p:nvPr/>
        </p:nvSpPr>
        <p:spPr>
          <a:xfrm>
            <a:off x="182499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2．ICMP目标不可达</a:t>
            </a:r>
          </a:p>
          <a:p>
            <a:r>
              <a:rPr lang="zh-CN" altLang="en-US">
                <a:solidFill>
                  <a:schemeClr val="bg2">
                    <a:lumMod val="10000"/>
                  </a:schemeClr>
                </a:solidFill>
                <a:latin typeface="宋体" panose="02010600030101010101" pitchFamily="2" charset="-122"/>
                <a:ea typeface="宋体" panose="02010600030101010101" pitchFamily="2" charset="-122"/>
                <a:sym typeface="+mn-ea"/>
              </a:rPr>
              <a:t>目标不可达差错报文主要用于当路由和传输错误阻止IP数据报抵达其目的地时计入文档。</a:t>
            </a:r>
          </a:p>
          <a:p>
            <a:r>
              <a:rPr lang="zh-CN" altLang="en-US">
                <a:solidFill>
                  <a:schemeClr val="bg2">
                    <a:lumMod val="10000"/>
                  </a:schemeClr>
                </a:solidFill>
                <a:latin typeface="宋体" panose="02010600030101010101" pitchFamily="2" charset="-122"/>
                <a:ea typeface="宋体" panose="02010600030101010101" pitchFamily="2" charset="-122"/>
                <a:sym typeface="+mn-ea"/>
              </a:rPr>
              <a:t>网关在寻找路由和转发数据报的时候，可能因为各种原因不能够转发成功，比如目标机不在运行中（关机或故障）、目标地址不存在或者网络没有去往目标的路由。这时网关都会产生目标不可达的ICMP差错返回给源主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15</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16</a:t>
            </a:fld>
            <a:endParaRPr lang="zh-CN" altLang="en-US"/>
          </a:p>
        </p:txBody>
      </p:sp>
      <p:sp>
        <p:nvSpPr>
          <p:cNvPr id="3" name="标题 4"/>
          <p:cNvSpPr>
            <a:spLocks noGrp="1"/>
          </p:cNvSpPr>
          <p:nvPr/>
        </p:nvSpPr>
        <p:spPr>
          <a:xfrm>
            <a:off x="1372634" y="167093"/>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
        <p:nvSpPr>
          <p:cNvPr id="4" name="内容占位符 2"/>
          <p:cNvSpPr>
            <a:spLocks noGrp="1"/>
          </p:cNvSpPr>
          <p:nvPr/>
        </p:nvSpPr>
        <p:spPr>
          <a:xfrm>
            <a:off x="270791" y="960918"/>
            <a:ext cx="10948670" cy="3086100"/>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目标不可达，需要区分的不同情况比较多，代码的值就十分的重要。</a:t>
            </a:r>
          </a:p>
          <a:p>
            <a:r>
              <a:rPr lang="zh-CN" altLang="en-US">
                <a:solidFill>
                  <a:schemeClr val="bg2">
                    <a:lumMod val="10000"/>
                  </a:schemeClr>
                </a:solidFill>
                <a:latin typeface="宋体" panose="02010600030101010101" pitchFamily="2" charset="-122"/>
                <a:ea typeface="宋体" panose="02010600030101010101" pitchFamily="2" charset="-122"/>
                <a:sym typeface="+mn-ea"/>
              </a:rPr>
              <a:t>报文格式如图</a:t>
            </a:r>
            <a:r>
              <a:rPr lang="en-US" altLang="zh-CN">
                <a:solidFill>
                  <a:schemeClr val="bg2">
                    <a:lumMod val="10000"/>
                  </a:schemeClr>
                </a:solidFill>
                <a:latin typeface="宋体" panose="02010600030101010101" pitchFamily="2" charset="-122"/>
                <a:ea typeface="宋体" panose="02010600030101010101" pitchFamily="2" charset="-122"/>
                <a:sym typeface="+mn-ea"/>
              </a:rPr>
              <a:t>5-3</a:t>
            </a:r>
            <a:r>
              <a:rPr lang="zh-CN" altLang="en-US">
                <a:solidFill>
                  <a:schemeClr val="bg2">
                    <a:lumMod val="10000"/>
                  </a:schemeClr>
                </a:solidFill>
                <a:latin typeface="宋体" panose="02010600030101010101" pitchFamily="2" charset="-122"/>
                <a:ea typeface="宋体" panose="02010600030101010101" pitchFamily="2" charset="-122"/>
                <a:sym typeface="+mn-ea"/>
              </a:rPr>
              <a:t>，对应的代码及含义如表5-2所示。处理方法请参阅参考文献或有关教材。</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5" name="图片 4"/>
          <p:cNvPicPr>
            <a:picLocks noChangeAspect="1"/>
          </p:cNvPicPr>
          <p:nvPr/>
        </p:nvPicPr>
        <p:blipFill>
          <a:blip r:embed="rId4" cstate="print"/>
          <a:stretch>
            <a:fillRect/>
          </a:stretch>
        </p:blipFill>
        <p:spPr>
          <a:xfrm>
            <a:off x="2073533" y="2834530"/>
            <a:ext cx="7470775" cy="365569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17</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40335" y="1012825"/>
            <a:ext cx="12988290" cy="51993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7282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从表5-2可以看出，所谓目标有4个层次的概念，从大到小依次为网络、主机、协议和端口，各层次存在相应的依赖关系。</a:t>
            </a:r>
          </a:p>
          <a:p>
            <a:r>
              <a:rPr lang="zh-CN" altLang="en-US">
                <a:solidFill>
                  <a:schemeClr val="bg2">
                    <a:lumMod val="10000"/>
                  </a:schemeClr>
                </a:solidFill>
                <a:latin typeface="宋体" panose="02010600030101010101" pitchFamily="2" charset="-122"/>
                <a:ea typeface="宋体" panose="02010600030101010101" pitchFamily="2" charset="-122"/>
                <a:sym typeface="+mn-ea"/>
              </a:rPr>
              <a:t>例如全局性的协议地址便包括网络地址、主机地址和协议地址，全局性的主机地址则包含网络地址和主机地址，否则不能在Internet上使用。</a:t>
            </a:r>
          </a:p>
          <a:p>
            <a:r>
              <a:rPr lang="zh-CN" altLang="en-US">
                <a:solidFill>
                  <a:schemeClr val="bg2">
                    <a:lumMod val="10000"/>
                  </a:schemeClr>
                </a:solidFill>
                <a:latin typeface="宋体" panose="02010600030101010101" pitchFamily="2" charset="-122"/>
                <a:ea typeface="宋体" panose="02010600030101010101" pitchFamily="2" charset="-122"/>
                <a:sym typeface="+mn-ea"/>
              </a:rPr>
              <a:t>发往某个协议地址则可能引发网络不可达、主机不可达或协议不可达错误。</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由于寻找路由是基于网络地址的，所以网络不可达说明存在寻找路由故障。</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18</a:t>
            </a:fld>
            <a:endParaRPr lang="zh-CN" altLang="en-US"/>
          </a:p>
        </p:txBody>
      </p:sp>
      <p:sp>
        <p:nvSpPr>
          <p:cNvPr id="7" name="标题 4"/>
          <p:cNvSpPr>
            <a:spLocks noGrp="1"/>
          </p:cNvSpPr>
          <p:nvPr/>
        </p:nvSpPr>
        <p:spPr>
          <a:xfrm>
            <a:off x="182499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24749" y="43180"/>
            <a:ext cx="8641096" cy="560389"/>
          </a:xfrm>
        </p:spPr>
        <p:txBody>
          <a:bodyPr/>
          <a:lstStyle/>
          <a:p>
            <a:r>
              <a:rPr lang="zh-CN" altLang="en-US" sz="2800">
                <a:sym typeface="+mn-ea"/>
              </a:rPr>
              <a:t>第5章 ICMP</a:t>
            </a:r>
            <a:r>
              <a:rPr lang="zh-CN" altLang="en-US" sz="2800">
                <a:solidFill>
                  <a:schemeClr val="tx1"/>
                </a:solidFill>
                <a:sym typeface="+mn-ea"/>
              </a:rPr>
              <a:t>协议</a:t>
            </a:r>
            <a:r>
              <a:rPr lang="zh-CN" altLang="en-US" sz="2800">
                <a:sym typeface="+mn-ea"/>
              </a:rPr>
              <a:t>分析</a:t>
            </a: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5" name="内容占位符 4"/>
          <p:cNvSpPr>
            <a:spLocks noGrp="1"/>
          </p:cNvSpPr>
          <p:nvPr>
            <p:ph idx="1"/>
          </p:nvPr>
        </p:nvSpPr>
        <p:spPr>
          <a:xfrm>
            <a:off x="622300" y="1021080"/>
            <a:ext cx="10948670" cy="5216525"/>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IP负责把数据从一个网络传送到到另一个网络，而IP协议自身没有差错控制机制，如果在传递中出现因某种原因不能够发送IP数据，ICMP就被利用来传递差错报文以及其他需要注意的信息。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作为一个重要的错误处理和信息处理协议，ICMP是TCP/IP协议族中不可或缺的一部分。</a:t>
            </a:r>
          </a:p>
          <a:p>
            <a:r>
              <a:rPr lang="zh-CN" altLang="en-US">
                <a:solidFill>
                  <a:schemeClr val="bg2">
                    <a:lumMod val="10000"/>
                  </a:schemeClr>
                </a:solidFill>
                <a:latin typeface="宋体" panose="02010600030101010101" pitchFamily="2" charset="-122"/>
                <a:ea typeface="宋体" panose="02010600030101010101" pitchFamily="2" charset="-122"/>
                <a:sym typeface="+mn-ea"/>
              </a:rPr>
              <a:t>本章讨论ICMP报文的类型、结构及各种ICMP报文的应用，分析ICMP回显请求与应答、ICMP重定向差错报文格式和工作过程，介绍Ping程序和traceroute程序的用法和工作过程、IP记录路由选项、时间戳选项和源站选路选项等有关内容。</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8361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如果出现主机不可达错误，则必然不会发生网络不可到达的故障，而且说明寻找路由是正常的。因此主机不可到达的问题是传输过程中的问题。</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协议和端口不可达，这两种报文涉及更高级的协议，由目标主机本身所产生。实际上是IP报文虽然到达目标主机，但是没有办法被高层应用软件接收。</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19</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3．时间超时</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在Internet网络中为了防止出现路由循环，TCP/IP采取了两个措施，一个是每个IP数据报的报头设置TTL（Time To Live，生存时间）域，第二是对分片数据报采用定时器计数。</a:t>
            </a:r>
          </a:p>
          <a:p>
            <a:r>
              <a:rPr lang="zh-CN" altLang="en-US">
                <a:solidFill>
                  <a:schemeClr val="bg2">
                    <a:lumMod val="10000"/>
                  </a:schemeClr>
                </a:solidFill>
                <a:latin typeface="宋体" panose="02010600030101010101" pitchFamily="2" charset="-122"/>
                <a:ea typeface="宋体" panose="02010600030101010101" pitchFamily="2" charset="-122"/>
                <a:sym typeface="+mn-ea"/>
              </a:rPr>
              <a:t>其核心思想就是通过定时来限制数据包在网络中的逗留时间，以防出现不可忍受的传输延迟，从而提高网络的传输率。</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20</a:t>
            </a:fld>
            <a:endParaRPr lang="zh-CN" altLang="en-US"/>
          </a:p>
        </p:txBody>
      </p:sp>
      <p:sp>
        <p:nvSpPr>
          <p:cNvPr id="7" name="标题 4"/>
          <p:cNvSpPr>
            <a:spLocks noGrp="1"/>
          </p:cNvSpPr>
          <p:nvPr/>
        </p:nvSpPr>
        <p:spPr>
          <a:xfrm>
            <a:off x="182499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100520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在上述措施中一旦报文的定时时间到，网关或信宿机都要立即抛弃本数据报并向信源机发送ICMP时间超时报告。</a:t>
            </a:r>
          </a:p>
          <a:p>
            <a:r>
              <a:rPr lang="zh-CN" altLang="en-US">
                <a:solidFill>
                  <a:schemeClr val="bg2">
                    <a:lumMod val="10000"/>
                  </a:schemeClr>
                </a:solidFill>
                <a:latin typeface="宋体" panose="02010600030101010101" pitchFamily="2" charset="-122"/>
                <a:ea typeface="宋体" panose="02010600030101010101" pitchFamily="2" charset="-122"/>
                <a:sym typeface="+mn-ea"/>
              </a:rPr>
              <a:t>网络上所有的路由器都不会转发超时的报文。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时间超时差错报文用于指示IP数据包的TTL或分片IP数据报的重组定时器超时，其类型为11，代码取值为0或1，其中0代表TTL超时错误，1代表分片重组超时。</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在路径探测中，超时报文也具有特别的重要作用，内容在后面介绍。</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21</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1727" y="998856"/>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4．参数问题</a:t>
            </a:r>
          </a:p>
          <a:p>
            <a:r>
              <a:rPr lang="zh-CN" altLang="en-US">
                <a:solidFill>
                  <a:schemeClr val="bg2">
                    <a:lumMod val="10000"/>
                  </a:schemeClr>
                </a:solidFill>
                <a:latin typeface="宋体" panose="02010600030101010101" pitchFamily="2" charset="-122"/>
                <a:ea typeface="宋体" panose="02010600030101010101" pitchFamily="2" charset="-122"/>
                <a:sym typeface="+mn-ea"/>
              </a:rPr>
              <a:t>参数问题主要是用于指示在入站数据包的IP首部的数据或者IP选项的数据发生了某些问题，网关或主机不得不抛弃数据报的时候，便会向源主机发送参数错误的ICMP报文。</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ICMP参数问题差错报文的功能很弱，仅能够指出报文首部中引起故障的字节，对一些模糊的问题进行表述，一般都还需要进一步的处理。</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22</a:t>
            </a:fld>
            <a:endParaRPr lang="zh-CN" altLang="en-US"/>
          </a:p>
        </p:txBody>
      </p:sp>
      <p:sp>
        <p:nvSpPr>
          <p:cNvPr id="7" name="标题 4"/>
          <p:cNvSpPr>
            <a:spLocks noGrp="1"/>
          </p:cNvSpPr>
          <p:nvPr/>
        </p:nvSpPr>
        <p:spPr>
          <a:xfrm>
            <a:off x="182499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9441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5.2.4 ICMP控制报文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ICMP差错报告中具有控制功能的报文包括源抑制报文和重定向报文，其中源站抑制报文用于拥塞控制，路由重定向报文则用于路径控制。</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1．源站抑制</a:t>
            </a:r>
          </a:p>
          <a:p>
            <a:r>
              <a:rPr lang="zh-CN" altLang="en-US">
                <a:solidFill>
                  <a:schemeClr val="bg2">
                    <a:lumMod val="10000"/>
                  </a:schemeClr>
                </a:solidFill>
                <a:latin typeface="宋体" panose="02010600030101010101" pitchFamily="2" charset="-122"/>
                <a:ea typeface="宋体" panose="02010600030101010101" pitchFamily="2" charset="-122"/>
                <a:sym typeface="+mn-ea"/>
              </a:rPr>
              <a:t>也叫源抑制，是指通过向相应的信源发送ICMP源抑制报文，信源根据收到的源抑制报文中所带的先前发出的IP数据报的首部信息决定对去往某一特定信宿的信息流进行抑制，通常是减缓信源发出数据报的速率，来实现拥塞控制。</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23</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105537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在网络通信过程中，当大量的数据报进入路由器或信宿时，会造成缓冲区溢出，即出现拥塞。</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引起网络拥塞的原因，可能是网关的处理速度太慢或者是网关输入数据的速率大于输出线路的容量。</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本质上来讲，拥塞的原因都在于没有足够的数据缓冲区。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24</a:t>
            </a:fld>
            <a:endParaRPr lang="zh-CN" altLang="en-US"/>
          </a:p>
        </p:txBody>
      </p:sp>
      <p:sp>
        <p:nvSpPr>
          <p:cNvPr id="7" name="标题 4"/>
          <p:cNvSpPr>
            <a:spLocks noGrp="1"/>
          </p:cNvSpPr>
          <p:nvPr/>
        </p:nvSpPr>
        <p:spPr>
          <a:xfrm>
            <a:off x="182499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1727" y="104394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拥塞控制的方法很多，TCP/IP采用源抑制技术，即抑制信源发出数据包的速率。</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常，网关周期性的测试每条输出线路，一旦发现某条输出线路发生拥塞，立即向相应的信源机发送ICMP源抑制报文，根据网关输出队列的情况会有不同发送方式。信源机收到源抑制报文后，按一定的速率降低发往某信宿的数据报速率。</a:t>
            </a:r>
          </a:p>
          <a:p>
            <a:r>
              <a:rPr lang="zh-CN" altLang="en-US">
                <a:solidFill>
                  <a:schemeClr val="bg2">
                    <a:lumMod val="10000"/>
                  </a:schemeClr>
                </a:solidFill>
                <a:latin typeface="宋体" panose="02010600030101010101" pitchFamily="2" charset="-122"/>
                <a:ea typeface="宋体" panose="02010600030101010101" pitchFamily="2" charset="-122"/>
                <a:sym typeface="+mn-ea"/>
              </a:rPr>
              <a:t>拥塞解除后，信源机要恢复数据报传输速率。数据传输恢复的过程，与ICMP无关，完全由主机自行解决。</a:t>
            </a:r>
          </a:p>
          <a:p>
            <a:r>
              <a:rPr lang="zh-CN" altLang="en-US">
                <a:solidFill>
                  <a:schemeClr val="bg2">
                    <a:lumMod val="10000"/>
                  </a:schemeClr>
                </a:solidFill>
                <a:latin typeface="宋体" panose="02010600030101010101" pitchFamily="2" charset="-122"/>
                <a:ea typeface="宋体" panose="02010600030101010101" pitchFamily="2" charset="-122"/>
                <a:sym typeface="+mn-ea"/>
              </a:rPr>
              <a:t>源抑制报文类型为4，码值只有一个为0。</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25</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727" y="1021716"/>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2．路由重定向</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路由重定向差错是指通过路由器发送重定向报文，网络上主机中的路由表也可以得到更新。</a:t>
            </a:r>
          </a:p>
          <a:p>
            <a:r>
              <a:rPr lang="zh-CN" altLang="en-US">
                <a:solidFill>
                  <a:schemeClr val="bg2">
                    <a:lumMod val="10000"/>
                  </a:schemeClr>
                </a:solidFill>
                <a:latin typeface="宋体" panose="02010600030101010101" pitchFamily="2" charset="-122"/>
                <a:ea typeface="宋体" panose="02010600030101010101" pitchFamily="2" charset="-122"/>
                <a:sym typeface="+mn-ea"/>
              </a:rPr>
              <a:t>网络上的路由器和主机中都存有一个路由表，路由表决定了去往目的地的下一跳路由器的地址。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路由器上的路由表通过不同的路由协议在路由器之间定期交换路由信息（参见本书第6章），以保证其能够及时地反映网络结构的变化。</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26</a:t>
            </a:fld>
            <a:endParaRPr lang="zh-CN" altLang="en-US"/>
          </a:p>
        </p:txBody>
      </p:sp>
      <p:sp>
        <p:nvSpPr>
          <p:cNvPr id="7" name="标题 4"/>
          <p:cNvSpPr>
            <a:spLocks noGrp="1"/>
          </p:cNvSpPr>
          <p:nvPr/>
        </p:nvSpPr>
        <p:spPr>
          <a:xfrm>
            <a:off x="182499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当主机的下一跳路由器收到数据报后，该路由器根据它的路由表判断本路由器是否是去往信宿的最佳选择，如果不是，该路由器在转发的同时会产生一个ICMP重定向报文，通知信源主机修改它的路由表，重定向报文中将给出信源最佳下一跳路由器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重定向报文格式如图5-4所示。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重定向是路由器向主机发送的请求主机改变路由的ICMP差错报文，主机操作系统决定了对重定向报文的处理。</a:t>
            </a:r>
          </a:p>
          <a:p>
            <a:r>
              <a:rPr lang="zh-CN" altLang="en-US">
                <a:solidFill>
                  <a:schemeClr val="bg2">
                    <a:lumMod val="10000"/>
                  </a:schemeClr>
                </a:solidFill>
                <a:latin typeface="宋体" panose="02010600030101010101" pitchFamily="2" charset="-122"/>
                <a:ea typeface="宋体" panose="02010600030101010101" pitchFamily="2" charset="-122"/>
                <a:sym typeface="+mn-ea"/>
              </a:rPr>
              <a:t>Windows和许多UNIX系统都支持ICMP重定向，即对于网关返回的ICMP重定向报文，系统会在主机的路由表中修改或添加一项主机路由。</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27</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103759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对路由器而言，收到ICMP重定向报文的一般处理是丢弃。</a:t>
            </a:r>
          </a:p>
          <a:p>
            <a:r>
              <a:rPr lang="zh-CN" altLang="en-US">
                <a:solidFill>
                  <a:schemeClr val="bg2">
                    <a:lumMod val="10000"/>
                  </a:schemeClr>
                </a:solidFill>
                <a:latin typeface="宋体" panose="02010600030101010101" pitchFamily="2" charset="-122"/>
                <a:ea typeface="宋体" panose="02010600030101010101" pitchFamily="2" charset="-122"/>
                <a:sym typeface="+mn-ea"/>
              </a:rPr>
              <a:t>但在关闭IP路由的情况下，某些类型的路由器，如Cisco路由器，会接收ICMP重定向报文并修改自己的路由表，即在IP路由关闭的情况下，路由器会作为主机操作。</a:t>
            </a:r>
          </a:p>
          <a:p>
            <a:r>
              <a:rPr lang="zh-CN" altLang="en-US">
                <a:solidFill>
                  <a:schemeClr val="bg2">
                    <a:lumMod val="10000"/>
                  </a:schemeClr>
                </a:solidFill>
                <a:latin typeface="宋体" panose="02010600030101010101" pitchFamily="2" charset="-122"/>
                <a:ea typeface="宋体" panose="02010600030101010101" pitchFamily="2" charset="-122"/>
                <a:sym typeface="+mn-ea"/>
              </a:rPr>
              <a:t>若这个漏洞被攻击者利用来发送伪造的ICMP报文，可能导致IOS路由表被修改，从而破坏或截获通信。</a:t>
            </a:r>
          </a:p>
          <a:p>
            <a:r>
              <a:rPr lang="zh-CN" altLang="en-US">
                <a:solidFill>
                  <a:schemeClr val="bg2">
                    <a:lumMod val="10000"/>
                  </a:schemeClr>
                </a:solidFill>
                <a:latin typeface="宋体" panose="02010600030101010101" pitchFamily="2" charset="-122"/>
                <a:ea typeface="宋体" panose="02010600030101010101" pitchFamily="2" charset="-122"/>
                <a:sym typeface="+mn-ea"/>
              </a:rPr>
              <a:t>特别要注意的是：原则上，重定向报文是由路由器产生而供主机使用的。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28</a:t>
            </a:fld>
            <a:endParaRPr lang="zh-CN" altLang="en-US"/>
          </a:p>
        </p:txBody>
      </p:sp>
      <p:sp>
        <p:nvSpPr>
          <p:cNvPr id="7" name="标题 4"/>
          <p:cNvSpPr>
            <a:spLocks noGrp="1"/>
          </p:cNvSpPr>
          <p:nvPr/>
        </p:nvSpPr>
        <p:spPr>
          <a:xfrm>
            <a:off x="182499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854" y="33655"/>
            <a:ext cx="8641096" cy="560389"/>
          </a:xfrm>
          <a:noFill/>
          <a:ln w="9525">
            <a:noFill/>
          </a:ln>
        </p:spPr>
        <p:txBody>
          <a:bodyPr vert="horz" rtlCol="0" anchor="ctr">
            <a:normAutofit/>
          </a:bodyPr>
          <a:lstStyle/>
          <a:p>
            <a:pPr lvl="0" algn="l"/>
            <a:r>
              <a:rPr lang="zh-CN" altLang="en-US" sz="2800">
                <a:sym typeface="+mn-ea"/>
              </a:rPr>
              <a:t>5.1 ICMP的作用</a:t>
            </a:r>
          </a:p>
        </p:txBody>
      </p:sp>
      <p:sp>
        <p:nvSpPr>
          <p:cNvPr id="3" name="内容占位符 2"/>
          <p:cNvSpPr>
            <a:spLocks noGrp="1"/>
          </p:cNvSpPr>
          <p:nvPr>
            <p:ph idx="1"/>
          </p:nvPr>
        </p:nvSpPr>
        <p:spPr>
          <a:xfrm>
            <a:off x="622362" y="101600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作为网络层重要的协议，ICMP可以提供有关网络可连接性的信息，获得基于数据报或无连接协议不能传输的路由行为的信息。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如果要诊断和修复TCP/IP连接性问题，就必须知道从什么地方得到IP互联网上数据包如何从原位置传输到目的位置的信息。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通常网络的可达性表述为：对于任何与另一个网络节点进行通信和交互数据的网络节点来说，一定存在从发送方到接收方转发数据的某种方法。</a:t>
            </a:r>
          </a:p>
          <a:p>
            <a:r>
              <a:rPr lang="zh-CN" altLang="en-US">
                <a:solidFill>
                  <a:schemeClr val="bg2">
                    <a:lumMod val="10000"/>
                  </a:schemeClr>
                </a:solidFill>
                <a:latin typeface="宋体" panose="02010600030101010101" pitchFamily="2" charset="-122"/>
                <a:ea typeface="宋体" panose="02010600030101010101" pitchFamily="2" charset="-122"/>
                <a:sym typeface="+mn-ea"/>
              </a:rPr>
              <a:t>正常情况下，可用转发路径可以在位于发送方和接收方之间各种各样中间设备的本地IP路由表的内容中发现。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2</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29</a:t>
            </a:fld>
            <a:endParaRPr lang="zh-CN" altLang="en-US"/>
          </a:p>
        </p:txBody>
      </p:sp>
      <p:sp>
        <p:nvSpPr>
          <p:cNvPr id="3" name="内容占位符 2"/>
          <p:cNvSpPr>
            <a:spLocks noGrp="1"/>
          </p:cNvSpPr>
          <p:nvPr/>
        </p:nvSpPr>
        <p:spPr>
          <a:xfrm>
            <a:off x="621753" y="881340"/>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如图5-4所示，ICMP重定向报文类型为5，代码有4个可选值：0-3。其中0和2与网络重定向有关，1表示主机重定向，3表示对服务类型和主机重定向。</a:t>
            </a:r>
          </a:p>
          <a:p>
            <a:r>
              <a:rPr lang="zh-CN" altLang="en-US">
                <a:solidFill>
                  <a:schemeClr val="bg2">
                    <a:lumMod val="10000"/>
                  </a:schemeClr>
                </a:solidFill>
                <a:latin typeface="宋体" panose="02010600030101010101" pitchFamily="2" charset="-122"/>
                <a:ea typeface="宋体" panose="02010600030101010101" pitchFamily="2" charset="-122"/>
                <a:sym typeface="+mn-ea"/>
              </a:rPr>
              <a:t>报文中目标路由器的IP地址即给出了去往信宿的最佳下一跳路由器的IP地址。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4" name="图片 3"/>
          <p:cNvPicPr>
            <a:picLocks noChangeAspect="1"/>
          </p:cNvPicPr>
          <p:nvPr/>
        </p:nvPicPr>
        <p:blipFill>
          <a:blip r:embed="rId4" cstate="print"/>
          <a:stretch>
            <a:fillRect/>
          </a:stretch>
        </p:blipFill>
        <p:spPr>
          <a:xfrm>
            <a:off x="2756601" y="2972773"/>
            <a:ext cx="7210425" cy="352806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101600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5.2.5 ICMP查询报文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ICMP查询报文的出现使得因特网上的任何主机或路由器可以向其他主机或路由器发送请求并获得应答。</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通过ICMP查询报文使得网络管理人员、用户或应用程序可以对网络进行检测，了解设备的可达性、地址掩码的设置、时钟的同步等情况，利用这些有用的信息对网络进行故障诊断和控制。</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30</a:t>
            </a:fld>
            <a:endParaRPr lang="zh-CN" altLang="en-US"/>
          </a:p>
        </p:txBody>
      </p:sp>
      <p:sp>
        <p:nvSpPr>
          <p:cNvPr id="7" name="标题 4"/>
          <p:cNvSpPr>
            <a:spLocks noGrp="1"/>
          </p:cNvSpPr>
          <p:nvPr/>
        </p:nvSpPr>
        <p:spPr>
          <a:xfrm>
            <a:off x="1836420" y="876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1．回显请求与回显应答</a:t>
            </a:r>
          </a:p>
          <a:p>
            <a:r>
              <a:rPr lang="zh-CN" altLang="en-US">
                <a:solidFill>
                  <a:schemeClr val="bg2">
                    <a:lumMod val="10000"/>
                  </a:schemeClr>
                </a:solidFill>
                <a:latin typeface="宋体" panose="02010600030101010101" pitchFamily="2" charset="-122"/>
                <a:ea typeface="宋体" panose="02010600030101010101" pitchFamily="2" charset="-122"/>
                <a:sym typeface="+mn-ea"/>
              </a:rPr>
              <a:t>回显请求报文用于向特定的信宿机发送一个回显请求，其中包含一个任选的数据区。</a:t>
            </a:r>
          </a:p>
          <a:p>
            <a:r>
              <a:rPr lang="zh-CN" altLang="en-US">
                <a:solidFill>
                  <a:schemeClr val="bg2">
                    <a:lumMod val="10000"/>
                  </a:schemeClr>
                </a:solidFill>
                <a:latin typeface="宋体" panose="02010600030101010101" pitchFamily="2" charset="-122"/>
                <a:ea typeface="宋体" panose="02010600030101010101" pitchFamily="2" charset="-122"/>
                <a:sym typeface="+mn-ea"/>
              </a:rPr>
              <a:t>信宿收到回显请求报文即发回相应的回显应答，其中包含一个请求中数据区的拷贝。</a:t>
            </a:r>
          </a:p>
          <a:p>
            <a:r>
              <a:rPr lang="zh-CN" altLang="en-US">
                <a:solidFill>
                  <a:schemeClr val="bg2">
                    <a:lumMod val="10000"/>
                  </a:schemeClr>
                </a:solidFill>
                <a:latin typeface="宋体" panose="02010600030101010101" pitchFamily="2" charset="-122"/>
                <a:ea typeface="宋体" panose="02010600030101010101" pitchFamily="2" charset="-122"/>
                <a:sym typeface="+mn-ea"/>
              </a:rPr>
              <a:t>假如回显请求发出后成功的收到一个回显应答，同时应答中的数据拷贝与请求中的数据完全一致，则不但说明信宿机可以到达，而且说明数据报传输系统的相当部分工作是正常的，至少，信源机和信宿机的IP协议软件和ICMP协议软件是工作正常的，请求与应答经过的中间网关也能正常寻找路由。</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31</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32</a:t>
            </a:fld>
            <a:endParaRPr lang="zh-CN" altLang="en-US"/>
          </a:p>
        </p:txBody>
      </p:sp>
      <p:sp>
        <p:nvSpPr>
          <p:cNvPr id="3" name="标题 4"/>
          <p:cNvSpPr>
            <a:spLocks noGrp="1"/>
          </p:cNvSpPr>
          <p:nvPr/>
        </p:nvSpPr>
        <p:spPr>
          <a:xfrm>
            <a:off x="1383266" y="167093"/>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
        <p:nvSpPr>
          <p:cNvPr id="4" name="内容占位符 2"/>
          <p:cNvSpPr>
            <a:spLocks noGrp="1"/>
          </p:cNvSpPr>
          <p:nvPr/>
        </p:nvSpPr>
        <p:spPr>
          <a:xfrm>
            <a:off x="621753" y="881340"/>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可见，ICMP回显请求和应答不仅可以被用来测试主机或路由器的可达性，还可以测试IP协议的工作情况。</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ICMP回显请求和应答对于在网络工程实践中判定网络状况有着直接的帮助。</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ICMP回显请求与应答报文的格式如图5-5所示。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5" name="图片 4"/>
          <p:cNvPicPr>
            <a:picLocks noChangeAspect="1"/>
          </p:cNvPicPr>
          <p:nvPr/>
        </p:nvPicPr>
        <p:blipFill>
          <a:blip r:embed="rId4" cstate="print"/>
          <a:stretch>
            <a:fillRect/>
          </a:stretch>
        </p:blipFill>
        <p:spPr>
          <a:xfrm>
            <a:off x="2291826" y="3436620"/>
            <a:ext cx="6970395" cy="342138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103759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类型“8”表明是回显请求报文，代码只有一个为0。类型“0”表明是回显应答报文，代码也是只有一个为0。</a:t>
            </a:r>
          </a:p>
          <a:p>
            <a:r>
              <a:rPr lang="zh-CN" altLang="en-US">
                <a:solidFill>
                  <a:schemeClr val="bg2">
                    <a:lumMod val="10000"/>
                  </a:schemeClr>
                </a:solidFill>
                <a:latin typeface="宋体" panose="02010600030101010101" pitchFamily="2" charset="-122"/>
                <a:ea typeface="宋体" panose="02010600030101010101" pitchFamily="2" charset="-122"/>
                <a:sym typeface="+mn-ea"/>
              </a:rPr>
              <a:t>数据部分对于协议的不同具体实现，其内容和长度都有不同。</a:t>
            </a:r>
          </a:p>
          <a:p>
            <a:r>
              <a:rPr lang="zh-CN" altLang="en-US">
                <a:solidFill>
                  <a:schemeClr val="bg2">
                    <a:lumMod val="10000"/>
                  </a:schemeClr>
                </a:solidFill>
                <a:latin typeface="宋体" panose="02010600030101010101" pitchFamily="2" charset="-122"/>
                <a:ea typeface="宋体" panose="02010600030101010101" pitchFamily="2" charset="-122"/>
                <a:sym typeface="+mn-ea"/>
              </a:rPr>
              <a:t>协议未对标识符和序列号字段进行正式定义，通常将标识符和序列号用于匹配请求与应答，标识符一般为发起请求进程的进程ID。</a:t>
            </a:r>
          </a:p>
          <a:p>
            <a:r>
              <a:rPr lang="zh-CN" altLang="en-US">
                <a:solidFill>
                  <a:schemeClr val="bg2">
                    <a:lumMod val="10000"/>
                  </a:schemeClr>
                </a:solidFill>
                <a:latin typeface="宋体" panose="02010600030101010101" pitchFamily="2" charset="-122"/>
                <a:ea typeface="宋体" panose="02010600030101010101" pitchFamily="2" charset="-122"/>
                <a:sym typeface="+mn-ea"/>
              </a:rPr>
              <a:t>回应请求与应答报文的标识符和序列号要一致。</a:t>
            </a:r>
          </a:p>
          <a:p>
            <a:r>
              <a:rPr lang="zh-CN" altLang="en-US">
                <a:solidFill>
                  <a:schemeClr val="bg2">
                    <a:lumMod val="10000"/>
                  </a:schemeClr>
                </a:solidFill>
                <a:latin typeface="宋体" panose="02010600030101010101" pitchFamily="2" charset="-122"/>
                <a:ea typeface="宋体" panose="02010600030101010101" pitchFamily="2" charset="-122"/>
                <a:sym typeface="+mn-ea"/>
              </a:rPr>
              <a:t>最典型和常用的Ping命令的功能就是利用ICMP回显请求与应答报文来实现的。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33</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34</a:t>
            </a:fld>
            <a:endParaRPr lang="zh-CN" altLang="en-US"/>
          </a:p>
        </p:txBody>
      </p:sp>
      <p:sp>
        <p:nvSpPr>
          <p:cNvPr id="3" name="标题 4"/>
          <p:cNvSpPr>
            <a:spLocks noGrp="1"/>
          </p:cNvSpPr>
          <p:nvPr/>
        </p:nvSpPr>
        <p:spPr>
          <a:xfrm>
            <a:off x="1362002" y="188358"/>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
        <p:nvSpPr>
          <p:cNvPr id="4" name="内容占位符 2"/>
          <p:cNvSpPr>
            <a:spLocks noGrp="1"/>
          </p:cNvSpPr>
          <p:nvPr/>
        </p:nvSpPr>
        <p:spPr>
          <a:xfrm>
            <a:off x="621753" y="881340"/>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2．路由器询问或通告</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路由器询问或通告是利用ICMP来实现路由器初始化路由表的一种方法。</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一般认为，主机在引导以后，要广播或多播传送一份路由器询问报告，也叫路由器请求报文，格式如图5-6。</a:t>
            </a:r>
          </a:p>
          <a:p>
            <a:r>
              <a:rPr lang="zh-CN" altLang="en-US">
                <a:solidFill>
                  <a:schemeClr val="bg2">
                    <a:lumMod val="10000"/>
                  </a:schemeClr>
                </a:solidFill>
                <a:latin typeface="宋体" panose="02010600030101010101" pitchFamily="2" charset="-122"/>
                <a:ea typeface="宋体" panose="02010600030101010101" pitchFamily="2" charset="-122"/>
                <a:sym typeface="+mn-ea"/>
              </a:rPr>
              <a:t>报文中没有更多的内容，通过类型10和代码0表明这是一个ICMP的路由器请求报文。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5" name="图片 4"/>
          <p:cNvPicPr>
            <a:picLocks noChangeAspect="1"/>
          </p:cNvPicPr>
          <p:nvPr/>
        </p:nvPicPr>
        <p:blipFill>
          <a:blip r:embed="rId4" cstate="print"/>
          <a:stretch>
            <a:fillRect/>
          </a:stretch>
        </p:blipFill>
        <p:spPr>
          <a:xfrm>
            <a:off x="2756018" y="4335780"/>
            <a:ext cx="6913880" cy="252222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35</a:t>
            </a:fld>
            <a:endParaRPr lang="zh-CN" altLang="en-US"/>
          </a:p>
        </p:txBody>
      </p:sp>
      <p:pic>
        <p:nvPicPr>
          <p:cNvPr id="3" name="图片 2"/>
          <p:cNvPicPr>
            <a:picLocks noChangeAspect="1"/>
          </p:cNvPicPr>
          <p:nvPr/>
        </p:nvPicPr>
        <p:blipFill>
          <a:blip r:embed="rId2" cstate="print"/>
          <a:stretch>
            <a:fillRect/>
          </a:stretch>
        </p:blipFill>
        <p:spPr>
          <a:xfrm>
            <a:off x="813838" y="898605"/>
            <a:ext cx="7012940" cy="5507355"/>
          </a:xfrm>
          <a:prstGeom prst="rect">
            <a:avLst/>
          </a:prstGeom>
          <a:noFill/>
          <a:ln w="9525">
            <a:noFill/>
          </a:ln>
        </p:spPr>
      </p:pic>
      <p:sp>
        <p:nvSpPr>
          <p:cNvPr id="4" name="内容占位符 2"/>
          <p:cNvSpPr>
            <a:spLocks noGrp="1"/>
          </p:cNvSpPr>
          <p:nvPr/>
        </p:nvSpPr>
        <p:spPr>
          <a:xfrm>
            <a:off x="8472266" y="1019404"/>
            <a:ext cx="2924175" cy="5329555"/>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4"/>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dirty="0">
                <a:solidFill>
                  <a:schemeClr val="bg2">
                    <a:lumMod val="10000"/>
                  </a:schemeClr>
                </a:solidFill>
                <a:latin typeface="宋体" panose="02010600030101010101" pitchFamily="2" charset="-122"/>
                <a:ea typeface="宋体" panose="02010600030101010101" pitchFamily="2" charset="-122"/>
                <a:sym typeface="+mn-ea"/>
              </a:rPr>
              <a:t>网络上的一台或多台路由器响应一份路由器通告报文。报文的格式如图5-7。</a:t>
            </a:r>
            <a:br>
              <a:rPr lang="zh-CN" altLang="en-US" dirty="0">
                <a:solidFill>
                  <a:schemeClr val="bg2">
                    <a:lumMod val="10000"/>
                  </a:schemeClr>
                </a:solidFill>
                <a:latin typeface="宋体" panose="02010600030101010101" pitchFamily="2" charset="-122"/>
                <a:ea typeface="宋体" panose="02010600030101010101" pitchFamily="2" charset="-122"/>
                <a:sym typeface="+mn-ea"/>
              </a:rPr>
            </a:b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路由器通告报文类型为9，代码为0；</a:t>
            </a:r>
          </a:p>
          <a:p>
            <a:r>
              <a:rPr lang="zh-CN" altLang="en-US">
                <a:solidFill>
                  <a:schemeClr val="bg2">
                    <a:lumMod val="10000"/>
                  </a:schemeClr>
                </a:solidFill>
                <a:latin typeface="宋体" panose="02010600030101010101" pitchFamily="2" charset="-122"/>
                <a:ea typeface="宋体" panose="02010600030101010101" pitchFamily="2" charset="-122"/>
                <a:sym typeface="+mn-ea"/>
              </a:rPr>
              <a:t>报文中地址数指在数据包中公告的路由器地址个数；</a:t>
            </a:r>
          </a:p>
          <a:p>
            <a:r>
              <a:rPr lang="zh-CN" altLang="en-US">
                <a:solidFill>
                  <a:schemeClr val="bg2">
                    <a:lumMod val="10000"/>
                  </a:schemeClr>
                </a:solidFill>
                <a:latin typeface="宋体" panose="02010600030101010101" pitchFamily="2" charset="-122"/>
                <a:ea typeface="宋体" panose="02010600030101010101" pitchFamily="2" charset="-122"/>
                <a:sym typeface="+mn-ea"/>
              </a:rPr>
              <a:t>地址长度则用于定义所公告的每个路由器地址按四字节计算的个数，这个值始终为2；</a:t>
            </a:r>
          </a:p>
          <a:p>
            <a:r>
              <a:rPr lang="zh-CN" altLang="en-US">
                <a:solidFill>
                  <a:schemeClr val="bg2">
                    <a:lumMod val="10000"/>
                  </a:schemeClr>
                </a:solidFill>
                <a:latin typeface="宋体" panose="02010600030101010101" pitchFamily="2" charset="-122"/>
                <a:ea typeface="宋体" panose="02010600030101010101" pitchFamily="2" charset="-122"/>
                <a:sym typeface="+mn-ea"/>
              </a:rPr>
              <a:t>生存时间是指这个路由信息可以被认为有效的最大秒数；</a:t>
            </a:r>
          </a:p>
          <a:p>
            <a:r>
              <a:rPr lang="zh-CN" altLang="en-US">
                <a:solidFill>
                  <a:schemeClr val="bg2">
                    <a:lumMod val="10000"/>
                  </a:schemeClr>
                </a:solidFill>
                <a:latin typeface="宋体" panose="02010600030101010101" pitchFamily="2" charset="-122"/>
                <a:ea typeface="宋体" panose="02010600030101010101" pitchFamily="2" charset="-122"/>
                <a:sym typeface="+mn-ea"/>
              </a:rPr>
              <a:t>路由器地址和优先级可以有一对或多对，表示发送的可用路由器的IP地址和优先级，优先级值越大代表该地址的路由器越可能成为用于本地主机的默认网关。</a:t>
            </a:r>
          </a:p>
          <a:p>
            <a:r>
              <a:rPr lang="zh-CN" altLang="en-US">
                <a:solidFill>
                  <a:schemeClr val="bg2">
                    <a:lumMod val="10000"/>
                  </a:schemeClr>
                </a:solidFill>
                <a:latin typeface="宋体" panose="02010600030101010101" pitchFamily="2" charset="-122"/>
                <a:ea typeface="宋体" panose="02010600030101010101" pitchFamily="2" charset="-122"/>
                <a:sym typeface="+mn-ea"/>
              </a:rPr>
              <a:t>从报文结构可见，一条路由器通告中可以通告多个地址。</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36</a:t>
            </a:fld>
            <a:endParaRPr lang="zh-CN" altLang="en-US"/>
          </a:p>
        </p:txBody>
      </p:sp>
      <p:sp>
        <p:nvSpPr>
          <p:cNvPr id="7" name="标题 4"/>
          <p:cNvSpPr>
            <a:spLocks noGrp="1"/>
          </p:cNvSpPr>
          <p:nvPr/>
        </p:nvSpPr>
        <p:spPr>
          <a:xfrm>
            <a:off x="1836420" y="33655"/>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除了当路由器启动的时候会定期的在所有广播和多播传送接口上发送路由器通告报文以外，路由器也会定期的广播或多播传送其路由器通告报文，以允许每个正在监听的主机相应的更新他们的路由表。</a:t>
            </a:r>
          </a:p>
          <a:p>
            <a:r>
              <a:rPr lang="zh-CN" altLang="en-US">
                <a:solidFill>
                  <a:schemeClr val="bg2">
                    <a:lumMod val="10000"/>
                  </a:schemeClr>
                </a:solidFill>
                <a:latin typeface="宋体" panose="02010600030101010101" pitchFamily="2" charset="-122"/>
                <a:ea typeface="宋体" panose="02010600030101010101" pitchFamily="2" charset="-122"/>
                <a:sym typeface="+mn-ea"/>
              </a:rPr>
              <a:t>另外路由器还要监听来自主机的请求报文并发送响应的路由器通告报文。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在较复杂的网络里，往往采用动态路由协议来实现路由通告，比如RIP（Route Information Protocol，路由信息协议）等，这部分内容放在第6章介绍。</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37</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38</a:t>
            </a:fld>
            <a:endParaRPr lang="zh-CN" altLang="en-US"/>
          </a:p>
        </p:txBody>
      </p:sp>
      <p:sp>
        <p:nvSpPr>
          <p:cNvPr id="3" name="内容占位符 2"/>
          <p:cNvSpPr>
            <a:spLocks noGrp="1"/>
          </p:cNvSpPr>
          <p:nvPr/>
        </p:nvSpPr>
        <p:spPr>
          <a:xfrm>
            <a:off x="621753" y="881340"/>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3．时间戳请求与应答</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ICMP时间戳请求允许系统向另一个系统查询当前的时间，返回的建议值是采用UTC（Universal Time Coordinated，协调的统一时间）计时方式的自午夜开始计算的毫秒数。报文格式如图5-8所示。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4" name="图片 3"/>
          <p:cNvPicPr>
            <a:picLocks noChangeAspect="1"/>
          </p:cNvPicPr>
          <p:nvPr/>
        </p:nvPicPr>
        <p:blipFill>
          <a:blip r:embed="rId4" cstate="print"/>
          <a:stretch>
            <a:fillRect/>
          </a:stretch>
        </p:blipFill>
        <p:spPr>
          <a:xfrm>
            <a:off x="2258850" y="2692873"/>
            <a:ext cx="6781165" cy="4175760"/>
          </a:xfrm>
          <a:prstGeom prst="rect">
            <a:avLst/>
          </a:prstGeom>
          <a:noFill/>
          <a:ln w="9525">
            <a:noFill/>
          </a:ln>
        </p:spPr>
      </p:pic>
      <p:sp>
        <p:nvSpPr>
          <p:cNvPr id="5" name="标题 4"/>
          <p:cNvSpPr>
            <a:spLocks noGrp="1"/>
          </p:cNvSpPr>
          <p:nvPr/>
        </p:nvSpPr>
        <p:spPr>
          <a:xfrm>
            <a:off x="1340736" y="11393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066165"/>
            <a:ext cx="10948670" cy="5171440"/>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由于IP自身是不可靠传送，不能够提供可达性、交互错误、路由错误报告以及控制信息。因此，由ICMP来提供一种将信息返回给发送方的方法。</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过采用特殊的ICMP消息格式，信息为数据包在转发过程中经历的路由器的信息(包括可达性信息），并提供了一种当路由或可达性问题阻止交付IP数据包时返回出错信息的方法，这种能力很好的补充了IP的数据包交付服务。</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类型13为时间戳请求报文，类型14为是时间戳应答报文，代码固定为0。</a:t>
            </a:r>
          </a:p>
          <a:p>
            <a:r>
              <a:rPr lang="zh-CN" altLang="en-US">
                <a:solidFill>
                  <a:schemeClr val="bg2">
                    <a:lumMod val="10000"/>
                  </a:schemeClr>
                </a:solidFill>
                <a:latin typeface="宋体" panose="02010600030101010101" pitchFamily="2" charset="-122"/>
                <a:ea typeface="宋体" panose="02010600030101010101" pitchFamily="2" charset="-122"/>
                <a:sym typeface="+mn-ea"/>
              </a:rPr>
              <a:t>请求端填写发起时间戳，然后发送报文。</a:t>
            </a:r>
          </a:p>
          <a:p>
            <a:r>
              <a:rPr lang="zh-CN" altLang="en-US">
                <a:solidFill>
                  <a:schemeClr val="bg2">
                    <a:lumMod val="10000"/>
                  </a:schemeClr>
                </a:solidFill>
                <a:latin typeface="宋体" panose="02010600030101010101" pitchFamily="2" charset="-122"/>
                <a:ea typeface="宋体" panose="02010600030101010101" pitchFamily="2" charset="-122"/>
                <a:sym typeface="+mn-ea"/>
              </a:rPr>
              <a:t>应答系统收到请求报文时填写接收时间戳，在发送应答时填写发送时间戳。</a:t>
            </a:r>
          </a:p>
          <a:p>
            <a:r>
              <a:rPr lang="zh-CN" altLang="en-US">
                <a:solidFill>
                  <a:schemeClr val="bg2">
                    <a:lumMod val="10000"/>
                  </a:schemeClr>
                </a:solidFill>
                <a:latin typeface="宋体" panose="02010600030101010101" pitchFamily="2" charset="-122"/>
                <a:ea typeface="宋体" panose="02010600030101010101" pitchFamily="2" charset="-122"/>
                <a:sym typeface="+mn-ea"/>
              </a:rPr>
              <a:t>实际上，大多数的实现把后面两个字段都设成相同的值（提供三个字段的原因是可以让发送方分别计算发送请求的时间和发送应答的时间）。</a:t>
            </a:r>
          </a:p>
          <a:p>
            <a:r>
              <a:rPr lang="zh-CN" altLang="en-US">
                <a:solidFill>
                  <a:schemeClr val="bg2">
                    <a:lumMod val="10000"/>
                  </a:schemeClr>
                </a:solidFill>
                <a:latin typeface="宋体" panose="02010600030101010101" pitchFamily="2" charset="-122"/>
                <a:ea typeface="宋体" panose="02010600030101010101" pitchFamily="2" charset="-122"/>
                <a:sym typeface="+mn-ea"/>
              </a:rPr>
              <a:t>这个报文格式是固定的，没有可选数据，所以其长度是固定的。</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39</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时间戳请求和应答报文可以用于估算请求主机和信宿机两地的时间差。</a:t>
            </a:r>
          </a:p>
          <a:p>
            <a:r>
              <a:rPr lang="zh-CN" altLang="en-US">
                <a:solidFill>
                  <a:schemeClr val="bg2">
                    <a:lumMod val="10000"/>
                  </a:schemeClr>
                </a:solidFill>
                <a:latin typeface="宋体" panose="02010600030101010101" pitchFamily="2" charset="-122"/>
                <a:ea typeface="宋体" panose="02010600030101010101" pitchFamily="2" charset="-122"/>
                <a:sym typeface="+mn-ea"/>
              </a:rPr>
              <a:t>首先计算出时间戳请求和应达报文的往返时间，并把这个时间作为一般数据包的往返时间：通过初始时间戳与信源机收到应答时的当前时间，两者相减，便是往返时间。再通过接受时间戳和发送时间戳，计算出报文到达信宿机的时间，用接受时间戳减去发送时间戳即可。最后用这个时间减去往返时间的一半计算出两地时差。</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由于数据报在网络上传输的随机性，事实上上述的往返时间也不太准确，甚至采用多次测量求平均值也不一定准确。</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40</a:t>
            </a:fld>
            <a:endParaRPr lang="zh-CN" altLang="en-US"/>
          </a:p>
        </p:txBody>
      </p:sp>
      <p:sp>
        <p:nvSpPr>
          <p:cNvPr id="7" name="标题 4"/>
          <p:cNvSpPr>
            <a:spLocks noGrp="1"/>
          </p:cNvSpPr>
          <p:nvPr/>
        </p:nvSpPr>
        <p:spPr>
          <a:xfrm>
            <a:off x="1824990" y="81915"/>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由于UTC是基于原子时的，因此这种ICMP报文的好处是提供了毫秒级的分辨率。但其不足则是由于返回的时间是从午夜开始计算的，因此调用者必须通过其他方法获知当时的日期。</a:t>
            </a:r>
          </a:p>
          <a:p>
            <a:r>
              <a:rPr lang="zh-CN" altLang="en-US">
                <a:solidFill>
                  <a:schemeClr val="bg2">
                    <a:lumMod val="10000"/>
                  </a:schemeClr>
                </a:solidFill>
                <a:latin typeface="宋体" panose="02010600030101010101" pitchFamily="2" charset="-122"/>
                <a:ea typeface="宋体" panose="02010600030101010101" pitchFamily="2" charset="-122"/>
                <a:sym typeface="+mn-ea"/>
              </a:rPr>
              <a:t>更严格的计时器使用NTP（Network Time Protocol，网络时间协议），该协议在 RFC 1305中给出了描述。</a:t>
            </a:r>
          </a:p>
          <a:p>
            <a:r>
              <a:rPr lang="zh-CN" altLang="en-US">
                <a:solidFill>
                  <a:schemeClr val="bg2">
                    <a:lumMod val="10000"/>
                  </a:schemeClr>
                </a:solidFill>
                <a:latin typeface="宋体" panose="02010600030101010101" pitchFamily="2" charset="-122"/>
                <a:ea typeface="宋体" panose="02010600030101010101" pitchFamily="2" charset="-122"/>
                <a:sym typeface="+mn-ea"/>
              </a:rPr>
              <a:t>最新的NTP版本是第4版（NTP Version 4），其标准化文档为RFC 5905。NTP是用来使网络中的各个计算机时间同步化的一种协议，可以提供高精准度的时间校正，在局域网内可达0.1ms，在互联网上绝大多数的地方其精度可以达到1-50ms。</a:t>
            </a:r>
          </a:p>
          <a:p>
            <a:r>
              <a:rPr lang="zh-CN" altLang="en-US">
                <a:solidFill>
                  <a:schemeClr val="bg2">
                    <a:lumMod val="10000"/>
                  </a:schemeClr>
                </a:solidFill>
                <a:latin typeface="宋体" panose="02010600030101010101" pitchFamily="2" charset="-122"/>
                <a:ea typeface="宋体" panose="02010600030101010101" pitchFamily="2" charset="-122"/>
                <a:sym typeface="+mn-ea"/>
              </a:rPr>
              <a:t>目前网络时间同步技术还在向更高精度、更强的兼容性和多平台的适应性方向发展。</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41</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1059181"/>
            <a:ext cx="10948494" cy="5329246"/>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4．地址掩码请求与应答</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ICMP地址掩码请求用于无盘系统在引导过程中获取自己的子网掩码。</a:t>
            </a:r>
          </a:p>
          <a:p>
            <a:r>
              <a:rPr lang="zh-CN" altLang="en-US">
                <a:solidFill>
                  <a:schemeClr val="bg2">
                    <a:lumMod val="10000"/>
                  </a:schemeClr>
                </a:solidFill>
                <a:latin typeface="宋体" panose="02010600030101010101" pitchFamily="2" charset="-122"/>
                <a:ea typeface="宋体" panose="02010600030101010101" pitchFamily="2" charset="-122"/>
                <a:sym typeface="+mn-ea"/>
              </a:rPr>
              <a:t>和利用RARP来获取IP地址类似，系统在引导过程中广播地址掩码请求报文，希望从网络上获取子网掩码。</a:t>
            </a:r>
          </a:p>
          <a:p>
            <a:r>
              <a:rPr lang="zh-CN" altLang="en-US">
                <a:solidFill>
                  <a:schemeClr val="bg2">
                    <a:lumMod val="10000"/>
                  </a:schemeClr>
                </a:solidFill>
                <a:latin typeface="宋体" panose="02010600030101010101" pitchFamily="2" charset="-122"/>
                <a:ea typeface="宋体" panose="02010600030101010101" pitchFamily="2" charset="-122"/>
                <a:sym typeface="+mn-ea"/>
              </a:rPr>
              <a:t>RFC规定，除非系统是地址掩码的授权代理，否则它不能发送地址掩码应答，大多数主机在收到请求时都发送一个应答，甚至有一些主机还发送错误的应答。</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42</a:t>
            </a:fld>
            <a:endParaRPr lang="zh-CN" altLang="en-US"/>
          </a:p>
        </p:txBody>
      </p:sp>
      <p:sp>
        <p:nvSpPr>
          <p:cNvPr id="7" name="标题 4"/>
          <p:cNvSpPr>
            <a:spLocks noGrp="1"/>
          </p:cNvSpPr>
          <p:nvPr/>
        </p:nvSpPr>
        <p:spPr>
          <a:xfrm>
            <a:off x="1824990" y="92710"/>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43</a:t>
            </a:fld>
            <a:endParaRPr lang="zh-CN" altLang="en-US"/>
          </a:p>
        </p:txBody>
      </p:sp>
      <p:sp>
        <p:nvSpPr>
          <p:cNvPr id="3" name="内容占位符 2"/>
          <p:cNvSpPr>
            <a:spLocks noGrp="1"/>
          </p:cNvSpPr>
          <p:nvPr/>
        </p:nvSpPr>
        <p:spPr>
          <a:xfrm>
            <a:off x="621753" y="881340"/>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ICMP地址掩码请求与应答报文格式如图5-9。</a:t>
            </a:r>
          </a:p>
          <a:p>
            <a:r>
              <a:rPr lang="zh-CN" altLang="en-US">
                <a:solidFill>
                  <a:schemeClr val="bg2">
                    <a:lumMod val="10000"/>
                  </a:schemeClr>
                </a:solidFill>
                <a:latin typeface="宋体" panose="02010600030101010101" pitchFamily="2" charset="-122"/>
                <a:ea typeface="宋体" panose="02010600030101010101" pitchFamily="2" charset="-122"/>
                <a:sym typeface="+mn-ea"/>
              </a:rPr>
              <a:t>类型17为地址掩码请求，类型18为地址掩码应答。代码固定为0。</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ICMP报文中的标识符和序列号字段由发送端任意选择设定，这些值在应答中将被返回。这样，发送端就可以把应答与请求进行匹配</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获得地址掩码的另一个方法是通过BOOTP来进行。</a:t>
            </a:r>
            <a:endParaRPr lang="zh-CN" altLang="en-US"/>
          </a:p>
        </p:txBody>
      </p:sp>
      <p:pic>
        <p:nvPicPr>
          <p:cNvPr id="4" name="图片 3"/>
          <p:cNvPicPr>
            <a:picLocks noChangeAspect="1"/>
          </p:cNvPicPr>
          <p:nvPr/>
        </p:nvPicPr>
        <p:blipFill>
          <a:blip r:embed="rId4" cstate="print"/>
          <a:stretch>
            <a:fillRect/>
          </a:stretch>
        </p:blipFill>
        <p:spPr>
          <a:xfrm>
            <a:off x="2431651" y="3489053"/>
            <a:ext cx="6882130" cy="336740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6477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
        <p:nvSpPr>
          <p:cNvPr id="3" name="内容占位符 2"/>
          <p:cNvSpPr>
            <a:spLocks noGrp="1"/>
          </p:cNvSpPr>
          <p:nvPr>
            <p:ph idx="1"/>
          </p:nvPr>
        </p:nvSpPr>
        <p:spPr>
          <a:xfrm>
            <a:off x="622362" y="102679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目前网络中用于ICMP测试和故障诊断的主要应用程序就是Ping和traceroute程序。</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5.3.1 Ping程序</a:t>
            </a:r>
          </a:p>
          <a:p>
            <a:r>
              <a:rPr lang="zh-CN" altLang="en-US">
                <a:solidFill>
                  <a:schemeClr val="bg2">
                    <a:lumMod val="10000"/>
                  </a:schemeClr>
                </a:solidFill>
                <a:latin typeface="宋体" panose="02010600030101010101" pitchFamily="2" charset="-122"/>
                <a:ea typeface="宋体" panose="02010600030101010101" pitchFamily="2" charset="-122"/>
                <a:sym typeface="+mn-ea"/>
              </a:rPr>
              <a:t>Ping是调试网络的基本工具，利用的就是最常用的ICMP回显请求与应答机制，最基本的用途就是测试网络的连通性。</a:t>
            </a:r>
          </a:p>
          <a:p>
            <a:r>
              <a:rPr lang="zh-CN" altLang="en-US">
                <a:solidFill>
                  <a:schemeClr val="bg2">
                    <a:lumMod val="10000"/>
                  </a:schemeClr>
                </a:solidFill>
                <a:latin typeface="宋体" panose="02010600030101010101" pitchFamily="2" charset="-122"/>
                <a:ea typeface="宋体" panose="02010600030101010101" pitchFamily="2" charset="-122"/>
                <a:sym typeface="+mn-ea"/>
              </a:rPr>
              <a:t>Ping检查是否有数据报被丢弃、复制或重传，这一般是通过在程序中连续地发送多个有不同序列号的ICMP请求，通过比较收到的ICMP应答的序列号来实现。</a:t>
            </a:r>
          </a:p>
          <a:p>
            <a:r>
              <a:rPr lang="zh-CN" altLang="en-US">
                <a:solidFill>
                  <a:schemeClr val="bg2">
                    <a:lumMod val="10000"/>
                  </a:schemeClr>
                </a:solidFill>
                <a:latin typeface="宋体" panose="02010600030101010101" pitchFamily="2" charset="-122"/>
                <a:ea typeface="宋体" panose="02010600030101010101" pitchFamily="2" charset="-122"/>
                <a:sym typeface="+mn-ea"/>
              </a:rPr>
              <a:t>Ping程序还校验每一个收到的数据报来确定数据有没有损坏。</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44</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103759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Ping程序还能够通过在其所发送的数据报中存放发送请求的时间值，根据应答返回时的时间信息计算数据包的往返时间RTT（Round trip time)，据此可以推断网络通信状况。</a:t>
            </a:r>
          </a:p>
          <a:p>
            <a:r>
              <a:rPr lang="zh-CN" altLang="en-US">
                <a:solidFill>
                  <a:schemeClr val="bg2">
                    <a:lumMod val="10000"/>
                  </a:schemeClr>
                </a:solidFill>
                <a:latin typeface="宋体" panose="02010600030101010101" pitchFamily="2" charset="-122"/>
                <a:ea typeface="宋体" panose="02010600030101010101" pitchFamily="2" charset="-122"/>
                <a:sym typeface="+mn-ea"/>
              </a:rPr>
              <a:t>不同操作系统下Ping程序的功能都类似，但命令格式特别是参数的形式会有不同。</a:t>
            </a:r>
          </a:p>
          <a:p>
            <a:r>
              <a:rPr lang="zh-CN" altLang="en-US">
                <a:solidFill>
                  <a:schemeClr val="bg2">
                    <a:lumMod val="10000"/>
                  </a:schemeClr>
                </a:solidFill>
                <a:latin typeface="宋体" panose="02010600030101010101" pitchFamily="2" charset="-122"/>
                <a:ea typeface="宋体" panose="02010600030101010101" pitchFamily="2" charset="-122"/>
                <a:sym typeface="+mn-ea"/>
              </a:rPr>
              <a:t>实验5-1中给出了Windows系统下Ping程序命令的基本使用格式和参数。其他操作系统中的Ping程序命令及参数的用法请参考有关资料。</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45</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利用IP选项，Ping程序还可以支持记录路由和时间戳信息。</a:t>
            </a:r>
          </a:p>
          <a:p>
            <a:r>
              <a:rPr lang="zh-CN" altLang="en-US">
                <a:solidFill>
                  <a:schemeClr val="bg2">
                    <a:lumMod val="10000"/>
                  </a:schemeClr>
                </a:solidFill>
                <a:latin typeface="宋体" panose="02010600030101010101" pitchFamily="2" charset="-122"/>
                <a:ea typeface="宋体" panose="02010600030101010101" pitchFamily="2" charset="-122"/>
                <a:sym typeface="+mn-ea"/>
              </a:rPr>
              <a:t>大多数不同版本的Ping程序都提供-r选项，以提供记录路由（Record Route，RR）的功能。</a:t>
            </a:r>
          </a:p>
          <a:p>
            <a:r>
              <a:rPr lang="zh-CN" altLang="en-US">
                <a:solidFill>
                  <a:schemeClr val="bg2">
                    <a:lumMod val="10000"/>
                  </a:schemeClr>
                </a:solidFill>
                <a:latin typeface="宋体" panose="02010600030101010101" pitchFamily="2" charset="-122"/>
                <a:ea typeface="宋体" panose="02010600030101010101" pitchFamily="2" charset="-122"/>
                <a:sym typeface="+mn-ea"/>
              </a:rPr>
              <a:t>Ping程序在发送出去的IP数据报中设置IP RR选项（该IP数据报包含ICMP回显请求报文）。每个处理该数据报的路由器都把它的IP地址（通常是路由器数据出口的地址）放入选项字段中。当数据报到达目的端时，IP地址清单应该复制到 ICMP回显应答中。这样返回途中所经过的路由器地址也被加入清单中。当Ping程序收到回显应答时，它就打印出这份IP地址清单。</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在具体实现上，UNIX类系统就是这样的，并且记录路由选项的路由器总是把出口的IP地址加入清单。</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46</a:t>
            </a:fld>
            <a:endParaRPr lang="zh-CN" altLang="en-US"/>
          </a:p>
        </p:txBody>
      </p:sp>
      <p:sp>
        <p:nvSpPr>
          <p:cNvPr id="5" name="标题 4"/>
          <p:cNvSpPr>
            <a:spLocks noGrp="1"/>
          </p:cNvSpPr>
          <p:nvPr>
            <p:ph type="title"/>
          </p:nvPr>
        </p:nvSpPr>
        <p:spPr>
          <a:xfrm>
            <a:off x="1824749" y="64770"/>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47</a:t>
            </a:fld>
            <a:endParaRPr lang="zh-CN" altLang="en-US"/>
          </a:p>
        </p:txBody>
      </p:sp>
      <p:sp>
        <p:nvSpPr>
          <p:cNvPr id="3" name="内容占位符 2"/>
          <p:cNvSpPr>
            <a:spLocks noGrp="1"/>
          </p:cNvSpPr>
          <p:nvPr/>
        </p:nvSpPr>
        <p:spPr>
          <a:xfrm>
            <a:off x="621753" y="902606"/>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IP首部中选项的最大字节数是40，这样记录路由的最大的问题是IP首部中用来存放路由器IP地址的空间很有限。</a:t>
            </a:r>
          </a:p>
          <a:p>
            <a:r>
              <a:rPr lang="zh-CN" altLang="en-US">
                <a:solidFill>
                  <a:schemeClr val="bg2">
                    <a:lumMod val="10000"/>
                  </a:schemeClr>
                </a:solidFill>
                <a:latin typeface="宋体" panose="02010600030101010101" pitchFamily="2" charset="-122"/>
                <a:ea typeface="宋体" panose="02010600030101010101" pitchFamily="2" charset="-122"/>
                <a:sym typeface="+mn-ea"/>
              </a:rPr>
              <a:t>IP首部记录路由的一般格式见图5-10。</a:t>
            </a:r>
          </a:p>
          <a:p>
            <a:endParaRPr lang="zh-CN" altLang="en-US"/>
          </a:p>
        </p:txBody>
      </p:sp>
      <p:pic>
        <p:nvPicPr>
          <p:cNvPr id="4" name="图片 3"/>
          <p:cNvPicPr>
            <a:picLocks noChangeAspect="1"/>
          </p:cNvPicPr>
          <p:nvPr/>
        </p:nvPicPr>
        <p:blipFill>
          <a:blip r:embed="rId4" cstate="print"/>
          <a:stretch>
            <a:fillRect/>
          </a:stretch>
        </p:blipFill>
        <p:spPr>
          <a:xfrm>
            <a:off x="887885" y="2808438"/>
            <a:ext cx="10437495" cy="309118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98361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选项说明字段用去前3个字节，这样只剩下37个字节来存放IP地址清单，也就是说只能存放9个IP地址。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一个字节长的code指明IP选项的类型。对于RR选项来说，它的值为7。</a:t>
            </a:r>
          </a:p>
          <a:p>
            <a:r>
              <a:rPr lang="zh-CN" altLang="en-US">
                <a:solidFill>
                  <a:schemeClr val="bg2">
                    <a:lumMod val="10000"/>
                  </a:schemeClr>
                </a:solidFill>
                <a:latin typeface="宋体" panose="02010600030101010101" pitchFamily="2" charset="-122"/>
                <a:ea typeface="宋体" panose="02010600030101010101" pitchFamily="2" charset="-122"/>
                <a:sym typeface="+mn-ea"/>
              </a:rPr>
              <a:t>length是RR选项总字节长度，Ping程序总是提供39字节的选项字段，对今天的网络来说，这已经很不够用了。</a:t>
            </a:r>
          </a:p>
          <a:p>
            <a:r>
              <a:rPr lang="zh-CN" altLang="en-US">
                <a:solidFill>
                  <a:schemeClr val="bg2">
                    <a:lumMod val="10000"/>
                  </a:schemeClr>
                </a:solidFill>
                <a:latin typeface="宋体" panose="02010600030101010101" pitchFamily="2" charset="-122"/>
                <a:ea typeface="宋体" panose="02010600030101010101" pitchFamily="2" charset="-122"/>
                <a:sym typeface="+mn-ea"/>
              </a:rPr>
              <a:t>ptr称作指针字段。它是一个基于1的指针，指向存放着下一个路由器IP地址的位置。它的最小值为4，指向存放第一个IP地址的位置。随着每个IP地址存入清单，ptr的值相应增加。</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48</a:t>
            </a:fld>
            <a:endParaRPr lang="zh-CN" altLang="en-US"/>
          </a:p>
        </p:txBody>
      </p:sp>
      <p:sp>
        <p:nvSpPr>
          <p:cNvPr id="5" name="标题 4"/>
          <p:cNvSpPr>
            <a:spLocks noGrp="1"/>
          </p:cNvSpPr>
          <p:nvPr/>
        </p:nvSpPr>
        <p:spPr>
          <a:xfrm>
            <a:off x="182474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998855"/>
            <a:ext cx="10948670" cy="5238750"/>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需要指出的是，ICMP虽然也是网络层的协议，但却封装在IP报文中。</a:t>
            </a:r>
          </a:p>
          <a:p>
            <a:r>
              <a:rPr lang="zh-CN" altLang="en-US">
                <a:solidFill>
                  <a:schemeClr val="bg2">
                    <a:lumMod val="10000"/>
                  </a:schemeClr>
                </a:solidFill>
                <a:latin typeface="宋体" panose="02010600030101010101" pitchFamily="2" charset="-122"/>
                <a:ea typeface="宋体" panose="02010600030101010101" pitchFamily="2" charset="-122"/>
                <a:sym typeface="+mn-ea"/>
              </a:rPr>
              <a:t>从这个意义上看，ICMP消息不过是特殊格式的IP数据报，与一般网络流量中其他IP数据报受到相同的限制。并且ICMP报告错误、阻塞以及其他网络状况的能力对于增强IP的尽最大努力交付方法本身并没有任何直接的好处。</a:t>
            </a:r>
          </a:p>
          <a:p>
            <a:r>
              <a:rPr lang="zh-CN" altLang="en-US">
                <a:solidFill>
                  <a:schemeClr val="bg2">
                    <a:lumMod val="10000"/>
                  </a:schemeClr>
                </a:solidFill>
                <a:latin typeface="宋体" panose="02010600030101010101" pitchFamily="2" charset="-122"/>
                <a:ea typeface="宋体" panose="02010600030101010101" pitchFamily="2" charset="-122"/>
                <a:sym typeface="+mn-ea"/>
              </a:rPr>
              <a:t>因此，即使ICMP能够报告错误或网络阻塞，如果要借助来改变网络的通信状况则需要依赖于接收消息的主机如何来操作这些消息的内容。</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a:t>
            </a:fld>
            <a:endParaRPr lang="zh-CN" altLang="en-US"/>
          </a:p>
        </p:txBody>
      </p:sp>
      <p:sp>
        <p:nvSpPr>
          <p:cNvPr id="5" name="标题 4"/>
          <p:cNvSpPr>
            <a:spLocks noGrp="1"/>
          </p:cNvSpPr>
          <p:nvPr>
            <p:ph type="title"/>
          </p:nvPr>
        </p:nvSpPr>
        <p:spPr>
          <a:xfrm>
            <a:off x="1775854" y="33655"/>
            <a:ext cx="8641096" cy="560389"/>
          </a:xfrm>
          <a:noFill/>
          <a:ln w="9525">
            <a:noFill/>
          </a:ln>
        </p:spPr>
        <p:txBody>
          <a:bodyPr vert="horz" rtlCol="0" anchor="ctr">
            <a:normAutofit/>
          </a:bodyPr>
          <a:lstStyle/>
          <a:p>
            <a:pPr lvl="0" algn="l"/>
            <a:r>
              <a:rPr lang="zh-CN" altLang="en-US" sz="2800">
                <a:sym typeface="+mn-ea"/>
              </a:rPr>
              <a:t>5.1 ICMP的作用</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49</a:t>
            </a:fld>
            <a:endParaRPr lang="zh-CN" altLang="en-US"/>
          </a:p>
        </p:txBody>
      </p:sp>
      <p:sp>
        <p:nvSpPr>
          <p:cNvPr id="3" name="内容占位符 2"/>
          <p:cNvSpPr>
            <a:spLocks noGrp="1"/>
          </p:cNvSpPr>
          <p:nvPr/>
        </p:nvSpPr>
        <p:spPr>
          <a:xfrm>
            <a:off x="621753" y="913239"/>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IP时间戳选项的处理上与记录路由选项类似，但选项说明字段用4个字节，报文格式如图5-11所示。</a:t>
            </a:r>
            <a:endParaRPr lang="zh-CN" altLang="en-US"/>
          </a:p>
        </p:txBody>
      </p:sp>
      <p:pic>
        <p:nvPicPr>
          <p:cNvPr id="4" name="图片 3"/>
          <p:cNvPicPr>
            <a:picLocks noChangeAspect="1"/>
          </p:cNvPicPr>
          <p:nvPr/>
        </p:nvPicPr>
        <p:blipFill>
          <a:blip r:embed="rId4" cstate="print"/>
          <a:stretch>
            <a:fillRect/>
          </a:stretch>
        </p:blipFill>
        <p:spPr>
          <a:xfrm>
            <a:off x="916940" y="2016054"/>
            <a:ext cx="10358120" cy="329374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IP时间戳选项的处理上与记录路由选项类似，但选项说明字段用4个字节，报文格式如图5-11所示。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code的值0x44，表示IP选项是时间戳选项，length和ptr字段与记录路由选项相同。</a:t>
            </a:r>
          </a:p>
          <a:p>
            <a:r>
              <a:rPr lang="zh-CN" altLang="en-US">
                <a:solidFill>
                  <a:schemeClr val="bg2">
                    <a:lumMod val="10000"/>
                  </a:schemeClr>
                </a:solidFill>
                <a:latin typeface="宋体" panose="02010600030101010101" pitchFamily="2" charset="-122"/>
                <a:ea typeface="宋体" panose="02010600030101010101" pitchFamily="2" charset="-122"/>
                <a:sym typeface="+mn-ea"/>
              </a:rPr>
              <a:t>另外增加了两个长度都是4bit的字段OF和FL。</a:t>
            </a:r>
          </a:p>
          <a:p>
            <a:r>
              <a:rPr lang="zh-CN" altLang="en-US">
                <a:solidFill>
                  <a:schemeClr val="bg2">
                    <a:lumMod val="10000"/>
                  </a:schemeClr>
                </a:solidFill>
                <a:latin typeface="宋体" panose="02010600030101010101" pitchFamily="2" charset="-122"/>
                <a:ea typeface="宋体" panose="02010600030101010101" pitchFamily="2" charset="-122"/>
                <a:sym typeface="+mn-ea"/>
              </a:rPr>
              <a:t>OF为溢出字段，取1表示数据溢出，即选项空间不够完全记录数据。</a:t>
            </a:r>
          </a:p>
          <a:p>
            <a:r>
              <a:rPr lang="zh-CN" altLang="en-US">
                <a:solidFill>
                  <a:schemeClr val="bg2">
                    <a:lumMod val="10000"/>
                  </a:schemeClr>
                </a:solidFill>
                <a:latin typeface="宋体" panose="02010600030101010101" pitchFamily="2" charset="-122"/>
                <a:ea typeface="宋体" panose="02010600030101010101" pitchFamily="2" charset="-122"/>
                <a:sym typeface="+mn-ea"/>
              </a:rPr>
              <a:t>FL为标志字段，取0则选项只记录时间戳，取1则选项要记录每台路由器的IP地址和时间戳。</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50</a:t>
            </a:fld>
            <a:endParaRPr lang="zh-CN" altLang="en-US"/>
          </a:p>
        </p:txBody>
      </p:sp>
      <p:sp>
        <p:nvSpPr>
          <p:cNvPr id="5" name="标题 4"/>
          <p:cNvSpPr>
            <a:spLocks noGrp="1"/>
          </p:cNvSpPr>
          <p:nvPr/>
        </p:nvSpPr>
        <p:spPr>
          <a:xfrm>
            <a:off x="182474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若要在IP选项中同时记录时间戳处的路由器地址，就必须用8个字节才能够同时记录位置和时间，这样IP选项最多记录4个路由器的时间戳。</a:t>
            </a:r>
          </a:p>
          <a:p>
            <a:r>
              <a:rPr lang="zh-CN" altLang="en-US">
                <a:solidFill>
                  <a:schemeClr val="bg2">
                    <a:lumMod val="10000"/>
                  </a:schemeClr>
                </a:solidFill>
                <a:latin typeface="宋体" panose="02010600030101010101" pitchFamily="2" charset="-122"/>
                <a:ea typeface="宋体" panose="02010600030101010101" pitchFamily="2" charset="-122"/>
                <a:sym typeface="+mn-ea"/>
              </a:rPr>
              <a:t>Ping程序的使用也在随着技术的发展变化。曾经还可以作出这样没有限定的断言：如果不能Ping到某台主机，那么就不能Telnet或FTP到那台主机。随着Internet的发展，出现了提供访问控制清单的路由器和防火墙，那么像这样没有限定的断言就不再成立了。</a:t>
            </a:r>
          </a:p>
          <a:p>
            <a:r>
              <a:rPr lang="zh-CN" altLang="en-US">
                <a:solidFill>
                  <a:schemeClr val="bg2">
                    <a:lumMod val="10000"/>
                  </a:schemeClr>
                </a:solidFill>
                <a:latin typeface="宋体" panose="02010600030101010101" pitchFamily="2" charset="-122"/>
                <a:ea typeface="宋体" panose="02010600030101010101" pitchFamily="2" charset="-122"/>
                <a:sym typeface="+mn-ea"/>
              </a:rPr>
              <a:t>一台主机的可达性可能不只取决于IP层是否可达，还取决于使用何种协议以及端口号。Ping程序的运行结果可能显示某台主机不可达，但仍然可以用Telnet远程登录到该台主机的某些端口，例如25号端口（邮件服务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51</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5.3.2 Traceroute程序</a:t>
            </a:r>
          </a:p>
          <a:p>
            <a:r>
              <a:rPr lang="zh-CN" altLang="en-US">
                <a:solidFill>
                  <a:schemeClr val="bg2">
                    <a:lumMod val="10000"/>
                  </a:schemeClr>
                </a:solidFill>
                <a:latin typeface="宋体" panose="02010600030101010101" pitchFamily="2" charset="-122"/>
                <a:ea typeface="宋体" panose="02010600030101010101" pitchFamily="2" charset="-122"/>
                <a:sym typeface="+mn-ea"/>
              </a:rPr>
              <a:t>Traceroute程序（Windows下程序名称为tracert.exe）可以使用户获得IP数据报从一台主机传输到另一台主机所经过的路由。</a:t>
            </a:r>
          </a:p>
          <a:p>
            <a:r>
              <a:rPr lang="zh-CN" altLang="en-US">
                <a:solidFill>
                  <a:schemeClr val="bg2">
                    <a:lumMod val="10000"/>
                  </a:schemeClr>
                </a:solidFill>
                <a:latin typeface="宋体" panose="02010600030101010101" pitchFamily="2" charset="-122"/>
                <a:ea typeface="宋体" panose="02010600030101010101" pitchFamily="2" charset="-122"/>
                <a:sym typeface="+mn-ea"/>
              </a:rPr>
              <a:t>Traceroute还可以利用IP选项来支持源站选路。</a:t>
            </a:r>
          </a:p>
          <a:p>
            <a:r>
              <a:rPr lang="zh-CN" altLang="en-US">
                <a:solidFill>
                  <a:schemeClr val="bg2">
                    <a:lumMod val="10000"/>
                  </a:schemeClr>
                </a:solidFill>
                <a:latin typeface="宋体" panose="02010600030101010101" pitchFamily="2" charset="-122"/>
                <a:ea typeface="宋体" panose="02010600030101010101" pitchFamily="2" charset="-122"/>
                <a:sym typeface="+mn-ea"/>
              </a:rPr>
              <a:t>使用Ping程序的IP记录路由选项就可以查看IP数据报经过的路径。但由于网络上不是所有的路由器都支持记录路由选项，并且利用Ping程序记录下来的路由器地址要记录往返的节点地址，加之IP首部中记录路由选项的空间有限，这些都大大的限制了利用Ping程序的IP记录路由选项来获得路径的效能，而Traceroute则是代替其功能的有效实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52</a:t>
            </a:fld>
            <a:endParaRPr lang="zh-CN" altLang="en-US"/>
          </a:p>
        </p:txBody>
      </p:sp>
      <p:sp>
        <p:nvSpPr>
          <p:cNvPr id="5" name="标题 4"/>
          <p:cNvSpPr>
            <a:spLocks noGrp="1"/>
          </p:cNvSpPr>
          <p:nvPr/>
        </p:nvSpPr>
        <p:spPr>
          <a:xfrm>
            <a:off x="182474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054735"/>
            <a:ext cx="10948670" cy="5182870"/>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Traceroute的工作原理主要是利用ICMP差错报文中超时机制和IP首部中的TTL字段设置来实现的。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不同的操作系统或环境中Traceroute程序具体实现上有所不同，主要有基于ICMP或基于UDP的两种方式。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Microsoft Windows使用基于ICMP回显请求和响应的方法，其它包括UNIX、Linux和Cisco路由器中都使用基于UDP端口不可达的机制。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53</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1.基于ICMP的Traceroute</a:t>
            </a:r>
          </a:p>
          <a:p>
            <a:r>
              <a:rPr lang="zh-CN" altLang="en-US">
                <a:solidFill>
                  <a:schemeClr val="bg2">
                    <a:lumMod val="10000"/>
                  </a:schemeClr>
                </a:solidFill>
                <a:latin typeface="宋体" panose="02010600030101010101" pitchFamily="2" charset="-122"/>
                <a:ea typeface="宋体" panose="02010600030101010101" pitchFamily="2" charset="-122"/>
                <a:sym typeface="+mn-ea"/>
              </a:rPr>
              <a:t>Traceroute程序基于ICMP 回显请求（Echo Request）、回显应答（Echo Reply）和时间超时（TTL-expired）来实现，完全基于ICMP，因而也可以简称为ICMP Traceroute。</a:t>
            </a:r>
          </a:p>
          <a:p>
            <a:r>
              <a:rPr lang="zh-CN" altLang="en-US">
                <a:solidFill>
                  <a:schemeClr val="bg2">
                    <a:lumMod val="10000"/>
                  </a:schemeClr>
                </a:solidFill>
                <a:latin typeface="宋体" panose="02010600030101010101" pitchFamily="2" charset="-122"/>
                <a:ea typeface="宋体" panose="02010600030101010101" pitchFamily="2" charset="-122"/>
                <a:sym typeface="+mn-ea"/>
              </a:rPr>
              <a:t>程序的工作机制可以描述如下：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（1）首先源主机发出 ICMP Echo Request，第一次Echo request的TTL设置为1，第二次Echo request的TTL设置为2，以后依此递增直至第30次，实际程序中每次一般会发出多个（常常是3个）Echo request报文来避免网络传输带来的偶然错误；</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54</a:t>
            </a:fld>
            <a:endParaRPr lang="zh-CN" altLang="en-US"/>
          </a:p>
        </p:txBody>
      </p:sp>
      <p:sp>
        <p:nvSpPr>
          <p:cNvPr id="5" name="标题 4"/>
          <p:cNvSpPr>
            <a:spLocks noGrp="1"/>
          </p:cNvSpPr>
          <p:nvPr/>
        </p:nvSpPr>
        <p:spPr>
          <a:xfrm>
            <a:off x="182474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032510"/>
            <a:ext cx="10948670" cy="5340985"/>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（2）中间的路由器对收到的ICMP报文中IP首部的TTL做递减操作，如果TTL值为0或1就对源主机送回ICMP TTL超时报文（TTL-expired，ICMP type 11)，ICMP请求报文同时因TTL超时而被丢弃；</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（3）源主机递次地收到中间路由器发回的ICMP TTL-expired差错报文，由此知晓去往目的一路上经过的每一个路由器；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（4）最后的ICMP Echo Request报文到达目的节点时送回ICMP Echo Reply，源主机收到这个Echo Reply报文便知道已经完成了路径探索，就不再发送TTL增加的Echo Request报文而是结束程序。</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55</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043940"/>
            <a:ext cx="10948670" cy="5193665"/>
          </a:xfrm>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2.基于UDP的Traceroute</a:t>
            </a:r>
          </a:p>
          <a:p>
            <a:r>
              <a:rPr lang="zh-CN" altLang="en-US">
                <a:solidFill>
                  <a:schemeClr val="bg2">
                    <a:lumMod val="10000"/>
                  </a:schemeClr>
                </a:solidFill>
                <a:latin typeface="宋体" panose="02010600030101010101" pitchFamily="2" charset="-122"/>
                <a:ea typeface="宋体" panose="02010600030101010101" pitchFamily="2" charset="-122"/>
                <a:sym typeface="+mn-ea"/>
              </a:rPr>
              <a:t>Traceroute程序源主机发出的是UDP报文段，使用特别的UDP端口号，利用ICMP 时间超时（TTL-expired：type 11）和ICMP端口不可达（port unreachable：type 3, code 3）差错报文来实现。</a:t>
            </a:r>
          </a:p>
          <a:p>
            <a:r>
              <a:rPr lang="zh-CN" altLang="en-US">
                <a:solidFill>
                  <a:schemeClr val="bg2">
                    <a:lumMod val="10000"/>
                  </a:schemeClr>
                </a:solidFill>
                <a:latin typeface="宋体" panose="02010600030101010101" pitchFamily="2" charset="-122"/>
                <a:ea typeface="宋体" panose="02010600030101010101" pitchFamily="2" charset="-122"/>
                <a:sym typeface="+mn-ea"/>
              </a:rPr>
              <a:t>由于程序基于UDP报文的发送，因此可以简称为UDP Traceroute。</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56</a:t>
            </a:fld>
            <a:endParaRPr lang="zh-CN" altLang="en-US"/>
          </a:p>
        </p:txBody>
      </p:sp>
      <p:sp>
        <p:nvSpPr>
          <p:cNvPr id="5" name="标题 4"/>
          <p:cNvSpPr>
            <a:spLocks noGrp="1"/>
          </p:cNvSpPr>
          <p:nvPr/>
        </p:nvSpPr>
        <p:spPr>
          <a:xfrm>
            <a:off x="182474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33157" y="1026796"/>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UDP Traceroute程序的工作机制可以描述如下：</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1）源主机发出UDP报文段，可以把这样的报文称作UDP探针。探针报文的源端口使用随机的任何大于32768的高段端口，报文的目标端口则从33434开始，在后续的每个报文段中依此递增，直至33434+29即33463。同时承载这些UDP探针的IP报文的TTL从1开始依此递增，直至30（最多发送30个UDP探针)。</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（2）和ICMP Traceroute程序的工作过程一样，中间的路由器会送回 ICMP TTL-expired差错报文，使得源主机得知中间的每一个路由器。</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57</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62" y="983616"/>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（3）UDP探针报文到达最后的目标节点时，因为任何主机上都没有应用使用UDP port 大于32768这样的高段端口，所以目标节点送回ICMP 端口不可达（port unreachable）差错报文。</a:t>
            </a:r>
          </a:p>
          <a:p>
            <a:pPr marL="0" indent="0">
              <a:buNone/>
            </a:pPr>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Traceroute工作时会因为中间路由器的设置使得路由器不回送TTL-expired包，这样源主机上将看不到中间路由器地址，但却看得到报文最后到达目的主机时回送的响应。</a:t>
            </a:r>
          </a:p>
          <a:p>
            <a:r>
              <a:rPr lang="zh-CN" altLang="en-US">
                <a:solidFill>
                  <a:schemeClr val="bg2">
                    <a:lumMod val="10000"/>
                  </a:schemeClr>
                </a:solidFill>
                <a:latin typeface="宋体" panose="02010600030101010101" pitchFamily="2" charset="-122"/>
                <a:ea typeface="宋体" panose="02010600030101010101" pitchFamily="2" charset="-122"/>
                <a:sym typeface="+mn-ea"/>
              </a:rPr>
              <a:t>某些网络设备，比如Cisco 的路由器上可以使用extended-traceroute命令修改UDP探针使用的起始33434端口号。</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58</a:t>
            </a:fld>
            <a:endParaRPr lang="zh-CN" altLang="en-US"/>
          </a:p>
        </p:txBody>
      </p:sp>
      <p:sp>
        <p:nvSpPr>
          <p:cNvPr id="5" name="标题 4"/>
          <p:cNvSpPr>
            <a:spLocks noGrp="1"/>
          </p:cNvSpPr>
          <p:nvPr/>
        </p:nvSpPr>
        <p:spPr>
          <a:xfrm>
            <a:off x="182474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典型的情况是ICMP重定向消息的处理。</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当网关和路由器转发数据报时发现有更好的路径去往目的主机，则把一条ICMP消息提供给发送方，把主机引导到一条更好的网络路由上，即发送一条重定向消息。主机对这条ICMP消息的处理则各有不同。</a:t>
            </a:r>
          </a:p>
          <a:p>
            <a:endParaRPr lang="zh-CN" altLang="en-US">
              <a:solidFill>
                <a:schemeClr val="bg2">
                  <a:lumMod val="10000"/>
                </a:schemeClr>
              </a:solidFill>
              <a:latin typeface="宋体" panose="02010600030101010101" pitchFamily="2" charset="-122"/>
              <a:ea typeface="宋体" panose="02010600030101010101" pitchFamily="2" charset="-122"/>
              <a:sym typeface="+mn-ea"/>
            </a:endParaRPr>
          </a:p>
          <a:p>
            <a:r>
              <a:rPr lang="zh-CN" altLang="en-US">
                <a:solidFill>
                  <a:schemeClr val="bg2">
                    <a:lumMod val="10000"/>
                  </a:schemeClr>
                </a:solidFill>
                <a:latin typeface="宋体" panose="02010600030101010101" pitchFamily="2" charset="-122"/>
                <a:ea typeface="宋体" panose="02010600030101010101" pitchFamily="2" charset="-122"/>
                <a:sym typeface="+mn-ea"/>
              </a:rPr>
              <a:t>RFC792提供了有关ICMP协议的基础规范，并定义了各种ICMP信息和服务的类型。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3.IP源站选路选项</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Traceroute和Ping程序命令都提供了源路由选项。下面对此做简要说明。</a:t>
            </a:r>
          </a:p>
          <a:p>
            <a:r>
              <a:rPr lang="zh-CN" altLang="en-US">
                <a:solidFill>
                  <a:schemeClr val="bg2">
                    <a:lumMod val="10000"/>
                  </a:schemeClr>
                </a:solidFill>
                <a:latin typeface="宋体" panose="02010600030101010101" pitchFamily="2" charset="-122"/>
                <a:ea typeface="宋体" panose="02010600030101010101" pitchFamily="2" charset="-122"/>
                <a:sym typeface="+mn-ea"/>
              </a:rPr>
              <a:t>源路由即源站选路（source routing），其思想是由发送者指定路由。</a:t>
            </a:r>
          </a:p>
          <a:p>
            <a:r>
              <a:rPr lang="zh-CN" altLang="en-US">
                <a:solidFill>
                  <a:schemeClr val="bg2">
                    <a:lumMod val="10000"/>
                  </a:schemeClr>
                </a:solidFill>
                <a:latin typeface="宋体" panose="02010600030101010101" pitchFamily="2" charset="-122"/>
                <a:ea typeface="宋体" panose="02010600030101010101" pitchFamily="2" charset="-122"/>
                <a:sym typeface="+mn-ea"/>
              </a:rPr>
              <a:t>通常源路由分两种形式：严格源路由和宽松源路由。其差别是严格源路由所指定的下一个路由器不在其直接连接的网络上，那么就返回一个“源站路由失败”的ICMP差错报文（类型为3，代码为5），而宽松源路由则允许数据报在清单上指明的任意两个地址之间可以通过其他路由器。</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59</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源路由的实现通过采用IP选项来记录路由信息，其报文格式和图5-10所示的IP记录路由选项相同。</a:t>
            </a:r>
          </a:p>
          <a:p>
            <a:r>
              <a:rPr lang="zh-CN" altLang="en-US">
                <a:solidFill>
                  <a:schemeClr val="bg2">
                    <a:lumMod val="10000"/>
                  </a:schemeClr>
                </a:solidFill>
                <a:latin typeface="宋体" panose="02010600030101010101" pitchFamily="2" charset="-122"/>
                <a:ea typeface="宋体" panose="02010600030101010101" pitchFamily="2" charset="-122"/>
                <a:sym typeface="+mn-ea"/>
              </a:rPr>
              <a:t>宽松源路由的code取值为0x83，严格源路由的code取值为0x89。</a:t>
            </a:r>
          </a:p>
          <a:p>
            <a:r>
              <a:rPr lang="zh-CN" altLang="en-US">
                <a:solidFill>
                  <a:schemeClr val="bg2">
                    <a:lumMod val="10000"/>
                  </a:schemeClr>
                </a:solidFill>
                <a:latin typeface="宋体" panose="02010600030101010101" pitchFamily="2" charset="-122"/>
                <a:ea typeface="宋体" panose="02010600030101010101" pitchFamily="2" charset="-122"/>
                <a:sym typeface="+mn-ea"/>
              </a:rPr>
              <a:t>源路由数据包在发送的过程中，会对选项中的IP地址清单进行更新。</a:t>
            </a:r>
          </a:p>
          <a:p>
            <a:r>
              <a:rPr lang="zh-CN" altLang="en-US">
                <a:solidFill>
                  <a:schemeClr val="bg2">
                    <a:lumMod val="10000"/>
                  </a:schemeClr>
                </a:solidFill>
                <a:latin typeface="宋体" panose="02010600030101010101" pitchFamily="2" charset="-122"/>
                <a:ea typeface="宋体" panose="02010600030101010101" pitchFamily="2" charset="-122"/>
                <a:sym typeface="+mn-ea"/>
              </a:rPr>
              <a:t>发送主机从应用程序接到源路由清单后，先将第一个表项取出，将所有剩余的地址向左移一格位置，并将最终目的地址作为清单的最后一项，再把ptr指针指向清单的第一项，然后将取出的第一个表项地址作为下一跳地址发送报文。</a:t>
            </a:r>
            <a:endParaRPr lang="zh-CN" altLang="en-US">
              <a:solidFill>
                <a:schemeClr val="bg2">
                  <a:lumMod val="10000"/>
                </a:schemeClr>
              </a:solidFill>
              <a:latin typeface="宋体" panose="02010600030101010101" pitchFamily="2" charset="-122"/>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60</a:t>
            </a:fld>
            <a:endParaRPr lang="zh-CN" altLang="en-US"/>
          </a:p>
        </p:txBody>
      </p:sp>
      <p:sp>
        <p:nvSpPr>
          <p:cNvPr id="5" name="标题 4"/>
          <p:cNvSpPr>
            <a:spLocks noGrp="1"/>
          </p:cNvSpPr>
          <p:nvPr/>
        </p:nvSpPr>
        <p:spPr>
          <a:xfrm>
            <a:off x="182474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2300" y="1134745"/>
            <a:ext cx="10948670" cy="5102860"/>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数据包到达目的主机时，且指针大小比选项长度小，路由器会将指针指向的IP地址填入数据包的目的IP地址字段，将数据包出接口的IP地址填入到指针指向的位置（outgoing interface），然后将指针加4指向下一个IP地址，然后重新发送给这个新的IP地址。</a:t>
            </a:r>
          </a:p>
          <a:p>
            <a:r>
              <a:rPr lang="zh-CN" altLang="en-US">
                <a:solidFill>
                  <a:schemeClr val="bg2">
                    <a:lumMod val="10000"/>
                  </a:schemeClr>
                </a:solidFill>
                <a:latin typeface="宋体" panose="02010600030101010101" pitchFamily="2" charset="-122"/>
                <a:ea typeface="宋体" panose="02010600030101010101" pitchFamily="2" charset="-122"/>
                <a:sym typeface="+mn-ea"/>
              </a:rPr>
              <a:t>如果指针大小比选项长度大，说明已经到达了列表末尾。这个主机就是最终的目的主机。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61</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endParaRPr lang="zh-CN" altLang="en-US" sz="2800">
              <a:solidFill>
                <a:schemeClr val="bg2">
                  <a:lumMod val="10000"/>
                </a:schemeClr>
              </a:solidFill>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2362" y="1037591"/>
            <a:ext cx="10948494" cy="5329246"/>
          </a:xfrm>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如果数据包含有宽松源路由选项，那么数据包转发过程中，如果自己不是目的主机，则会继续转发，不对IP列表进行操作。</a:t>
            </a:r>
          </a:p>
          <a:p>
            <a:r>
              <a:rPr lang="zh-CN" altLang="en-US">
                <a:solidFill>
                  <a:schemeClr val="bg2">
                    <a:lumMod val="10000"/>
                  </a:schemeClr>
                </a:solidFill>
                <a:latin typeface="宋体" panose="02010600030101010101" pitchFamily="2" charset="-122"/>
                <a:ea typeface="宋体" panose="02010600030101010101" pitchFamily="2" charset="-122"/>
                <a:sym typeface="+mn-ea"/>
              </a:rPr>
              <a:t>当一个应用程序接收到有源路由指定路由的数据时，在发送应答时，应该读出接收到的路由值，并提供反向路由。</a:t>
            </a:r>
          </a:p>
          <a:p>
            <a:r>
              <a:rPr lang="zh-CN" altLang="en-US">
                <a:solidFill>
                  <a:schemeClr val="bg2">
                    <a:lumMod val="10000"/>
                  </a:schemeClr>
                </a:solidFill>
                <a:latin typeface="宋体" panose="02010600030101010101" pitchFamily="2" charset="-122"/>
                <a:ea typeface="宋体" panose="02010600030101010101" pitchFamily="2" charset="-122"/>
                <a:sym typeface="+mn-ea"/>
              </a:rPr>
              <a:t>IP源站选路一度曾经是网络攻击者借用的手段，因此目前许多路由器对带有源站选路的报文都会设置为不予处理。有关内容请参考网络安全方面的资料。</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62</a:t>
            </a:fld>
            <a:endParaRPr lang="zh-CN" altLang="en-US"/>
          </a:p>
        </p:txBody>
      </p:sp>
      <p:sp>
        <p:nvSpPr>
          <p:cNvPr id="5" name="标题 4"/>
          <p:cNvSpPr>
            <a:spLocks noGrp="1"/>
          </p:cNvSpPr>
          <p:nvPr/>
        </p:nvSpPr>
        <p:spPr>
          <a:xfrm>
            <a:off x="1824749" y="64770"/>
            <a:ext cx="8641096" cy="560389"/>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5.3 ICMP测试和故障诊断程序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7556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5.4 小结</a:t>
            </a:r>
          </a:p>
        </p:txBody>
      </p:sp>
      <p:sp>
        <p:nvSpPr>
          <p:cNvPr id="3" name="内容占位符 2"/>
          <p:cNvSpPr>
            <a:spLocks noGrp="1"/>
          </p:cNvSpPr>
          <p:nvPr>
            <p:ph idx="1"/>
          </p:nvPr>
        </p:nvSpPr>
        <p:spPr>
          <a:xfrm>
            <a:off x="622362" y="951231"/>
            <a:ext cx="10948494" cy="5329246"/>
          </a:xfrm>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1.ICMP可以提供有关网络可连接性的信息，提供可达性、交互错误、路由错误报告以及控制信息等IP不能够提供的信息，并把信息返回给发送方，是TCP/IP网络层的重要协议。</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2.ICMP报文是封装在IP数据报内作为IP报文的数据被传输的。ICMP报文除了首部4个字节一致外，并没有一个统一的报文格式，而是采用不同的类型和代码值来区分各种类别的ICMP报文。</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3.ICMP差错报文对IP通信中产生的各种差错向源端进行报告，差错报文始终包含产生ICMP差错的IP报文的首部和IP报文中数据的前8个字节。</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63</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solidFill>
                  <a:schemeClr val="bg2">
                    <a:lumMod val="10000"/>
                  </a:schemeClr>
                </a:solidFill>
                <a:latin typeface="宋体" panose="02010600030101010101" pitchFamily="2" charset="-122"/>
                <a:ea typeface="宋体" panose="02010600030101010101" pitchFamily="2" charset="-122"/>
                <a:sym typeface="+mn-ea"/>
              </a:rPr>
              <a:t>    </a:t>
            </a:r>
            <a:r>
              <a:rPr lang="zh-CN" altLang="en-US">
                <a:solidFill>
                  <a:schemeClr val="bg2">
                    <a:lumMod val="10000"/>
                  </a:schemeClr>
                </a:solidFill>
                <a:latin typeface="宋体" panose="02010600030101010101" pitchFamily="2" charset="-122"/>
                <a:ea typeface="宋体" panose="02010600030101010101" pitchFamily="2" charset="-122"/>
                <a:sym typeface="+mn-ea"/>
              </a:rPr>
              <a:t>4.ICMP差错报告中具有控制功能的报文包括源抑制报文和重定向报文，其中源站抑制报文用于拥塞控制，路由重定向报文则用于路径控制。重定向报文可以对主机路由表进行更新。</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5.ICMP查询报文中最常用的是ICMP回显请求与应答报文，其他还有路由器询问与通告、地址掩码请求和应答以及时间戳请求和应答报文。这些都属于典型的请求-应答报文，通过ICMP报文中的标识符和序列号，使得客户程序可以在应答和请求之间进行匹配。</a:t>
            </a:r>
          </a:p>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    6.利用ICMP的重要应用程序有Ping程序和Traceroute程序，在网络工程实际中作为测试网络状况、获取路径信息的工具都有广泛使用。</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7.记录路由、时间戳和源站选路等应用都可以利用IP选项和Ping程序和Traceroute程序相结合来实现。</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64</a:t>
            </a:fld>
            <a:endParaRPr lang="zh-CN" altLang="en-US"/>
          </a:p>
        </p:txBody>
      </p:sp>
      <p:sp>
        <p:nvSpPr>
          <p:cNvPr id="5" name="标题 4"/>
          <p:cNvSpPr>
            <a:spLocks noGrp="1"/>
          </p:cNvSpPr>
          <p:nvPr>
            <p:ph type="title"/>
          </p:nvPr>
        </p:nvSpPr>
        <p:spPr>
          <a:xfrm>
            <a:off x="1824749" y="75565"/>
            <a:ext cx="8641096" cy="560389"/>
          </a:xfr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5.4 小结</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21080"/>
            <a:ext cx="10948670" cy="5216525"/>
          </a:xfrm>
        </p:spPr>
        <p:txBody>
          <a:bodyPr/>
          <a:lstStyle/>
          <a:p>
            <a:r>
              <a:rPr lang="zh-CN" altLang="en-US">
                <a:latin typeface="宋体" panose="02010600030101010101" pitchFamily="2" charset="-122"/>
                <a:ea typeface="宋体" panose="02010600030101010101" pitchFamily="2" charset="-122"/>
              </a:rPr>
              <a:t>实验5-1 ICMP回显查询报文</a:t>
            </a:r>
          </a:p>
          <a:p>
            <a:pPr marL="0" indent="0">
              <a:buNone/>
            </a:pPr>
            <a:r>
              <a:rPr lang="zh-CN" altLang="en-US">
                <a:latin typeface="宋体" panose="02010600030101010101" pitchFamily="2" charset="-122"/>
                <a:ea typeface="宋体" panose="02010600030101010101" pitchFamily="2" charset="-122"/>
              </a:rPr>
              <a:t>    通过运行Ping程序，在真实网络环境中观察分析ICMP回显请求和响应报文，理解ICMP查询报文的格式和工作特点。</a:t>
            </a: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实验5-2 Ping程序和IP选项</a:t>
            </a:r>
          </a:p>
          <a:p>
            <a:pPr marL="0" indent="0">
              <a:buNone/>
            </a:pPr>
            <a:r>
              <a:rPr lang="zh-CN" altLang="en-US">
                <a:latin typeface="宋体" panose="02010600030101010101" pitchFamily="2" charset="-122"/>
                <a:ea typeface="宋体" panose="02010600030101010101" pitchFamily="2" charset="-122"/>
              </a:rPr>
              <a:t>    通过运行Ping程序指定记录路由或时间戳，在真实网络环境中观察分析带有IP记录路由选项和IP时间戳选项的ICMP回显请求和响应报文，理解IP记录路由选项和时间戳选项的报文格式和工作特点。</a:t>
            </a:r>
          </a:p>
          <a:p>
            <a:pPr marL="0" indent="0">
              <a:buNone/>
            </a:pPr>
            <a:r>
              <a:rPr lang="zh-CN" altLang="en-US">
                <a:latin typeface="宋体" panose="02010600030101010101" pitchFamily="2" charset="-122"/>
                <a:ea typeface="宋体" panose="02010600030101010101" pitchFamily="2" charset="-122"/>
              </a:rPr>
              <a:t> </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65</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78740"/>
            <a:ext cx="5352415" cy="560705"/>
          </a:xfrm>
        </p:spPr>
        <p:txBody>
          <a:bodyPr/>
          <a:lstStyle/>
          <a:p>
            <a:r>
              <a:rPr lang="zh-CN" altLang="zh-CN" sz="2800"/>
              <a:t>实  验</a:t>
            </a:r>
          </a:p>
        </p:txBody>
      </p:sp>
      <p:sp>
        <p:nvSpPr>
          <p:cNvPr id="3" name="内容占位符 2"/>
          <p:cNvSpPr>
            <a:spLocks noGrp="1"/>
          </p:cNvSpPr>
          <p:nvPr>
            <p:ph idx="1"/>
          </p:nvPr>
        </p:nvSpPr>
        <p:spPr>
          <a:xfrm>
            <a:off x="622300" y="1021080"/>
            <a:ext cx="10948670" cy="5216525"/>
          </a:xfrm>
        </p:spPr>
        <p:txBody>
          <a:bodyPr/>
          <a:lstStyle/>
          <a:p>
            <a:r>
              <a:rPr lang="zh-CN" altLang="en-US">
                <a:latin typeface="宋体" panose="02010600030101010101" pitchFamily="2" charset="-122"/>
                <a:ea typeface="宋体" panose="02010600030101010101" pitchFamily="2" charset="-122"/>
              </a:rPr>
              <a:t>实验5-3 ICMP重定向差错报文</a:t>
            </a:r>
          </a:p>
          <a:p>
            <a:pPr marL="0" indent="0">
              <a:buNone/>
            </a:pPr>
            <a:r>
              <a:rPr lang="zh-CN" altLang="en-US">
                <a:latin typeface="宋体" panose="02010600030101010101" pitchFamily="2" charset="-122"/>
                <a:ea typeface="宋体" panose="02010600030101010101" pitchFamily="2" charset="-122"/>
              </a:rPr>
              <a:t>    利用GNS3构建实验虚拟网络，通过捕获路由器转发过程中数据包的分析，观察ICMP重定向现象，掌握ICMP重定向报文格式和重定向工作原理。理解重定向更新路由表的方式以及重定向对网络安全的影响。 </a:t>
            </a:r>
          </a:p>
          <a:p>
            <a:r>
              <a:rPr lang="zh-CN" altLang="en-US">
                <a:latin typeface="宋体" panose="02010600030101010101" pitchFamily="2" charset="-122"/>
                <a:ea typeface="宋体" panose="02010600030101010101" pitchFamily="2" charset="-122"/>
              </a:rPr>
              <a:t>实验5-4 Traceroute程序</a:t>
            </a:r>
          </a:p>
          <a:p>
            <a:pPr marL="0" indent="0">
              <a:buNone/>
            </a:pPr>
            <a:r>
              <a:rPr lang="zh-CN" altLang="en-US">
                <a:latin typeface="宋体" panose="02010600030101010101" pitchFamily="2" charset="-122"/>
                <a:ea typeface="宋体" panose="02010600030101010101" pitchFamily="2" charset="-122"/>
              </a:rPr>
              <a:t>    通过捕获Traceroute程序工作过程中收发数据包的分析，掌握Traceroute程序的工作原理，掌握ICMP超时差错报文格式，理解Traceroute程序基于ICMP和UDP的不同实现方式，理解IP源站选路的工作特点和报文格式。</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66</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854" y="78740"/>
            <a:ext cx="8641096" cy="560389"/>
          </a:xfrm>
          <a:noFill/>
          <a:ln w="9525">
            <a:noFill/>
          </a:ln>
        </p:spPr>
        <p:txBody>
          <a:bodyPr vert="horz" rtlCol="0" anchor="ctr">
            <a:normAutofit/>
          </a:bodyPr>
          <a:lstStyle/>
          <a:p>
            <a:pPr lvl="0" algn="l"/>
            <a:r>
              <a:rPr lang="zh-CN" altLang="zh-CN" sz="2800">
                <a:sym typeface="+mn-ea"/>
              </a:rPr>
              <a:t>参考资料</a:t>
            </a:r>
          </a:p>
        </p:txBody>
      </p:sp>
      <p:sp>
        <p:nvSpPr>
          <p:cNvPr id="3" name="内容占位符 2"/>
          <p:cNvSpPr>
            <a:spLocks noGrp="1"/>
          </p:cNvSpPr>
          <p:nvPr>
            <p:ph idx="1"/>
          </p:nvPr>
        </p:nvSpPr>
        <p:spPr/>
        <p:txBody>
          <a:bodyPr/>
          <a:lstStyle/>
          <a:p>
            <a:r>
              <a:rPr lang="zh-CN" altLang="en-US"/>
              <a:t>1. W.Richard Steven</a:t>
            </a:r>
            <a:r>
              <a:rPr lang="en-US" altLang="zh-CN"/>
              <a:t>s</a:t>
            </a:r>
            <a:r>
              <a:rPr lang="zh-CN" altLang="en-US"/>
              <a:t>. TCP/IP详解卷1：协议. 范建华，胥光辉，张涛等译. 北京：机械工业出版社，2000</a:t>
            </a:r>
          </a:p>
          <a:p>
            <a:r>
              <a:rPr lang="en-US" altLang="zh-CN"/>
              <a:t>2</a:t>
            </a:r>
            <a:r>
              <a:rPr lang="zh-CN" altLang="en-US"/>
              <a:t>. 徐宇杰. TCP/IP协议深入分析. 北京：清华大学出版社，2009</a:t>
            </a:r>
          </a:p>
          <a:p>
            <a:r>
              <a:rPr lang="en-US" altLang="zh-CN"/>
              <a:t>3</a:t>
            </a:r>
            <a:r>
              <a:rPr lang="zh-CN" altLang="en-US"/>
              <a:t>. 钱德沛主编. 计算机网络实验. 北京：高等教育出版社，2005</a:t>
            </a:r>
          </a:p>
          <a:p>
            <a:r>
              <a:rPr lang="en-US" altLang="zh-CN"/>
              <a:t>4</a:t>
            </a:r>
            <a:r>
              <a:rPr lang="zh-CN" altLang="en-US"/>
              <a:t>. 陈庆章，赵小敏. TCP/IP网络原理与技术.北京：高等教育出版社，2006</a:t>
            </a:r>
          </a:p>
          <a:p>
            <a:r>
              <a:rPr lang="en-US" altLang="zh-CN">
                <a:sym typeface="+mn-ea"/>
              </a:rPr>
              <a:t>5.</a:t>
            </a:r>
            <a:r>
              <a:rPr lang="zh-CN" altLang="en-US">
                <a:sym typeface="+mn-ea"/>
              </a:rPr>
              <a:t>IP源路由在网络测试中的原理和作用</a:t>
            </a:r>
            <a:r>
              <a:rPr lang="en-US" altLang="zh-CN">
                <a:sym typeface="+mn-ea"/>
              </a:rPr>
              <a:t>.http://blog.sina.com.cn/s/blog_9950926401019t01.html</a:t>
            </a:r>
            <a:endParaRPr lang="en-US" altLang="zh-CN"/>
          </a:p>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67</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6</a:t>
            </a:fld>
            <a:endParaRPr lang="zh-CN" altLang="en-US"/>
          </a:p>
        </p:txBody>
      </p:sp>
      <p:sp>
        <p:nvSpPr>
          <p:cNvPr id="3" name="标题 1"/>
          <p:cNvSpPr>
            <a:spLocks noGrp="1"/>
          </p:cNvSpPr>
          <p:nvPr/>
        </p:nvSpPr>
        <p:spPr>
          <a:xfrm>
            <a:off x="1415164" y="167094"/>
            <a:ext cx="7150100" cy="527050"/>
          </a:xfrm>
          <a:prstGeom prst="rect">
            <a:avLst/>
          </a:prstGeom>
          <a:noFill/>
          <a:ln w="9525">
            <a:noFill/>
          </a:ln>
        </p:spPr>
        <p:txBody>
          <a:bodyPr vert="horz" rtlCol="0" anchor="ctr">
            <a:normAutofit/>
          </a:bodyPr>
          <a:lst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a:lstStyle>
          <a:p>
            <a:pPr lvl="0" algn="l"/>
            <a:r>
              <a:rPr lang="zh-CN" altLang="en-US" sz="2800">
                <a:sym typeface="+mn-ea"/>
              </a:rPr>
              <a:t>5.2 ICMP报文及类型</a:t>
            </a:r>
          </a:p>
        </p:txBody>
      </p:sp>
      <p:sp>
        <p:nvSpPr>
          <p:cNvPr id="4" name="内容占位符 2"/>
          <p:cNvSpPr>
            <a:spLocks noGrp="1"/>
          </p:cNvSpPr>
          <p:nvPr/>
        </p:nvSpPr>
        <p:spPr>
          <a:xfrm>
            <a:off x="621753" y="881340"/>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pPr marL="0" indent="0">
              <a:buNone/>
            </a:pPr>
            <a:r>
              <a:rPr lang="zh-CN" altLang="en-US">
                <a:solidFill>
                  <a:schemeClr val="bg2">
                    <a:lumMod val="10000"/>
                  </a:schemeClr>
                </a:solidFill>
                <a:latin typeface="宋体" panose="02010600030101010101" pitchFamily="2" charset="-122"/>
                <a:ea typeface="宋体" panose="02010600030101010101" pitchFamily="2" charset="-122"/>
                <a:sym typeface="+mn-ea"/>
              </a:rPr>
              <a:t>5.2.1 ICMP报文格式</a:t>
            </a:r>
          </a:p>
          <a:p>
            <a:r>
              <a:rPr lang="zh-CN" altLang="en-US">
                <a:solidFill>
                  <a:schemeClr val="bg2">
                    <a:lumMod val="10000"/>
                  </a:schemeClr>
                </a:solidFill>
                <a:latin typeface="宋体" panose="02010600030101010101" pitchFamily="2" charset="-122"/>
                <a:ea typeface="宋体" panose="02010600030101010101" pitchFamily="2" charset="-122"/>
                <a:sym typeface="+mn-ea"/>
              </a:rPr>
              <a:t>ICMP报文是封装在IP数据报内作为IP报文的数据被传输的，如图5-1所示。</a:t>
            </a:r>
          </a:p>
          <a:p>
            <a:r>
              <a:rPr lang="zh-CN" altLang="en-US">
                <a:solidFill>
                  <a:schemeClr val="bg2">
                    <a:lumMod val="10000"/>
                  </a:schemeClr>
                </a:solidFill>
                <a:latin typeface="宋体" panose="02010600030101010101" pitchFamily="2" charset="-122"/>
                <a:ea typeface="宋体" panose="02010600030101010101" pitchFamily="2" charset="-122"/>
                <a:sym typeface="+mn-ea"/>
              </a:rPr>
              <a:t>但ICMP并非更高层的协议，仍然被认为是网络层的一个组成部分。</a:t>
            </a:r>
            <a:br>
              <a:rPr lang="zh-CN" altLang="en-US">
                <a:solidFill>
                  <a:schemeClr val="bg2">
                    <a:lumMod val="10000"/>
                  </a:schemeClr>
                </a:solidFill>
                <a:latin typeface="宋体" panose="02010600030101010101" pitchFamily="2" charset="-122"/>
                <a:ea typeface="宋体" panose="02010600030101010101" pitchFamily="2" charset="-122"/>
                <a:sym typeface="+mn-ea"/>
              </a:rPr>
            </a:br>
            <a:r>
              <a:rPr lang="zh-CN" altLang="en-US">
                <a:solidFill>
                  <a:schemeClr val="bg2">
                    <a:lumMod val="10000"/>
                  </a:schemeClr>
                </a:solidFill>
                <a:latin typeface="宋体" panose="02010600030101010101" pitchFamily="2" charset="-122"/>
                <a:ea typeface="宋体" panose="02010600030101010101" pitchFamily="2" charset="-122"/>
                <a:sym typeface="+mn-ea"/>
              </a:rPr>
              <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5" name="图片 4"/>
          <p:cNvPicPr>
            <a:picLocks noChangeAspect="1"/>
          </p:cNvPicPr>
          <p:nvPr/>
        </p:nvPicPr>
        <p:blipFill>
          <a:blip r:embed="rId4" cstate="print"/>
          <a:stretch>
            <a:fillRect/>
          </a:stretch>
        </p:blipFill>
        <p:spPr>
          <a:xfrm>
            <a:off x="2972590" y="3230215"/>
            <a:ext cx="6268085" cy="239649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7</a:t>
            </a:fld>
            <a:endParaRPr lang="zh-CN" altLang="en-US"/>
          </a:p>
        </p:txBody>
      </p:sp>
      <p:sp>
        <p:nvSpPr>
          <p:cNvPr id="3" name="内容占位符 2"/>
          <p:cNvSpPr>
            <a:spLocks noGrp="1"/>
          </p:cNvSpPr>
          <p:nvPr/>
        </p:nvSpPr>
        <p:spPr>
          <a:xfrm>
            <a:off x="621753" y="913239"/>
            <a:ext cx="10948494" cy="5329246"/>
          </a:xfrm>
          <a:prstGeom prst="rect">
            <a:avLst/>
          </a:prstGeom>
          <a:noFill/>
          <a:ln w="9525">
            <a:noFill/>
          </a:ln>
        </p:spPr>
        <p:txBody>
          <a:bodyPr anchor="t"/>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2"/>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3"/>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ICMP报文的种类很多，而且各自又有自己不同的代码和处理信息内容，因此，ICMP并没有一个统一的报文格式以供全部ICMP报文来使用。ICMP报文结构如图5-2所示。</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pic>
        <p:nvPicPr>
          <p:cNvPr id="4" name="图片 3"/>
          <p:cNvPicPr>
            <a:picLocks noChangeAspect="1"/>
          </p:cNvPicPr>
          <p:nvPr/>
        </p:nvPicPr>
        <p:blipFill>
          <a:blip r:embed="rId4" cstate="print"/>
          <a:stretch>
            <a:fillRect/>
          </a:stretch>
        </p:blipFill>
        <p:spPr>
          <a:xfrm>
            <a:off x="2463165" y="2470059"/>
            <a:ext cx="7265670" cy="355536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chemeClr val="bg2">
                    <a:lumMod val="10000"/>
                  </a:schemeClr>
                </a:solidFill>
                <a:latin typeface="宋体" panose="02010600030101010101" pitchFamily="2" charset="-122"/>
                <a:ea typeface="宋体" panose="02010600030101010101" pitchFamily="2" charset="-122"/>
                <a:sym typeface="+mn-ea"/>
              </a:rPr>
              <a:t>尽管不同的ICMP报文类别分别有不同的报文字段，但ICMP报文在首部内容上还是一致的，即在前4个字节有统一的格式，共有类型，代码和校验和3个字段。接着的4个字节的内容与ICMP报文的类型有关（图5-2中的标识和序列号是最常见的内容）。</a:t>
            </a:r>
          </a:p>
          <a:p>
            <a:r>
              <a:rPr lang="zh-CN" altLang="en-US">
                <a:solidFill>
                  <a:schemeClr val="bg2">
                    <a:lumMod val="10000"/>
                  </a:schemeClr>
                </a:solidFill>
                <a:latin typeface="宋体" panose="02010600030101010101" pitchFamily="2" charset="-122"/>
                <a:ea typeface="宋体" panose="02010600030101010101" pitchFamily="2" charset="-122"/>
                <a:sym typeface="+mn-ea"/>
              </a:rPr>
              <a:t>不同类别的ICMP报文由类型和代码字段共同来区分，代码是为了进一步区分某种类型的不同情况。</a:t>
            </a:r>
          </a:p>
          <a:p>
            <a:r>
              <a:rPr lang="zh-CN" altLang="en-US">
                <a:solidFill>
                  <a:schemeClr val="bg2">
                    <a:lumMod val="10000"/>
                  </a:schemeClr>
                </a:solidFill>
                <a:latin typeface="宋体" panose="02010600030101010101" pitchFamily="2" charset="-122"/>
                <a:ea typeface="宋体" panose="02010600030101010101" pitchFamily="2" charset="-122"/>
                <a:sym typeface="+mn-ea"/>
              </a:rPr>
              <a:t>检验和字段覆盖整个ICMP报文。使用的算法与IP首部检验和算法相同，采用二进制反码求和的方式来得到校验和。ICMP的检验和是必需的。</a:t>
            </a:r>
          </a:p>
          <a:p>
            <a:r>
              <a:rPr lang="zh-CN" altLang="en-US">
                <a:solidFill>
                  <a:schemeClr val="bg2">
                    <a:lumMod val="10000"/>
                  </a:schemeClr>
                </a:solidFill>
                <a:latin typeface="宋体" panose="02010600030101010101" pitchFamily="2" charset="-122"/>
                <a:ea typeface="宋体" panose="02010600030101010101" pitchFamily="2" charset="-122"/>
                <a:sym typeface="+mn-ea"/>
              </a:rPr>
              <a:t>在报文首部后面的是数据字段，其长度取决于ICMP报文的类型。</a:t>
            </a:r>
            <a:br>
              <a:rPr lang="zh-CN" altLang="en-US">
                <a:solidFill>
                  <a:schemeClr val="bg2">
                    <a:lumMod val="10000"/>
                  </a:schemeClr>
                </a:solidFill>
                <a:latin typeface="宋体" panose="02010600030101010101" pitchFamily="2" charset="-122"/>
                <a:ea typeface="宋体" panose="02010600030101010101" pitchFamily="2" charset="-122"/>
                <a:sym typeface="+mn-ea"/>
              </a:rPr>
            </a:b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8</a:t>
            </a:fld>
            <a:endParaRPr lang="zh-CN" altLang="en-US"/>
          </a:p>
        </p:txBody>
      </p:sp>
      <p:sp>
        <p:nvSpPr>
          <p:cNvPr id="5" name="标题 4"/>
          <p:cNvSpPr>
            <a:spLocks noGrp="1"/>
          </p:cNvSpPr>
          <p:nvPr>
            <p:ph type="title"/>
          </p:nvPr>
        </p:nvSpPr>
        <p:spPr>
          <a:xfrm>
            <a:off x="1824990" y="87630"/>
            <a:ext cx="7150100" cy="527050"/>
          </a:xfrm>
          <a:noFill/>
          <a:ln w="9525">
            <a:noFill/>
          </a:ln>
        </p:spPr>
        <p:txBody>
          <a:bodyPr vert="horz" rtlCol="0" anchor="ctr">
            <a:normAutofit/>
          </a:bodyPr>
          <a:lstStyle/>
          <a:p>
            <a:pPr lvl="0" algn="l"/>
            <a:r>
              <a:rPr lang="zh-CN" altLang="en-US" sz="2800">
                <a:sym typeface="+mn-ea"/>
              </a:rPr>
              <a:t>5.2 ICMP报文及类型</a:t>
            </a:r>
          </a:p>
        </p:txBody>
      </p:sp>
    </p:spTree>
  </p:cSld>
  <p:clrMapOvr>
    <a:masterClrMapping/>
  </p:clrMapOvr>
</p:sld>
</file>

<file path=ppt/theme/theme1.xml><?xml version="1.0" encoding="utf-8"?>
<a:theme xmlns:a="http://schemas.openxmlformats.org/drawingml/2006/main" name="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11715</Words>
  <Application>Microsoft Office PowerPoint</Application>
  <PresentationFormat>宽屏</PresentationFormat>
  <Paragraphs>341</Paragraphs>
  <Slides>68</Slides>
  <Notes>0</Notes>
  <HiddenSlides>0</HiddenSlides>
  <MMClips>0</MMClips>
  <ScaleCrop>false</ScaleCrop>
  <HeadingPairs>
    <vt:vector size="8" baseType="variant">
      <vt:variant>
        <vt:lpstr>已用的字体</vt:lpstr>
      </vt:variant>
      <vt:variant>
        <vt:i4>5</vt:i4>
      </vt:variant>
      <vt:variant>
        <vt:lpstr>主题</vt:lpstr>
      </vt:variant>
      <vt:variant>
        <vt:i4>6</vt:i4>
      </vt:variant>
      <vt:variant>
        <vt:lpstr>嵌入 OLE 服务器</vt:lpstr>
      </vt:variant>
      <vt:variant>
        <vt:i4>0</vt:i4>
      </vt:variant>
      <vt:variant>
        <vt:lpstr>幻灯片标题</vt:lpstr>
      </vt:variant>
      <vt:variant>
        <vt:i4>68</vt:i4>
      </vt:variant>
    </vt:vector>
  </HeadingPairs>
  <TitlesOfParts>
    <vt:vector size="79" baseType="lpstr">
      <vt:lpstr>黑体</vt:lpstr>
      <vt:lpstr>宋体</vt:lpstr>
      <vt:lpstr>Arial</vt:lpstr>
      <vt:lpstr>Calibri</vt:lpstr>
      <vt:lpstr>Wingdings</vt:lpstr>
      <vt:lpstr>Benet模板-1</vt:lpstr>
      <vt:lpstr>1_Benet模板-1</vt:lpstr>
      <vt:lpstr>2_Benet模板-1</vt:lpstr>
      <vt:lpstr>3_Benet模板-1</vt:lpstr>
      <vt:lpstr>4_Benet模板-1</vt:lpstr>
      <vt:lpstr>5_Benet模板-1</vt:lpstr>
      <vt:lpstr>第5章 ICMP协议分析</vt:lpstr>
      <vt:lpstr>第5章 ICMP协议分析</vt:lpstr>
      <vt:lpstr>5.1 ICMP的作用</vt:lpstr>
      <vt:lpstr>PowerPoint 演示文稿</vt:lpstr>
      <vt:lpstr>5.1 ICMP的作用</vt:lpstr>
      <vt:lpstr>PowerPoint 演示文稿</vt:lpstr>
      <vt:lpstr>PowerPoint 演示文稿</vt:lpstr>
      <vt:lpstr>PowerPoint 演示文稿</vt:lpstr>
      <vt:lpstr>5.2 ICMP报文及类型</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 </vt:lpstr>
      <vt:lpstr>PowerPoint 演示文稿</vt:lpstr>
      <vt:lpstr> </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ICMP测试和故障诊断程序</vt:lpstr>
      <vt:lpstr>PowerPoint 演示文稿</vt:lpstr>
      <vt:lpstr>5.3 ICMP测试和故障诊断程序</vt:lpstr>
      <vt:lpstr>PowerPoint 演示文稿</vt:lpstr>
      <vt:lpstr>    </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 </vt:lpstr>
      <vt:lpstr>5.4 小结</vt:lpstr>
      <vt:lpstr>5.4 小结</vt:lpstr>
      <vt:lpstr>实  验</vt:lpstr>
      <vt:lpstr>实  验</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JC</dc:creator>
  <cp:lastModifiedBy>Administrator</cp:lastModifiedBy>
  <cp:revision>17</cp:revision>
  <dcterms:created xsi:type="dcterms:W3CDTF">2016-08-03T03:15:00Z</dcterms:created>
  <dcterms:modified xsi:type="dcterms:W3CDTF">2019-10-10T10:58:02Z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