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2"/>
    <p:sldMasterId id="2147483656" r:id="rId3"/>
    <p:sldMasterId id="2147483660" r:id="rId4"/>
    <p:sldMasterId id="2147483664" r:id="rId5"/>
    <p:sldMasterId id="2147483668" r:id="rId6"/>
    <p:sldMasterId id="2147483672" r:id="rId7"/>
    <p:sldMasterId id="2147483676" r:id="rId8"/>
    <p:sldMasterId id="2147483680" r:id="rId9"/>
  </p:sldMasterIdLst>
  <p:notesMasterIdLst>
    <p:notesMasterId r:id="rId78"/>
  </p:notesMasterIdLst>
  <p:sldIdLst>
    <p:sldId id="256" r:id="rId10"/>
    <p:sldId id="257" r:id="rId11"/>
    <p:sldId id="258" r:id="rId12"/>
    <p:sldId id="260" r:id="rId13"/>
    <p:sldId id="261" r:id="rId14"/>
    <p:sldId id="262" r:id="rId15"/>
    <p:sldId id="263" r:id="rId16"/>
    <p:sldId id="264" r:id="rId17"/>
    <p:sldId id="317"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318"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320" r:id="rId45"/>
    <p:sldId id="319" r:id="rId46"/>
    <p:sldId id="290" r:id="rId47"/>
    <p:sldId id="291" r:id="rId48"/>
    <p:sldId id="292" r:id="rId49"/>
    <p:sldId id="321" r:id="rId50"/>
    <p:sldId id="293" r:id="rId51"/>
    <p:sldId id="322" r:id="rId52"/>
    <p:sldId id="294" r:id="rId53"/>
    <p:sldId id="295" r:id="rId54"/>
    <p:sldId id="296" r:id="rId55"/>
    <p:sldId id="323" r:id="rId56"/>
    <p:sldId id="297" r:id="rId57"/>
    <p:sldId id="298" r:id="rId58"/>
    <p:sldId id="324" r:id="rId59"/>
    <p:sldId id="299" r:id="rId60"/>
    <p:sldId id="301" r:id="rId61"/>
    <p:sldId id="302" r:id="rId62"/>
    <p:sldId id="303" r:id="rId63"/>
    <p:sldId id="304" r:id="rId64"/>
    <p:sldId id="305" r:id="rId65"/>
    <p:sldId id="306" r:id="rId66"/>
    <p:sldId id="307" r:id="rId67"/>
    <p:sldId id="325" r:id="rId68"/>
    <p:sldId id="308" r:id="rId69"/>
    <p:sldId id="310" r:id="rId70"/>
    <p:sldId id="311" r:id="rId71"/>
    <p:sldId id="312" r:id="rId72"/>
    <p:sldId id="313" r:id="rId73"/>
    <p:sldId id="314" r:id="rId74"/>
    <p:sldId id="316" r:id="rId75"/>
    <p:sldId id="326" r:id="rId76"/>
    <p:sldId id="376"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1403"/>
    <a:srgbClr val="A83018"/>
    <a:srgbClr val="B60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2019/10/13 Sunday</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2019/10/13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vmlDrawing" Target="../drawings/vmlDrawing2.vml"/><Relationship Id="rId4" Type="http://schemas.openxmlformats.org/officeDocument/2006/relationships/theme" Target="../theme/theme2.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vmlDrawing" Target="../drawings/vmlDrawing3.vml"/><Relationship Id="rId4" Type="http://schemas.openxmlformats.org/officeDocument/2006/relationships/theme" Target="../theme/theme3.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4.bin"/><Relationship Id="rId5" Type="http://schemas.openxmlformats.org/officeDocument/2006/relationships/vmlDrawing" Target="../drawings/vmlDrawing4.vml"/><Relationship Id="rId4" Type="http://schemas.openxmlformats.org/officeDocument/2006/relationships/theme" Target="../theme/theme4.xml"/><Relationship Id="rId9"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5.bin"/><Relationship Id="rId5" Type="http://schemas.openxmlformats.org/officeDocument/2006/relationships/vmlDrawing" Target="../drawings/vmlDrawing5.vml"/><Relationship Id="rId4" Type="http://schemas.openxmlformats.org/officeDocument/2006/relationships/theme" Target="../theme/theme5.xml"/><Relationship Id="rId9"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6.bin"/><Relationship Id="rId5" Type="http://schemas.openxmlformats.org/officeDocument/2006/relationships/vmlDrawing" Target="../drawings/vmlDrawing6.vml"/><Relationship Id="rId4" Type="http://schemas.openxmlformats.org/officeDocument/2006/relationships/theme" Target="../theme/theme6.xml"/><Relationship Id="rId9"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image" Target="../media/image1.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7.bin"/><Relationship Id="rId5" Type="http://schemas.openxmlformats.org/officeDocument/2006/relationships/vmlDrawing" Target="../drawings/vmlDrawing7.vml"/><Relationship Id="rId4" Type="http://schemas.openxmlformats.org/officeDocument/2006/relationships/theme" Target="../theme/theme7.xml"/><Relationship Id="rId9"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4.xml"/><Relationship Id="rId7"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8.bin"/><Relationship Id="rId5" Type="http://schemas.openxmlformats.org/officeDocument/2006/relationships/vmlDrawing" Target="../drawings/vmlDrawing8.vml"/><Relationship Id="rId4" Type="http://schemas.openxmlformats.org/officeDocument/2006/relationships/theme" Target="../theme/theme8.xml"/><Relationship Id="rId9"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7.xml"/><Relationship Id="rId7" Type="http://schemas.openxmlformats.org/officeDocument/2006/relationships/image" Target="../media/image1.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oleObject" Target="../embeddings/oleObject9.bin"/><Relationship Id="rId5" Type="http://schemas.openxmlformats.org/officeDocument/2006/relationships/vmlDrawing" Target="../drawings/vmlDrawing9.vml"/><Relationship Id="rId4" Type="http://schemas.openxmlformats.org/officeDocument/2006/relationships/theme" Target="../theme/theme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027"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2051"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6147"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0243"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4339"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8435"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22531"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26627"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30723"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w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86510" y="1122680"/>
            <a:ext cx="9382125" cy="2387600"/>
          </a:xfrm>
        </p:spPr>
        <p:txBody>
          <a:bodyPr/>
          <a:lstStyle/>
          <a:p>
            <a:r>
              <a:rPr lang="zh-CN" altLang="en-US"/>
              <a:t>第6章  IP协议和IP选路协议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IP数据报的报头也常称为IP首部，由20个字节固定部分和可变长度的选项部分构成。</a:t>
            </a:r>
          </a:p>
          <a:p>
            <a:r>
              <a:rPr lang="zh-CN" altLang="en-US">
                <a:solidFill>
                  <a:schemeClr val="bg2">
                    <a:lumMod val="10000"/>
                  </a:schemeClr>
                </a:solidFill>
                <a:latin typeface="宋体" panose="02010600030101010101" pitchFamily="2" charset="-122"/>
                <a:ea typeface="宋体" panose="02010600030101010101" pitchFamily="2" charset="-122"/>
                <a:sym typeface="+mn-ea"/>
              </a:rPr>
              <a:t>IP首部的各个字段的含义如下：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（1）版本：指IP协议的版本号，占4 bit，对IPv4来说这个值总是4。</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（2）首部长度：指IP数据报的首部按32 bit（4字节）计算的数值，包括任何选项字节数，占4 bit，取值范围在5~15。</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普通IP数据报（没有任何选项时）字段的值是5，即20字节（5*4）长，首部最长为60个字节（15*4），这时选项部分有数据内容。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（3）服务类型（Type of Service，TOS）：为应用程序、主机或路由器处理报文提供一个优先级服务标志。TOS占8 bit，其中3 bit的优先权子字段（现在已被忽略），4 bit的TOS子字段，分别代表：最小时延、最大吞吐量、最高可靠性和最小费用。4 bit中只能置位其中1 b</a:t>
            </a:r>
            <a:r>
              <a:rPr lang="zh-CN" altLang="en-US" smtClean="0">
                <a:solidFill>
                  <a:schemeClr val="bg2">
                    <a:lumMod val="10000"/>
                  </a:schemeClr>
                </a:solidFill>
                <a:latin typeface="宋体" panose="02010600030101010101" pitchFamily="2" charset="-122"/>
                <a:ea typeface="宋体" panose="02010600030101010101" pitchFamily="2" charset="-122"/>
                <a:sym typeface="+mn-ea"/>
              </a:rPr>
              <a:t>i</a:t>
            </a:r>
            <a:r>
              <a:rPr lang="en-US" altLang="zh-CN" smtClean="0">
                <a:solidFill>
                  <a:schemeClr val="bg2">
                    <a:lumMod val="10000"/>
                  </a:schemeClr>
                </a:solidFill>
                <a:latin typeface="宋体" panose="02010600030101010101" pitchFamily="2" charset="-122"/>
                <a:ea typeface="宋体" panose="02010600030101010101" pitchFamily="2" charset="-122"/>
                <a:sym typeface="+mn-ea"/>
              </a:rPr>
              <a:t>t</a:t>
            </a:r>
            <a:r>
              <a:rPr lang="zh-CN" altLang="en-US" smtClean="0">
                <a:solidFill>
                  <a:schemeClr val="bg2">
                    <a:lumMod val="10000"/>
                  </a:schemeClr>
                </a:solidFill>
                <a:latin typeface="宋体" panose="02010600030101010101" pitchFamily="2" charset="-122"/>
                <a:ea typeface="宋体" panose="02010600030101010101" pitchFamily="2" charset="-122"/>
                <a:sym typeface="+mn-ea"/>
              </a:rPr>
              <a:t>为1。</a:t>
            </a:r>
            <a:r>
              <a:rPr lang="zh-CN" altLang="en-US">
                <a:solidFill>
                  <a:schemeClr val="bg2">
                    <a:lumMod val="10000"/>
                  </a:schemeClr>
                </a:solidFill>
                <a:latin typeface="宋体" panose="02010600030101010101" pitchFamily="2" charset="-122"/>
                <a:ea typeface="宋体" panose="02010600030101010101" pitchFamily="2" charset="-122"/>
                <a:sym typeface="+mn-ea"/>
              </a:rPr>
              <a:t>如果所有4 bit均为0，那么就意味着是一般服务。1 bit未用位但必须置0。</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交互应用如Telnet和Rlogin要求最小的传输时延（主要用来传输少量的交互数据），FTP文件传输要求有最大的吞吐量，而网络管理（SNMP）和路由选择协议要求有最高可靠性。</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需要注意的是并非所有的TCP/IP实现都支持TOS特性。</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a:t>
            </a:fld>
            <a:endParaRPr lang="zh-CN" altLang="en-US"/>
          </a:p>
        </p:txBody>
      </p:sp>
      <p:sp>
        <p:nvSpPr>
          <p:cNvPr id="5" name="标题 4"/>
          <p:cNvSpPr>
            <a:spLocks noGrp="1"/>
          </p:cNvSpPr>
          <p:nvPr/>
        </p:nvSpPr>
        <p:spPr>
          <a:xfrm>
            <a:off x="180061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6.1 IP协议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（4）总长度：指整个IP数据报以字节为单位的长度，占16 bit，因此IP数据报最长可达65535字节。由于链路层MTU的限制，较长的IP数据报会被分片。当数据报被分片时，该字段的值也随着变化，因为该值只是表示当前IP数据报的长度。</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实际上，大量使用UDP的应用( RIP，TFTP，BOOTP，DNS以及SNMP)都限制用户数据报长度为512字节。</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IP数据报中没有数据内容部分的长度，但借助报头中的首部长度可以很容易得出数据内容的长度是总长度减去首部长度。</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（5）标识符：唯一地标识主机发送的每一份数据报，占16 bit。主机为自己发送的IP报文设置一个报文计数器，通常每发送一份报文其值就会加1。标识符字段通常应该由让IP发送数据报的上层来选择。</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（6）标志：说明IP报文的分片信息和控制是否允许IP报文分片，占3bit。目前只有后两位有意义。</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标志字段的最低位是MF (More Fragment)，为1表示后面还有分片，即本报文不是分片报文的最后一个分片，为0则表示本报文是最后一个分片。</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标志字段中间的一位是DF (Don't Fragment)，只有当DF为0时才允许分片。</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a:t>
            </a:fld>
            <a:endParaRPr lang="zh-CN" altLang="en-US"/>
          </a:p>
        </p:txBody>
      </p:sp>
      <p:sp>
        <p:nvSpPr>
          <p:cNvPr id="5" name="标题 4"/>
          <p:cNvSpPr>
            <a:spLocks noGrp="1"/>
          </p:cNvSpPr>
          <p:nvPr/>
        </p:nvSpPr>
        <p:spPr>
          <a:xfrm>
            <a:off x="180061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6.1 IP协议</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（7）片偏移：本片在原分组中的相对位置，占12bit。片偏移以 8 个字节为偏移单位，指示出较长的分组在分片后本片在原分组中的相对位置。</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（8）生存时间TTL（time-to-live）：用于设置数据报可以经过的最多路由器数，占8 bit。TTL的初始值由源主机设置，即指定了数据报的生存时间，推荐的初始TTL值为64。</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一旦经过一个处理报文的路由器，TTL的值就减去1。当该字段的值为0时，数据报就被丢弃，并发送ICMP报文通知源主机。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（9）类型：也叫协议字段，表示向IP传送数据的上层协议，占8 bit。</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类型字段实质上是表示IP报文数据区数据的格式，例如创建IP数据的高层协议是TCP还是UDP。</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需要指出的是IP首部的版本字段指定的是IP报头格式，属于网络层范畴，类型字段指定的是IP数据区数据的格式，属于传输层的范畴。</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a:t>
            </a:fld>
            <a:endParaRPr lang="zh-CN" altLang="en-US"/>
          </a:p>
        </p:txBody>
      </p:sp>
      <p:sp>
        <p:nvSpPr>
          <p:cNvPr id="5" name="标题 4"/>
          <p:cNvSpPr>
            <a:spLocks noGrp="1"/>
          </p:cNvSpPr>
          <p:nvPr/>
        </p:nvSpPr>
        <p:spPr>
          <a:xfrm>
            <a:off x="180061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6.1 IP协议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2964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（10）首部检验和：首部数据的二进制反码求和，占16 bit。检验和不对首部后面的数据进行计算。</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计算时首先把检验和字段置为0，然后，对首部中每个16 bit进行二进制反码求和（整个首部看成是由一串16 bit的字组成）。</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接收方在收到IP数据报后对首部进行检验时，直接对首部中每个16 bit进行二进制反码求和，若计算结果全为1，则说明首部在传输过程中没有发生任何差错；若计算结果不全为1，则表明检验和错误，那么IP就丢弃收到的数据报，但是不生成差错报文。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（11）源IP地址和目的IP地址：每一份IP数据报都包含源IP地址和目的IP地址，它们都是32 bit的值。</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（12）选项：IP数据报中的一个可变长的可选信息，作为附加的特殊处理的信息域，以32 bit作为界限，在必要的时候插入值为0的填充字节，保证IP首部始终是32 bit的整数倍。</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选项包括安全和处理限制、记录路由、时间戳、宽松的源站选路、严格的源站选路等选项。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实际上选项被使用的时候并不是很多，而且并非所有的主机和路由器都支持这些选项。</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a:t>
            </a:fld>
            <a:endParaRPr lang="zh-CN" altLang="en-US"/>
          </a:p>
        </p:txBody>
      </p:sp>
      <p:sp>
        <p:nvSpPr>
          <p:cNvPr id="5" name="标题 4"/>
          <p:cNvSpPr>
            <a:spLocks noGrp="1"/>
          </p:cNvSpPr>
          <p:nvPr/>
        </p:nvSpPr>
        <p:spPr>
          <a:xfrm>
            <a:off x="180061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6.1 IP协议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98855"/>
            <a:ext cx="10948670" cy="5238750"/>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（13）数据：IP数据报的数据部分，长度由首部的总长度字段和首部长度字段的差值决定。</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数据通常包含一个完全的TCP段或UDP数据报，也可以包含其他协议的报文，如ICMP报文。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掌握IP首部中的各个字段，对理解TCP/IP协议的工作原理是非常重要的，这一点在前面学习ICMP协议的工作原理中已有体现，如IP选项的使用。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5059" y="7429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6.2 IP路由选择</a:t>
            </a:r>
          </a:p>
        </p:txBody>
      </p:sp>
      <p:sp>
        <p:nvSpPr>
          <p:cNvPr id="3" name="内容占位符 2"/>
          <p:cNvSpPr>
            <a:spLocks noGrp="1"/>
          </p:cNvSpPr>
          <p:nvPr>
            <p:ph idx="1"/>
          </p:nvPr>
        </p:nvSpPr>
        <p:spPr>
          <a:xfrm>
            <a:off x="622362" y="101600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IP路由选择是IP层最重要的功能。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只要网络中的目的主机与源主机不是直接相连或处在同一个共享网络上，那么IP数据报就不能够直接送到目的主机上而需要由路由器来转发数据报。</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通常主机把数据报发往一个默认的路由器上，由路由器决定怎样转发数据报。</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路由选择就是指网络中的每个节点具有以最佳路径将分组传送到目标的能力。</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路由协议及不同的路由算法将直接影响网络的传输效率。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13954" y="75565"/>
            <a:ext cx="8641096" cy="560389"/>
          </a:xfrm>
        </p:spPr>
        <p:txBody>
          <a:bodyPr/>
          <a:lstStyle/>
          <a:p>
            <a:r>
              <a:rPr lang="zh-CN" altLang="en-US" sz="2800">
                <a:sym typeface="+mn-ea"/>
              </a:rPr>
              <a:t>第6章  IP协议和IP选路协议</a:t>
            </a: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IP（Internet Protocol，网际协议）是TCP/IP协议族中最为核心的协议。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所有的TCP、UDP、ICMP及IGMP数据都是以IP数据报格式传输的。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从在TCP/IP网络体系结构中的功能看，IP层主要负责路由，即为数据包选路。</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章主要介绍IP首部中的各个字段，讨论IP路由选择的有关内容，对动态选路协议进行学习。学习IP分片的报文格式和工作过程，介绍路径MTU发现的实现方法。作为网络基本原理的学习，本书将仍然以IPv4为主要内容进行介绍。</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网络中的任何一个主机的IP层既可以配置成路由器的功能，也可以配置成主机的功能。只要IP层配置为具有路由功能，则要把数据报从一个接口转发到另一个接口。</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为确定转发的路径，IP层在内存中有一个</a:t>
            </a:r>
            <a:r>
              <a:rPr lang="zh-CN" altLang="en-US">
                <a:solidFill>
                  <a:srgbClr val="FF0000"/>
                </a:solidFill>
                <a:latin typeface="宋体" panose="02010600030101010101" pitchFamily="2" charset="-122"/>
                <a:ea typeface="宋体" panose="02010600030101010101" pitchFamily="2" charset="-122"/>
                <a:sym typeface="+mn-ea"/>
              </a:rPr>
              <a:t>路由表</a:t>
            </a:r>
            <a:r>
              <a:rPr lang="zh-CN" altLang="en-US">
                <a:solidFill>
                  <a:schemeClr val="bg2">
                    <a:lumMod val="10000"/>
                  </a:schemeClr>
                </a:solidFill>
                <a:latin typeface="宋体" panose="02010600030101010101" pitchFamily="2" charset="-122"/>
                <a:ea typeface="宋体" panose="02010600030101010101" pitchFamily="2" charset="-122"/>
                <a:sym typeface="+mn-ea"/>
              </a:rPr>
              <a:t>。</a:t>
            </a:r>
          </a:p>
          <a:p>
            <a:r>
              <a:rPr lang="zh-CN" altLang="en-US">
                <a:solidFill>
                  <a:schemeClr val="bg2">
                    <a:lumMod val="10000"/>
                  </a:schemeClr>
                </a:solidFill>
                <a:latin typeface="宋体" panose="02010600030101010101" pitchFamily="2" charset="-122"/>
                <a:ea typeface="宋体" panose="02010600030101010101" pitchFamily="2" charset="-122"/>
                <a:sym typeface="+mn-ea"/>
              </a:rPr>
              <a:t>当收到一份数据报并进行发送时，它都要对路由表搜索一次。当数据报来自某个网络接口时，IP首先检查目的IP地址是否为本机的IP地址之一或者IP广播地址。如果是，数据报就被送到由IP首部协议字段所指定的协议模块进行处理。如果数据报的目的不是这些地址，那么如果IP层被设置为路由器的功能，那么就对数据报进行转发，否则数据报被丢弃。</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20</a:t>
            </a:fld>
            <a:endParaRPr lang="zh-CN" altLang="en-US"/>
          </a:p>
        </p:txBody>
      </p:sp>
      <p:sp>
        <p:nvSpPr>
          <p:cNvPr id="3" name="标题 1"/>
          <p:cNvSpPr>
            <a:spLocks noGrp="1"/>
          </p:cNvSpPr>
          <p:nvPr/>
        </p:nvSpPr>
        <p:spPr>
          <a:xfrm>
            <a:off x="1371415" y="171689"/>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6.2 IP路由选择</a:t>
            </a:r>
          </a:p>
        </p:txBody>
      </p:sp>
      <p:sp>
        <p:nvSpPr>
          <p:cNvPr id="4"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6.2.1 路由表及维护</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路由表记录着主机或路由器转发数据的路径信息，系统产生的或转发的每份IP数据报在发送时都要搜索路由表。图6-2所示为一个Linux系统主机路由表的例子。</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5" name="图片 4"/>
          <p:cNvPicPr>
            <a:picLocks noChangeAspect="1"/>
          </p:cNvPicPr>
          <p:nvPr/>
        </p:nvPicPr>
        <p:blipFill>
          <a:blip r:embed="rId4" cstate="print"/>
          <a:stretch>
            <a:fillRect/>
          </a:stretch>
        </p:blipFill>
        <p:spPr>
          <a:xfrm>
            <a:off x="687763" y="3188077"/>
            <a:ext cx="10476230" cy="197040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97585"/>
            <a:ext cx="10948670" cy="524002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主机的路由表中每行为一条路由记录，记录有目的地址（Destination）、转发的网关（Gateway）、网络掩码（Genmask）、路由标志（Flags）、度量值（Metric）、正在使用路由的活动进程个数（Ref）、该路由被使用的次数（Use）和网络接口（Iface）。</a:t>
            </a:r>
          </a:p>
          <a:p>
            <a:r>
              <a:rPr lang="zh-CN" altLang="en-US">
                <a:solidFill>
                  <a:schemeClr val="bg2">
                    <a:lumMod val="10000"/>
                  </a:schemeClr>
                </a:solidFill>
                <a:latin typeface="宋体" panose="02010600030101010101" pitchFamily="2" charset="-122"/>
                <a:ea typeface="宋体" panose="02010600030101010101" pitchFamily="2" charset="-122"/>
                <a:sym typeface="+mn-ea"/>
              </a:rPr>
              <a:t>Gateway如显示 0.0.0.0 表示该路由是直接由本机传送，亦即在局域网内直接传送；如果有显示IP的话，表示该路由需要经过路由器转发。</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Flags可以有下列取值：</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·U  该路由可以使用。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·G  该路由是到一个网关（路由器），即本路由是一个间接路由，区分于直接路由。发往直接路由的分组中不但具有目的端的IP地址还具有其链路层地址，而发往一个间接路由的分组中IP地址指明的是最终目的地，但是链路层地址指明的是网关。</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·H  该路由是到一个主机。如果没有设置该标志，说明该路由是到一个网络，此时目的地址应该是一个网络地址，即一个网络号，或者网络号与子网号的组合。</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·D  该路由是由重定向报文创建的。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·M  该路由已被重定向报文修改。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a:t>
            </a:fld>
            <a:endParaRPr lang="zh-CN" altLang="en-US"/>
          </a:p>
        </p:txBody>
      </p:sp>
      <p:sp>
        <p:nvSpPr>
          <p:cNvPr id="6" name="标题 1"/>
          <p:cNvSpPr>
            <a:spLocks noGrp="1"/>
          </p:cNvSpPr>
          <p:nvPr/>
        </p:nvSpPr>
        <p:spPr>
          <a:xfrm>
            <a:off x="1765059" y="7429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6.2 IP路由选择</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98855"/>
            <a:ext cx="10948670" cy="523875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路由表的生成方法有很多，通常分为静态配置和动态路由协议生成两类。对应的，路由协议也有静态和动态之分。</a:t>
            </a:r>
          </a:p>
          <a:p>
            <a:r>
              <a:rPr lang="zh-CN" altLang="en-US">
                <a:solidFill>
                  <a:schemeClr val="bg2">
                    <a:lumMod val="10000"/>
                  </a:schemeClr>
                </a:solidFill>
                <a:latin typeface="宋体" panose="02010600030101010101" pitchFamily="2" charset="-122"/>
                <a:ea typeface="宋体" panose="02010600030101010101" pitchFamily="2" charset="-122"/>
                <a:sym typeface="+mn-ea"/>
              </a:rPr>
              <a:t>静态路由是一种特殊的路由，需要系统管理员手工配置，适合规模简单或需要精确控制的网络路由设置。</a:t>
            </a:r>
          </a:p>
          <a:p>
            <a:r>
              <a:rPr lang="zh-CN" altLang="en-US">
                <a:solidFill>
                  <a:schemeClr val="bg2">
                    <a:lumMod val="10000"/>
                  </a:schemeClr>
                </a:solidFill>
                <a:latin typeface="宋体" panose="02010600030101010101" pitchFamily="2" charset="-122"/>
                <a:ea typeface="宋体" panose="02010600030101010101" pitchFamily="2" charset="-122"/>
                <a:sym typeface="+mn-ea"/>
              </a:rPr>
              <a:t>更多复杂的网络一般都采用动态路由协议来动态地自动生成路由表，如采用RIP或OSPF。</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路由器或主机上运行路由守护程序（routing daemon）来维护路由表。</a:t>
            </a:r>
          </a:p>
          <a:p>
            <a:r>
              <a:rPr lang="zh-CN" altLang="en-US">
                <a:solidFill>
                  <a:schemeClr val="bg2">
                    <a:lumMod val="10000"/>
                  </a:schemeClr>
                </a:solidFill>
                <a:latin typeface="宋体" panose="02010600030101010101" pitchFamily="2" charset="-122"/>
                <a:ea typeface="宋体" panose="02010600030101010101" pitchFamily="2" charset="-122"/>
                <a:sym typeface="+mn-ea"/>
              </a:rPr>
              <a:t>决定把哪些路由放入路由表的一组规则称为选路策略（routing policy）。路由守护程序一般提供选路策略。</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23</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路由表可以通过ICMP路由器发现报文来初始化默认表项，也可被ICMP重定向报文来进行修改，还可用route命令进行静态路由修改。</a:t>
            </a:r>
          </a:p>
          <a:p>
            <a:r>
              <a:rPr lang="zh-CN" altLang="en-US">
                <a:solidFill>
                  <a:schemeClr val="bg2">
                    <a:lumMod val="10000"/>
                  </a:schemeClr>
                </a:solidFill>
                <a:latin typeface="宋体" panose="02010600030101010101" pitchFamily="2" charset="-122"/>
                <a:ea typeface="宋体" panose="02010600030101010101" pitchFamily="2" charset="-122"/>
                <a:sym typeface="+mn-ea"/>
              </a:rPr>
              <a:t>主机路由表的复杂性取决于主机所在网络的拓扑结构。</a:t>
            </a:r>
          </a:p>
          <a:p>
            <a:r>
              <a:rPr lang="zh-CN" altLang="en-US">
                <a:solidFill>
                  <a:schemeClr val="bg2">
                    <a:lumMod val="10000"/>
                  </a:schemeClr>
                </a:solidFill>
                <a:latin typeface="宋体" panose="02010600030101010101" pitchFamily="2" charset="-122"/>
                <a:ea typeface="宋体" panose="02010600030101010101" pitchFamily="2" charset="-122"/>
                <a:sym typeface="+mn-ea"/>
              </a:rPr>
              <a:t>最简单的情况是主机根本没有与任何网络相连，此时路由表只包含环回接口一项；若是主机连在一个局域网上，只能访问局域网上的主机，这时路由表包含两项：一项是环回接口，另一项是局域网（如以太网）；如果主机能够通过单个路由器访问其他网络（如Internet）时，那么一般情况下增加一个默认表项指向该路由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24</a:t>
            </a:fld>
            <a:endParaRPr lang="zh-CN" altLang="en-US"/>
          </a:p>
        </p:txBody>
      </p:sp>
      <p:sp>
        <p:nvSpPr>
          <p:cNvPr id="6" name="标题 1"/>
          <p:cNvSpPr>
            <a:spLocks noGrp="1"/>
          </p:cNvSpPr>
          <p:nvPr/>
        </p:nvSpPr>
        <p:spPr>
          <a:xfrm>
            <a:off x="1765059" y="7429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6.2 IP路由选择</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00" y="1009015"/>
            <a:ext cx="10948670" cy="5228590"/>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6.2.2 IP选路机制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IP路由选择是逐跳地(hop-by-hop)进行的。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除了那些与主机直接相连的目的主机，路由表中并没有到达任何目的主机的完整路径，所有的IP路由选择只为数据报传输提供下一站路由器的IP地址。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IP总是假定下一站路由器比发送数据报的主机更接近目的，而且下一站路由器与该主机是直接相连的。</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25</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8361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IP层进行的选路，实际上是一种选路机制（routing mechanism），即搜索路由表并决定向哪个网络接口发送分组。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IP按下列顺序搜索路由表来决定转发路径：</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 搜索匹配的主机地址。寻找能与目的IP地址完全匹配的表目（网络号和主机号都要匹配），这样的路由记录也叫特定主机路由。</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如果找到，则把报文发送给该表目指定的下一站路由器或直接连接的网络接口（取决于标志字段的值）。</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26</a:t>
            </a:fld>
            <a:endParaRPr lang="zh-CN" altLang="en-US"/>
          </a:p>
        </p:txBody>
      </p:sp>
      <p:sp>
        <p:nvSpPr>
          <p:cNvPr id="6" name="标题 1"/>
          <p:cNvSpPr>
            <a:spLocks noGrp="1"/>
          </p:cNvSpPr>
          <p:nvPr/>
        </p:nvSpPr>
        <p:spPr>
          <a:xfrm>
            <a:off x="1765059" y="7429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6.2 IP路由选择</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（2）搜索匹配的网络地址。寻找能与目的网络号相匹配的表目(间接交付或直接交付)。</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如果找到，则把报文发送给该表目指定的下一站路由器或直接连接的网络接口(取决于标志字段的值)。目的网络上的所有主机都可以通过这个表目来处置。</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需要注意的是：这种搜索网络的匹配方法必须考虑可能的子网掩码。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（3）搜索默认路由。寻找标为“默认（default）”的表目（默认路由）。</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如果找到，则把报文发送给该表目指定的下一站路由器。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27</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（4）如果路由表中没有默认项，而又没有找到匹配项，这时如果数据报是由本地主机产生的，那么就给发送该数据报的应用程序返回一个差错，或者是“主机不可达差错”或者是“网络不可达差错”。</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不同的操作系统在实现上可能会有不同的处理。</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如果是被转发的数据报，也就是在路由器上，那么就给原始发送端发送一份ICMP主机不可达的差错报文，也就是ICMP差错类型为3代码为0或1的报文。</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ICMP目标不可达报文的格式和基本工作过程在第5章已有介绍。</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28</a:t>
            </a:fld>
            <a:endParaRPr lang="zh-CN" altLang="en-US"/>
          </a:p>
        </p:txBody>
      </p:sp>
      <p:sp>
        <p:nvSpPr>
          <p:cNvPr id="6" name="标题 1"/>
          <p:cNvSpPr>
            <a:spLocks noGrp="1"/>
          </p:cNvSpPr>
          <p:nvPr/>
        </p:nvSpPr>
        <p:spPr>
          <a:xfrm>
            <a:off x="1765059" y="7429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6.2 IP路由选择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64770"/>
            <a:ext cx="8641096" cy="560389"/>
          </a:xfrm>
          <a:noFill/>
          <a:ln w="9525">
            <a:noFill/>
          </a:ln>
        </p:spPr>
        <p:txBody>
          <a:bodyPr vert="horz" rtlCol="0" anchor="ctr">
            <a:normAutofit/>
          </a:bodyPr>
          <a:lstStyle/>
          <a:p>
            <a:pPr lvl="0" algn="l"/>
            <a:r>
              <a:rPr lang="zh-CN" altLang="en-US" sz="2800">
                <a:sym typeface="+mn-ea"/>
              </a:rPr>
              <a:t>6.1 IP协议</a:t>
            </a:r>
          </a:p>
        </p:txBody>
      </p:sp>
      <p:sp>
        <p:nvSpPr>
          <p:cNvPr id="3" name="内容占位符 2"/>
          <p:cNvSpPr>
            <a:spLocks noGrp="1"/>
          </p:cNvSpPr>
          <p:nvPr>
            <p:ph idx="1"/>
          </p:nvPr>
        </p:nvSpPr>
        <p:spPr>
          <a:xfrm>
            <a:off x="622362" y="103759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IP层协议的主要功能是通过由路由器连接的互联网络传输数据报。</a:t>
            </a:r>
          </a:p>
          <a:p>
            <a:r>
              <a:rPr lang="zh-CN" altLang="en-US">
                <a:solidFill>
                  <a:schemeClr val="bg2">
                    <a:lumMod val="10000"/>
                  </a:schemeClr>
                </a:solidFill>
                <a:latin typeface="宋体" panose="02010600030101010101" pitchFamily="2" charset="-122"/>
                <a:ea typeface="宋体" panose="02010600030101010101" pitchFamily="2" charset="-122"/>
                <a:sym typeface="+mn-ea"/>
              </a:rPr>
              <a:t>具体看，IP定义了在整个TCP/IP网络上传输数据所用的基本单元，规定了在Internet上传输数据的确切格式，IP路由选择的功能决定数据发送的路由。</a:t>
            </a:r>
          </a:p>
          <a:p>
            <a:r>
              <a:rPr lang="zh-CN" altLang="en-US">
                <a:solidFill>
                  <a:schemeClr val="bg2">
                    <a:lumMod val="10000"/>
                  </a:schemeClr>
                </a:solidFill>
                <a:latin typeface="宋体" panose="02010600030101010101" pitchFamily="2" charset="-122"/>
                <a:ea typeface="宋体" panose="02010600030101010101" pitchFamily="2" charset="-122"/>
                <a:sym typeface="+mn-ea"/>
              </a:rPr>
              <a:t>所有参与通信的节点用网络层地址（IP地址）来标识，源端和目的端IP地址会在整个传输过程中保存在IP报文的首部，传输路径上的中间节点通过查看自己保有的路由表来决定转发的路径，直到到达目的端。</a:t>
            </a:r>
          </a:p>
          <a:p>
            <a:r>
              <a:rPr lang="zh-CN" altLang="en-US">
                <a:solidFill>
                  <a:schemeClr val="bg2">
                    <a:lumMod val="10000"/>
                  </a:schemeClr>
                </a:solidFill>
                <a:latin typeface="宋体" panose="02010600030101010101" pitchFamily="2" charset="-122"/>
                <a:ea typeface="宋体" panose="02010600030101010101" pitchFamily="2" charset="-122"/>
                <a:sym typeface="+mn-ea"/>
              </a:rPr>
              <a:t>除了对数据格式和路由选择的精确而正式的定义以外，IP还包括了一组体现了不可靠、分组传输思想的规则。这些规则指明主机和路由器应该如何处理分组，何时及如何发出错误信息以及在什么情况下可以放弃分组。</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7282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IP层在执行选路机制时，总是把完整主机地址匹配在网络号匹配之前执行，只有当它们都失败后才选择默认路由。</a:t>
            </a:r>
          </a:p>
          <a:p>
            <a:r>
              <a:rPr lang="zh-CN" altLang="en-US">
                <a:solidFill>
                  <a:schemeClr val="bg2">
                    <a:lumMod val="10000"/>
                  </a:schemeClr>
                </a:solidFill>
                <a:latin typeface="宋体" panose="02010600030101010101" pitchFamily="2" charset="-122"/>
                <a:ea typeface="宋体" panose="02010600030101010101" pitchFamily="2" charset="-122"/>
                <a:sym typeface="+mn-ea"/>
              </a:rPr>
              <a:t>默认路由以及下一站路由器发送的ICMP差错报文（如果为数据报选择了错误的默认路由），是IP路由选择机制中功能强大的特性。</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为一个网络指定一个路由器，而不必为每个主机指定一个路由器，这是IP路由选择机制的另一个基本特性。这样做可以极大地缩小路由表的规模。</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29</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7556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按生成路由表方法可以把路由协议分为静态和动态的两类。</a:t>
            </a:r>
          </a:p>
          <a:p>
            <a:r>
              <a:rPr lang="zh-CN" altLang="en-US">
                <a:solidFill>
                  <a:schemeClr val="bg2">
                    <a:lumMod val="10000"/>
                  </a:schemeClr>
                </a:solidFill>
                <a:latin typeface="宋体" panose="02010600030101010101" pitchFamily="2" charset="-122"/>
                <a:ea typeface="宋体" panose="02010600030101010101" pitchFamily="2" charset="-122"/>
                <a:sym typeface="+mn-ea"/>
              </a:rPr>
              <a:t>静态选路就是在配置接口的时候，以默认的方式生成路由表项，并通过route命令来增加表项，或者通过ICMP报文来更新表项（通常在默认方式出错的情况下）。</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在动态选路中，管理员不再需要像静态路由那样对路由表进行手工维护，而是在每台路由器上运行一个路由表的管理程序。这个路由表的管理程序就是动态选路协议的路由守护进程。</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路由守护进程会根据路由器上的接口的配置，比如IP地址的配置以及所连接电路的状态，生成路由表中的路由表项。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30</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简单地说：相邻路由器之间进行通信，以告知对方每个路由器当前所连接的网络，这就是动态选路。</a:t>
            </a:r>
          </a:p>
          <a:p>
            <a:r>
              <a:rPr lang="zh-CN" altLang="en-US">
                <a:solidFill>
                  <a:schemeClr val="bg2">
                    <a:lumMod val="10000"/>
                  </a:schemeClr>
                </a:solidFill>
                <a:latin typeface="宋体" panose="02010600030101010101" pitchFamily="2" charset="-122"/>
                <a:ea typeface="宋体" panose="02010600030101010101" pitchFamily="2" charset="-122"/>
                <a:sym typeface="+mn-ea"/>
              </a:rPr>
              <a:t>动态选路有以下特征：</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（1）不改变选路机制：仍然是按三个优先级进行（主机，网络，默认路由）。</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（2）改变选路策略：路由项目由路由守护程序动态地增加或删除，而不是用route命令来产生。</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（3）动态选路由路由守护程序来完成。</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31</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采用动态选路协议管理路由表在大规模网络中十分有效。像Internet这样的系统中采用了多种不同的选路协议。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Internet是以一组自治系统（AS，Autonomous System）方式来组织的，每个自治系统通常由单个实体管理，采用统一的路由策略。通常可以将一个公司或大学校园定义为一个自治系统。</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每个自治系统可以选择该自治系统中各个路由器之间的选路协议，这种协议称之为IGP（Interior Gateway Protocol，内部网关协议）。最常用的IGP是路由信息协议RIP和开放最短路径优先OSPF协议。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不同自治系统之间采用的选路协议称为EGP（Exterior Gateway Protocol，外部网关协议），Internet上使用最多的EGP是BGP（Border Gateway Protocol，边界网关协议）。</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32</a:t>
            </a:fld>
            <a:endParaRPr lang="zh-CN" altLang="en-US"/>
          </a:p>
        </p:txBody>
      </p:sp>
      <p:sp>
        <p:nvSpPr>
          <p:cNvPr id="6" name="标题 5"/>
          <p:cNvSpPr>
            <a:spLocks noGrp="1"/>
          </p:cNvSpPr>
          <p:nvPr>
            <p:ph type="title"/>
          </p:nvPr>
        </p:nvSpPr>
        <p:spPr>
          <a:xfrm>
            <a:off x="1824749" y="7556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6.3.1 RIP协议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RIP是最广泛使用的动态选路协议，协议采用距离向量算法。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距离向量算法即相邻的路由器之间互相交换整个路由表，并进行矢量的叠加，最终获得整个网络的路由信息。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RIP以跳数（hop count）来作为路由器之间距离的度量，所有直接连接接口的跳数为1。每增加一个路由器可以达到的网络则跳数加1。</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限制路由收敛的时间，RIP规定跳数取值为0~15，大于等于16的跳数表示目的不可达。用跳数作为路由度量忽略了其他一些应该考虑的因素，使得RIP的实现得以简化。同时，度量最大值为15则限制了网络的大小，使的RIP只能适用于小型的网络。</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33</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79450" y="1026795"/>
            <a:ext cx="10891520" cy="532955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RIP有两个版本，RIPv1（定义在RFC 1058）和RIPv2（定义在RFC2453）。</a:t>
            </a:r>
          </a:p>
          <a:p>
            <a:r>
              <a:rPr lang="zh-CN" altLang="en-US">
                <a:solidFill>
                  <a:schemeClr val="bg2">
                    <a:lumMod val="10000"/>
                  </a:schemeClr>
                </a:solidFill>
                <a:latin typeface="宋体" panose="02010600030101010101" pitchFamily="2" charset="-122"/>
                <a:ea typeface="宋体" panose="02010600030101010101" pitchFamily="2" charset="-122"/>
                <a:sym typeface="+mn-ea"/>
              </a:rPr>
              <a:t>RIPv2相较于RIPv1除了其他特性，还增加了对变长子网的支持。</a:t>
            </a:r>
          </a:p>
          <a:p>
            <a:r>
              <a:rPr lang="zh-CN" altLang="en-US">
                <a:solidFill>
                  <a:schemeClr val="bg2">
                    <a:lumMod val="10000"/>
                  </a:schemeClr>
                </a:solidFill>
                <a:latin typeface="宋体" panose="02010600030101010101" pitchFamily="2" charset="-122"/>
                <a:ea typeface="宋体" panose="02010600030101010101" pitchFamily="2" charset="-122"/>
                <a:sym typeface="+mn-ea"/>
              </a:rPr>
              <a:t>RIP报文包含在UDP数据报中，RIP常用的UDP端口号是520。</a:t>
            </a:r>
          </a:p>
          <a:p>
            <a:r>
              <a:rPr lang="zh-CN" altLang="en-US">
                <a:solidFill>
                  <a:schemeClr val="bg2">
                    <a:lumMod val="10000"/>
                  </a:schemeClr>
                </a:solidFill>
                <a:latin typeface="宋体" panose="02010600030101010101" pitchFamily="2" charset="-122"/>
                <a:ea typeface="宋体" panose="02010600030101010101" pitchFamily="2" charset="-122"/>
                <a:sym typeface="+mn-ea"/>
              </a:rPr>
              <a:t>RIPv1报文格式如图6-3所示。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34</a:t>
            </a:fld>
            <a:endParaRPr lang="zh-CN" altLang="en-US"/>
          </a:p>
        </p:txBody>
      </p:sp>
      <p:sp>
        <p:nvSpPr>
          <p:cNvPr id="6" name="标题 5"/>
          <p:cNvSpPr>
            <a:spLocks noGrp="1"/>
          </p:cNvSpPr>
          <p:nvPr/>
        </p:nvSpPr>
        <p:spPr>
          <a:xfrm>
            <a:off x="1824749"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35</a:t>
            </a:fld>
            <a:endParaRPr lang="zh-CN" altLang="en-US"/>
          </a:p>
        </p:txBody>
      </p:sp>
      <p:pic>
        <p:nvPicPr>
          <p:cNvPr id="3" name="图片 2"/>
          <p:cNvPicPr>
            <a:picLocks noChangeAspect="1"/>
          </p:cNvPicPr>
          <p:nvPr/>
        </p:nvPicPr>
        <p:blipFill>
          <a:blip r:embed="rId2" cstate="print"/>
          <a:stretch>
            <a:fillRect/>
          </a:stretch>
        </p:blipFill>
        <p:spPr>
          <a:xfrm>
            <a:off x="974407" y="914173"/>
            <a:ext cx="10243185" cy="547624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其中各个字段的含义如下：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（1）命令字段：可以取值1~6，用以表示报文的类型，有以下两个取值：</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•“1”，为RIP请求，表示要求其他系统发送其全部或部分路由表。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•“2”，为RIP应答，包含发送者全部或部分路由表。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（2）版本字段：通常为1，而RIPv2中将此字段设置为2。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（3）地址系列：对于IP地址系列取值为2，对于特殊的请求，则地址系列的值为“0”。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（4）IP地址：目的地的32位IP地址。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（5）度量：去往目的地的跳数，16表示无限远，即不可达。</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36</a:t>
            </a:fld>
            <a:endParaRPr lang="zh-CN" altLang="en-US"/>
          </a:p>
        </p:txBody>
      </p:sp>
      <p:sp>
        <p:nvSpPr>
          <p:cNvPr id="6" name="标题 5"/>
          <p:cNvSpPr>
            <a:spLocks noGrp="1"/>
          </p:cNvSpPr>
          <p:nvPr/>
        </p:nvSpPr>
        <p:spPr>
          <a:xfrm>
            <a:off x="1824749"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从RIPv1的报文格式中可以看到，每一条RIP路由信息采用20字节格式。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一个RIP报文可以通告最多25条路由信息。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上限25是用来保证RIP报文的总长度为20×25 + 4 = 504，小于512字节。</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这是因为RIP由UDP传输，而许多UDP应用程序在设计中都采用小于512字节的数据部分。</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如果路由表中数据较多，由于每个报文最多携带25条路由，因此为了发送整个路由表，经常需要多个报文。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37</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RIP运行过程如下：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初始化：在启动一个路由守护程序时，它先判断启动了哪些接口，并在每个接口上发送一个RIP请求报文，要求其他路由器发送完整路由表。若网络支持广播的话，这种请求是以广播形式发送的。请求报文的命令字段为1，地址系列字段设置为0，度量字段设置为16。</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（2）网络上运行RIP的路由器如果接收到这个特殊请求，就会将完整的路由表发送给请求者。如果是其他请求，则对有连接到指明地址的路由将度量设置成自己的值，否则将度量置为1 6来表示没有到达目的的路由，然后发回响应。</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38</a:t>
            </a:fld>
            <a:endParaRPr lang="zh-CN" altLang="en-US"/>
          </a:p>
        </p:txBody>
      </p:sp>
      <p:sp>
        <p:nvSpPr>
          <p:cNvPr id="6" name="标题 5"/>
          <p:cNvSpPr>
            <a:spLocks noGrp="1"/>
          </p:cNvSpPr>
          <p:nvPr/>
        </p:nvSpPr>
        <p:spPr>
          <a:xfrm>
            <a:off x="1775854"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6.1.1 IP层的传输特点</a:t>
            </a:r>
          </a:p>
          <a:p>
            <a:r>
              <a:rPr lang="zh-CN" altLang="en-US">
                <a:solidFill>
                  <a:schemeClr val="bg2">
                    <a:lumMod val="10000"/>
                  </a:schemeClr>
                </a:solidFill>
                <a:latin typeface="宋体" panose="02010600030101010101" pitchFamily="2" charset="-122"/>
                <a:ea typeface="宋体" panose="02010600030101010101" pitchFamily="2" charset="-122"/>
                <a:sym typeface="+mn-ea"/>
              </a:rPr>
              <a:t>IP提供的是不可靠，无连接的数据包传送。</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不可靠（unreliable）的意思是不能保证IP数据报能成功地到达目的地。</a:t>
            </a:r>
          </a:p>
          <a:p>
            <a:r>
              <a:rPr lang="zh-CN" altLang="en-US">
                <a:solidFill>
                  <a:schemeClr val="bg2">
                    <a:lumMod val="10000"/>
                  </a:schemeClr>
                </a:solidFill>
                <a:latin typeface="宋体" panose="02010600030101010101" pitchFamily="2" charset="-122"/>
                <a:ea typeface="宋体" panose="02010600030101010101" pitchFamily="2" charset="-122"/>
                <a:sym typeface="+mn-ea"/>
              </a:rPr>
              <a:t>IP仅提供尽力传送服务，负责数据的路由与传输却并不处理数据包的内容。</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每经过一个系统主机或路由器IP都会检查数据包，如果数据包出现了问题，如某个路由器暂时用完了缓冲区，IP有一个简单的错误处理算法：丢弃该数据包，然后发送ICMP消息给信源。</a:t>
            </a:r>
          </a:p>
          <a:p>
            <a:r>
              <a:rPr lang="zh-CN" altLang="en-US">
                <a:solidFill>
                  <a:schemeClr val="bg2">
                    <a:lumMod val="10000"/>
                  </a:schemeClr>
                </a:solidFill>
                <a:latin typeface="宋体" panose="02010600030101010101" pitchFamily="2" charset="-122"/>
                <a:ea typeface="宋体" panose="02010600030101010101" pitchFamily="2" charset="-122"/>
                <a:sym typeface="+mn-ea"/>
              </a:rPr>
              <a:t>任何要求的可靠性必须由上层来提供（如TCP）。</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3759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（3）接收到响应的路由器，可能会更新路由表（含增、删、改路由表项）。</a:t>
            </a:r>
          </a:p>
          <a:p>
            <a:r>
              <a:rPr lang="zh-CN" altLang="en-US">
                <a:solidFill>
                  <a:schemeClr val="bg2">
                    <a:lumMod val="10000"/>
                  </a:schemeClr>
                </a:solidFill>
                <a:latin typeface="宋体" panose="02010600030101010101" pitchFamily="2" charset="-122"/>
                <a:ea typeface="宋体" panose="02010600030101010101" pitchFamily="2" charset="-122"/>
                <a:sym typeface="+mn-ea"/>
              </a:rPr>
              <a:t>定期选路更新是指：每过30秒，所有或部分路由器会将其完整路由表发送给相邻路由器。</a:t>
            </a:r>
          </a:p>
          <a:p>
            <a:r>
              <a:rPr lang="zh-CN" altLang="en-US">
                <a:solidFill>
                  <a:schemeClr val="bg2">
                    <a:lumMod val="10000"/>
                  </a:schemeClr>
                </a:solidFill>
                <a:latin typeface="宋体" panose="02010600030101010101" pitchFamily="2" charset="-122"/>
                <a:ea typeface="宋体" panose="02010600030101010101" pitchFamily="2" charset="-122"/>
                <a:sym typeface="+mn-ea"/>
              </a:rPr>
              <a:t>而当有一条路由的度量发生变化时，则不需要发送完整路由表，而只发送那些发生变化的表项，这叫触发更新。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39</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86155"/>
            <a:ext cx="10948670" cy="5251450"/>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（4）RIP为路由表中的每条路由都建立一个定时器，如果发现一条路由在180秒内未更新，就将该路由的度量设置成无穷大（16），并标注为删除。再过60秒，将从本地路由表中删除该路由。</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RIPv2利用RIP报文中一些标注为“必须为0”的字段来传递一些额外的信息。加入了路由域、路由标记等信息，还可以支持简单认证信息。最主要的是增加子网掩码应用于相应的IP地址上，用下一站或IP地址指明发往目的IP地址的报文该发往哪里。</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不带认证信息的RIPv2报文格式见图6-4。</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40</a:t>
            </a:fld>
            <a:endParaRPr lang="zh-CN" altLang="en-US"/>
          </a:p>
        </p:txBody>
      </p:sp>
      <p:sp>
        <p:nvSpPr>
          <p:cNvPr id="6" name="标题 5"/>
          <p:cNvSpPr>
            <a:spLocks noGrp="1"/>
          </p:cNvSpPr>
          <p:nvPr/>
        </p:nvSpPr>
        <p:spPr>
          <a:xfrm>
            <a:off x="1775854"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41</a:t>
            </a:fld>
            <a:endParaRPr lang="zh-CN" altLang="en-US"/>
          </a:p>
        </p:txBody>
      </p:sp>
      <p:pic>
        <p:nvPicPr>
          <p:cNvPr id="3" name="图片 2"/>
          <p:cNvPicPr>
            <a:picLocks noChangeAspect="1"/>
          </p:cNvPicPr>
          <p:nvPr/>
        </p:nvPicPr>
        <p:blipFill>
          <a:blip r:embed="rId2" cstate="print"/>
          <a:stretch>
            <a:fillRect/>
          </a:stretch>
        </p:blipFill>
        <p:spPr>
          <a:xfrm>
            <a:off x="799783" y="1024495"/>
            <a:ext cx="10592435" cy="531939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下面简单说明不同于RIPv1的各个域。</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（1）选路域：是选路守护程序的标识符，可以是选路守护程序的进程号。该域允许管理者在单个路由器上运行多个RIP实例，每个实例在一个选路域内运行。</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（2）网络的路由标记：是为了支持外部网关协议而存在的，通常是一个EGP（外部网关协议）和BGP（边界网关协议）的自治系统号。</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（3）网络子网掩码：应用于相应的网络IP地址上。</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（4）网络下一跳IP地址：指明发往目的IP地址的报文该发往哪里。该字段为0意味着发往目的地址的报文应该发给发送RIP报文的系统。</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42</a:t>
            </a:fld>
            <a:endParaRPr lang="zh-CN" altLang="en-US"/>
          </a:p>
        </p:txBody>
      </p:sp>
      <p:sp>
        <p:nvSpPr>
          <p:cNvPr id="6" name="标题 5"/>
          <p:cNvSpPr>
            <a:spLocks noGrp="1"/>
          </p:cNvSpPr>
          <p:nvPr/>
        </p:nvSpPr>
        <p:spPr>
          <a:xfrm>
            <a:off x="1775854"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9441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RIPv2提供了一种简单的认证或鉴别机制。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采用认证的RIP报文中，20字节的路由记录里指定地址系列取值为0xFFFF，路由标记取值为2表明认证类型为明文认证，其余16字节包含一个明文口令。如果口令的长度不足16字节，用0填充。</a:t>
            </a:r>
          </a:p>
          <a:p>
            <a:r>
              <a:rPr lang="zh-CN" altLang="en-US">
                <a:solidFill>
                  <a:schemeClr val="bg2">
                    <a:lumMod val="10000"/>
                  </a:schemeClr>
                </a:solidFill>
                <a:latin typeface="宋体" panose="02010600030101010101" pitchFamily="2" charset="-122"/>
                <a:ea typeface="宋体" panose="02010600030101010101" pitchFamily="2" charset="-122"/>
                <a:sym typeface="+mn-ea"/>
              </a:rPr>
              <a:t>RFC2082描述了采用MD5密文认证的RIPv2。</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43</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72186"/>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6.3.2 OSPF协议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OSPF是除RIP外的另一个内部网关协议，RFC 2328对第二版的OSPF进行了描述。</a:t>
            </a:r>
          </a:p>
          <a:p>
            <a:r>
              <a:rPr lang="zh-CN" altLang="en-US">
                <a:solidFill>
                  <a:schemeClr val="bg2">
                    <a:lumMod val="10000"/>
                  </a:schemeClr>
                </a:solidFill>
                <a:latin typeface="宋体" panose="02010600030101010101" pitchFamily="2" charset="-122"/>
                <a:ea typeface="宋体" panose="02010600030101010101" pitchFamily="2" charset="-122"/>
                <a:sym typeface="+mn-ea"/>
              </a:rPr>
              <a:t>与采用距离向量的RIP协议不同的是，OSPF是一个链路状态协议，因而克服了RIP的所有限制。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OSPF在实现上直接使用IP协议，而不再使用传输层协议，例如UDP。</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44</a:t>
            </a:fld>
            <a:endParaRPr lang="zh-CN" altLang="en-US"/>
          </a:p>
        </p:txBody>
      </p:sp>
      <p:sp>
        <p:nvSpPr>
          <p:cNvPr id="6" name="标题 5"/>
          <p:cNvSpPr>
            <a:spLocks noGrp="1"/>
          </p:cNvSpPr>
          <p:nvPr/>
        </p:nvSpPr>
        <p:spPr>
          <a:xfrm>
            <a:off x="1775854"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OSPF是一个链路-状态协议，每个路由器测试与其相邻站点相连链路的状态，并将这些信息用LSA（Link State Advertisement，链路状态通告）发送给它的其他相邻站点，而相邻站点再将这些信息在自治系统中以泛洪方式传播出去。</a:t>
            </a:r>
          </a:p>
          <a:p>
            <a:r>
              <a:rPr lang="zh-CN" altLang="en-US">
                <a:solidFill>
                  <a:schemeClr val="bg2">
                    <a:lumMod val="10000"/>
                  </a:schemeClr>
                </a:solidFill>
                <a:latin typeface="宋体" panose="02010600030101010101" pitchFamily="2" charset="-122"/>
                <a:ea typeface="宋体" panose="02010600030101010101" pitchFamily="2" charset="-122"/>
                <a:sym typeface="+mn-ea"/>
              </a:rPr>
              <a:t>链路状态包括路由器链路的端口地址、网络掩码、此链路互连的网络及网络类型等，它构成了路由器的链路状态数据库，是路由器进行路由决策的主要依据。</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每个路由器接收这些链路状态信息，并将这些状态信息写入到一个链路状态数据库(Link State Database，LSDB)中。当一个区域的网络拓扑结构发生变化时，LSDB就会被更新。每10秒钟评估一次LSDB，如果区域的拓扑结构没有改变，LSDB也就不做任何改动。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45</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OSPF通过突发广播（为减少网络负担，实际采用的是多播）在路由器之间交换链路状态更新信息。任何链路状态的改变，都将突发广播到网络中的所有路由器。</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为提高效率，引入了区域的概念，即将一个网络自治域划分为若干个区域。</a:t>
            </a:r>
          </a:p>
          <a:p>
            <a:r>
              <a:rPr lang="zh-CN" altLang="en-US">
                <a:solidFill>
                  <a:schemeClr val="bg2">
                    <a:lumMod val="10000"/>
                  </a:schemeClr>
                </a:solidFill>
                <a:latin typeface="宋体" panose="02010600030101010101" pitchFamily="2" charset="-122"/>
                <a:ea typeface="宋体" panose="02010600030101010101" pitchFamily="2" charset="-122"/>
                <a:sym typeface="+mn-ea"/>
              </a:rPr>
              <a:t>链路状态的突发广播和路由计算被限制在一个区域中，同一个区域的所有路由器有着相同的链路状态数据库。多个区域中有一个区域被定义为骨干域，位于其他区域的中央且和其他区域都有物理链路直接相连。</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46</a:t>
            </a:fld>
            <a:endParaRPr lang="zh-CN" altLang="en-US"/>
          </a:p>
        </p:txBody>
      </p:sp>
      <p:sp>
        <p:nvSpPr>
          <p:cNvPr id="6" name="标题 5"/>
          <p:cNvSpPr>
            <a:spLocks noGrp="1"/>
          </p:cNvSpPr>
          <p:nvPr/>
        </p:nvSpPr>
        <p:spPr>
          <a:xfrm>
            <a:off x="1775854"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8361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当其他区域网络路由发生变化时，通过骨干域进行广播，完成整个自治域内的路由更新。同时属于多个区域的路由器就是域边界路由器，负责在区域之间传播链路状态。</a:t>
            </a:r>
          </a:p>
          <a:p>
            <a:r>
              <a:rPr lang="zh-CN" altLang="en-US">
                <a:solidFill>
                  <a:schemeClr val="bg2">
                    <a:lumMod val="10000"/>
                  </a:schemeClr>
                </a:solidFill>
                <a:latin typeface="宋体" panose="02010600030101010101" pitchFamily="2" charset="-122"/>
                <a:ea typeface="宋体" panose="02010600030101010101" pitchFamily="2" charset="-122"/>
                <a:sym typeface="+mn-ea"/>
              </a:rPr>
              <a:t>网络中的路由器各自建立描述网络结构的OSPF链路状态数据库，然后每个路由器根据数据库按链路权值的大小以自身为根建立起最短路径树，查找最短路径树获得最短路径建立起路由表。然后，域边界路由器向骨干域广播路由表，从而广播到整个自治域。</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47</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48</a:t>
            </a:fld>
            <a:endParaRPr lang="zh-CN" altLang="en-US"/>
          </a:p>
        </p:txBody>
      </p:sp>
      <p:sp>
        <p:nvSpPr>
          <p:cNvPr id="3" name="标题 5"/>
          <p:cNvSpPr>
            <a:spLocks noGrp="1"/>
          </p:cNvSpPr>
          <p:nvPr/>
        </p:nvSpPr>
        <p:spPr>
          <a:xfrm>
            <a:off x="1307620" y="139791"/>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
        <p:nvSpPr>
          <p:cNvPr id="4" name="内容占位符 2"/>
          <p:cNvSpPr>
            <a:spLocks noGrp="1"/>
          </p:cNvSpPr>
          <p:nvPr/>
        </p:nvSpPr>
        <p:spPr>
          <a:xfrm>
            <a:off x="208435" y="988554"/>
            <a:ext cx="10881995" cy="111696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OSPF报文直接封装在IP报文中（IP首部协议类型是89），由首部和不同的数据部分构成。OSPF的报文首部长度为24字节。</a:t>
            </a:r>
            <a:endParaRPr lang="zh-CN" altLang="en-US"/>
          </a:p>
        </p:txBody>
      </p:sp>
      <p:pic>
        <p:nvPicPr>
          <p:cNvPr id="5" name="图片 4"/>
          <p:cNvPicPr>
            <a:picLocks noChangeAspect="1"/>
          </p:cNvPicPr>
          <p:nvPr/>
        </p:nvPicPr>
        <p:blipFill>
          <a:blip r:embed="rId4" cstate="print"/>
          <a:stretch>
            <a:fillRect/>
          </a:stretch>
        </p:blipFill>
        <p:spPr>
          <a:xfrm>
            <a:off x="972022" y="1984375"/>
            <a:ext cx="10269220" cy="48736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3759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如果出现的问题是半永久性的，那么IP就会发送ICMP差错报文来给信源返回一个错误消息，以便让发送者修改引起失败的情况，然后丢弃该数据包。</a:t>
            </a:r>
          </a:p>
          <a:p>
            <a:r>
              <a:rPr lang="zh-CN" altLang="en-US">
                <a:solidFill>
                  <a:schemeClr val="bg2">
                    <a:lumMod val="10000"/>
                  </a:schemeClr>
                </a:solidFill>
                <a:latin typeface="宋体" panose="02010600030101010101" pitchFamily="2" charset="-122"/>
                <a:ea typeface="宋体" panose="02010600030101010101" pitchFamily="2" charset="-122"/>
                <a:sym typeface="+mn-ea"/>
              </a:rPr>
              <a:t>所谓半永久性失败，是指包或者网络出现了问题导致这条路径不能发送数据，这时最好把问题告诉发送者，以便纠正错误。</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如果这个数据包已经损坏或者经历过其他形式的暂时性失败，则立即丢弃该包而并不做其他处理。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所谓损坏或暂时性失败是指不是因为发送者的错误引起的，例如校验和计算错误等。</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a:t>
            </a:fld>
            <a:endParaRPr lang="zh-CN" altLang="en-US"/>
          </a:p>
        </p:txBody>
      </p:sp>
      <p:sp>
        <p:nvSpPr>
          <p:cNvPr id="5" name="标题 4"/>
          <p:cNvSpPr>
            <a:spLocks noGrp="1"/>
          </p:cNvSpPr>
          <p:nvPr>
            <p:ph type="title"/>
          </p:nvPr>
        </p:nvSpPr>
        <p:spPr>
          <a:xfrm>
            <a:off x="1824749" y="64770"/>
            <a:ext cx="8641096" cy="560389"/>
          </a:xfrm>
          <a:noFill/>
          <a:ln w="9525">
            <a:noFill/>
          </a:ln>
        </p:spPr>
        <p:txBody>
          <a:bodyPr vert="horz" rtlCol="0" anchor="ctr">
            <a:normAutofit/>
          </a:bodyPr>
          <a:lstStyle/>
          <a:p>
            <a:pPr lvl="0" algn="l"/>
            <a:r>
              <a:rPr lang="zh-CN" altLang="en-US" sz="2800">
                <a:sym typeface="+mn-ea"/>
              </a:rPr>
              <a:t>6.1 IP协议</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 首部各个字段的含义说明如下：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（1）版本号：当前广泛实现的版本是OSPFv2，则此处值为2。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（2）类型：OSPF报文的类型。数值从1到5，OSPF报文类型如表6-1所示。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49</a:t>
            </a:fld>
            <a:endParaRPr lang="zh-CN" altLang="en-US"/>
          </a:p>
        </p:txBody>
      </p:sp>
      <p:pic>
        <p:nvPicPr>
          <p:cNvPr id="5" name="图片 4"/>
          <p:cNvPicPr>
            <a:picLocks noChangeAspect="1"/>
          </p:cNvPicPr>
          <p:nvPr/>
        </p:nvPicPr>
        <p:blipFill>
          <a:blip r:embed="rId2" cstate="print"/>
          <a:stretch>
            <a:fillRect/>
          </a:stretch>
        </p:blipFill>
        <p:spPr>
          <a:xfrm>
            <a:off x="347345" y="2795905"/>
            <a:ext cx="12523470" cy="355663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101600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（3）报文长度：包括报文头在内的OSPF报文总长度，单位为字节。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（4）路由器ID：始发该LSA的路由器的ID，4字节IP地址。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（5）区域ID：始发LSA的路由器所在的区域ID，4字节IP地址。</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（6）校验和：整个报文的校验和，占16位。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（7）鉴别类型：也叫认证类型，可分为不认证、简单（明文）口令认证和MD5认证，其值分别为0、1、2。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（8）鉴别：其数值根据鉴别类型而定，4字节。当鉴别类型为0时未作定义，为1时此字段为密码信息，类型为2时此字段包括Key ID、MD5认证数据长度和序列号的信息。</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50</a:t>
            </a:fld>
            <a:endParaRPr lang="zh-CN" altLang="en-US"/>
          </a:p>
        </p:txBody>
      </p:sp>
      <p:sp>
        <p:nvSpPr>
          <p:cNvPr id="6" name="标题 5"/>
          <p:cNvSpPr>
            <a:spLocks noGrp="1"/>
          </p:cNvSpPr>
          <p:nvPr/>
        </p:nvSpPr>
        <p:spPr>
          <a:xfrm>
            <a:off x="1775854" y="75565"/>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6.3 动态选路协议</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5123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OSPF报文的数据部分视类型不同而不同，而不同类型的报文又和OSPF不同的工作阶段有关。</a:t>
            </a:r>
          </a:p>
          <a:p>
            <a:r>
              <a:rPr lang="zh-CN" altLang="en-US">
                <a:solidFill>
                  <a:schemeClr val="bg2">
                    <a:lumMod val="10000"/>
                  </a:schemeClr>
                </a:solidFill>
                <a:latin typeface="宋体" panose="02010600030101010101" pitchFamily="2" charset="-122"/>
                <a:ea typeface="宋体" panose="02010600030101010101" pitchFamily="2" charset="-122"/>
                <a:sym typeface="+mn-ea"/>
              </a:rPr>
              <a:t>OSPF协议工作过程主要有四个阶段：寻找邻居、建立邻接关系、链路状态信息传递、计算路由。</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路由器周期性地发送Hello报文到区域中，报文中包含路由器邻居信息，携带路由器优先级，优先级为0的路由器不具备选举资格。区域中先选举BDR（Back Designed Router，备份指定路由器），再选举DR（Designed Router，指定路由器）。DR和BDR一旦选定，区域里的其他路由器就可以和DR或BDR交换链路状态了。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51</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6.4 IP分片与路径MTU发现</a:t>
            </a: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6.4.1 IP分片</a:t>
            </a:r>
          </a:p>
          <a:p>
            <a:r>
              <a:rPr lang="zh-CN" altLang="en-US">
                <a:solidFill>
                  <a:schemeClr val="bg2">
                    <a:lumMod val="10000"/>
                  </a:schemeClr>
                </a:solidFill>
                <a:latin typeface="宋体" panose="02010600030101010101" pitchFamily="2" charset="-122"/>
                <a:ea typeface="宋体" panose="02010600030101010101" pitchFamily="2" charset="-122"/>
                <a:sym typeface="+mn-ea"/>
              </a:rPr>
              <a:t>尽管IP报文的最大长度可以支持到65535字节，但物理网络层一般要限制每次发送数据帧的最大长度，即要受链路层最大传输单元MTU的约束。</a:t>
            </a:r>
          </a:p>
          <a:p>
            <a:r>
              <a:rPr lang="zh-CN" altLang="en-US">
                <a:solidFill>
                  <a:schemeClr val="bg2">
                    <a:lumMod val="10000"/>
                  </a:schemeClr>
                </a:solidFill>
                <a:latin typeface="宋体" panose="02010600030101010101" pitchFamily="2" charset="-122"/>
                <a:ea typeface="宋体" panose="02010600030101010101" pitchFamily="2" charset="-122"/>
                <a:sym typeface="+mn-ea"/>
              </a:rPr>
              <a:t>任何时候IP层接收到一份要发送的IP数据报时，要把数据报长度与发送接口的MTU进行比较，如果超过MTU则需要进行分片。</a:t>
            </a:r>
          </a:p>
          <a:p>
            <a:r>
              <a:rPr lang="zh-CN" altLang="en-US">
                <a:solidFill>
                  <a:schemeClr val="bg2">
                    <a:lumMod val="10000"/>
                  </a:schemeClr>
                </a:solidFill>
                <a:latin typeface="宋体" panose="02010600030101010101" pitchFamily="2" charset="-122"/>
                <a:ea typeface="宋体" panose="02010600030101010101" pitchFamily="2" charset="-122"/>
                <a:sym typeface="+mn-ea"/>
              </a:rPr>
              <a:t>两台主机之间的通信要通过多个网络，那么每个网络的链路层就可能有不同的MTU。</a:t>
            </a:r>
          </a:p>
          <a:p>
            <a:r>
              <a:rPr lang="zh-CN" altLang="en-US">
                <a:solidFill>
                  <a:schemeClr val="bg2">
                    <a:lumMod val="10000"/>
                  </a:schemeClr>
                </a:solidFill>
                <a:latin typeface="宋体" panose="02010600030101010101" pitchFamily="2" charset="-122"/>
                <a:ea typeface="宋体" panose="02010600030101010101" pitchFamily="2" charset="-122"/>
                <a:sym typeface="+mn-ea"/>
              </a:rPr>
              <a:t>重要的是两台通信主机路径中的最小MTU，称作路径MTU（PMTU，Path MTU）。</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52</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3157" y="101600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当IP数据报被分片后，每一片都成为一个分组，具有自己的IP首部，并在选择路由时与其他分组独立。这样，当数据报的这些分片到达目的端时有可能会失序。</a:t>
            </a:r>
          </a:p>
          <a:p>
            <a:r>
              <a:rPr lang="zh-CN" altLang="en-US">
                <a:solidFill>
                  <a:schemeClr val="bg2">
                    <a:lumMod val="10000"/>
                  </a:schemeClr>
                </a:solidFill>
                <a:latin typeface="宋体" panose="02010600030101010101" pitchFamily="2" charset="-122"/>
                <a:ea typeface="宋体" panose="02010600030101010101" pitchFamily="2" charset="-122"/>
                <a:sym typeface="+mn-ea"/>
              </a:rPr>
              <a:t>分片以后，只有到达目的地才进行重新组装。重新组装由目的端的IP层来完成。</a:t>
            </a:r>
          </a:p>
          <a:p>
            <a:r>
              <a:rPr lang="zh-CN" altLang="en-US">
                <a:solidFill>
                  <a:schemeClr val="bg2">
                    <a:lumMod val="10000"/>
                  </a:schemeClr>
                </a:solidFill>
                <a:latin typeface="宋体" panose="02010600030101010101" pitchFamily="2" charset="-122"/>
                <a:ea typeface="宋体" panose="02010600030101010101" pitchFamily="2" charset="-122"/>
                <a:sym typeface="+mn-ea"/>
              </a:rPr>
              <a:t>IP首部中的标识符可以唯一地标识主机发送的每一份IP数据报，即使在分片后这些IP报文也具有相同的标识符以表明它们来自同一个IP数据报，而片偏移则指示出较长的分组在分片后本片在原分组中的相对位置。所以有足够的信息让接收端能正确组装这些数据报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53</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72821"/>
            <a:ext cx="10948494" cy="5329246"/>
          </a:xfrm>
        </p:spPr>
        <p:txBody>
          <a:bodyPr/>
          <a:lstStyle/>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分片可以发生在原始发送端主机上，也可以发生在中间路由器上。</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发生在中间路由器的分片源端是无法知晓的，而且已经分片过的数据报有可能会再次分片（可能不止一次）。</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如果对数据报分片的是中间路由器，而不是原始发送端系统，那么原始发送端系统就无法知道数据报是如何被分片的。就是因为这个原因，经常要避免分片。</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分片有可能引起网络通信效能的下降，因为分片引起的最直接的问题是即使一个数据片出错也要重传整个数据报。</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54</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6.4 IP分片与路径MTU发现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层本身没有超时重传的机制而只能够由更高层来负责超时和重传。如上层协议是TCP，如果某个TCP段的数据丢失了，TCP在超时后会重发整个TCP报文段，该报文段对应于整个IP数据报。如果是IP层数据分片后丢失了某一片，没有办法只重传IP数据报中的某一个数据报片，只能重新传送整个所有的数据报。如果上层是UDP，则还需要由应用层来解决重传的问题。</a:t>
            </a:r>
          </a:p>
          <a:p>
            <a:r>
              <a:rPr lang="zh-CN" altLang="en-US">
                <a:solidFill>
                  <a:schemeClr val="bg2">
                    <a:lumMod val="10000"/>
                  </a:schemeClr>
                </a:solidFill>
                <a:latin typeface="宋体" panose="02010600030101010101" pitchFamily="2" charset="-122"/>
                <a:ea typeface="宋体" panose="02010600030101010101" pitchFamily="2" charset="-122"/>
                <a:sym typeface="+mn-ea"/>
              </a:rPr>
              <a:t>要防止丢失某一片而重传整个IP报文的情况出现，最好的办法就是上层交给IP的数据不要太长以至于超过路径MTU。</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因此应用程序必须关心IP数据报的长度，如果它超过网络的路径MTU，那么就会导致IP数据报分片。防止分片对提高网络通信效率是有意义的。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55</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现代IP网络都通过以下方法避免路由器对IP报文进行分片：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•发送基于UDP的通信时，将UDP消息的最大大小设置为足够小，以防止IP路由器进行分片。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•发送基于TCP的通信时，将IP报头中的“不分片”（DF） 标记设置为1，阻止IP路由器对TCP数据段进行分片。</a:t>
            </a:r>
          </a:p>
          <a:p>
            <a:r>
              <a:rPr lang="zh-CN" altLang="en-US">
                <a:solidFill>
                  <a:schemeClr val="bg2">
                    <a:lumMod val="10000"/>
                  </a:schemeClr>
                </a:solidFill>
                <a:latin typeface="宋体" panose="02010600030101010101" pitchFamily="2" charset="-122"/>
                <a:ea typeface="宋体" panose="02010600030101010101" pitchFamily="2" charset="-122"/>
                <a:sym typeface="+mn-ea"/>
              </a:rPr>
              <a:t>当TCP对等方建立TCP连接时，它们会交换各自的TCP最大段大小（MSS，Maximum Segment Size）值并据此来建立TCP连接，这其实是一种路径MTU发现。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主机的MSS值可以是MTU减去用于IP和TCP报头的40字节（为了支持额外的TCP选项，如可选确认，TCP和IP报头可增至</a:t>
            </a:r>
            <a:r>
              <a:rPr lang="en-US" altLang="zh-CN">
                <a:solidFill>
                  <a:schemeClr val="bg2">
                    <a:lumMod val="10000"/>
                  </a:schemeClr>
                </a:solidFill>
                <a:latin typeface="宋体" panose="02010600030101010101" pitchFamily="2" charset="-122"/>
                <a:ea typeface="宋体" panose="02010600030101010101" pitchFamily="2" charset="-122"/>
                <a:sym typeface="+mn-ea"/>
              </a:rPr>
              <a:t>60</a:t>
            </a:r>
            <a:r>
              <a:rPr lang="zh-CN" altLang="en-US">
                <a:solidFill>
                  <a:schemeClr val="bg2">
                    <a:lumMod val="10000"/>
                  </a:schemeClr>
                </a:solidFill>
                <a:latin typeface="宋体" panose="02010600030101010101" pitchFamily="2" charset="-122"/>
                <a:ea typeface="宋体" panose="02010600030101010101" pitchFamily="2" charset="-122"/>
                <a:sym typeface="+mn-ea"/>
              </a:rPr>
              <a:t>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56</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6.4 IP分片与路径MTU发现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1005206"/>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6.4.2 路径MTU发现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IP首部中对分片的控制由标志字段中间的一位DF（Don’t Fragment）来控制。只有当 DF为0时才允许分片，DF为1则禁止分片。</a:t>
            </a:r>
          </a:p>
          <a:p>
            <a:r>
              <a:rPr lang="zh-CN" altLang="en-US">
                <a:solidFill>
                  <a:schemeClr val="bg2">
                    <a:lumMod val="10000"/>
                  </a:schemeClr>
                </a:solidFill>
                <a:latin typeface="宋体" panose="02010600030101010101" pitchFamily="2" charset="-122"/>
                <a:ea typeface="宋体" panose="02010600030101010101" pitchFamily="2" charset="-122"/>
                <a:sym typeface="+mn-ea"/>
              </a:rPr>
              <a:t>当路由器转发IP报文时，若DF为1而数据报长度又超过MTU，则路由器会把数据报丢弃并发送一个ICMP需要分片但设置了禁止分片标志比特的差错报文（ICMP类型3代码4）给信源，差错报文格式见图6-6。</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57</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58</a:t>
            </a:fld>
            <a:endParaRPr lang="zh-CN" altLang="en-US"/>
          </a:p>
        </p:txBody>
      </p:sp>
      <p:sp>
        <p:nvSpPr>
          <p:cNvPr id="3" name="标题 7"/>
          <p:cNvSpPr>
            <a:spLocks noGrp="1"/>
          </p:cNvSpPr>
          <p:nvPr/>
        </p:nvSpPr>
        <p:spPr>
          <a:xfrm>
            <a:off x="1318252" y="150423"/>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6.4 IP分片与路径MTU发现</a:t>
            </a:r>
          </a:p>
        </p:txBody>
      </p:sp>
      <p:pic>
        <p:nvPicPr>
          <p:cNvPr id="4" name="图片 3"/>
          <p:cNvPicPr>
            <a:picLocks noChangeAspect="1"/>
          </p:cNvPicPr>
          <p:nvPr/>
        </p:nvPicPr>
        <p:blipFill>
          <a:blip r:embed="rId2" cstate="print"/>
          <a:stretch>
            <a:fillRect/>
          </a:stretch>
        </p:blipFill>
        <p:spPr>
          <a:xfrm>
            <a:off x="2068999" y="955874"/>
            <a:ext cx="7990205" cy="3797935"/>
          </a:xfrm>
          <a:prstGeom prst="rect">
            <a:avLst/>
          </a:prstGeom>
          <a:noFill/>
          <a:ln w="9525">
            <a:noFill/>
          </a:ln>
        </p:spPr>
      </p:pic>
      <p:sp>
        <p:nvSpPr>
          <p:cNvPr id="5" name="内容占位符 2"/>
          <p:cNvSpPr>
            <a:spLocks noGrp="1"/>
          </p:cNvSpPr>
          <p:nvPr/>
        </p:nvSpPr>
        <p:spPr>
          <a:xfrm>
            <a:off x="611032" y="4832107"/>
            <a:ext cx="10948670" cy="134048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报文中“下一站网络的MTU”字段用以通知信源发生ICMP差错的路由器转发链路的MTU是多少，以便信源进行相应的处理。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无连接（connection less）这个术语的意思是IP并不维护任何关于后续数据报的状态信息。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每个数据报的处理是相互独立的。这也说明，IP数据报可以不按发送顺序接收。</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一信源向相同的信宿发送多个连续的数据报，每个数据报都会独立地进行路由选择，可能选择不同的路线，这样某些数据包可能经过一个快速传输，某些数据包可能经的一个慢速传输，可能先发送的包晚到达，即数据包到达目的地可能失序。还有数据包可能会重复，某些包可能有多个拷贝到达目的地。</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因此IP首部中需要设置有相应信息来保证正确处理这些问题。</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网络工程实际中，路由器可以有以下几种处理方式：</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（1）发送符合RFC792中最初定义的“ICMP Destination Unreachable-Fragmentation Needed and DF Set”消息，然后丢弃该包。原始消息格式中不包含有关转发失败的链路的MTU的信息，则图6-6中“下一站网络的MTU”置为0。</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（2）发送符合RFC 1191中重新定义的“ICMP Destination Unreachable-Fragmentation Needed and DF Set”消息，然后丢弃该包。此新消息格式包含一个MTU字段，可指出转发失败的链路的MTU。即如图6-6所示格式的报文。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（3）直接丢弃报文，不做任何其他处理。直接丢弃需分片但DF标志设置为1的报文的路由器称为PMTU黑洞路由器。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59</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8361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RFC1191定义了路径MTU（PMTU）发现，它使得成对的 TCP 对等方能够动态地发现二者之间路径的MTU，从而发现该路径的TCP MSS。</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一旦收到符合RFC 1191定义的“Destination Unreachable-Fragmentation Needed and DF Set”消息，TCP就会将该连接的MSS调整为指定MTU减去TCP和IP报头的大小。</a:t>
            </a:r>
          </a:p>
          <a:p>
            <a:r>
              <a:rPr lang="zh-CN" altLang="en-US">
                <a:solidFill>
                  <a:schemeClr val="bg2">
                    <a:lumMod val="10000"/>
                  </a:schemeClr>
                </a:solidFill>
                <a:latin typeface="宋体" panose="02010600030101010101" pitchFamily="2" charset="-122"/>
                <a:ea typeface="宋体" panose="02010600030101010101" pitchFamily="2" charset="-122"/>
                <a:sym typeface="+mn-ea"/>
              </a:rPr>
              <a:t>之后在该TCP连接上发送的后续包就不会超过最大大小，无需分片即可在该路径上传输。</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60</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6.4 IP分片与路径MTU发现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通过修改Traceroute程序或者利用Ping程序的参数可以实现路径MTU发现。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实验6-4给出了有关内容。发送的第一个分组的长度正好与出口MTU相等，每次收到ICMP“需要分片但设置了禁止分片”差错时就减小分组的长度。如果路由器发送的ICMP差错报文是新格式，包含出口的MTU，那么就用该MTU值来发送，否则就用下一个最小的MTU值来发送。</a:t>
            </a:r>
          </a:p>
          <a:p>
            <a:r>
              <a:rPr lang="zh-CN" altLang="en-US">
                <a:solidFill>
                  <a:schemeClr val="bg2">
                    <a:lumMod val="10000"/>
                  </a:schemeClr>
                </a:solidFill>
                <a:latin typeface="宋体" panose="02010600030101010101" pitchFamily="2" charset="-122"/>
                <a:ea typeface="宋体" panose="02010600030101010101" pitchFamily="2" charset="-122"/>
                <a:sym typeface="+mn-ea"/>
              </a:rPr>
              <a:t>利用路径MTU发现机制，应用程序就可以采用尽可能大的MTU来发送报文。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61</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9715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6.5小结</a:t>
            </a:r>
          </a:p>
        </p:txBody>
      </p:sp>
      <p:sp>
        <p:nvSpPr>
          <p:cNvPr id="3" name="内容占位符 2"/>
          <p:cNvSpPr>
            <a:spLocks noGrp="1"/>
          </p:cNvSpPr>
          <p:nvPr>
            <p:ph idx="1"/>
          </p:nvPr>
        </p:nvSpPr>
        <p:spPr>
          <a:xfrm>
            <a:off x="622362" y="983616"/>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1．IP协议是TCP/IP协议族中最核心的协议，IP的基本功能是为数据报选路。</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2．IP提供的是不可靠，无连接的数据包传送。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3．IP首部中记录着IP数据报传输需要的控制信息，掌握各个字 段的内容和含义对理解TCP/IP协议的工作原理非常重要。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4．网络中的任何一个主机的IP层都可以配置为具有路由器的功能，路由器通过搜索路由表决定数据包的转发路径，路由表则记录着主机或路由器转发数据的路径信息。</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5．路由表的生成方法有静态和动态两类，对应的把路由协议分为静态和动态路由协议。通常静态路由可以用route命令手工设置。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62</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9441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6．路由器或主机上运行路由守护程序来维护路由表，即路由守护程序执行选路策略决定把哪些路由放入路由表。IP层执行选路机制，即决定如何使用路由表进行选路。选路机制总是先匹配完整主机地址，然后匹配网络号，最后才选择默认路由。</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7．动态选路是由路由守护进程根据路由器上的接口配置或链路的状态，动态地生成路由表，是网络中采用的主要路由形式。</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8．RIP是使用最广泛的动态路由协议，RIP采用距离向量算法。网络路由器之间的最大跳数限制为15，因而只适用小型的网络。RIP基于UDP协议来实现。RIPv2在性能上比RIPv1有提高，相应的在报文格式上有所不同。</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63</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9．OSPF也是广泛使用的内部网关协议，是一种链路状态协议，克服了RIP的所有限制。OSPF直接基于IP协议来实现。</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10．路径MTU即PMTU，是指两台主机之间通信路径中的最小MTU。IP报文的长度要受通信的PMTU的约束。如果IP层要发送的IP数据报长度大于MTU则需要对IP报文进行分片。分片有可能引起网络通信效能的下降，因此应该尽量避免分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11．如果数据报需要分片但IP却设置了禁止分片，则会产生ICMP需要分片但分片禁止差错。借助这个ICMP差错可以实现路径MTU发现。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64</a:t>
            </a:fld>
            <a:endParaRPr lang="zh-CN" altLang="en-US"/>
          </a:p>
        </p:txBody>
      </p:sp>
      <p:sp>
        <p:nvSpPr>
          <p:cNvPr id="2" name="标题 1"/>
          <p:cNvSpPr>
            <a:spLocks noGrp="1"/>
          </p:cNvSpPr>
          <p:nvPr>
            <p:ph type="title"/>
          </p:nvPr>
        </p:nvSpPr>
        <p:spPr>
          <a:xfrm>
            <a:off x="1824749" y="9715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6.5小结</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实验6-1  route命令与静态路由</a:t>
            </a:r>
          </a:p>
          <a:p>
            <a:pPr marL="0" indent="0">
              <a:buNone/>
            </a:pPr>
            <a:r>
              <a:rPr lang="zh-CN" altLang="en-US">
                <a:latin typeface="宋体" panose="02010600030101010101" pitchFamily="2" charset="-122"/>
                <a:ea typeface="宋体" panose="02010600030101010101" pitchFamily="2" charset="-122"/>
              </a:rPr>
              <a:t>    通过熟悉使用route命令，掌握主机路由表项查看、增加、删除和修改的方法，理解路由表的作用和静态路由的特点。</a:t>
            </a:r>
          </a:p>
          <a:p>
            <a:r>
              <a:rPr lang="zh-CN" altLang="en-US">
                <a:latin typeface="宋体" panose="02010600030101010101" pitchFamily="2" charset="-122"/>
                <a:ea typeface="宋体" panose="02010600030101010101" pitchFamily="2" charset="-122"/>
              </a:rPr>
              <a:t>实验6-2  ICMP主机和网络不可达差错</a:t>
            </a:r>
          </a:p>
          <a:p>
            <a:pPr marL="0" indent="0">
              <a:buNone/>
            </a:pPr>
            <a:r>
              <a:rPr lang="zh-CN" altLang="en-US">
                <a:latin typeface="宋体" panose="02010600030101010101" pitchFamily="2" charset="-122"/>
                <a:ea typeface="宋体" panose="02010600030101010101" pitchFamily="2" charset="-122"/>
              </a:rPr>
              <a:t>    通过观察路由器转发数据报过程中产生的差错现象，分析捕获的ICMP差错报文内容，掌握ICMP主机不可达差错报文格式，理解路由表的作用，理解IP执行的选路机制及其工作特点。</a:t>
            </a:r>
          </a:p>
          <a:p>
            <a:r>
              <a:rPr lang="zh-CN" altLang="en-US">
                <a:latin typeface="宋体" panose="02010600030101010101" pitchFamily="2" charset="-122"/>
                <a:ea typeface="宋体" panose="02010600030101010101" pitchFamily="2" charset="-122"/>
              </a:rPr>
              <a:t>实验6-3  RIP协议分析</a:t>
            </a:r>
          </a:p>
          <a:p>
            <a:pPr marL="0" indent="0">
              <a:buNone/>
            </a:pPr>
            <a:r>
              <a:rPr lang="zh-CN" altLang="en-US">
                <a:latin typeface="宋体" panose="02010600030101010101" pitchFamily="2" charset="-122"/>
                <a:ea typeface="宋体" panose="02010600030101010101" pitchFamily="2" charset="-122"/>
              </a:rPr>
              <a:t>    通过观察路由器RIP协议工作过程，分析捕获的RIP报文内容，掌握路由器RIP协议报文格式，理解RIP协议的工作原理和特点。</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65</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实验6-4  OSPF协议分析</a:t>
            </a:r>
          </a:p>
          <a:p>
            <a:pPr marL="0" indent="0">
              <a:buNone/>
            </a:pPr>
            <a:r>
              <a:rPr lang="zh-CN" altLang="en-US">
                <a:latin typeface="宋体" panose="02010600030101010101" pitchFamily="2" charset="-122"/>
                <a:ea typeface="宋体" panose="02010600030101010101" pitchFamily="2" charset="-122"/>
              </a:rPr>
              <a:t>    通过观察路由器OSPF协议工作过程，分析捕获的OSPF报文内容，学习路由器OSPF协议报文格式，理解OSPF协议的工作原理和特点。</a:t>
            </a:r>
          </a:p>
          <a:p>
            <a:r>
              <a:rPr lang="zh-CN" altLang="en-US">
                <a:latin typeface="宋体" panose="02010600030101010101" pitchFamily="2" charset="-122"/>
                <a:ea typeface="宋体" panose="02010600030101010101" pitchFamily="2" charset="-122"/>
              </a:rPr>
              <a:t>实验6-5  IP分片和路径MTU发现</a:t>
            </a:r>
          </a:p>
          <a:p>
            <a:pPr marL="0" indent="0">
              <a:buNone/>
            </a:pPr>
            <a:r>
              <a:rPr lang="zh-CN" altLang="en-US">
                <a:latin typeface="宋体" panose="02010600030101010101" pitchFamily="2" charset="-122"/>
                <a:ea typeface="宋体" panose="02010600030101010101" pitchFamily="2" charset="-122"/>
              </a:rPr>
              <a:t>    利用Ping程序提供的命令参数可以发出有特定长度和不准分片标志的数据报文，根据网络返回的ICMP报文来实现路径MTU发现。通过实验掌握IP分片的原理和路径MTU发现的机制。</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66</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854" y="78740"/>
            <a:ext cx="8641096" cy="560389"/>
          </a:xfrm>
          <a:noFill/>
          <a:ln w="9525">
            <a:noFill/>
          </a:ln>
        </p:spPr>
        <p:txBody>
          <a:bodyPr vert="horz" rtlCol="0" anchor="ctr">
            <a:normAutofit/>
          </a:bodyPr>
          <a:lstStyle/>
          <a:p>
            <a:pPr lvl="0" algn="l"/>
            <a:r>
              <a:rPr lang="zh-CN" altLang="zh-CN" sz="2800">
                <a:sym typeface="+mn-ea"/>
              </a:rPr>
              <a:t>参考资料</a:t>
            </a:r>
          </a:p>
        </p:txBody>
      </p:sp>
      <p:sp>
        <p:nvSpPr>
          <p:cNvPr id="3" name="内容占位符 2"/>
          <p:cNvSpPr>
            <a:spLocks noGrp="1"/>
          </p:cNvSpPr>
          <p:nvPr>
            <p:ph idx="1"/>
          </p:nvPr>
        </p:nvSpPr>
        <p:spPr/>
        <p:txBody>
          <a:bodyPr/>
          <a:lstStyle/>
          <a:p>
            <a:r>
              <a:rPr lang="zh-CN" altLang="en-US"/>
              <a:t>1. W.Richard Steven</a:t>
            </a:r>
            <a:r>
              <a:rPr lang="en-US" altLang="zh-CN"/>
              <a:t>s</a:t>
            </a:r>
            <a:r>
              <a:rPr lang="zh-CN" altLang="en-US"/>
              <a:t>. TCP/IP详解卷1：协议. 范建华，胥光辉，张涛等译. 北京：机械工业出版社，2000</a:t>
            </a:r>
          </a:p>
          <a:p>
            <a:r>
              <a:rPr lang="en-US" altLang="zh-CN"/>
              <a:t>2</a:t>
            </a:r>
            <a:r>
              <a:rPr lang="zh-CN" altLang="en-US"/>
              <a:t>. 徐宇杰. TCP/IP协议深入分析. 北京：清华大学出版社，2009</a:t>
            </a:r>
          </a:p>
          <a:p>
            <a:r>
              <a:rPr lang="en-US" altLang="zh-CN"/>
              <a:t>3</a:t>
            </a:r>
            <a:r>
              <a:rPr lang="zh-CN" altLang="en-US"/>
              <a:t>. 钱德沛主编. 计算机网络实验. 北京：高等教育出版社，2005</a:t>
            </a:r>
          </a:p>
          <a:p>
            <a:r>
              <a:rPr lang="en-US" altLang="zh-CN"/>
              <a:t>4</a:t>
            </a:r>
            <a:r>
              <a:rPr lang="zh-CN" altLang="en-US"/>
              <a:t>. 陈庆章，赵小敏. TCP/IP网络原理与技术.北京：高等教育出版社，2006</a:t>
            </a:r>
          </a:p>
          <a:p>
            <a:endParaRPr lang="en-US" altLang="zh-CN"/>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67</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134110"/>
            <a:ext cx="10948670" cy="510349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另外，网络把每个数据包都看作是单个的实体，自身不用负责跟踪所有的连接，这样网络设备可以专注于传输数据包。</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这个特性，使得整个网络性能能够提高到硬件允许的水平，而对内存和CPU的要求却尽可能的低。</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a:t>
            </a:fld>
            <a:endParaRPr lang="zh-CN" altLang="en-US"/>
          </a:p>
        </p:txBody>
      </p:sp>
      <p:sp>
        <p:nvSpPr>
          <p:cNvPr id="5" name="标题 4"/>
          <p:cNvSpPr>
            <a:spLocks noGrp="1"/>
          </p:cNvSpPr>
          <p:nvPr>
            <p:ph type="title"/>
          </p:nvPr>
        </p:nvSpPr>
        <p:spPr>
          <a:xfrm>
            <a:off x="1824749" y="64770"/>
            <a:ext cx="8641096" cy="560389"/>
          </a:xfrm>
          <a:noFill/>
          <a:ln w="9525">
            <a:noFill/>
          </a:ln>
        </p:spPr>
        <p:txBody>
          <a:bodyPr vert="horz" rtlCol="0" anchor="ctr">
            <a:normAutofit/>
          </a:bodyPr>
          <a:lstStyle/>
          <a:p>
            <a:pPr lvl="0" algn="l"/>
            <a:r>
              <a:rPr lang="zh-CN" altLang="en-US" sz="2800">
                <a:sym typeface="+mn-ea"/>
              </a:rPr>
              <a:t>6.1 IP协议</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6.1.2 IP数据报格式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IP数据报，也称为IP分组，是指IP层传输的数据单元及其格式，同时也是指IP层的无连接数据报传输机制和无连接服务。</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这两者之间是密切相关的，数据报机制要通过数据报格式来体现，而数据报格式也要在数据机制中才有意义。</a:t>
            </a:r>
          </a:p>
          <a:p>
            <a:r>
              <a:rPr lang="zh-CN" altLang="en-US">
                <a:solidFill>
                  <a:schemeClr val="bg2">
                    <a:lumMod val="10000"/>
                  </a:schemeClr>
                </a:solidFill>
                <a:latin typeface="宋体" panose="02010600030101010101" pitchFamily="2" charset="-122"/>
                <a:ea typeface="宋体" panose="02010600030101010101" pitchFamily="2" charset="-122"/>
                <a:sym typeface="+mn-ea"/>
              </a:rPr>
              <a:t>IP数据报符合典型数据分组的一般格式，分为数据报报头和数据区两部分，具体格式如图6-1所示。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8</a:t>
            </a:fld>
            <a:endParaRPr lang="zh-CN" altLang="en-US"/>
          </a:p>
        </p:txBody>
      </p:sp>
      <p:pic>
        <p:nvPicPr>
          <p:cNvPr id="3" name="图片 2"/>
          <p:cNvPicPr>
            <a:picLocks noChangeAspect="1"/>
          </p:cNvPicPr>
          <p:nvPr/>
        </p:nvPicPr>
        <p:blipFill>
          <a:blip r:embed="rId2" cstate="print"/>
          <a:stretch>
            <a:fillRect/>
          </a:stretch>
        </p:blipFill>
        <p:spPr>
          <a:xfrm>
            <a:off x="945515" y="1279816"/>
            <a:ext cx="10300970" cy="4468495"/>
          </a:xfrm>
          <a:prstGeom prst="rect">
            <a:avLst/>
          </a:prstGeom>
          <a:noFill/>
          <a:ln w="9525">
            <a:noFill/>
          </a:ln>
        </p:spPr>
      </p:pic>
      <p:sp>
        <p:nvSpPr>
          <p:cNvPr id="4" name="标题 4"/>
          <p:cNvSpPr>
            <a:spLocks noGrp="1"/>
          </p:cNvSpPr>
          <p:nvPr/>
        </p:nvSpPr>
        <p:spPr>
          <a:xfrm>
            <a:off x="1477741" y="139788"/>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6.1 IP协议</a:t>
            </a:r>
          </a:p>
        </p:txBody>
      </p:sp>
    </p:spTree>
  </p:cSld>
  <p:clrMapOvr>
    <a:masterClrMapping/>
  </p:clrMapOvr>
</p:sld>
</file>

<file path=ppt/theme/theme1.xml><?xml version="1.0" encoding="utf-8"?>
<a:theme xmlns:a="http://schemas.openxmlformats.org/drawingml/2006/main" name="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11003</Words>
  <Application>Microsoft Office PowerPoint</Application>
  <PresentationFormat>宽屏</PresentationFormat>
  <Paragraphs>325</Paragraphs>
  <Slides>68</Slides>
  <Notes>0</Notes>
  <HiddenSlides>0</HiddenSlides>
  <MMClips>0</MMClips>
  <ScaleCrop>false</ScaleCrop>
  <HeadingPairs>
    <vt:vector size="8" baseType="variant">
      <vt:variant>
        <vt:lpstr>已用的字体</vt:lpstr>
      </vt:variant>
      <vt:variant>
        <vt:i4>5</vt:i4>
      </vt:variant>
      <vt:variant>
        <vt:lpstr>主题</vt:lpstr>
      </vt:variant>
      <vt:variant>
        <vt:i4>9</vt:i4>
      </vt:variant>
      <vt:variant>
        <vt:lpstr>嵌入 OLE 服务器</vt:lpstr>
      </vt:variant>
      <vt:variant>
        <vt:i4>0</vt:i4>
      </vt:variant>
      <vt:variant>
        <vt:lpstr>幻灯片标题</vt:lpstr>
      </vt:variant>
      <vt:variant>
        <vt:i4>68</vt:i4>
      </vt:variant>
    </vt:vector>
  </HeadingPairs>
  <TitlesOfParts>
    <vt:vector size="82" baseType="lpstr">
      <vt:lpstr>黑体</vt:lpstr>
      <vt:lpstr>宋体</vt:lpstr>
      <vt:lpstr>Arial</vt:lpstr>
      <vt:lpstr>Calibri</vt:lpstr>
      <vt:lpstr>Wingdings</vt:lpstr>
      <vt:lpstr>Benet模板-1</vt:lpstr>
      <vt:lpstr>1_Benet模板-1</vt:lpstr>
      <vt:lpstr>2_Benet模板-1</vt:lpstr>
      <vt:lpstr>3_Benet模板-1</vt:lpstr>
      <vt:lpstr>4_Benet模板-1</vt:lpstr>
      <vt:lpstr>5_Benet模板-1</vt:lpstr>
      <vt:lpstr>6_Benet模板-1</vt:lpstr>
      <vt:lpstr>7_Benet模板-1</vt:lpstr>
      <vt:lpstr>8_Benet模板-1</vt:lpstr>
      <vt:lpstr>第6章  IP协议和IP选路协议</vt:lpstr>
      <vt:lpstr>第6章  IP协议和IP选路协议</vt:lpstr>
      <vt:lpstr>6.1 IP协议</vt:lpstr>
      <vt:lpstr>PowerPoint 演示文稿</vt:lpstr>
      <vt:lpstr>6.1 IP协议</vt:lpstr>
      <vt:lpstr>PowerPoint 演示文稿</vt:lpstr>
      <vt:lpstr>6.1 IP协议</vt:lpstr>
      <vt:lpstr>   </vt:lpstr>
      <vt:lpstr>PowerPoint 演示文稿</vt:lpstr>
      <vt:lpstr>PowerPoint 演示文稿</vt:lpstr>
      <vt:lpstr> </vt:lpstr>
      <vt:lpstr>PowerPoint 演示文稿</vt:lpstr>
      <vt:lpstr> </vt:lpstr>
      <vt:lpstr>PowerPoint 演示文稿</vt:lpstr>
      <vt:lpstr>PowerPoint 演示文稿</vt:lpstr>
      <vt:lpstr>PowerPoint 演示文稿</vt:lpstr>
      <vt:lpstr> </vt:lpstr>
      <vt:lpstr>PowerPoint 演示文稿</vt:lpstr>
      <vt:lpstr>6.2 IP路由选择</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PowerPoint 演示文稿</vt:lpstr>
      <vt:lpstr>PowerPoint 演示文稿</vt:lpstr>
      <vt:lpstr>6.3 动态选路协议</vt:lpstr>
      <vt:lpstr> </vt:lpstr>
      <vt:lpstr>6.3 动态选路协议</vt:lpstr>
      <vt:lpstr>PowerPoint 演示文稿</vt:lpstr>
      <vt:lpstr>  </vt:lpstr>
      <vt:lpstr>PowerPoint 演示文稿</vt:lpstr>
      <vt:lpstr>   </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 </vt:lpstr>
      <vt:lpstr>PowerPoint 演示文稿</vt:lpstr>
      <vt:lpstr> </vt:lpstr>
      <vt:lpstr> </vt:lpstr>
      <vt:lpstr>PowerPoint 演示文稿</vt:lpstr>
      <vt:lpstr>6.4 IP分片与路径MTU发现</vt:lpstr>
      <vt:lpstr>PowerPoint 演示文稿</vt:lpstr>
      <vt:lpstr>6.4 IP分片与路径MTU发现</vt:lpstr>
      <vt:lpstr>PowerPoint 演示文稿</vt:lpstr>
      <vt:lpstr>6.4 IP分片与路径MTU发现</vt:lpstr>
      <vt:lpstr>   </vt:lpstr>
      <vt:lpstr>PowerPoint 演示文稿</vt:lpstr>
      <vt:lpstr>PowerPoint 演示文稿</vt:lpstr>
      <vt:lpstr>6.4 IP分片与路径MTU发现</vt:lpstr>
      <vt:lpstr>PowerPoint 演示文稿</vt:lpstr>
      <vt:lpstr>6.5小结</vt:lpstr>
      <vt:lpstr>PowerPoint 演示文稿</vt:lpstr>
      <vt:lpstr>6.5小结</vt:lpstr>
      <vt:lpstr>实  验</vt:lpstr>
      <vt:lpstr>实  验</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JC</dc:creator>
  <cp:lastModifiedBy>Administrator</cp:lastModifiedBy>
  <cp:revision>17</cp:revision>
  <dcterms:created xsi:type="dcterms:W3CDTF">2016-08-03T03:37:00Z</dcterms:created>
  <dcterms:modified xsi:type="dcterms:W3CDTF">2019-10-13T03:44:35Z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