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65" r:id="rId2"/>
    <p:sldId id="264" r:id="rId3"/>
    <p:sldId id="258" r:id="rId4"/>
    <p:sldId id="257" r:id="rId5"/>
    <p:sldId id="259" r:id="rId6"/>
    <p:sldId id="256" r:id="rId7"/>
    <p:sldId id="260" r:id="rId8"/>
    <p:sldId id="261" r:id="rId9"/>
    <p:sldId id="262" r:id="rId10"/>
    <p:sldId id="263" r:id="rId11"/>
    <p:sldId id="268" r:id="rId12"/>
    <p:sldId id="272" r:id="rId13"/>
    <p:sldId id="273" r:id="rId14"/>
    <p:sldId id="274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D"/>
    <a:srgbClr val="FE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27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14457-4794-4BE5-9047-F31E14E405C2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FDAA136-C08C-4154-9B48-B45363834E9F}">
      <dgm:prSet phldrT="[Texte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l"/>
          <a:r>
            <a:rPr lang="fr-FR" sz="1600" b="1" dirty="0">
              <a:solidFill>
                <a:schemeClr val="tx1"/>
              </a:solidFill>
            </a:rPr>
            <a:t>Step ( integer )</a:t>
          </a:r>
        </a:p>
        <a:p>
          <a:pPr algn="l"/>
          <a:r>
            <a:rPr lang="fr-FR" sz="1600" dirty="0">
              <a:solidFill>
                <a:schemeClr val="tx1"/>
              </a:solidFill>
            </a:rPr>
            <a:t>« 1 step » correspond à 1 heure de temps. </a:t>
          </a:r>
        </a:p>
        <a:p>
          <a:pPr algn="l"/>
          <a:r>
            <a:rPr lang="fr-FR" sz="1600" dirty="0">
              <a:solidFill>
                <a:schemeClr val="tx1"/>
              </a:solidFill>
            </a:rPr>
            <a:t>Total des « step » dans la base de données est 744 (simulation de 30 jours).</a:t>
          </a:r>
        </a:p>
      </dgm:t>
    </dgm:pt>
    <dgm:pt modelId="{73AAFA48-D4FB-4C19-A48C-5D29278ED93B}" type="parTrans" cxnId="{46F53C3E-8021-43BC-B86E-1F490F02D14A}">
      <dgm:prSet/>
      <dgm:spPr/>
      <dgm:t>
        <a:bodyPr/>
        <a:lstStyle/>
        <a:p>
          <a:endParaRPr lang="fr-FR"/>
        </a:p>
      </dgm:t>
    </dgm:pt>
    <dgm:pt modelId="{BE348ACF-A63A-4F9D-B759-9DA801A98C25}" type="sibTrans" cxnId="{46F53C3E-8021-43BC-B86E-1F490F02D14A}">
      <dgm:prSet/>
      <dgm:spPr/>
      <dgm:t>
        <a:bodyPr/>
        <a:lstStyle/>
        <a:p>
          <a:endParaRPr lang="fr-FR"/>
        </a:p>
      </dgm:t>
    </dgm:pt>
    <dgm:pt modelId="{30E0943E-AF42-4508-8FCF-7B0D29C25DC9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headEnd type="none" w="med" len="med"/>
          <a:tailEnd type="none" w="med" len="med"/>
        </a:ln>
      </dgm:spPr>
      <dgm:t>
        <a:bodyPr/>
        <a:lstStyle/>
        <a:p>
          <a:pPr algn="l"/>
          <a:r>
            <a:rPr lang="fr-FR" b="1" dirty="0"/>
            <a:t>Type ( string )</a:t>
          </a:r>
        </a:p>
        <a:p>
          <a:pPr algn="l"/>
          <a:r>
            <a:rPr lang="fr-FR" dirty="0"/>
            <a:t>Les types des transactions: CASH-IN, CASH-OUT, TRANSFER, PAYMENT, DEBIT</a:t>
          </a:r>
        </a:p>
      </dgm:t>
    </dgm:pt>
    <dgm:pt modelId="{63074070-3B8A-4E47-8208-C8FBB969804F}" type="parTrans" cxnId="{2ACF41C6-1725-4325-8A0F-15E5CB460521}">
      <dgm:prSet/>
      <dgm:spPr/>
      <dgm:t>
        <a:bodyPr/>
        <a:lstStyle/>
        <a:p>
          <a:endParaRPr lang="fr-FR"/>
        </a:p>
      </dgm:t>
    </dgm:pt>
    <dgm:pt modelId="{798BDCF4-8A34-4156-AEDE-B6B36BBDBF29}" type="sibTrans" cxnId="{2ACF41C6-1725-4325-8A0F-15E5CB460521}">
      <dgm:prSet/>
      <dgm:spPr/>
      <dgm:t>
        <a:bodyPr/>
        <a:lstStyle/>
        <a:p>
          <a:endParaRPr lang="fr-FR"/>
        </a:p>
      </dgm:t>
    </dgm:pt>
    <dgm:pt modelId="{6944410F-C02F-4366-AA4E-27CF5FF9C883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pPr algn="l"/>
          <a:r>
            <a:rPr lang="fr-FR" b="1" dirty="0" err="1"/>
            <a:t>Amount</a:t>
          </a:r>
          <a:r>
            <a:rPr lang="fr-FR" b="1" dirty="0"/>
            <a:t> (float)</a:t>
          </a:r>
        </a:p>
        <a:p>
          <a:pPr algn="l"/>
          <a:r>
            <a:rPr lang="fr-FR" dirty="0"/>
            <a:t>Le Montant de la transaction en devise locale</a:t>
          </a:r>
        </a:p>
      </dgm:t>
    </dgm:pt>
    <dgm:pt modelId="{47A838FA-93D5-4DC8-8255-EA4E81864665}" type="parTrans" cxnId="{49312E5F-BC40-4E72-B9C8-643008215BAC}">
      <dgm:prSet/>
      <dgm:spPr/>
      <dgm:t>
        <a:bodyPr/>
        <a:lstStyle/>
        <a:p>
          <a:endParaRPr lang="fr-FR"/>
        </a:p>
      </dgm:t>
    </dgm:pt>
    <dgm:pt modelId="{2F41D7AA-418C-4997-B0B8-8B4147839625}" type="sibTrans" cxnId="{49312E5F-BC40-4E72-B9C8-643008215BAC}">
      <dgm:prSet/>
      <dgm:spPr/>
      <dgm:t>
        <a:bodyPr/>
        <a:lstStyle/>
        <a:p>
          <a:endParaRPr lang="fr-FR"/>
        </a:p>
      </dgm:t>
    </dgm:pt>
    <dgm:pt modelId="{F8A9AC2E-E63B-4E7E-949B-6D2BB3298090}" type="pres">
      <dgm:prSet presAssocID="{EF114457-4794-4BE5-9047-F31E14E405C2}" presName="linearFlow" presStyleCnt="0">
        <dgm:presLayoutVars>
          <dgm:dir/>
          <dgm:resizeHandles val="exact"/>
        </dgm:presLayoutVars>
      </dgm:prSet>
      <dgm:spPr/>
    </dgm:pt>
    <dgm:pt modelId="{D3D508B0-1484-4AEA-8B4D-66D709D2D355}" type="pres">
      <dgm:prSet presAssocID="{8FDAA136-C08C-4154-9B48-B45363834E9F}" presName="composite" presStyleCnt="0"/>
      <dgm:spPr/>
    </dgm:pt>
    <dgm:pt modelId="{751C827A-0BD9-41B3-8DDF-B8776D5F53E7}" type="pres">
      <dgm:prSet presAssocID="{8FDAA136-C08C-4154-9B48-B45363834E9F}" presName="imgShp" presStyleLbl="fgImgPlace1" presStyleIdx="0" presStyleCnt="3"/>
      <dgm:spPr/>
    </dgm:pt>
    <dgm:pt modelId="{E6203279-FBF8-4D0B-8AE3-53B2D117DF94}" type="pres">
      <dgm:prSet presAssocID="{8FDAA136-C08C-4154-9B48-B45363834E9F}" presName="txShp" presStyleLbl="node1" presStyleIdx="0" presStyleCnt="3" custScaleY="119897">
        <dgm:presLayoutVars>
          <dgm:bulletEnabled val="1"/>
        </dgm:presLayoutVars>
      </dgm:prSet>
      <dgm:spPr/>
    </dgm:pt>
    <dgm:pt modelId="{C016D13B-04D7-4411-8333-F1A704DD4F8C}" type="pres">
      <dgm:prSet presAssocID="{BE348ACF-A63A-4F9D-B759-9DA801A98C25}" presName="spacing" presStyleCnt="0"/>
      <dgm:spPr/>
    </dgm:pt>
    <dgm:pt modelId="{146E5A77-85DE-4DF8-B8F6-3606B7ED9938}" type="pres">
      <dgm:prSet presAssocID="{30E0943E-AF42-4508-8FCF-7B0D29C25DC9}" presName="composite" presStyleCnt="0"/>
      <dgm:spPr/>
    </dgm:pt>
    <dgm:pt modelId="{052810B6-C102-4DB2-9BCD-F45949CE9C27}" type="pres">
      <dgm:prSet presAssocID="{30E0943E-AF42-4508-8FCF-7B0D29C25DC9}" presName="imgShp" presStyleLbl="fgImgPlace1" presStyleIdx="1" presStyleCnt="3"/>
      <dgm:spPr/>
    </dgm:pt>
    <dgm:pt modelId="{14B498E6-72D2-4420-9DDF-87C4881C7833}" type="pres">
      <dgm:prSet presAssocID="{30E0943E-AF42-4508-8FCF-7B0D29C25DC9}" presName="txShp" presStyleLbl="node1" presStyleIdx="1" presStyleCnt="3">
        <dgm:presLayoutVars>
          <dgm:bulletEnabled val="1"/>
        </dgm:presLayoutVars>
      </dgm:prSet>
      <dgm:spPr/>
    </dgm:pt>
    <dgm:pt modelId="{10324CD4-8164-4E74-8479-96612CFAEEB0}" type="pres">
      <dgm:prSet presAssocID="{798BDCF4-8A34-4156-AEDE-B6B36BBDBF29}" presName="spacing" presStyleCnt="0"/>
      <dgm:spPr/>
    </dgm:pt>
    <dgm:pt modelId="{FB9FB02E-716D-4107-AF7B-22772A34A7C3}" type="pres">
      <dgm:prSet presAssocID="{6944410F-C02F-4366-AA4E-27CF5FF9C883}" presName="composite" presStyleCnt="0"/>
      <dgm:spPr/>
    </dgm:pt>
    <dgm:pt modelId="{8E2662E5-C073-4939-8724-D583FD004D94}" type="pres">
      <dgm:prSet presAssocID="{6944410F-C02F-4366-AA4E-27CF5FF9C883}" presName="imgShp" presStyleLbl="fgImgPlace1" presStyleIdx="2" presStyleCnt="3"/>
      <dgm:spPr/>
    </dgm:pt>
    <dgm:pt modelId="{C56F7049-1CDF-43C7-8AE6-2927809197DF}" type="pres">
      <dgm:prSet presAssocID="{6944410F-C02F-4366-AA4E-27CF5FF9C883}" presName="txShp" presStyleLbl="node1" presStyleIdx="2" presStyleCnt="3">
        <dgm:presLayoutVars>
          <dgm:bulletEnabled val="1"/>
        </dgm:presLayoutVars>
      </dgm:prSet>
      <dgm:spPr/>
    </dgm:pt>
  </dgm:ptLst>
  <dgm:cxnLst>
    <dgm:cxn modelId="{88F9AD1E-F758-40E3-B248-49B7E00D0EA9}" type="presOf" srcId="{30E0943E-AF42-4508-8FCF-7B0D29C25DC9}" destId="{14B498E6-72D2-4420-9DDF-87C4881C7833}" srcOrd="0" destOrd="0" presId="urn:microsoft.com/office/officeart/2005/8/layout/vList3"/>
    <dgm:cxn modelId="{46F53C3E-8021-43BC-B86E-1F490F02D14A}" srcId="{EF114457-4794-4BE5-9047-F31E14E405C2}" destId="{8FDAA136-C08C-4154-9B48-B45363834E9F}" srcOrd="0" destOrd="0" parTransId="{73AAFA48-D4FB-4C19-A48C-5D29278ED93B}" sibTransId="{BE348ACF-A63A-4F9D-B759-9DA801A98C25}"/>
    <dgm:cxn modelId="{49312E5F-BC40-4E72-B9C8-643008215BAC}" srcId="{EF114457-4794-4BE5-9047-F31E14E405C2}" destId="{6944410F-C02F-4366-AA4E-27CF5FF9C883}" srcOrd="2" destOrd="0" parTransId="{47A838FA-93D5-4DC8-8255-EA4E81864665}" sibTransId="{2F41D7AA-418C-4997-B0B8-8B4147839625}"/>
    <dgm:cxn modelId="{0DFAA4B2-9C8E-4A32-99C9-2E4EBE7A5021}" type="presOf" srcId="{8FDAA136-C08C-4154-9B48-B45363834E9F}" destId="{E6203279-FBF8-4D0B-8AE3-53B2D117DF94}" srcOrd="0" destOrd="0" presId="urn:microsoft.com/office/officeart/2005/8/layout/vList3"/>
    <dgm:cxn modelId="{F820B2B3-EAE2-45AB-9B3C-2A690999D263}" type="presOf" srcId="{EF114457-4794-4BE5-9047-F31E14E405C2}" destId="{F8A9AC2E-E63B-4E7E-949B-6D2BB3298090}" srcOrd="0" destOrd="0" presId="urn:microsoft.com/office/officeart/2005/8/layout/vList3"/>
    <dgm:cxn modelId="{2ACF41C6-1725-4325-8A0F-15E5CB460521}" srcId="{EF114457-4794-4BE5-9047-F31E14E405C2}" destId="{30E0943E-AF42-4508-8FCF-7B0D29C25DC9}" srcOrd="1" destOrd="0" parTransId="{63074070-3B8A-4E47-8208-C8FBB969804F}" sibTransId="{798BDCF4-8A34-4156-AEDE-B6B36BBDBF29}"/>
    <dgm:cxn modelId="{F86D7CCB-E7CC-42FF-8A17-D9829BC44655}" type="presOf" srcId="{6944410F-C02F-4366-AA4E-27CF5FF9C883}" destId="{C56F7049-1CDF-43C7-8AE6-2927809197DF}" srcOrd="0" destOrd="0" presId="urn:microsoft.com/office/officeart/2005/8/layout/vList3"/>
    <dgm:cxn modelId="{2D4A5C56-0336-48AC-8C01-B68372AECCFC}" type="presParOf" srcId="{F8A9AC2E-E63B-4E7E-949B-6D2BB3298090}" destId="{D3D508B0-1484-4AEA-8B4D-66D709D2D355}" srcOrd="0" destOrd="0" presId="urn:microsoft.com/office/officeart/2005/8/layout/vList3"/>
    <dgm:cxn modelId="{9E3150E4-493F-41B5-8B29-170540966A82}" type="presParOf" srcId="{D3D508B0-1484-4AEA-8B4D-66D709D2D355}" destId="{751C827A-0BD9-41B3-8DDF-B8776D5F53E7}" srcOrd="0" destOrd="0" presId="urn:microsoft.com/office/officeart/2005/8/layout/vList3"/>
    <dgm:cxn modelId="{2DBBFB58-0475-40E6-A860-ADB19BAD006E}" type="presParOf" srcId="{D3D508B0-1484-4AEA-8B4D-66D709D2D355}" destId="{E6203279-FBF8-4D0B-8AE3-53B2D117DF94}" srcOrd="1" destOrd="0" presId="urn:microsoft.com/office/officeart/2005/8/layout/vList3"/>
    <dgm:cxn modelId="{FFC9B7A8-F2C3-4BB3-A7B1-A900EB8C8312}" type="presParOf" srcId="{F8A9AC2E-E63B-4E7E-949B-6D2BB3298090}" destId="{C016D13B-04D7-4411-8333-F1A704DD4F8C}" srcOrd="1" destOrd="0" presId="urn:microsoft.com/office/officeart/2005/8/layout/vList3"/>
    <dgm:cxn modelId="{CEA25C3E-7FA3-4E72-A7E9-A928A24201F0}" type="presParOf" srcId="{F8A9AC2E-E63B-4E7E-949B-6D2BB3298090}" destId="{146E5A77-85DE-4DF8-B8F6-3606B7ED9938}" srcOrd="2" destOrd="0" presId="urn:microsoft.com/office/officeart/2005/8/layout/vList3"/>
    <dgm:cxn modelId="{F51FB322-CB55-4EA8-A8CD-C67A0BD50A99}" type="presParOf" srcId="{146E5A77-85DE-4DF8-B8F6-3606B7ED9938}" destId="{052810B6-C102-4DB2-9BCD-F45949CE9C27}" srcOrd="0" destOrd="0" presId="urn:microsoft.com/office/officeart/2005/8/layout/vList3"/>
    <dgm:cxn modelId="{13E79F51-D751-4843-BEB1-7503ED56114A}" type="presParOf" srcId="{146E5A77-85DE-4DF8-B8F6-3606B7ED9938}" destId="{14B498E6-72D2-4420-9DDF-87C4881C7833}" srcOrd="1" destOrd="0" presId="urn:microsoft.com/office/officeart/2005/8/layout/vList3"/>
    <dgm:cxn modelId="{80B6CA5D-4D04-4AC7-A2A9-756AEC7EB59D}" type="presParOf" srcId="{F8A9AC2E-E63B-4E7E-949B-6D2BB3298090}" destId="{10324CD4-8164-4E74-8479-96612CFAEEB0}" srcOrd="3" destOrd="0" presId="urn:microsoft.com/office/officeart/2005/8/layout/vList3"/>
    <dgm:cxn modelId="{8C62A63A-7BEB-4766-9CF4-F5FAAC9859C1}" type="presParOf" srcId="{F8A9AC2E-E63B-4E7E-949B-6D2BB3298090}" destId="{FB9FB02E-716D-4107-AF7B-22772A34A7C3}" srcOrd="4" destOrd="0" presId="urn:microsoft.com/office/officeart/2005/8/layout/vList3"/>
    <dgm:cxn modelId="{9E3A5C57-4B62-4734-83C4-F7857778FB23}" type="presParOf" srcId="{FB9FB02E-716D-4107-AF7B-22772A34A7C3}" destId="{8E2662E5-C073-4939-8724-D583FD004D94}" srcOrd="0" destOrd="0" presId="urn:microsoft.com/office/officeart/2005/8/layout/vList3"/>
    <dgm:cxn modelId="{9C516677-7D9B-42B7-8DB9-5FA619950C62}" type="presParOf" srcId="{FB9FB02E-716D-4107-AF7B-22772A34A7C3}" destId="{C56F7049-1CDF-43C7-8AE6-2927809197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14457-4794-4BE5-9047-F31E14E405C2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FDAA136-C08C-4154-9B48-B45363834E9F}">
      <dgm:prSet phldrT="[Texte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l"/>
          <a:r>
            <a:rPr lang="fr-FR" sz="1600" b="1" dirty="0" err="1">
              <a:solidFill>
                <a:schemeClr val="tx1"/>
              </a:solidFill>
            </a:rPr>
            <a:t>nameOrig</a:t>
          </a:r>
          <a:r>
            <a:rPr lang="fr-FR" sz="1600" b="1" dirty="0">
              <a:solidFill>
                <a:schemeClr val="tx1"/>
              </a:solidFill>
            </a:rPr>
            <a:t> ( string )</a:t>
          </a:r>
        </a:p>
        <a:p>
          <a:pPr algn="l"/>
          <a:r>
            <a:rPr lang="fr-FR" sz="1600" dirty="0">
              <a:solidFill>
                <a:schemeClr val="tx1"/>
              </a:solidFill>
            </a:rPr>
            <a:t>L’identité de la personne qui envoie le montant de la transaction</a:t>
          </a:r>
        </a:p>
      </dgm:t>
    </dgm:pt>
    <dgm:pt modelId="{73AAFA48-D4FB-4C19-A48C-5D29278ED93B}" type="parTrans" cxnId="{46F53C3E-8021-43BC-B86E-1F490F02D14A}">
      <dgm:prSet/>
      <dgm:spPr/>
      <dgm:t>
        <a:bodyPr/>
        <a:lstStyle/>
        <a:p>
          <a:endParaRPr lang="fr-FR"/>
        </a:p>
      </dgm:t>
    </dgm:pt>
    <dgm:pt modelId="{BE348ACF-A63A-4F9D-B759-9DA801A98C25}" type="sibTrans" cxnId="{46F53C3E-8021-43BC-B86E-1F490F02D14A}">
      <dgm:prSet/>
      <dgm:spPr/>
      <dgm:t>
        <a:bodyPr/>
        <a:lstStyle/>
        <a:p>
          <a:endParaRPr lang="fr-FR"/>
        </a:p>
      </dgm:t>
    </dgm:pt>
    <dgm:pt modelId="{30E0943E-AF42-4508-8FCF-7B0D29C25DC9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headEnd type="none" w="med" len="med"/>
          <a:tailEnd type="none" w="med" len="med"/>
        </a:ln>
      </dgm:spPr>
      <dgm:t>
        <a:bodyPr/>
        <a:lstStyle/>
        <a:p>
          <a:pPr algn="l"/>
          <a:r>
            <a:rPr lang="fr-FR" b="1" dirty="0" err="1">
              <a:solidFill>
                <a:schemeClr val="tx1"/>
              </a:solidFill>
            </a:rPr>
            <a:t>nameDest</a:t>
          </a:r>
          <a:r>
            <a:rPr lang="fr-FR" b="1" dirty="0">
              <a:solidFill>
                <a:schemeClr val="tx1"/>
              </a:solidFill>
            </a:rPr>
            <a:t> ( string )</a:t>
          </a:r>
        </a:p>
        <a:p>
          <a:pPr algn="l"/>
          <a:r>
            <a:rPr lang="fr-FR" dirty="0">
              <a:solidFill>
                <a:schemeClr val="tx1"/>
              </a:solidFill>
            </a:rPr>
            <a:t>L’identité de la personne qui reçoit le montant de la transaction</a:t>
          </a:r>
          <a:endParaRPr lang="fr-FR" dirty="0"/>
        </a:p>
      </dgm:t>
    </dgm:pt>
    <dgm:pt modelId="{63074070-3B8A-4E47-8208-C8FBB969804F}" type="parTrans" cxnId="{2ACF41C6-1725-4325-8A0F-15E5CB460521}">
      <dgm:prSet/>
      <dgm:spPr/>
      <dgm:t>
        <a:bodyPr/>
        <a:lstStyle/>
        <a:p>
          <a:endParaRPr lang="fr-FR"/>
        </a:p>
      </dgm:t>
    </dgm:pt>
    <dgm:pt modelId="{798BDCF4-8A34-4156-AEDE-B6B36BBDBF29}" type="sibTrans" cxnId="{2ACF41C6-1725-4325-8A0F-15E5CB460521}">
      <dgm:prSet/>
      <dgm:spPr/>
      <dgm:t>
        <a:bodyPr/>
        <a:lstStyle/>
        <a:p>
          <a:endParaRPr lang="fr-FR"/>
        </a:p>
      </dgm:t>
    </dgm:pt>
    <dgm:pt modelId="{6944410F-C02F-4366-AA4E-27CF5FF9C883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pPr algn="l"/>
          <a:r>
            <a:rPr lang="fr-FR" b="1" dirty="0" err="1"/>
            <a:t>OldbalanceOrg</a:t>
          </a:r>
          <a:r>
            <a:rPr lang="fr-FR" b="1" dirty="0"/>
            <a:t> (float)</a:t>
          </a:r>
        </a:p>
        <a:p>
          <a:pPr algn="l"/>
          <a:r>
            <a:rPr lang="fr-FR" dirty="0"/>
            <a:t>Le solde initial du compte avant la transaction</a:t>
          </a:r>
        </a:p>
      </dgm:t>
    </dgm:pt>
    <dgm:pt modelId="{47A838FA-93D5-4DC8-8255-EA4E81864665}" type="parTrans" cxnId="{49312E5F-BC40-4E72-B9C8-643008215BAC}">
      <dgm:prSet/>
      <dgm:spPr/>
      <dgm:t>
        <a:bodyPr/>
        <a:lstStyle/>
        <a:p>
          <a:endParaRPr lang="fr-FR"/>
        </a:p>
      </dgm:t>
    </dgm:pt>
    <dgm:pt modelId="{2F41D7AA-418C-4997-B0B8-8B4147839625}" type="sibTrans" cxnId="{49312E5F-BC40-4E72-B9C8-643008215BAC}">
      <dgm:prSet/>
      <dgm:spPr/>
      <dgm:t>
        <a:bodyPr/>
        <a:lstStyle/>
        <a:p>
          <a:endParaRPr lang="fr-FR"/>
        </a:p>
      </dgm:t>
    </dgm:pt>
    <dgm:pt modelId="{F8A9AC2E-E63B-4E7E-949B-6D2BB3298090}" type="pres">
      <dgm:prSet presAssocID="{EF114457-4794-4BE5-9047-F31E14E405C2}" presName="linearFlow" presStyleCnt="0">
        <dgm:presLayoutVars>
          <dgm:dir/>
          <dgm:resizeHandles val="exact"/>
        </dgm:presLayoutVars>
      </dgm:prSet>
      <dgm:spPr/>
    </dgm:pt>
    <dgm:pt modelId="{D3D508B0-1484-4AEA-8B4D-66D709D2D355}" type="pres">
      <dgm:prSet presAssocID="{8FDAA136-C08C-4154-9B48-B45363834E9F}" presName="composite" presStyleCnt="0"/>
      <dgm:spPr/>
    </dgm:pt>
    <dgm:pt modelId="{751C827A-0BD9-41B3-8DDF-B8776D5F53E7}" type="pres">
      <dgm:prSet presAssocID="{8FDAA136-C08C-4154-9B48-B45363834E9F}" presName="imgShp" presStyleLbl="fgImgPlace1" presStyleIdx="0" presStyleCnt="3"/>
      <dgm:spPr/>
    </dgm:pt>
    <dgm:pt modelId="{E6203279-FBF8-4D0B-8AE3-53B2D117DF94}" type="pres">
      <dgm:prSet presAssocID="{8FDAA136-C08C-4154-9B48-B45363834E9F}" presName="txShp" presStyleLbl="node1" presStyleIdx="0" presStyleCnt="3" custScaleY="119897">
        <dgm:presLayoutVars>
          <dgm:bulletEnabled val="1"/>
        </dgm:presLayoutVars>
      </dgm:prSet>
      <dgm:spPr/>
    </dgm:pt>
    <dgm:pt modelId="{C016D13B-04D7-4411-8333-F1A704DD4F8C}" type="pres">
      <dgm:prSet presAssocID="{BE348ACF-A63A-4F9D-B759-9DA801A98C25}" presName="spacing" presStyleCnt="0"/>
      <dgm:spPr/>
    </dgm:pt>
    <dgm:pt modelId="{146E5A77-85DE-4DF8-B8F6-3606B7ED9938}" type="pres">
      <dgm:prSet presAssocID="{30E0943E-AF42-4508-8FCF-7B0D29C25DC9}" presName="composite" presStyleCnt="0"/>
      <dgm:spPr/>
    </dgm:pt>
    <dgm:pt modelId="{052810B6-C102-4DB2-9BCD-F45949CE9C27}" type="pres">
      <dgm:prSet presAssocID="{30E0943E-AF42-4508-8FCF-7B0D29C25DC9}" presName="imgShp" presStyleLbl="fgImgPlace1" presStyleIdx="1" presStyleCnt="3"/>
      <dgm:spPr/>
    </dgm:pt>
    <dgm:pt modelId="{14B498E6-72D2-4420-9DDF-87C4881C7833}" type="pres">
      <dgm:prSet presAssocID="{30E0943E-AF42-4508-8FCF-7B0D29C25DC9}" presName="txShp" presStyleLbl="node1" presStyleIdx="1" presStyleCnt="3">
        <dgm:presLayoutVars>
          <dgm:bulletEnabled val="1"/>
        </dgm:presLayoutVars>
      </dgm:prSet>
      <dgm:spPr/>
    </dgm:pt>
    <dgm:pt modelId="{10324CD4-8164-4E74-8479-96612CFAEEB0}" type="pres">
      <dgm:prSet presAssocID="{798BDCF4-8A34-4156-AEDE-B6B36BBDBF29}" presName="spacing" presStyleCnt="0"/>
      <dgm:spPr/>
    </dgm:pt>
    <dgm:pt modelId="{FB9FB02E-716D-4107-AF7B-22772A34A7C3}" type="pres">
      <dgm:prSet presAssocID="{6944410F-C02F-4366-AA4E-27CF5FF9C883}" presName="composite" presStyleCnt="0"/>
      <dgm:spPr/>
    </dgm:pt>
    <dgm:pt modelId="{8E2662E5-C073-4939-8724-D583FD004D94}" type="pres">
      <dgm:prSet presAssocID="{6944410F-C02F-4366-AA4E-27CF5FF9C883}" presName="imgShp" presStyleLbl="fgImgPlace1" presStyleIdx="2" presStyleCnt="3"/>
      <dgm:spPr/>
    </dgm:pt>
    <dgm:pt modelId="{C56F7049-1CDF-43C7-8AE6-2927809197DF}" type="pres">
      <dgm:prSet presAssocID="{6944410F-C02F-4366-AA4E-27CF5FF9C883}" presName="txShp" presStyleLbl="node1" presStyleIdx="2" presStyleCnt="3">
        <dgm:presLayoutVars>
          <dgm:bulletEnabled val="1"/>
        </dgm:presLayoutVars>
      </dgm:prSet>
      <dgm:spPr/>
    </dgm:pt>
  </dgm:ptLst>
  <dgm:cxnLst>
    <dgm:cxn modelId="{88F9AD1E-F758-40E3-B248-49B7E00D0EA9}" type="presOf" srcId="{30E0943E-AF42-4508-8FCF-7B0D29C25DC9}" destId="{14B498E6-72D2-4420-9DDF-87C4881C7833}" srcOrd="0" destOrd="0" presId="urn:microsoft.com/office/officeart/2005/8/layout/vList3"/>
    <dgm:cxn modelId="{46F53C3E-8021-43BC-B86E-1F490F02D14A}" srcId="{EF114457-4794-4BE5-9047-F31E14E405C2}" destId="{8FDAA136-C08C-4154-9B48-B45363834E9F}" srcOrd="0" destOrd="0" parTransId="{73AAFA48-D4FB-4C19-A48C-5D29278ED93B}" sibTransId="{BE348ACF-A63A-4F9D-B759-9DA801A98C25}"/>
    <dgm:cxn modelId="{49312E5F-BC40-4E72-B9C8-643008215BAC}" srcId="{EF114457-4794-4BE5-9047-F31E14E405C2}" destId="{6944410F-C02F-4366-AA4E-27CF5FF9C883}" srcOrd="2" destOrd="0" parTransId="{47A838FA-93D5-4DC8-8255-EA4E81864665}" sibTransId="{2F41D7AA-418C-4997-B0B8-8B4147839625}"/>
    <dgm:cxn modelId="{0DFAA4B2-9C8E-4A32-99C9-2E4EBE7A5021}" type="presOf" srcId="{8FDAA136-C08C-4154-9B48-B45363834E9F}" destId="{E6203279-FBF8-4D0B-8AE3-53B2D117DF94}" srcOrd="0" destOrd="0" presId="urn:microsoft.com/office/officeart/2005/8/layout/vList3"/>
    <dgm:cxn modelId="{F820B2B3-EAE2-45AB-9B3C-2A690999D263}" type="presOf" srcId="{EF114457-4794-4BE5-9047-F31E14E405C2}" destId="{F8A9AC2E-E63B-4E7E-949B-6D2BB3298090}" srcOrd="0" destOrd="0" presId="urn:microsoft.com/office/officeart/2005/8/layout/vList3"/>
    <dgm:cxn modelId="{2ACF41C6-1725-4325-8A0F-15E5CB460521}" srcId="{EF114457-4794-4BE5-9047-F31E14E405C2}" destId="{30E0943E-AF42-4508-8FCF-7B0D29C25DC9}" srcOrd="1" destOrd="0" parTransId="{63074070-3B8A-4E47-8208-C8FBB969804F}" sibTransId="{798BDCF4-8A34-4156-AEDE-B6B36BBDBF29}"/>
    <dgm:cxn modelId="{F86D7CCB-E7CC-42FF-8A17-D9829BC44655}" type="presOf" srcId="{6944410F-C02F-4366-AA4E-27CF5FF9C883}" destId="{C56F7049-1CDF-43C7-8AE6-2927809197DF}" srcOrd="0" destOrd="0" presId="urn:microsoft.com/office/officeart/2005/8/layout/vList3"/>
    <dgm:cxn modelId="{2D4A5C56-0336-48AC-8C01-B68372AECCFC}" type="presParOf" srcId="{F8A9AC2E-E63B-4E7E-949B-6D2BB3298090}" destId="{D3D508B0-1484-4AEA-8B4D-66D709D2D355}" srcOrd="0" destOrd="0" presId="urn:microsoft.com/office/officeart/2005/8/layout/vList3"/>
    <dgm:cxn modelId="{9E3150E4-493F-41B5-8B29-170540966A82}" type="presParOf" srcId="{D3D508B0-1484-4AEA-8B4D-66D709D2D355}" destId="{751C827A-0BD9-41B3-8DDF-B8776D5F53E7}" srcOrd="0" destOrd="0" presId="urn:microsoft.com/office/officeart/2005/8/layout/vList3"/>
    <dgm:cxn modelId="{2DBBFB58-0475-40E6-A860-ADB19BAD006E}" type="presParOf" srcId="{D3D508B0-1484-4AEA-8B4D-66D709D2D355}" destId="{E6203279-FBF8-4D0B-8AE3-53B2D117DF94}" srcOrd="1" destOrd="0" presId="urn:microsoft.com/office/officeart/2005/8/layout/vList3"/>
    <dgm:cxn modelId="{FFC9B7A8-F2C3-4BB3-A7B1-A900EB8C8312}" type="presParOf" srcId="{F8A9AC2E-E63B-4E7E-949B-6D2BB3298090}" destId="{C016D13B-04D7-4411-8333-F1A704DD4F8C}" srcOrd="1" destOrd="0" presId="urn:microsoft.com/office/officeart/2005/8/layout/vList3"/>
    <dgm:cxn modelId="{CEA25C3E-7FA3-4E72-A7E9-A928A24201F0}" type="presParOf" srcId="{F8A9AC2E-E63B-4E7E-949B-6D2BB3298090}" destId="{146E5A77-85DE-4DF8-B8F6-3606B7ED9938}" srcOrd="2" destOrd="0" presId="urn:microsoft.com/office/officeart/2005/8/layout/vList3"/>
    <dgm:cxn modelId="{F51FB322-CB55-4EA8-A8CD-C67A0BD50A99}" type="presParOf" srcId="{146E5A77-85DE-4DF8-B8F6-3606B7ED9938}" destId="{052810B6-C102-4DB2-9BCD-F45949CE9C27}" srcOrd="0" destOrd="0" presId="urn:microsoft.com/office/officeart/2005/8/layout/vList3"/>
    <dgm:cxn modelId="{13E79F51-D751-4843-BEB1-7503ED56114A}" type="presParOf" srcId="{146E5A77-85DE-4DF8-B8F6-3606B7ED9938}" destId="{14B498E6-72D2-4420-9DDF-87C4881C7833}" srcOrd="1" destOrd="0" presId="urn:microsoft.com/office/officeart/2005/8/layout/vList3"/>
    <dgm:cxn modelId="{80B6CA5D-4D04-4AC7-A2A9-756AEC7EB59D}" type="presParOf" srcId="{F8A9AC2E-E63B-4E7E-949B-6D2BB3298090}" destId="{10324CD4-8164-4E74-8479-96612CFAEEB0}" srcOrd="3" destOrd="0" presId="urn:microsoft.com/office/officeart/2005/8/layout/vList3"/>
    <dgm:cxn modelId="{8C62A63A-7BEB-4766-9CF4-F5FAAC9859C1}" type="presParOf" srcId="{F8A9AC2E-E63B-4E7E-949B-6D2BB3298090}" destId="{FB9FB02E-716D-4107-AF7B-22772A34A7C3}" srcOrd="4" destOrd="0" presId="urn:microsoft.com/office/officeart/2005/8/layout/vList3"/>
    <dgm:cxn modelId="{9E3A5C57-4B62-4734-83C4-F7857778FB23}" type="presParOf" srcId="{FB9FB02E-716D-4107-AF7B-22772A34A7C3}" destId="{8E2662E5-C073-4939-8724-D583FD004D94}" srcOrd="0" destOrd="0" presId="urn:microsoft.com/office/officeart/2005/8/layout/vList3"/>
    <dgm:cxn modelId="{9C516677-7D9B-42B7-8DB9-5FA619950C62}" type="presParOf" srcId="{FB9FB02E-716D-4107-AF7B-22772A34A7C3}" destId="{C56F7049-1CDF-43C7-8AE6-2927809197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114457-4794-4BE5-9047-F31E14E405C2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FDAA136-C08C-4154-9B48-B45363834E9F}">
      <dgm:prSet phldrT="[Texte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l"/>
          <a:r>
            <a:rPr lang="fr-FR" sz="1800" b="1" dirty="0">
              <a:solidFill>
                <a:schemeClr val="tx1"/>
              </a:solidFill>
            </a:rPr>
            <a:t>NewbalanceOrig (float)</a:t>
          </a:r>
        </a:p>
        <a:p>
          <a:pPr algn="l"/>
          <a:r>
            <a:rPr lang="fr-FR" sz="1800" b="0" dirty="0">
              <a:solidFill>
                <a:schemeClr val="tx1"/>
              </a:solidFill>
            </a:rPr>
            <a:t>Le nouveau solde du compte après la transaction</a:t>
          </a:r>
        </a:p>
      </dgm:t>
    </dgm:pt>
    <dgm:pt modelId="{73AAFA48-D4FB-4C19-A48C-5D29278ED93B}" type="parTrans" cxnId="{46F53C3E-8021-43BC-B86E-1F490F02D14A}">
      <dgm:prSet/>
      <dgm:spPr/>
      <dgm:t>
        <a:bodyPr/>
        <a:lstStyle/>
        <a:p>
          <a:endParaRPr lang="fr-FR"/>
        </a:p>
      </dgm:t>
    </dgm:pt>
    <dgm:pt modelId="{BE348ACF-A63A-4F9D-B759-9DA801A98C25}" type="sibTrans" cxnId="{46F53C3E-8021-43BC-B86E-1F490F02D14A}">
      <dgm:prSet/>
      <dgm:spPr/>
      <dgm:t>
        <a:bodyPr/>
        <a:lstStyle/>
        <a:p>
          <a:endParaRPr lang="fr-FR"/>
        </a:p>
      </dgm:t>
    </dgm:pt>
    <dgm:pt modelId="{30E0943E-AF42-4508-8FCF-7B0D29C25DC9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headEnd type="none" w="med" len="med"/>
          <a:tailEnd type="none" w="med" len="med"/>
        </a:ln>
      </dgm:spPr>
      <dgm:t>
        <a:bodyPr/>
        <a:lstStyle/>
        <a:p>
          <a:pPr algn="l"/>
          <a:r>
            <a:rPr lang="fr-FR" b="1" dirty="0" err="1"/>
            <a:t>oldbalanceDest</a:t>
          </a:r>
          <a:r>
            <a:rPr lang="fr-FR" b="1" dirty="0"/>
            <a:t> ( float )</a:t>
          </a:r>
        </a:p>
        <a:p>
          <a:pPr algn="l"/>
          <a:r>
            <a:rPr lang="fr-FR" b="0" dirty="0"/>
            <a:t>Le solde initial du compte destinataire avant la transaction</a:t>
          </a:r>
        </a:p>
      </dgm:t>
    </dgm:pt>
    <dgm:pt modelId="{63074070-3B8A-4E47-8208-C8FBB969804F}" type="parTrans" cxnId="{2ACF41C6-1725-4325-8A0F-15E5CB460521}">
      <dgm:prSet/>
      <dgm:spPr/>
      <dgm:t>
        <a:bodyPr/>
        <a:lstStyle/>
        <a:p>
          <a:endParaRPr lang="fr-FR"/>
        </a:p>
      </dgm:t>
    </dgm:pt>
    <dgm:pt modelId="{798BDCF4-8A34-4156-AEDE-B6B36BBDBF29}" type="sibTrans" cxnId="{2ACF41C6-1725-4325-8A0F-15E5CB460521}">
      <dgm:prSet/>
      <dgm:spPr/>
      <dgm:t>
        <a:bodyPr/>
        <a:lstStyle/>
        <a:p>
          <a:endParaRPr lang="fr-FR"/>
        </a:p>
      </dgm:t>
    </dgm:pt>
    <dgm:pt modelId="{6944410F-C02F-4366-AA4E-27CF5FF9C883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pPr algn="l"/>
          <a:r>
            <a:rPr lang="fr-FR" b="1" dirty="0"/>
            <a:t>newbalanceDest (float)</a:t>
          </a:r>
        </a:p>
        <a:p>
          <a:pPr algn="l"/>
          <a:r>
            <a:rPr lang="fr-FR" b="0" dirty="0"/>
            <a:t>Le nouveau solde du compte destinataire après la transaction</a:t>
          </a:r>
          <a:endParaRPr lang="fr-FR" dirty="0"/>
        </a:p>
      </dgm:t>
    </dgm:pt>
    <dgm:pt modelId="{47A838FA-93D5-4DC8-8255-EA4E81864665}" type="parTrans" cxnId="{49312E5F-BC40-4E72-B9C8-643008215BAC}">
      <dgm:prSet/>
      <dgm:spPr/>
      <dgm:t>
        <a:bodyPr/>
        <a:lstStyle/>
        <a:p>
          <a:endParaRPr lang="fr-FR"/>
        </a:p>
      </dgm:t>
    </dgm:pt>
    <dgm:pt modelId="{2F41D7AA-418C-4997-B0B8-8B4147839625}" type="sibTrans" cxnId="{49312E5F-BC40-4E72-B9C8-643008215BAC}">
      <dgm:prSet/>
      <dgm:spPr/>
      <dgm:t>
        <a:bodyPr/>
        <a:lstStyle/>
        <a:p>
          <a:endParaRPr lang="fr-FR"/>
        </a:p>
      </dgm:t>
    </dgm:pt>
    <dgm:pt modelId="{F8A9AC2E-E63B-4E7E-949B-6D2BB3298090}" type="pres">
      <dgm:prSet presAssocID="{EF114457-4794-4BE5-9047-F31E14E405C2}" presName="linearFlow" presStyleCnt="0">
        <dgm:presLayoutVars>
          <dgm:dir/>
          <dgm:resizeHandles val="exact"/>
        </dgm:presLayoutVars>
      </dgm:prSet>
      <dgm:spPr/>
    </dgm:pt>
    <dgm:pt modelId="{D3D508B0-1484-4AEA-8B4D-66D709D2D355}" type="pres">
      <dgm:prSet presAssocID="{8FDAA136-C08C-4154-9B48-B45363834E9F}" presName="composite" presStyleCnt="0"/>
      <dgm:spPr/>
    </dgm:pt>
    <dgm:pt modelId="{751C827A-0BD9-41B3-8DDF-B8776D5F53E7}" type="pres">
      <dgm:prSet presAssocID="{8FDAA136-C08C-4154-9B48-B45363834E9F}" presName="imgShp" presStyleLbl="fgImgPlace1" presStyleIdx="0" presStyleCnt="3"/>
      <dgm:spPr/>
    </dgm:pt>
    <dgm:pt modelId="{E6203279-FBF8-4D0B-8AE3-53B2D117DF94}" type="pres">
      <dgm:prSet presAssocID="{8FDAA136-C08C-4154-9B48-B45363834E9F}" presName="txShp" presStyleLbl="node1" presStyleIdx="0" presStyleCnt="3" custScaleY="119897">
        <dgm:presLayoutVars>
          <dgm:bulletEnabled val="1"/>
        </dgm:presLayoutVars>
      </dgm:prSet>
      <dgm:spPr/>
    </dgm:pt>
    <dgm:pt modelId="{C016D13B-04D7-4411-8333-F1A704DD4F8C}" type="pres">
      <dgm:prSet presAssocID="{BE348ACF-A63A-4F9D-B759-9DA801A98C25}" presName="spacing" presStyleCnt="0"/>
      <dgm:spPr/>
    </dgm:pt>
    <dgm:pt modelId="{146E5A77-85DE-4DF8-B8F6-3606B7ED9938}" type="pres">
      <dgm:prSet presAssocID="{30E0943E-AF42-4508-8FCF-7B0D29C25DC9}" presName="composite" presStyleCnt="0"/>
      <dgm:spPr/>
    </dgm:pt>
    <dgm:pt modelId="{052810B6-C102-4DB2-9BCD-F45949CE9C27}" type="pres">
      <dgm:prSet presAssocID="{30E0943E-AF42-4508-8FCF-7B0D29C25DC9}" presName="imgShp" presStyleLbl="fgImgPlace1" presStyleIdx="1" presStyleCnt="3"/>
      <dgm:spPr/>
    </dgm:pt>
    <dgm:pt modelId="{14B498E6-72D2-4420-9DDF-87C4881C7833}" type="pres">
      <dgm:prSet presAssocID="{30E0943E-AF42-4508-8FCF-7B0D29C25DC9}" presName="txShp" presStyleLbl="node1" presStyleIdx="1" presStyleCnt="3">
        <dgm:presLayoutVars>
          <dgm:bulletEnabled val="1"/>
        </dgm:presLayoutVars>
      </dgm:prSet>
      <dgm:spPr/>
    </dgm:pt>
    <dgm:pt modelId="{10324CD4-8164-4E74-8479-96612CFAEEB0}" type="pres">
      <dgm:prSet presAssocID="{798BDCF4-8A34-4156-AEDE-B6B36BBDBF29}" presName="spacing" presStyleCnt="0"/>
      <dgm:spPr/>
    </dgm:pt>
    <dgm:pt modelId="{FB9FB02E-716D-4107-AF7B-22772A34A7C3}" type="pres">
      <dgm:prSet presAssocID="{6944410F-C02F-4366-AA4E-27CF5FF9C883}" presName="composite" presStyleCnt="0"/>
      <dgm:spPr/>
    </dgm:pt>
    <dgm:pt modelId="{8E2662E5-C073-4939-8724-D583FD004D94}" type="pres">
      <dgm:prSet presAssocID="{6944410F-C02F-4366-AA4E-27CF5FF9C883}" presName="imgShp" presStyleLbl="fgImgPlace1" presStyleIdx="2" presStyleCnt="3"/>
      <dgm:spPr/>
    </dgm:pt>
    <dgm:pt modelId="{C56F7049-1CDF-43C7-8AE6-2927809197DF}" type="pres">
      <dgm:prSet presAssocID="{6944410F-C02F-4366-AA4E-27CF5FF9C883}" presName="txShp" presStyleLbl="node1" presStyleIdx="2" presStyleCnt="3">
        <dgm:presLayoutVars>
          <dgm:bulletEnabled val="1"/>
        </dgm:presLayoutVars>
      </dgm:prSet>
      <dgm:spPr/>
    </dgm:pt>
  </dgm:ptLst>
  <dgm:cxnLst>
    <dgm:cxn modelId="{88F9AD1E-F758-40E3-B248-49B7E00D0EA9}" type="presOf" srcId="{30E0943E-AF42-4508-8FCF-7B0D29C25DC9}" destId="{14B498E6-72D2-4420-9DDF-87C4881C7833}" srcOrd="0" destOrd="0" presId="urn:microsoft.com/office/officeart/2005/8/layout/vList3"/>
    <dgm:cxn modelId="{46F53C3E-8021-43BC-B86E-1F490F02D14A}" srcId="{EF114457-4794-4BE5-9047-F31E14E405C2}" destId="{8FDAA136-C08C-4154-9B48-B45363834E9F}" srcOrd="0" destOrd="0" parTransId="{73AAFA48-D4FB-4C19-A48C-5D29278ED93B}" sibTransId="{BE348ACF-A63A-4F9D-B759-9DA801A98C25}"/>
    <dgm:cxn modelId="{49312E5F-BC40-4E72-B9C8-643008215BAC}" srcId="{EF114457-4794-4BE5-9047-F31E14E405C2}" destId="{6944410F-C02F-4366-AA4E-27CF5FF9C883}" srcOrd="2" destOrd="0" parTransId="{47A838FA-93D5-4DC8-8255-EA4E81864665}" sibTransId="{2F41D7AA-418C-4997-B0B8-8B4147839625}"/>
    <dgm:cxn modelId="{0DFAA4B2-9C8E-4A32-99C9-2E4EBE7A5021}" type="presOf" srcId="{8FDAA136-C08C-4154-9B48-B45363834E9F}" destId="{E6203279-FBF8-4D0B-8AE3-53B2D117DF94}" srcOrd="0" destOrd="0" presId="urn:microsoft.com/office/officeart/2005/8/layout/vList3"/>
    <dgm:cxn modelId="{F820B2B3-EAE2-45AB-9B3C-2A690999D263}" type="presOf" srcId="{EF114457-4794-4BE5-9047-F31E14E405C2}" destId="{F8A9AC2E-E63B-4E7E-949B-6D2BB3298090}" srcOrd="0" destOrd="0" presId="urn:microsoft.com/office/officeart/2005/8/layout/vList3"/>
    <dgm:cxn modelId="{2ACF41C6-1725-4325-8A0F-15E5CB460521}" srcId="{EF114457-4794-4BE5-9047-F31E14E405C2}" destId="{30E0943E-AF42-4508-8FCF-7B0D29C25DC9}" srcOrd="1" destOrd="0" parTransId="{63074070-3B8A-4E47-8208-C8FBB969804F}" sibTransId="{798BDCF4-8A34-4156-AEDE-B6B36BBDBF29}"/>
    <dgm:cxn modelId="{F86D7CCB-E7CC-42FF-8A17-D9829BC44655}" type="presOf" srcId="{6944410F-C02F-4366-AA4E-27CF5FF9C883}" destId="{C56F7049-1CDF-43C7-8AE6-2927809197DF}" srcOrd="0" destOrd="0" presId="urn:microsoft.com/office/officeart/2005/8/layout/vList3"/>
    <dgm:cxn modelId="{2D4A5C56-0336-48AC-8C01-B68372AECCFC}" type="presParOf" srcId="{F8A9AC2E-E63B-4E7E-949B-6D2BB3298090}" destId="{D3D508B0-1484-4AEA-8B4D-66D709D2D355}" srcOrd="0" destOrd="0" presId="urn:microsoft.com/office/officeart/2005/8/layout/vList3"/>
    <dgm:cxn modelId="{9E3150E4-493F-41B5-8B29-170540966A82}" type="presParOf" srcId="{D3D508B0-1484-4AEA-8B4D-66D709D2D355}" destId="{751C827A-0BD9-41B3-8DDF-B8776D5F53E7}" srcOrd="0" destOrd="0" presId="urn:microsoft.com/office/officeart/2005/8/layout/vList3"/>
    <dgm:cxn modelId="{2DBBFB58-0475-40E6-A860-ADB19BAD006E}" type="presParOf" srcId="{D3D508B0-1484-4AEA-8B4D-66D709D2D355}" destId="{E6203279-FBF8-4D0B-8AE3-53B2D117DF94}" srcOrd="1" destOrd="0" presId="urn:microsoft.com/office/officeart/2005/8/layout/vList3"/>
    <dgm:cxn modelId="{FFC9B7A8-F2C3-4BB3-A7B1-A900EB8C8312}" type="presParOf" srcId="{F8A9AC2E-E63B-4E7E-949B-6D2BB3298090}" destId="{C016D13B-04D7-4411-8333-F1A704DD4F8C}" srcOrd="1" destOrd="0" presId="urn:microsoft.com/office/officeart/2005/8/layout/vList3"/>
    <dgm:cxn modelId="{CEA25C3E-7FA3-4E72-A7E9-A928A24201F0}" type="presParOf" srcId="{F8A9AC2E-E63B-4E7E-949B-6D2BB3298090}" destId="{146E5A77-85DE-4DF8-B8F6-3606B7ED9938}" srcOrd="2" destOrd="0" presId="urn:microsoft.com/office/officeart/2005/8/layout/vList3"/>
    <dgm:cxn modelId="{F51FB322-CB55-4EA8-A8CD-C67A0BD50A99}" type="presParOf" srcId="{146E5A77-85DE-4DF8-B8F6-3606B7ED9938}" destId="{052810B6-C102-4DB2-9BCD-F45949CE9C27}" srcOrd="0" destOrd="0" presId="urn:microsoft.com/office/officeart/2005/8/layout/vList3"/>
    <dgm:cxn modelId="{13E79F51-D751-4843-BEB1-7503ED56114A}" type="presParOf" srcId="{146E5A77-85DE-4DF8-B8F6-3606B7ED9938}" destId="{14B498E6-72D2-4420-9DDF-87C4881C7833}" srcOrd="1" destOrd="0" presId="urn:microsoft.com/office/officeart/2005/8/layout/vList3"/>
    <dgm:cxn modelId="{80B6CA5D-4D04-4AC7-A2A9-756AEC7EB59D}" type="presParOf" srcId="{F8A9AC2E-E63B-4E7E-949B-6D2BB3298090}" destId="{10324CD4-8164-4E74-8479-96612CFAEEB0}" srcOrd="3" destOrd="0" presId="urn:microsoft.com/office/officeart/2005/8/layout/vList3"/>
    <dgm:cxn modelId="{8C62A63A-7BEB-4766-9CF4-F5FAAC9859C1}" type="presParOf" srcId="{F8A9AC2E-E63B-4E7E-949B-6D2BB3298090}" destId="{FB9FB02E-716D-4107-AF7B-22772A34A7C3}" srcOrd="4" destOrd="0" presId="urn:microsoft.com/office/officeart/2005/8/layout/vList3"/>
    <dgm:cxn modelId="{9E3A5C57-4B62-4734-83C4-F7857778FB23}" type="presParOf" srcId="{FB9FB02E-716D-4107-AF7B-22772A34A7C3}" destId="{8E2662E5-C073-4939-8724-D583FD004D94}" srcOrd="0" destOrd="0" presId="urn:microsoft.com/office/officeart/2005/8/layout/vList3"/>
    <dgm:cxn modelId="{9C516677-7D9B-42B7-8DB9-5FA619950C62}" type="presParOf" srcId="{FB9FB02E-716D-4107-AF7B-22772A34A7C3}" destId="{C56F7049-1CDF-43C7-8AE6-2927809197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3279-FBF8-4D0B-8AE3-53B2D117DF94}">
      <dsp:nvSpPr>
        <dsp:cNvPr id="0" name=""/>
        <dsp:cNvSpPr/>
      </dsp:nvSpPr>
      <dsp:spPr>
        <a:xfrm rot="10800000">
          <a:off x="1452846" y="1058"/>
          <a:ext cx="4750815" cy="1228766"/>
        </a:xfrm>
        <a:prstGeom prst="homePlate">
          <a:avLst/>
        </a:prstGeom>
        <a:noFill/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451931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Step ( integer 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« 1 step » correspond à 1 heure de temps.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Total des « step » dans la base de données est 744 (simulation de 30 jours).</a:t>
          </a:r>
        </a:p>
      </dsp:txBody>
      <dsp:txXfrm rot="10800000">
        <a:off x="1760037" y="1058"/>
        <a:ext cx="4443624" cy="1228766"/>
      </dsp:txXfrm>
    </dsp:sp>
    <dsp:sp modelId="{751C827A-0BD9-41B3-8DDF-B8776D5F53E7}">
      <dsp:nvSpPr>
        <dsp:cNvPr id="0" name=""/>
        <dsp:cNvSpPr/>
      </dsp:nvSpPr>
      <dsp:spPr>
        <a:xfrm>
          <a:off x="940421" y="103015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498E6-72D2-4420-9DDF-87C4881C7833}">
      <dsp:nvSpPr>
        <dsp:cNvPr id="0" name=""/>
        <dsp:cNvSpPr/>
      </dsp:nvSpPr>
      <dsp:spPr>
        <a:xfrm rot="10800000">
          <a:off x="1452846" y="1535750"/>
          <a:ext cx="4750815" cy="1024851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Type ( string 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Les types des transactions: CASH-IN, CASH-OUT, TRANSFER, PAYMENT, DEBIT</a:t>
          </a:r>
        </a:p>
      </dsp:txBody>
      <dsp:txXfrm rot="10800000">
        <a:off x="1709059" y="1535750"/>
        <a:ext cx="4494602" cy="1024851"/>
      </dsp:txXfrm>
    </dsp:sp>
    <dsp:sp modelId="{052810B6-C102-4DB2-9BCD-F45949CE9C27}">
      <dsp:nvSpPr>
        <dsp:cNvPr id="0" name=""/>
        <dsp:cNvSpPr/>
      </dsp:nvSpPr>
      <dsp:spPr>
        <a:xfrm>
          <a:off x="940421" y="1535750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7049-1CDF-43C7-8AE6-2927809197DF}">
      <dsp:nvSpPr>
        <dsp:cNvPr id="0" name=""/>
        <dsp:cNvSpPr/>
      </dsp:nvSpPr>
      <dsp:spPr>
        <a:xfrm rot="10800000">
          <a:off x="1452846" y="2866528"/>
          <a:ext cx="4750815" cy="1024851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Amount</a:t>
          </a:r>
          <a:r>
            <a:rPr lang="fr-FR" sz="1800" b="1" kern="1200" dirty="0"/>
            <a:t> (float)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 Montant de la transaction en devise locale</a:t>
          </a:r>
        </a:p>
      </dsp:txBody>
      <dsp:txXfrm rot="10800000">
        <a:off x="1709059" y="2866528"/>
        <a:ext cx="4494602" cy="1024851"/>
      </dsp:txXfrm>
    </dsp:sp>
    <dsp:sp modelId="{8E2662E5-C073-4939-8724-D583FD004D94}">
      <dsp:nvSpPr>
        <dsp:cNvPr id="0" name=""/>
        <dsp:cNvSpPr/>
      </dsp:nvSpPr>
      <dsp:spPr>
        <a:xfrm>
          <a:off x="940421" y="2866528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3279-FBF8-4D0B-8AE3-53B2D117DF94}">
      <dsp:nvSpPr>
        <dsp:cNvPr id="0" name=""/>
        <dsp:cNvSpPr/>
      </dsp:nvSpPr>
      <dsp:spPr>
        <a:xfrm rot="10800000">
          <a:off x="1452846" y="1058"/>
          <a:ext cx="4750815" cy="1228766"/>
        </a:xfrm>
        <a:prstGeom prst="homePlate">
          <a:avLst/>
        </a:prstGeom>
        <a:noFill/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451931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1"/>
              </a:solidFill>
            </a:rPr>
            <a:t>nameOrig</a:t>
          </a:r>
          <a:r>
            <a:rPr lang="fr-FR" sz="1600" b="1" kern="1200" dirty="0">
              <a:solidFill>
                <a:schemeClr val="tx1"/>
              </a:solidFill>
            </a:rPr>
            <a:t> ( string 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L’identité de la personne qui envoie le montant de la transaction</a:t>
          </a:r>
        </a:p>
      </dsp:txBody>
      <dsp:txXfrm rot="10800000">
        <a:off x="1760037" y="1058"/>
        <a:ext cx="4443624" cy="1228766"/>
      </dsp:txXfrm>
    </dsp:sp>
    <dsp:sp modelId="{751C827A-0BD9-41B3-8DDF-B8776D5F53E7}">
      <dsp:nvSpPr>
        <dsp:cNvPr id="0" name=""/>
        <dsp:cNvSpPr/>
      </dsp:nvSpPr>
      <dsp:spPr>
        <a:xfrm>
          <a:off x="940421" y="103015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498E6-72D2-4420-9DDF-87C4881C7833}">
      <dsp:nvSpPr>
        <dsp:cNvPr id="0" name=""/>
        <dsp:cNvSpPr/>
      </dsp:nvSpPr>
      <dsp:spPr>
        <a:xfrm rot="10800000">
          <a:off x="1452846" y="1535750"/>
          <a:ext cx="4750815" cy="1024851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>
              <a:solidFill>
                <a:schemeClr val="tx1"/>
              </a:solidFill>
            </a:rPr>
            <a:t>nameDest</a:t>
          </a:r>
          <a:r>
            <a:rPr lang="fr-FR" sz="1800" b="1" kern="1200" dirty="0">
              <a:solidFill>
                <a:schemeClr val="tx1"/>
              </a:solidFill>
            </a:rPr>
            <a:t> ( string 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L’identité de la personne qui reçoit le montant de la transaction</a:t>
          </a:r>
          <a:endParaRPr lang="fr-FR" sz="1800" kern="1200" dirty="0"/>
        </a:p>
      </dsp:txBody>
      <dsp:txXfrm rot="10800000">
        <a:off x="1709059" y="1535750"/>
        <a:ext cx="4494602" cy="1024851"/>
      </dsp:txXfrm>
    </dsp:sp>
    <dsp:sp modelId="{052810B6-C102-4DB2-9BCD-F45949CE9C27}">
      <dsp:nvSpPr>
        <dsp:cNvPr id="0" name=""/>
        <dsp:cNvSpPr/>
      </dsp:nvSpPr>
      <dsp:spPr>
        <a:xfrm>
          <a:off x="940421" y="1535750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7049-1CDF-43C7-8AE6-2927809197DF}">
      <dsp:nvSpPr>
        <dsp:cNvPr id="0" name=""/>
        <dsp:cNvSpPr/>
      </dsp:nvSpPr>
      <dsp:spPr>
        <a:xfrm rot="10800000">
          <a:off x="1452846" y="2866528"/>
          <a:ext cx="4750815" cy="1024851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OldbalanceOrg</a:t>
          </a:r>
          <a:r>
            <a:rPr lang="fr-FR" sz="1800" b="1" kern="1200" dirty="0"/>
            <a:t> (float)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 solde initial du compte avant la transaction</a:t>
          </a:r>
        </a:p>
      </dsp:txBody>
      <dsp:txXfrm rot="10800000">
        <a:off x="1709059" y="2866528"/>
        <a:ext cx="4494602" cy="1024851"/>
      </dsp:txXfrm>
    </dsp:sp>
    <dsp:sp modelId="{8E2662E5-C073-4939-8724-D583FD004D94}">
      <dsp:nvSpPr>
        <dsp:cNvPr id="0" name=""/>
        <dsp:cNvSpPr/>
      </dsp:nvSpPr>
      <dsp:spPr>
        <a:xfrm>
          <a:off x="940421" y="2866528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3279-FBF8-4D0B-8AE3-53B2D117DF94}">
      <dsp:nvSpPr>
        <dsp:cNvPr id="0" name=""/>
        <dsp:cNvSpPr/>
      </dsp:nvSpPr>
      <dsp:spPr>
        <a:xfrm rot="10800000">
          <a:off x="1452846" y="1058"/>
          <a:ext cx="4750815" cy="1228766"/>
        </a:xfrm>
        <a:prstGeom prst="homePlate">
          <a:avLst/>
        </a:prstGeom>
        <a:noFill/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NewbalanceOrig (float)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</a:rPr>
            <a:t>Le nouveau solde du compte après la transaction</a:t>
          </a:r>
        </a:p>
      </dsp:txBody>
      <dsp:txXfrm rot="10800000">
        <a:off x="1760037" y="1058"/>
        <a:ext cx="4443624" cy="1228766"/>
      </dsp:txXfrm>
    </dsp:sp>
    <dsp:sp modelId="{751C827A-0BD9-41B3-8DDF-B8776D5F53E7}">
      <dsp:nvSpPr>
        <dsp:cNvPr id="0" name=""/>
        <dsp:cNvSpPr/>
      </dsp:nvSpPr>
      <dsp:spPr>
        <a:xfrm>
          <a:off x="940421" y="103015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498E6-72D2-4420-9DDF-87C4881C7833}">
      <dsp:nvSpPr>
        <dsp:cNvPr id="0" name=""/>
        <dsp:cNvSpPr/>
      </dsp:nvSpPr>
      <dsp:spPr>
        <a:xfrm rot="10800000">
          <a:off x="1452846" y="1535750"/>
          <a:ext cx="4750815" cy="1024851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oldbalanceDest</a:t>
          </a:r>
          <a:r>
            <a:rPr lang="fr-FR" sz="1800" b="1" kern="1200" dirty="0"/>
            <a:t> ( float 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Le solde initial du compte destinataire avant la transaction</a:t>
          </a:r>
        </a:p>
      </dsp:txBody>
      <dsp:txXfrm rot="10800000">
        <a:off x="1709059" y="1535750"/>
        <a:ext cx="4494602" cy="1024851"/>
      </dsp:txXfrm>
    </dsp:sp>
    <dsp:sp modelId="{052810B6-C102-4DB2-9BCD-F45949CE9C27}">
      <dsp:nvSpPr>
        <dsp:cNvPr id="0" name=""/>
        <dsp:cNvSpPr/>
      </dsp:nvSpPr>
      <dsp:spPr>
        <a:xfrm>
          <a:off x="940421" y="1535750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7049-1CDF-43C7-8AE6-2927809197DF}">
      <dsp:nvSpPr>
        <dsp:cNvPr id="0" name=""/>
        <dsp:cNvSpPr/>
      </dsp:nvSpPr>
      <dsp:spPr>
        <a:xfrm rot="10800000">
          <a:off x="1452846" y="2866528"/>
          <a:ext cx="4750815" cy="1024851"/>
        </a:xfrm>
        <a:prstGeom prst="homePlat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1931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newbalanceDest (float)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Le nouveau solde du compte destinataire après la transaction</a:t>
          </a:r>
          <a:endParaRPr lang="fr-FR" sz="1800" kern="1200" dirty="0"/>
        </a:p>
      </dsp:txBody>
      <dsp:txXfrm rot="10800000">
        <a:off x="1709059" y="2866528"/>
        <a:ext cx="4494602" cy="1024851"/>
      </dsp:txXfrm>
    </dsp:sp>
    <dsp:sp modelId="{8E2662E5-C073-4939-8724-D583FD004D94}">
      <dsp:nvSpPr>
        <dsp:cNvPr id="0" name=""/>
        <dsp:cNvSpPr/>
      </dsp:nvSpPr>
      <dsp:spPr>
        <a:xfrm>
          <a:off x="940421" y="2866528"/>
          <a:ext cx="1024851" cy="102485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89F02-AACC-4AB4-95AE-2A2559B39B32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925A2-5A0D-4187-ABBB-21A3E6EC26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48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Step : </a:t>
            </a:r>
            <a:r>
              <a:rPr lang="fr-FR" sz="1200" dirty="0">
                <a:solidFill>
                  <a:schemeClr val="tx1"/>
                </a:solidFill>
              </a:rPr>
              <a:t>Correspond à une unité de temps dans le monde réel. Dans ce cas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9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0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4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6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9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Nous devons être prudents et précis dans la présentation de nos résultats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4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Dans la nouvelle base de données qui comporte plus de 2 millions de transactions de  type </a:t>
            </a:r>
            <a:r>
              <a:rPr lang="fr-FR" dirty="0" err="1"/>
              <a:t>transfer</a:t>
            </a:r>
            <a:r>
              <a:rPr lang="fr-FR" dirty="0"/>
              <a:t> et cash out</a:t>
            </a:r>
          </a:p>
          <a:p>
            <a:pPr marL="0" indent="0">
              <a:buNone/>
            </a:pPr>
            <a:r>
              <a:rPr lang="fr-FR" dirty="0"/>
              <a:t>Notre objectif est de développer la détection de la fraude qui ne dépend pas d’un </a:t>
            </a:r>
            <a:r>
              <a:rPr lang="fr-FR" dirty="0" err="1"/>
              <a:t>systme</a:t>
            </a:r>
            <a:r>
              <a:rPr lang="fr-FR" dirty="0"/>
              <a:t> préexistant</a:t>
            </a:r>
          </a:p>
          <a:p>
            <a:pPr marL="0" indent="0">
              <a:buNone/>
            </a:pPr>
            <a:r>
              <a:rPr lang="fr-FR" dirty="0"/>
              <a:t>16 observations insignifiantes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sz="12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Les transactions valides se produisent entre le 0e et le 60e pas de temps environ, ainsi qu'entre le 110e et le 410e pas de temps. </a:t>
            </a:r>
          </a:p>
          <a:p>
            <a:r>
              <a:rPr lang="fr-FR" sz="12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La fréquence des transactions frauduleuses </a:t>
            </a:r>
            <a:r>
              <a:rPr lang="fr-FR" sz="1200" b="0" i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sest</a:t>
            </a:r>
            <a:r>
              <a:rPr lang="fr-FR" sz="12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homogène en fonction du temps.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34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Les transactions valides se produisent entre le 0e et le 60e pas de temps environ, ainsi qu'entre le 110e et le 410e pas de temps.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La fréquence des transactions frauduleuses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Bahnschrift" panose="020B0502040204020203" pitchFamily="34" charset="0"/>
              </a:rPr>
              <a:t>sest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homogène en fonction du temps.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La base de données comporte plusieurs transactions ayant un solde nul sur le compte de destination, tant avant qu'après la transaction d'un montant non nul.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Les transactions frauduleuse apparaissent par le système comme authentiques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le solde nul du compte destinataire est un indicateur fort de fraude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4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89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17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25A2-5A0D-4187-ABBB-21A3E6EC268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7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2EC30-42BA-42D4-82F6-379B8BB1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0748B-878F-4F9C-B916-6A29277F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8AD51-B22F-40FA-BE5E-67FD9CF0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061E3-44B6-4E43-98D5-235D5601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73590-6A73-4B81-9742-20FC100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4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98070-E7E1-4F8E-9F11-98B08169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6E48C-0E53-4E55-9C28-5B0EDED2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0956B-4F0C-42C5-8F9B-C4E0DB44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0DAE4-DADD-4298-ACE9-8A0B20B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0B635-1EA0-4C28-942D-2F65A053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CAE8AE-24AB-49EA-A367-80CAC50C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F6CA81-6AF0-4B44-A4C8-0CB2E913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5E1BA-A86A-49F1-A7A8-09A80A49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879F2-95E5-4049-84B5-236C77D8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8F0A9-8D87-4662-85ED-3D4F276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4CA5B-8B2C-4CFB-8086-1FE6BA62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1925D-F149-47EE-8ED8-5A01877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9B2E6-8DD4-4D8B-AB51-CA4E398B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BA9A6-E867-440A-B15F-E0C90B9C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773C9-4D01-44B1-8FAA-FE2DF98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34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893BB-82C5-4B14-8F53-75526535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6581-C412-45C0-86FB-C2516B0F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B033D8-CD55-420C-8A55-B5EB1853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6380B-71E5-4630-90F9-2FA30F7F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D2B4B-51D7-493D-A891-060FE62D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D5CEE-569D-434F-8E5B-783D2B30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ABDE4-35B6-4569-A198-428CE3DA7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3C891F-FE01-42CE-BB7F-24F90F29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79E89-7A60-4B83-8030-BE08213E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3229A-D685-4221-9A92-D1086F67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B8402A-65AB-42C6-96EC-0F41BDBE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17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75E81-3BB0-4057-8A65-86DD938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1458F-556F-4057-B56F-5A7C68BC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DCE5-5059-4EA9-9EA6-8F1C16D3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E8DF8A-16F7-4C4F-A8E3-1E2A1BED3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EC50D8-D539-40BD-806D-F16EE108A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4BE144-30E2-4465-A949-2C2B3C6E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E7DAD9-F02C-405F-B9E0-A7B57F7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FDC49D-796C-4687-A31F-3F71E904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38A02-300C-4FDD-A17A-51DF4A92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A1717D-FBE6-46C4-9B37-D1C3298A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A02C80-A720-4229-8443-C19A284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434EE1-F9BE-40F0-9590-E4277029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18CE8E-3195-4E3A-BEB7-694E21EB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4BBF9F-AA13-440B-9D00-D0C564FF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D4BDB-3BFD-441A-B9C8-0751B0B0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4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B9F9C-DAB4-4216-8D89-ABF93ECA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49381-CF31-496D-A510-5B9E63D3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FC8440-EE80-4DE7-8CF3-5D844432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F84AD2-D260-4B8B-A24B-0C55EF9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1A44A3-F9E4-4525-946E-E7996C8E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38533-0845-4398-B766-9462D054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D6CA8-B97E-4371-B6E6-8147FA6D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6C0A29-2C21-483A-9CAB-026781EE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949430-B82E-4669-B8D4-1BFCB617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6625FB-F4FF-4AFB-899A-44B7D264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3E0141-107A-4A40-BF3C-9444FD4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FEC9D0-32F5-4E68-8739-F23C68FF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85F338-0F7B-4CCE-87ED-DA09A20C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8CE40-3C01-473B-831B-65FB3695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D346B0-861D-4E87-B296-3BC4CC1B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C1E0-1D8C-4CA7-961F-08D5A8ACAE41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D86A5-5708-4AF0-9821-B53911696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8C544-5354-4D18-82F9-EB1A4D7C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2EE3-6878-47F5-BBF0-093007D24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7 moyens pour éviter la fraude à la carte de crédit | TopCompare.be">
            <a:extLst>
              <a:ext uri="{FF2B5EF4-FFF2-40B4-BE49-F238E27FC236}">
                <a16:creationId xmlns:a16="http://schemas.microsoft.com/office/drawing/2014/main" id="{E873B611-C46A-4C0E-8071-6FB4B5FA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" y="0"/>
            <a:ext cx="12168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-10758" y="0"/>
            <a:ext cx="7353300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C7C91-872C-4F33-92F5-592F00CD333C}"/>
              </a:ext>
            </a:extLst>
          </p:cNvPr>
          <p:cNvSpPr txBox="1"/>
          <p:nvPr/>
        </p:nvSpPr>
        <p:spPr>
          <a:xfrm>
            <a:off x="455411" y="1801338"/>
            <a:ext cx="56642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Détection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 de la </a:t>
            </a:r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faude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bancaire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62499-0964-4B93-A3F9-C58FCC7FA301}"/>
              </a:ext>
            </a:extLst>
          </p:cNvPr>
          <p:cNvSpPr txBox="1"/>
          <p:nvPr/>
        </p:nvSpPr>
        <p:spPr>
          <a:xfrm>
            <a:off x="431800" y="3882883"/>
            <a:ext cx="56642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Équipe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BELAYD Hajar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BELMOUDDEN Manar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ECHCHAIR Zakaria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765800" y="0"/>
            <a:ext cx="6426200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8F8A26DF-47C4-4E9E-A34A-5D8498B5EC17}"/>
              </a:ext>
            </a:extLst>
          </p:cNvPr>
          <p:cNvSpPr txBox="1"/>
          <p:nvPr/>
        </p:nvSpPr>
        <p:spPr>
          <a:xfrm>
            <a:off x="3533602" y="5287320"/>
            <a:ext cx="56642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Encadrante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Pr. BENJELLOUN Saad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7D0751E5-E1FD-45F2-92F9-CECC4025F58F}"/>
              </a:ext>
            </a:extLst>
          </p:cNvPr>
          <p:cNvSpPr txBox="1"/>
          <p:nvPr/>
        </p:nvSpPr>
        <p:spPr>
          <a:xfrm>
            <a:off x="3533602" y="5936766"/>
            <a:ext cx="56642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Encadrante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Pr. CHAIRI Ikram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D69C589-8873-406D-958B-88F3F21E9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91" y="159422"/>
            <a:ext cx="1147400" cy="9561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BD018B7-FC8C-4F50-95B1-631D37D92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2" y="170854"/>
            <a:ext cx="1434251" cy="9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Exploration des données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10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3728656" cy="375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 à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solde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76D298-C486-4242-816C-12B03054EA34}"/>
              </a:ext>
            </a:extLst>
          </p:cNvPr>
          <p:cNvSpPr/>
          <p:nvPr/>
        </p:nvSpPr>
        <p:spPr>
          <a:xfrm rot="16200000">
            <a:off x="1532265" y="3280658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64">
            <a:extLst>
              <a:ext uri="{FF2B5EF4-FFF2-40B4-BE49-F238E27FC236}">
                <a16:creationId xmlns:a16="http://schemas.microsoft.com/office/drawing/2014/main" id="{91030764-960F-4AF7-BA8C-8316BEFDB093}"/>
              </a:ext>
            </a:extLst>
          </p:cNvPr>
          <p:cNvSpPr txBox="1"/>
          <p:nvPr/>
        </p:nvSpPr>
        <p:spPr>
          <a:xfrm>
            <a:off x="1127122" y="3189371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de type de transaction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5A47DF-5EF8-4B81-9023-A8B0CA22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2" y="2043798"/>
            <a:ext cx="6832688" cy="9110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0428216-5668-4DF7-B032-A2E2676DA17D}"/>
              </a:ext>
            </a:extLst>
          </p:cNvPr>
          <p:cNvSpPr txBox="1"/>
          <p:nvPr/>
        </p:nvSpPr>
        <p:spPr>
          <a:xfrm>
            <a:off x="8434552" y="1278611"/>
            <a:ext cx="2743200" cy="375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b="1" dirty="0"/>
              <a:t>Indicateur fort de fraude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5E0595-53C3-4DE3-906C-239BAEC760C7}"/>
              </a:ext>
            </a:extLst>
          </p:cNvPr>
          <p:cNvSpPr/>
          <p:nvPr/>
        </p:nvSpPr>
        <p:spPr>
          <a:xfrm>
            <a:off x="5969875" y="1965949"/>
            <a:ext cx="793532" cy="101107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D7852EF-664C-4054-B7E0-E035B2A15F12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7150718" y="682116"/>
            <a:ext cx="499756" cy="206791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CC52803-8F8B-4CA6-BF17-001087DBDA1E}"/>
              </a:ext>
            </a:extLst>
          </p:cNvPr>
          <p:cNvSpPr txBox="1"/>
          <p:nvPr/>
        </p:nvSpPr>
        <p:spPr>
          <a:xfrm>
            <a:off x="8311037" y="2176150"/>
            <a:ext cx="1778303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dirty="0"/>
              <a:t>Les transactions</a:t>
            </a:r>
          </a:p>
          <a:p>
            <a:pPr algn="ctr"/>
            <a:r>
              <a:rPr lang="fr-FR" b="1" dirty="0"/>
              <a:t> frauduleuses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5ED8C4E-EEE1-4210-9A2E-A7ACCAF1A0B2}"/>
              </a:ext>
            </a:extLst>
          </p:cNvPr>
          <p:cNvSpPr txBox="1"/>
          <p:nvPr/>
        </p:nvSpPr>
        <p:spPr>
          <a:xfrm>
            <a:off x="10150767" y="2176149"/>
            <a:ext cx="1833248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Les transactions </a:t>
            </a:r>
          </a:p>
          <a:p>
            <a:r>
              <a:rPr lang="fr-FR" dirty="0"/>
              <a:t>valides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AC34FB7-5A70-459A-A567-B7BDD62B6415}"/>
              </a:ext>
            </a:extLst>
          </p:cNvPr>
          <p:cNvSpPr txBox="1"/>
          <p:nvPr/>
        </p:nvSpPr>
        <p:spPr>
          <a:xfrm>
            <a:off x="8557840" y="2920154"/>
            <a:ext cx="1284696" cy="408623"/>
          </a:xfrm>
          <a:prstGeom prst="flowChartAlternate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49,55%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E242DCC-1CF8-47A5-8AD2-6C1607B58980}"/>
              </a:ext>
            </a:extLst>
          </p:cNvPr>
          <p:cNvSpPr txBox="1"/>
          <p:nvPr/>
        </p:nvSpPr>
        <p:spPr>
          <a:xfrm>
            <a:off x="10440566" y="2920153"/>
            <a:ext cx="1284696" cy="408623"/>
          </a:xfrm>
          <a:prstGeom prst="flowChartAlternate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0,06%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2DAB0E-5753-4039-93A4-D2F82963D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73" y="3974322"/>
            <a:ext cx="6524649" cy="2291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29EE40-7532-4928-BC48-80003684C8BE}"/>
              </a:ext>
            </a:extLst>
          </p:cNvPr>
          <p:cNvSpPr/>
          <p:nvPr/>
        </p:nvSpPr>
        <p:spPr>
          <a:xfrm>
            <a:off x="1828799" y="4200409"/>
            <a:ext cx="1134680" cy="32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5AEF5-BACB-4C12-A0D5-CE23C76F3CB4}"/>
              </a:ext>
            </a:extLst>
          </p:cNvPr>
          <p:cNvSpPr/>
          <p:nvPr/>
        </p:nvSpPr>
        <p:spPr>
          <a:xfrm>
            <a:off x="6838950" y="4156075"/>
            <a:ext cx="292100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B27D27-63EB-4091-955C-72BAA330AC8B}"/>
              </a:ext>
            </a:extLst>
          </p:cNvPr>
          <p:cNvSpPr/>
          <p:nvPr/>
        </p:nvSpPr>
        <p:spPr>
          <a:xfrm>
            <a:off x="1765299" y="5279909"/>
            <a:ext cx="749301" cy="32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BA3F25-7CF2-4BCF-AACD-91E78693ABAC}"/>
              </a:ext>
            </a:extLst>
          </p:cNvPr>
          <p:cNvSpPr/>
          <p:nvPr/>
        </p:nvSpPr>
        <p:spPr>
          <a:xfrm>
            <a:off x="6864350" y="5311775"/>
            <a:ext cx="292100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704583B-9A94-4A47-A191-53CB27FF89DE}"/>
              </a:ext>
            </a:extLst>
          </p:cNvPr>
          <p:cNvSpPr txBox="1"/>
          <p:nvPr/>
        </p:nvSpPr>
        <p:spPr>
          <a:xfrm>
            <a:off x="8569170" y="3994388"/>
            <a:ext cx="3186245" cy="25538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100% des transactions </a:t>
            </a:r>
            <a:r>
              <a:rPr lang="fr-FR" b="1" dirty="0"/>
              <a:t>frauduleuses</a:t>
            </a:r>
            <a:r>
              <a:rPr lang="en-US" b="1" dirty="0"/>
              <a:t> </a:t>
            </a:r>
            <a:r>
              <a:rPr lang="fr-FR" b="1" dirty="0"/>
              <a:t>sont</a:t>
            </a:r>
            <a:r>
              <a:rPr lang="en-US" b="1" dirty="0"/>
              <a:t> </a:t>
            </a:r>
            <a:r>
              <a:rPr lang="fr-FR" b="1" dirty="0"/>
              <a:t>caractérisées par une succession de deux transactions de type Transfer et cash_out avec le même montant et dans la même step</a:t>
            </a:r>
          </a:p>
        </p:txBody>
      </p:sp>
    </p:spTree>
    <p:extLst>
      <p:ext uri="{BB962C8B-B14F-4D97-AF65-F5344CB8AC3E}">
        <p14:creationId xmlns:p14="http://schemas.microsoft.com/office/powerpoint/2010/main" val="203406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6" grpId="0" animBg="1"/>
      <p:bldP spid="34" grpId="0" animBg="1"/>
      <p:bldP spid="30" grpId="0"/>
      <p:bldP spid="38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Les tests de 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corrélation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11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5306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test Khi-deux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C9C5E276-0F24-44A8-A669-00D07D7AF54C}"/>
              </a:ext>
            </a:extLst>
          </p:cNvPr>
          <p:cNvSpPr txBox="1"/>
          <p:nvPr/>
        </p:nvSpPr>
        <p:spPr>
          <a:xfrm>
            <a:off x="1082355" y="2136685"/>
            <a:ext cx="108253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test de khi-deux est une statistique permettant de comparer les fréquences observées dans un échantillon avec des fréquences théorique qui découlent des hypothèses statistiques.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9BABFEF-22FB-40F2-9529-7365CA261939}"/>
                  </a:ext>
                </a:extLst>
              </p:cNvPr>
              <p:cNvSpPr txBox="1"/>
              <p:nvPr/>
            </p:nvSpPr>
            <p:spPr>
              <a:xfrm>
                <a:off x="954540" y="3402263"/>
                <a:ext cx="10282920" cy="1970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u="sng" dirty="0">
                    <a:latin typeface="Calibri" panose="020F0502020204030204" pitchFamily="34" charset="0"/>
                    <a:cs typeface="Arial" panose="020B0604020202020204" pitchFamily="34" charset="0"/>
                  </a:rPr>
                  <a:t>Les hypothèses: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il y a une dépendance entre la variable qualitative type et la variable qualitative fraude.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il y a  indépendance entre la variable qualitative type et la variable qualitative fraude.</a:t>
                </a: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9BABFEF-22FB-40F2-9529-7365CA26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40" y="3402263"/>
                <a:ext cx="10282920" cy="1970668"/>
              </a:xfrm>
              <a:prstGeom prst="rect">
                <a:avLst/>
              </a:prstGeom>
              <a:blipFill>
                <a:blip r:embed="rId3"/>
                <a:stretch>
                  <a:fillRect l="-534" t="-1238" b="-40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>
            <a:extLst>
              <a:ext uri="{FF2B5EF4-FFF2-40B4-BE49-F238E27FC236}">
                <a16:creationId xmlns:a16="http://schemas.microsoft.com/office/drawing/2014/main" id="{6AF75853-35D5-4E4C-AB5B-7680DFD0A938}"/>
              </a:ext>
            </a:extLst>
          </p:cNvPr>
          <p:cNvSpPr txBox="1"/>
          <p:nvPr/>
        </p:nvSpPr>
        <p:spPr>
          <a:xfrm>
            <a:off x="596898" y="2809204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Variable </a:t>
            </a:r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“Type”</a:t>
            </a: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385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Les tests de 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corrélation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12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5306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test Khi-deux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9458DA-0A44-42C7-9392-976FF3C3E809}"/>
              </a:ext>
            </a:extLst>
          </p:cNvPr>
          <p:cNvCxnSpPr/>
          <p:nvPr/>
        </p:nvCxnSpPr>
        <p:spPr>
          <a:xfrm>
            <a:off x="7766958" y="4585509"/>
            <a:ext cx="4136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38038523-F1BD-4BE9-88E6-66B88CC76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45990"/>
              </p:ext>
            </p:extLst>
          </p:nvPr>
        </p:nvGraphicFramePr>
        <p:xfrm>
          <a:off x="596898" y="3176575"/>
          <a:ext cx="3289302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5256">
                  <a:extLst>
                    <a:ext uri="{9D8B030D-6E8A-4147-A177-3AD203B41FA5}">
                      <a16:colId xmlns:a16="http://schemas.microsoft.com/office/drawing/2014/main" val="3279983444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3335938817"/>
                    </a:ext>
                  </a:extLst>
                </a:gridCol>
                <a:gridCol w="1353460">
                  <a:extLst>
                    <a:ext uri="{9D8B030D-6E8A-4147-A177-3AD203B41FA5}">
                      <a16:colId xmlns:a16="http://schemas.microsoft.com/office/drawing/2014/main" val="1398303358"/>
                    </a:ext>
                  </a:extLst>
                </a:gridCol>
              </a:tblGrid>
              <a:tr h="33161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CASH_OUT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06702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2233384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528812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95104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4116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4097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82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BFD4F51D-217E-4520-B1CC-700CF59F0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73932"/>
              </p:ext>
            </p:extLst>
          </p:nvPr>
        </p:nvGraphicFramePr>
        <p:xfrm>
          <a:off x="615948" y="4667426"/>
          <a:ext cx="3253923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6272">
                  <a:extLst>
                    <a:ext uri="{9D8B030D-6E8A-4147-A177-3AD203B41FA5}">
                      <a16:colId xmlns:a16="http://schemas.microsoft.com/office/drawing/2014/main" val="3279983444"/>
                    </a:ext>
                  </a:extLst>
                </a:gridCol>
                <a:gridCol w="1481366">
                  <a:extLst>
                    <a:ext uri="{9D8B030D-6E8A-4147-A177-3AD203B41FA5}">
                      <a16:colId xmlns:a16="http://schemas.microsoft.com/office/drawing/2014/main" val="3335938817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39830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CASH_OUT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0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2230866.832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531329.168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9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6633.168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1579.832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823"/>
                  </a:ext>
                </a:extLst>
              </a:tr>
            </a:tbl>
          </a:graphicData>
        </a:graphic>
      </p:graphicFrame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56A3B854-4EBF-4844-BFE0-619B411D9FE5}"/>
              </a:ext>
            </a:extLst>
          </p:cNvPr>
          <p:cNvSpPr/>
          <p:nvPr/>
        </p:nvSpPr>
        <p:spPr>
          <a:xfrm>
            <a:off x="3984167" y="3643580"/>
            <a:ext cx="244931" cy="1825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6A503B9-3CD2-45BF-AF0B-EECAB4C4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93108"/>
              </p:ext>
            </p:extLst>
          </p:nvPr>
        </p:nvGraphicFramePr>
        <p:xfrm>
          <a:off x="4408709" y="4012835"/>
          <a:ext cx="3289302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5256">
                  <a:extLst>
                    <a:ext uri="{9D8B030D-6E8A-4147-A177-3AD203B41FA5}">
                      <a16:colId xmlns:a16="http://schemas.microsoft.com/office/drawing/2014/main" val="3279983444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val="3335938817"/>
                    </a:ext>
                  </a:extLst>
                </a:gridCol>
                <a:gridCol w="1353460">
                  <a:extLst>
                    <a:ext uri="{9D8B030D-6E8A-4147-A177-3AD203B41FA5}">
                      <a16:colId xmlns:a16="http://schemas.microsoft.com/office/drawing/2014/main" val="1398303358"/>
                    </a:ext>
                  </a:extLst>
                </a:gridCol>
              </a:tblGrid>
              <a:tr h="33161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CASH_OUT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06702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1.685293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-3.453268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95104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-30.906631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63.329587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823"/>
                  </a:ext>
                </a:extLst>
              </a:tr>
            </a:tbl>
          </a:graphicData>
        </a:graphic>
      </p:graphicFrame>
      <p:graphicFrame>
        <p:nvGraphicFramePr>
          <p:cNvPr id="19" name="Tableau 3">
            <a:extLst>
              <a:ext uri="{FF2B5EF4-FFF2-40B4-BE49-F238E27FC236}">
                <a16:creationId xmlns:a16="http://schemas.microsoft.com/office/drawing/2014/main" id="{14EC70AA-34C3-470A-8037-8D09705D4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29500"/>
              </p:ext>
            </p:extLst>
          </p:nvPr>
        </p:nvGraphicFramePr>
        <p:xfrm>
          <a:off x="8292914" y="4179383"/>
          <a:ext cx="3466193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6903">
                  <a:extLst>
                    <a:ext uri="{9D8B030D-6E8A-4147-A177-3AD203B41FA5}">
                      <a16:colId xmlns:a16="http://schemas.microsoft.com/office/drawing/2014/main" val="32799834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35938817"/>
                    </a:ext>
                  </a:extLst>
                </a:gridCol>
                <a:gridCol w="1220650">
                  <a:extLst>
                    <a:ext uri="{9D8B030D-6E8A-4147-A177-3AD203B41FA5}">
                      <a16:colId xmlns:a16="http://schemas.microsoft.com/office/drawing/2014/main" val="1398303358"/>
                    </a:ext>
                  </a:extLst>
                </a:gridCol>
              </a:tblGrid>
              <a:tr h="331611">
                <a:tc>
                  <a:txBody>
                    <a:bodyPr/>
                    <a:lstStyle/>
                    <a:p>
                      <a:r>
                        <a:rPr lang="en-US" dirty="0"/>
                        <a:t>X-squared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06702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4978.6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&lt;2.2e-16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951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47D8771-4DF7-4AF4-A03A-4C37BCC3600A}"/>
                  </a:ext>
                </a:extLst>
              </p:cNvPr>
              <p:cNvSpPr txBox="1"/>
              <p:nvPr/>
            </p:nvSpPr>
            <p:spPr>
              <a:xfrm>
                <a:off x="8150131" y="2494467"/>
                <a:ext cx="3037114" cy="118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fr-FR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ӽ</m:t>
                          </m:r>
                        </m:e>
                        <m:sup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fr-FR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fr-F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fr-F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fr-F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fr-FR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747D8771-4DF7-4AF4-A03A-4C37BCC3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131" y="2494467"/>
                <a:ext cx="3037114" cy="1185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E3B59F6C-A08C-4394-B7FD-507728DEB8C0}"/>
              </a:ext>
            </a:extLst>
          </p:cNvPr>
          <p:cNvSpPr txBox="1"/>
          <p:nvPr/>
        </p:nvSpPr>
        <p:spPr>
          <a:xfrm>
            <a:off x="596898" y="2796872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Valeurs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observées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EAABE6-2D91-4B8A-A4E9-FEDF56D6A285}"/>
              </a:ext>
            </a:extLst>
          </p:cNvPr>
          <p:cNvSpPr txBox="1"/>
          <p:nvPr/>
        </p:nvSpPr>
        <p:spPr>
          <a:xfrm>
            <a:off x="615948" y="4280128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Valeurs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théoriques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E0BA8C-EB34-44B9-9804-31866ABBEC63}"/>
              </a:ext>
            </a:extLst>
          </p:cNvPr>
          <p:cNvSpPr txBox="1"/>
          <p:nvPr/>
        </p:nvSpPr>
        <p:spPr>
          <a:xfrm>
            <a:off x="4392381" y="3631474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Valeurs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 résiduels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319576-CF02-4C8A-A219-FBF4E8505CE8}"/>
              </a:ext>
            </a:extLst>
          </p:cNvPr>
          <p:cNvSpPr txBox="1"/>
          <p:nvPr/>
        </p:nvSpPr>
        <p:spPr>
          <a:xfrm>
            <a:off x="8296727" y="3831202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résultats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925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Les tests de 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corrélation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13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5306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test Khi-deux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B59F6C-A08C-4394-B7FD-507728DEB8C0}"/>
              </a:ext>
            </a:extLst>
          </p:cNvPr>
          <p:cNvSpPr txBox="1"/>
          <p:nvPr/>
        </p:nvSpPr>
        <p:spPr>
          <a:xfrm>
            <a:off x="1015998" y="3406472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Valeurs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observées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8C3DF5-A600-40BF-B874-803F718B976B}"/>
                  </a:ext>
                </a:extLst>
              </p:cNvPr>
              <p:cNvSpPr txBox="1"/>
              <p:nvPr/>
            </p:nvSpPr>
            <p:spPr>
              <a:xfrm>
                <a:off x="838200" y="1862126"/>
                <a:ext cx="10515600" cy="199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fr-FR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Variable </a:t>
                </a:r>
                <a:r>
                  <a:rPr lang="en-US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“</a:t>
                </a:r>
                <a:r>
                  <a:rPr lang="en-US" b="1" u="sng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amount_cat</a:t>
                </a:r>
                <a:r>
                  <a:rPr lang="en-US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”</a:t>
                </a:r>
                <a:r>
                  <a:rPr lang="fr-FR" b="1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endParaRPr lang="fr-FR" b="1" u="sng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fr-FR" u="sng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Les hypothèses: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il y a une dépendance entre la variable qualitative </a:t>
                </a:r>
                <a:r>
                  <a:rPr lang="fr-FR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amount_cat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et la variable qualitative fraude</a:t>
                </a:r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il y a  indépendance entre la variable qualitative </a:t>
                </a:r>
                <a:r>
                  <a:rPr lang="fr-FR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amount_cat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et la variable qualitative fraude.</a:t>
                </a:r>
              </a:p>
              <a:p>
                <a:r>
                  <a:rPr lang="en-US" sz="1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fr-FR" sz="1800" b="1" u="sng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8C3DF5-A600-40BF-B874-803F718B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2126"/>
                <a:ext cx="10515600" cy="1998239"/>
              </a:xfrm>
              <a:prstGeom prst="rect">
                <a:avLst/>
              </a:prstGeom>
              <a:blipFill>
                <a:blip r:embed="rId3"/>
                <a:stretch>
                  <a:fillRect l="-522" t="-1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6E009EE-4D6C-4633-8D02-BCE83DF5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26931"/>
              </p:ext>
            </p:extLst>
          </p:nvPr>
        </p:nvGraphicFramePr>
        <p:xfrm>
          <a:off x="1358435" y="3826301"/>
          <a:ext cx="4244522" cy="69373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281">
                  <a:extLst>
                    <a:ext uri="{9D8B030D-6E8A-4147-A177-3AD203B41FA5}">
                      <a16:colId xmlns:a16="http://schemas.microsoft.com/office/drawing/2014/main" val="330157497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502867825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830172881"/>
                    </a:ext>
                  </a:extLst>
                </a:gridCol>
                <a:gridCol w="1206555">
                  <a:extLst>
                    <a:ext uri="{9D8B030D-6E8A-4147-A177-3AD203B41FA5}">
                      <a16:colId xmlns:a16="http://schemas.microsoft.com/office/drawing/2014/main" val="366119727"/>
                    </a:ext>
                  </a:extLst>
                </a:gridCol>
              </a:tblGrid>
              <a:tr h="32026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[0,10)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[10,100)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[100,1e+03)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[1e+03, 1e+04)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112929"/>
                  </a:ext>
                </a:extLst>
              </a:tr>
              <a:tr h="15564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70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713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6960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70820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616704"/>
                  </a:ext>
                </a:extLst>
              </a:tr>
              <a:tr h="10925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40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220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06991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3401D0F-E1E9-4EF1-A99F-0E325C37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5577"/>
              </p:ext>
            </p:extLst>
          </p:nvPr>
        </p:nvGraphicFramePr>
        <p:xfrm>
          <a:off x="5599783" y="3827255"/>
          <a:ext cx="5182591" cy="69373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8666">
                  <a:extLst>
                    <a:ext uri="{9D8B030D-6E8A-4147-A177-3AD203B41FA5}">
                      <a16:colId xmlns:a16="http://schemas.microsoft.com/office/drawing/2014/main" val="3875791174"/>
                    </a:ext>
                  </a:extLst>
                </a:gridCol>
                <a:gridCol w="1122131">
                  <a:extLst>
                    <a:ext uri="{9D8B030D-6E8A-4147-A177-3AD203B41FA5}">
                      <a16:colId xmlns:a16="http://schemas.microsoft.com/office/drawing/2014/main" val="25972484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21352590"/>
                    </a:ext>
                  </a:extLst>
                </a:gridCol>
                <a:gridCol w="1294494">
                  <a:extLst>
                    <a:ext uri="{9D8B030D-6E8A-4147-A177-3AD203B41FA5}">
                      <a16:colId xmlns:a16="http://schemas.microsoft.com/office/drawing/2014/main" val="3293540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[1e+04, 1e+05)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[1e+05, 1e+06)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[1e+06, 1e+07)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[1e+07, 24e+07)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87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755842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1799990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122438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5363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55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1429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13800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2419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287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33013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7434CA7-5E0C-4D95-9C92-A37320BF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18" y="26523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7D68A8-EBBD-4F0F-B344-DD8E08CF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47880"/>
              </p:ext>
            </p:extLst>
          </p:nvPr>
        </p:nvGraphicFramePr>
        <p:xfrm>
          <a:off x="1334854" y="5669486"/>
          <a:ext cx="4956177" cy="69373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244148127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694541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79914471"/>
                    </a:ext>
                  </a:extLst>
                </a:gridCol>
                <a:gridCol w="1200937">
                  <a:extLst>
                    <a:ext uri="{9D8B030D-6E8A-4147-A177-3AD203B41FA5}">
                      <a16:colId xmlns:a16="http://schemas.microsoft.com/office/drawing/2014/main" val="305868553"/>
                    </a:ext>
                  </a:extLst>
                </a:gridCol>
                <a:gridCol w="1096177">
                  <a:extLst>
                    <a:ext uri="{9D8B030D-6E8A-4147-A177-3AD203B41FA5}">
                      <a16:colId xmlns:a16="http://schemas.microsoft.com/office/drawing/2014/main" val="1644935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[0,10)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[10, 1e+03)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[1e+03, 1e+04)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[1e+04, 1e+05)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966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85.74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7692.12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70829.39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755026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017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0.25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22.28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210.60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2244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833577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D0A260B9-0402-4D36-A11D-D6AC3C82BBFD}"/>
              </a:ext>
            </a:extLst>
          </p:cNvPr>
          <p:cNvSpPr txBox="1"/>
          <p:nvPr/>
        </p:nvSpPr>
        <p:spPr>
          <a:xfrm>
            <a:off x="914398" y="5308295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Valeurs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théoriques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146D84F4-239E-441C-A079-600F19EA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0618"/>
              </p:ext>
            </p:extLst>
          </p:nvPr>
        </p:nvGraphicFramePr>
        <p:xfrm>
          <a:off x="6291938" y="5667898"/>
          <a:ext cx="3631293" cy="69373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6590831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140184774"/>
                    </a:ext>
                  </a:extLst>
                </a:gridCol>
                <a:gridCol w="1070657">
                  <a:extLst>
                    <a:ext uri="{9D8B030D-6E8A-4147-A177-3AD203B41FA5}">
                      <a16:colId xmlns:a16="http://schemas.microsoft.com/office/drawing/2014/main" val="3597279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[1e+05, 1e+06)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[1e+06, 1e+07)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[1e+07, 24e+07)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21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1798442.58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124486.85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5633.25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57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5347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370.14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16.74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456818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A44CD348-3F27-4B16-9E3F-9CCDC21F4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6929"/>
              </p:ext>
            </p:extLst>
          </p:nvPr>
        </p:nvGraphicFramePr>
        <p:xfrm>
          <a:off x="660886" y="3824462"/>
          <a:ext cx="697548" cy="69983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97548">
                  <a:extLst>
                    <a:ext uri="{9D8B030D-6E8A-4147-A177-3AD203B41FA5}">
                      <a16:colId xmlns:a16="http://schemas.microsoft.com/office/drawing/2014/main" val="3108898439"/>
                    </a:ext>
                  </a:extLst>
                </a:gridCol>
              </a:tblGrid>
              <a:tr h="34556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657383"/>
                  </a:ext>
                </a:extLst>
              </a:tr>
              <a:tr h="17570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133812"/>
                  </a:ext>
                </a:extLst>
              </a:tr>
              <a:tr h="1785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024027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AB60FACC-003D-441B-8385-A019D087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41559"/>
              </p:ext>
            </p:extLst>
          </p:nvPr>
        </p:nvGraphicFramePr>
        <p:xfrm>
          <a:off x="5074096" y="4652755"/>
          <a:ext cx="5182591" cy="69373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8666">
                  <a:extLst>
                    <a:ext uri="{9D8B030D-6E8A-4147-A177-3AD203B41FA5}">
                      <a16:colId xmlns:a16="http://schemas.microsoft.com/office/drawing/2014/main" val="3875791174"/>
                    </a:ext>
                  </a:extLst>
                </a:gridCol>
                <a:gridCol w="1122131">
                  <a:extLst>
                    <a:ext uri="{9D8B030D-6E8A-4147-A177-3AD203B41FA5}">
                      <a16:colId xmlns:a16="http://schemas.microsoft.com/office/drawing/2014/main" val="25972484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21352590"/>
                    </a:ext>
                  </a:extLst>
                </a:gridCol>
                <a:gridCol w="1294494">
                  <a:extLst>
                    <a:ext uri="{9D8B030D-6E8A-4147-A177-3AD203B41FA5}">
                      <a16:colId xmlns:a16="http://schemas.microsoft.com/office/drawing/2014/main" val="3293540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[1e+04, 1e+05)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[1e+05, 1e+06)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[1e+06, 1e+07)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[1e+07, 24e+07)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87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755842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1799990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122438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5363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55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1429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13800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2419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287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330132"/>
                  </a:ext>
                </a:extLst>
              </a:tr>
            </a:tbl>
          </a:graphicData>
        </a:graphic>
      </p:graphicFrame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D1A4EAE4-5E06-40FE-AF89-9F3917CE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19808"/>
              </p:ext>
            </p:extLst>
          </p:nvPr>
        </p:nvGraphicFramePr>
        <p:xfrm>
          <a:off x="1144849" y="4649962"/>
          <a:ext cx="697548" cy="69983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97548">
                  <a:extLst>
                    <a:ext uri="{9D8B030D-6E8A-4147-A177-3AD203B41FA5}">
                      <a16:colId xmlns:a16="http://schemas.microsoft.com/office/drawing/2014/main" val="3108898439"/>
                    </a:ext>
                  </a:extLst>
                </a:gridCol>
              </a:tblGrid>
              <a:tr h="34556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657383"/>
                  </a:ext>
                </a:extLst>
              </a:tr>
              <a:tr h="17570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133812"/>
                  </a:ext>
                </a:extLst>
              </a:tr>
              <a:tr h="1785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024027"/>
                  </a:ext>
                </a:extLst>
              </a:tr>
            </a:tbl>
          </a:graphicData>
        </a:graphic>
      </p:graphicFrame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1E7EEC2E-1910-446C-AF65-8A649A13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55576"/>
              </p:ext>
            </p:extLst>
          </p:nvPr>
        </p:nvGraphicFramePr>
        <p:xfrm>
          <a:off x="1835596" y="4646532"/>
          <a:ext cx="3232150" cy="70016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281">
                  <a:extLst>
                    <a:ext uri="{9D8B030D-6E8A-4147-A177-3AD203B41FA5}">
                      <a16:colId xmlns:a16="http://schemas.microsoft.com/office/drawing/2014/main" val="330157497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502867825"/>
                    </a:ext>
                  </a:extLst>
                </a:gridCol>
                <a:gridCol w="1206555">
                  <a:extLst>
                    <a:ext uri="{9D8B030D-6E8A-4147-A177-3AD203B41FA5}">
                      <a16:colId xmlns:a16="http://schemas.microsoft.com/office/drawing/2014/main" val="366119727"/>
                    </a:ext>
                  </a:extLst>
                </a:gridCol>
              </a:tblGrid>
              <a:tr h="35408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[0,10)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[10, 1e+03)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[1e+03, 1e+04)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112929"/>
                  </a:ext>
                </a:extLst>
              </a:tr>
              <a:tr h="17303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70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71533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70820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616704"/>
                  </a:ext>
                </a:extLst>
              </a:tr>
              <a:tr h="17303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</a:rPr>
                        <a:t>16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220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0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664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Les tests de 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corrélation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14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5306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test Khi-deux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B59F6C-A08C-4394-B7FD-507728DEB8C0}"/>
              </a:ext>
            </a:extLst>
          </p:cNvPr>
          <p:cNvSpPr txBox="1"/>
          <p:nvPr/>
        </p:nvSpPr>
        <p:spPr>
          <a:xfrm>
            <a:off x="1293584" y="2827221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Résultats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8C3DF5-A600-40BF-B874-803F718B976B}"/>
              </a:ext>
            </a:extLst>
          </p:cNvPr>
          <p:cNvSpPr txBox="1"/>
          <p:nvPr/>
        </p:nvSpPr>
        <p:spPr>
          <a:xfrm>
            <a:off x="596898" y="2309801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Variable </a:t>
            </a:r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amount_cat</a:t>
            </a:r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fr-FR" b="1" u="sng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434CA7-5E0C-4D95-9C92-A37320BF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18" y="26523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C40DAE4-037C-45C6-8CDA-80364AF90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05793"/>
              </p:ext>
            </p:extLst>
          </p:nvPr>
        </p:nvGraphicFramePr>
        <p:xfrm>
          <a:off x="3224212" y="3552461"/>
          <a:ext cx="5297170" cy="93245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3947019267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331812323"/>
                    </a:ext>
                  </a:extLst>
                </a:gridCol>
                <a:gridCol w="2157095">
                  <a:extLst>
                    <a:ext uri="{9D8B030D-6E8A-4147-A177-3AD203B41FA5}">
                      <a16:colId xmlns:a16="http://schemas.microsoft.com/office/drawing/2014/main" val="196165753"/>
                    </a:ext>
                  </a:extLst>
                </a:gridCol>
              </a:tblGrid>
              <a:tr h="46622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X-squared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Df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P-value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75555"/>
                  </a:ext>
                </a:extLst>
              </a:tr>
              <a:tr h="46622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17488.267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&lt;2.22044604925031e-16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319123"/>
                  </a:ext>
                </a:extLst>
              </a:tr>
            </a:tbl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C1885A0F-52D5-4E12-95D3-32A2D2FA5C7E}"/>
              </a:ext>
            </a:extLst>
          </p:cNvPr>
          <p:cNvSpPr txBox="1"/>
          <p:nvPr/>
        </p:nvSpPr>
        <p:spPr>
          <a:xfrm>
            <a:off x="1293584" y="5045159"/>
            <a:ext cx="1036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Conclusions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p value est très petite on peut accepter l’hypothèse nulle. IsFraud est corrélée avec </a:t>
            </a:r>
            <a:r>
              <a:rPr lang="fr-FR" sz="1800" dirty="0" err="1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amount_cat</a:t>
            </a:r>
            <a:r>
              <a:rPr lang="fr-F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497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Les tests de 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corrélation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15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5306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test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Anova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C9C5E276-0F24-44A8-A669-00D07D7AF54C}"/>
              </a:ext>
            </a:extLst>
          </p:cNvPr>
          <p:cNvSpPr txBox="1"/>
          <p:nvPr/>
        </p:nvSpPr>
        <p:spPr>
          <a:xfrm>
            <a:off x="1070880" y="1827220"/>
            <a:ext cx="1082539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fr-FR" dirty="0">
              <a:latin typeface="Bahnschrift Light SemiCondensed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fr-FR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fr-F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fr-F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fr-FR" sz="1800" dirty="0" err="1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Anova</a:t>
            </a:r>
            <a:r>
              <a:rPr lang="fr-F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ou l’analyse de la variance (ANOVA) compare la variation entre observations à l’intérieur de chaque groupe à la variation entre les groupes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3E9DA82-EE43-4415-A3A8-E2671421C694}"/>
                  </a:ext>
                </a:extLst>
              </p:cNvPr>
              <p:cNvSpPr txBox="1"/>
              <p:nvPr/>
            </p:nvSpPr>
            <p:spPr>
              <a:xfrm>
                <a:off x="1893840" y="3669582"/>
                <a:ext cx="9376140" cy="1798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il y a une dépendance entre la variable quantitative amount et la variable qualitative fraude</a:t>
                </a: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c’est-à-dire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µ</m:t>
                        </m:r>
                      </m:e>
                      <m:sub>
                        <m:r>
                          <a:rPr lang="fr-FR" i="1"/>
                          <m:t>1</m:t>
                        </m:r>
                      </m:sub>
                    </m:sSub>
                    <m:r>
                      <a:rPr lang="fr-FR" i="1"/>
                      <m:t>=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µ</m:t>
                        </m:r>
                      </m:e>
                      <m:sub>
                        <m:r>
                          <a:rPr lang="fr-FR" i="1"/>
                          <m:t>2</m:t>
                        </m:r>
                      </m:sub>
                    </m:sSub>
                    <m:r>
                      <a:rPr lang="fr-FR" i="1"/>
                      <m:t>=…=µ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il y a indépendance entre la variable quantitative amount et la variable qualitative fraude. C’est à dire</a:t>
                </a:r>
                <a:r>
                  <a:rPr lang="ar-MA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/>
                      <m:t>Ǝ </m:t>
                    </m:r>
                    <m:r>
                      <a:rPr lang="fr-FR" i="1"/>
                      <m:t>𝑗</m:t>
                    </m:r>
                    <m:r>
                      <a:rPr lang="fr-FR" i="1"/>
                      <m:t>,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µ</m:t>
                        </m:r>
                      </m:e>
                      <m:sub>
                        <m:r>
                          <a:rPr lang="fr-FR" i="1"/>
                          <m:t>𝑗</m:t>
                        </m:r>
                      </m:sub>
                    </m:sSub>
                    <m:r>
                      <a:rPr lang="fr-FR" i="1"/>
                      <m:t>≠µ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3E9DA82-EE43-4415-A3A8-E2671421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840" y="3669582"/>
                <a:ext cx="9376140" cy="1798056"/>
              </a:xfrm>
              <a:prstGeom prst="rect">
                <a:avLst/>
              </a:prstGeom>
              <a:blipFill>
                <a:blip r:embed="rId3"/>
                <a:stretch>
                  <a:fillRect l="-585" t="-1695" b="-33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DACE8EF3-5DF9-446A-A565-5A923FF82777}"/>
              </a:ext>
            </a:extLst>
          </p:cNvPr>
          <p:cNvSpPr txBox="1"/>
          <p:nvPr/>
        </p:nvSpPr>
        <p:spPr>
          <a:xfrm>
            <a:off x="1070880" y="2836091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Variable amount</a:t>
            </a:r>
            <a:endParaRPr lang="en-US" dirty="0">
              <a:latin typeface="Bahnschrift Light SemiCondensed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531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Les tests de </a:t>
            </a:r>
            <a:r>
              <a:rPr lang="fr-FR" sz="2800" b="1" dirty="0">
                <a:solidFill>
                  <a:schemeClr val="bg1"/>
                </a:solidFill>
                <a:latin typeface="+mj-lt"/>
              </a:rPr>
              <a:t>corrélation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lide Number Placeholder 13">
                <a:extLst>
                  <a:ext uri="{FF2B5EF4-FFF2-40B4-BE49-F238E27FC236}">
                    <a16:creationId xmlns:a16="http://schemas.microsoft.com/office/drawing/2014/main" id="{68A9A9D7-8C1B-4354-921B-10E5BF7470D7}"/>
                  </a:ext>
                </a:extLst>
              </p:cNvPr>
              <p:cNvSpPr>
                <a:spLocks noGrp="1"/>
              </p:cNvSpPr>
              <p:nvPr>
                <p:ph type="sldNum" sz="quarter" idx="12"/>
              </p:nvPr>
            </p:nvSpPr>
            <p:spPr>
              <a:xfrm>
                <a:off x="7206345" y="4746654"/>
                <a:ext cx="2023593" cy="702951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𝐶𝑀𝑅</m:t>
                      </m:r>
                      <m:r>
                        <a:rPr lang="fr-FR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𝑆𝐶𝑅</m:t>
                          </m:r>
                        </m:num>
                        <m:den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fr-FR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Slide Number Placeholder 13">
                <a:extLst>
                  <a:ext uri="{FF2B5EF4-FFF2-40B4-BE49-F238E27FC236}">
                    <a16:creationId xmlns:a16="http://schemas.microsoft.com/office/drawing/2014/main" id="{68A9A9D7-8C1B-4354-921B-10E5BF747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ldNum" sz="quarter" idx="12"/>
              </p:nvPr>
            </p:nvSpPr>
            <p:spPr>
              <a:xfrm>
                <a:off x="7206345" y="4746654"/>
                <a:ext cx="2023593" cy="7029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5306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test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Anova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C9C5E276-0F24-44A8-A669-00D07D7AF54C}"/>
              </a:ext>
            </a:extLst>
          </p:cNvPr>
          <p:cNvSpPr txBox="1"/>
          <p:nvPr/>
        </p:nvSpPr>
        <p:spPr>
          <a:xfrm>
            <a:off x="1020760" y="1906521"/>
            <a:ext cx="108253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Avec la </a:t>
            </a:r>
            <a:r>
              <a:rPr lang="en-US" dirty="0" err="1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ligne</a:t>
            </a:r>
            <a:r>
              <a:rPr lang="en-US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code </a:t>
            </a:r>
            <a:r>
              <a:rPr lang="en-US" dirty="0" err="1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suivante</a:t>
            </a:r>
            <a:r>
              <a:rPr lang="en-US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 </a:t>
            </a:r>
            <a:r>
              <a:rPr lang="fr-F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fit &lt;- aov(amount ~ isFraud, data = data)</a:t>
            </a:r>
          </a:p>
          <a:p>
            <a:r>
              <a:rPr lang="fr-FR" dirty="0">
                <a:solidFill>
                  <a:srgbClr val="000000"/>
                </a:solidFill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obtient les résultats suivant</a:t>
            </a:r>
            <a:r>
              <a:rPr lang="en-US" dirty="0"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dirty="0">
              <a:latin typeface="Bahnschrift Light SemiCondensed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35480474-FB1F-4E6D-8995-5F1FBE6C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23933"/>
              </p:ext>
            </p:extLst>
          </p:nvPr>
        </p:nvGraphicFramePr>
        <p:xfrm>
          <a:off x="2041224" y="3434517"/>
          <a:ext cx="9000155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031">
                  <a:extLst>
                    <a:ext uri="{9D8B030D-6E8A-4147-A177-3AD203B41FA5}">
                      <a16:colId xmlns:a16="http://schemas.microsoft.com/office/drawing/2014/main" val="3934375371"/>
                    </a:ext>
                  </a:extLst>
                </a:gridCol>
                <a:gridCol w="1800031">
                  <a:extLst>
                    <a:ext uri="{9D8B030D-6E8A-4147-A177-3AD203B41FA5}">
                      <a16:colId xmlns:a16="http://schemas.microsoft.com/office/drawing/2014/main" val="2004478351"/>
                    </a:ext>
                  </a:extLst>
                </a:gridCol>
                <a:gridCol w="1800031">
                  <a:extLst>
                    <a:ext uri="{9D8B030D-6E8A-4147-A177-3AD203B41FA5}">
                      <a16:colId xmlns:a16="http://schemas.microsoft.com/office/drawing/2014/main" val="1656639209"/>
                    </a:ext>
                  </a:extLst>
                </a:gridCol>
                <a:gridCol w="1800031">
                  <a:extLst>
                    <a:ext uri="{9D8B030D-6E8A-4147-A177-3AD203B41FA5}">
                      <a16:colId xmlns:a16="http://schemas.microsoft.com/office/drawing/2014/main" val="530463667"/>
                    </a:ext>
                  </a:extLst>
                </a:gridCol>
                <a:gridCol w="1800031">
                  <a:extLst>
                    <a:ext uri="{9D8B030D-6E8A-4147-A177-3AD203B41FA5}">
                      <a16:colId xmlns:a16="http://schemas.microsoft.com/office/drawing/2014/main" val="336834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Sq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value     </a:t>
                      </a:r>
                      <a:r>
                        <a:rPr lang="en-US" dirty="0" err="1"/>
                        <a:t>Pr</a:t>
                      </a:r>
                      <a:r>
                        <a:rPr lang="en-US" dirty="0"/>
                        <a:t>&gt;(F)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5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IsFraud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1.090+e16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1.090e+16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13902     &lt; 2e-16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2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Residuels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2770407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2.173e+18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7.842e+11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1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D182A14-58E6-42C4-8165-5059E43FF27B}"/>
                  </a:ext>
                </a:extLst>
              </p:cNvPr>
              <p:cNvSpPr txBox="1"/>
              <p:nvPr/>
            </p:nvSpPr>
            <p:spPr>
              <a:xfrm>
                <a:off x="5671458" y="4619727"/>
                <a:ext cx="1291772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fr-FR" i="1" smtClean="0"/>
                          </m:ctrlPr>
                        </m:naryPr>
                        <m:sub>
                          <m:r>
                            <a:rPr lang="fr-FR" i="1"/>
                            <m:t>𝑗</m:t>
                          </m:r>
                          <m:r>
                            <a:rPr lang="fr-FR" i="1"/>
                            <m:t>=1</m:t>
                          </m:r>
                        </m:sub>
                        <m:sup>
                          <m:r>
                            <a:rPr lang="fr-FR" i="1"/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i="1"/>
                              </m:ctrlPr>
                            </m:naryPr>
                            <m:sub>
                              <m:r>
                                <a:rPr lang="fr-FR" i="1"/>
                                <m:t>𝑖</m:t>
                              </m:r>
                              <m:r>
                                <a:rPr lang="fr-FR" i="1"/>
                                <m:t>=1</m:t>
                              </m:r>
                            </m:sub>
                            <m:sup>
                              <m:r>
                                <a:rPr lang="fr-FR" i="1"/>
                                <m:t>𝑛𝑗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i="1"/>
                                  </m:ctrlPr>
                                </m:sSupPr>
                                <m:e>
                                  <m:r>
                                    <a:rPr lang="fr-FR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i="1"/>
                                      </m:ctrlPr>
                                    </m:sSubPr>
                                    <m:e>
                                      <m:r>
                                        <a:rPr lang="fr-FR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/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fr-FR" i="1"/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i="1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/>
                                          </m:ctrlPr>
                                        </m:sSubPr>
                                        <m:e>
                                          <m:r>
                                            <a:rPr lang="fr-FR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/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i="1"/>
                                    <m:t>)</m:t>
                                  </m:r>
                                </m:e>
                                <m:sup>
                                  <m:r>
                                    <a:rPr lang="fr-FR" i="1"/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D182A14-58E6-42C4-8165-5059E43FF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8" y="4619727"/>
                <a:ext cx="1291772" cy="910699"/>
              </a:xfrm>
              <a:prstGeom prst="rect">
                <a:avLst/>
              </a:prstGeom>
              <a:blipFill>
                <a:blip r:embed="rId4"/>
                <a:stretch>
                  <a:fillRect r="-33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C043A25-AD56-4442-8579-972BD931FB53}"/>
                  </a:ext>
                </a:extLst>
              </p:cNvPr>
              <p:cNvSpPr txBox="1"/>
              <p:nvPr/>
            </p:nvSpPr>
            <p:spPr>
              <a:xfrm>
                <a:off x="5472540" y="2563928"/>
                <a:ext cx="2125028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𝑆𝐶𝐸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C043A25-AD56-4442-8579-972BD931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40" y="2563928"/>
                <a:ext cx="2125028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A152BA7-77AB-4EBC-AEF1-4D261DA008C4}"/>
                  </a:ext>
                </a:extLst>
              </p:cNvPr>
              <p:cNvSpPr txBox="1"/>
              <p:nvPr/>
            </p:nvSpPr>
            <p:spPr>
              <a:xfrm>
                <a:off x="7588257" y="2702416"/>
                <a:ext cx="1553028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𝑆𝐶𝐸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A152BA7-77AB-4EBC-AEF1-4D261DA0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57" y="2702416"/>
                <a:ext cx="1553028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22DE2860-177D-43EF-A412-6138B744D725}"/>
              </a:ext>
            </a:extLst>
          </p:cNvPr>
          <p:cNvSpPr txBox="1"/>
          <p:nvPr/>
        </p:nvSpPr>
        <p:spPr>
          <a:xfrm>
            <a:off x="1360607" y="5427738"/>
            <a:ext cx="1036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Conclusions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p value est très petite on peut accepter l’hypothèse nulle. IsFraud est corrélée avec amount</a:t>
            </a:r>
            <a:endParaRPr lang="fr-F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14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Problématique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1CC77B-505E-40E7-A245-2DAC0B04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4" y="542422"/>
            <a:ext cx="410577" cy="4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987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La base de données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3</a:t>
            </a:fld>
            <a:endParaRPr lang="en-US"/>
          </a:p>
        </p:txBody>
      </p:sp>
      <p:sp>
        <p:nvSpPr>
          <p:cNvPr id="80" name="TextBox 64">
            <a:extLst>
              <a:ext uri="{FF2B5EF4-FFF2-40B4-BE49-F238E27FC236}">
                <a16:creationId xmlns:a16="http://schemas.microsoft.com/office/drawing/2014/main" id="{9C595B26-B197-4000-A62C-F5D6A4BFCFC2}"/>
              </a:ext>
            </a:extLst>
          </p:cNvPr>
          <p:cNvSpPr txBox="1"/>
          <p:nvPr/>
        </p:nvSpPr>
        <p:spPr>
          <a:xfrm>
            <a:off x="1127123" y="1235934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collecte des données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8BCA2B-9A40-4C86-968F-C0477484ABD4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49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La base de données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4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ABD719-F946-44DB-A02C-C34EB3C5A260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FB0641DE-D640-4198-BC78-07608FC71A6A}"/>
              </a:ext>
            </a:extLst>
          </p:cNvPr>
          <p:cNvSpPr txBox="1"/>
          <p:nvPr/>
        </p:nvSpPr>
        <p:spPr>
          <a:xfrm>
            <a:off x="1127123" y="1230102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des variables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5AA25FD-97A7-4496-8068-ADFC56441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555523"/>
              </p:ext>
            </p:extLst>
          </p:nvPr>
        </p:nvGraphicFramePr>
        <p:xfrm>
          <a:off x="-128336" y="2022532"/>
          <a:ext cx="7144084" cy="38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DDF99295-97C3-4238-A5A8-9213FAD5E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014786"/>
              </p:ext>
            </p:extLst>
          </p:nvPr>
        </p:nvGraphicFramePr>
        <p:xfrm>
          <a:off x="5606717" y="2022532"/>
          <a:ext cx="7144084" cy="38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372624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La base de données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5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ABD719-F946-44DB-A02C-C34EB3C5A260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FB0641DE-D640-4198-BC78-07608FC71A6A}"/>
              </a:ext>
            </a:extLst>
          </p:cNvPr>
          <p:cNvSpPr txBox="1"/>
          <p:nvPr/>
        </p:nvSpPr>
        <p:spPr>
          <a:xfrm>
            <a:off x="1127123" y="1230102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des variables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5AA25FD-97A7-4496-8068-ADFC56441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983081"/>
              </p:ext>
            </p:extLst>
          </p:nvPr>
        </p:nvGraphicFramePr>
        <p:xfrm>
          <a:off x="-128336" y="2022532"/>
          <a:ext cx="7144084" cy="389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BEE6FF30-1BB4-443E-8FA4-CC40D633B94F}"/>
              </a:ext>
            </a:extLst>
          </p:cNvPr>
          <p:cNvGrpSpPr/>
          <p:nvPr/>
        </p:nvGrpSpPr>
        <p:grpSpPr>
          <a:xfrm>
            <a:off x="6547138" y="2023589"/>
            <a:ext cx="5263240" cy="2559544"/>
            <a:chOff x="6547138" y="2023589"/>
            <a:chExt cx="5263240" cy="2559544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F5ECD63-4FC1-41E2-8AE8-4251F7FAA4A0}"/>
                </a:ext>
              </a:extLst>
            </p:cNvPr>
            <p:cNvSpPr/>
            <p:nvPr/>
          </p:nvSpPr>
          <p:spPr>
            <a:xfrm rot="21600000">
              <a:off x="7059563" y="2023589"/>
              <a:ext cx="4750815" cy="1228768"/>
            </a:xfrm>
            <a:custGeom>
              <a:avLst/>
              <a:gdLst>
                <a:gd name="connsiteX0" fmla="*/ 0 w 4750815"/>
                <a:gd name="connsiteY0" fmla="*/ 0 h 1228766"/>
                <a:gd name="connsiteX1" fmla="*/ 4136432 w 4750815"/>
                <a:gd name="connsiteY1" fmla="*/ 0 h 1228766"/>
                <a:gd name="connsiteX2" fmla="*/ 4750815 w 4750815"/>
                <a:gd name="connsiteY2" fmla="*/ 614383 h 1228766"/>
                <a:gd name="connsiteX3" fmla="*/ 4136432 w 4750815"/>
                <a:gd name="connsiteY3" fmla="*/ 1228766 h 1228766"/>
                <a:gd name="connsiteX4" fmla="*/ 0 w 4750815"/>
                <a:gd name="connsiteY4" fmla="*/ 1228766 h 1228766"/>
                <a:gd name="connsiteX5" fmla="*/ 0 w 4750815"/>
                <a:gd name="connsiteY5" fmla="*/ 0 h 12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0815" h="1228766">
                  <a:moveTo>
                    <a:pt x="4750815" y="1228765"/>
                  </a:moveTo>
                  <a:lnTo>
                    <a:pt x="614383" y="1228765"/>
                  </a:lnTo>
                  <a:lnTo>
                    <a:pt x="0" y="614383"/>
                  </a:lnTo>
                  <a:lnTo>
                    <a:pt x="614383" y="1"/>
                  </a:lnTo>
                  <a:lnTo>
                    <a:pt x="4750815" y="1"/>
                  </a:lnTo>
                  <a:lnTo>
                    <a:pt x="4750815" y="1228765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759122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kern="1200">
                  <a:solidFill>
                    <a:schemeClr val="tx1"/>
                  </a:solidFill>
                </a:rPr>
                <a:t>isFraud ( boolean )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>
                  <a:solidFill>
                    <a:schemeClr val="tx1"/>
                  </a:solidFill>
                </a:rPr>
                <a:t>Transactions effectuées par les agents frauduleux au sein de la simulation.</a:t>
              </a:r>
              <a:endParaRPr lang="fr-FR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8CC3901-F39B-4376-8E04-28C170120835}"/>
                </a:ext>
              </a:extLst>
            </p:cNvPr>
            <p:cNvSpPr/>
            <p:nvPr/>
          </p:nvSpPr>
          <p:spPr>
            <a:xfrm>
              <a:off x="6547138" y="2125547"/>
              <a:ext cx="1024851" cy="10248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6DD5B32-BE07-4CD8-98A8-242037FDDCCA}"/>
                </a:ext>
              </a:extLst>
            </p:cNvPr>
            <p:cNvSpPr/>
            <p:nvPr/>
          </p:nvSpPr>
          <p:spPr>
            <a:xfrm rot="21600000">
              <a:off x="7059563" y="3558281"/>
              <a:ext cx="4750815" cy="1024852"/>
            </a:xfrm>
            <a:custGeom>
              <a:avLst/>
              <a:gdLst>
                <a:gd name="connsiteX0" fmla="*/ 0 w 4750815"/>
                <a:gd name="connsiteY0" fmla="*/ 0 h 1024851"/>
                <a:gd name="connsiteX1" fmla="*/ 4238390 w 4750815"/>
                <a:gd name="connsiteY1" fmla="*/ 0 h 1024851"/>
                <a:gd name="connsiteX2" fmla="*/ 4750815 w 4750815"/>
                <a:gd name="connsiteY2" fmla="*/ 512426 h 1024851"/>
                <a:gd name="connsiteX3" fmla="*/ 4238390 w 4750815"/>
                <a:gd name="connsiteY3" fmla="*/ 1024851 h 1024851"/>
                <a:gd name="connsiteX4" fmla="*/ 0 w 4750815"/>
                <a:gd name="connsiteY4" fmla="*/ 1024851 h 1024851"/>
                <a:gd name="connsiteX5" fmla="*/ 0 w 4750815"/>
                <a:gd name="connsiteY5" fmla="*/ 0 h 102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0815" h="1024851">
                  <a:moveTo>
                    <a:pt x="4750815" y="1024850"/>
                  </a:moveTo>
                  <a:lnTo>
                    <a:pt x="512425" y="1024850"/>
                  </a:lnTo>
                  <a:lnTo>
                    <a:pt x="0" y="512425"/>
                  </a:lnTo>
                  <a:lnTo>
                    <a:pt x="512425" y="1"/>
                  </a:lnTo>
                  <a:lnTo>
                    <a:pt x="4750815" y="1"/>
                  </a:lnTo>
                  <a:lnTo>
                    <a:pt x="4750815" y="1024850"/>
                  </a:ln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708144" tIns="60961" rIns="113792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 err="1">
                  <a:solidFill>
                    <a:schemeClr val="tx1"/>
                  </a:solidFill>
                </a:rPr>
                <a:t>isFlaggedFraud</a:t>
              </a:r>
              <a:r>
                <a:rPr lang="fr-FR" sz="1600" b="1" kern="1200" dirty="0">
                  <a:solidFill>
                    <a:schemeClr val="tx1"/>
                  </a:solidFill>
                </a:rPr>
                <a:t> ( </a:t>
              </a:r>
              <a:r>
                <a:rPr lang="fr-FR" sz="1600" b="1" kern="1200" dirty="0" err="1">
                  <a:solidFill>
                    <a:schemeClr val="tx1"/>
                  </a:solidFill>
                </a:rPr>
                <a:t>boolean</a:t>
              </a:r>
              <a:r>
                <a:rPr lang="fr-FR" sz="1600" b="1" kern="1200" dirty="0">
                  <a:solidFill>
                    <a:schemeClr val="tx1"/>
                  </a:solidFill>
                </a:rPr>
                <a:t> )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>
                  <a:solidFill>
                    <a:schemeClr val="tx1"/>
                  </a:solidFill>
                </a:rPr>
                <a:t>La transaction est signalée comme frauduleuse, si le transfert est de plus de 200 000 de devise locale</a:t>
              </a:r>
              <a:endParaRPr lang="fr-FR" sz="16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54D6AD6-EF35-4090-AB38-FAC1C42A4AD4}"/>
                </a:ext>
              </a:extLst>
            </p:cNvPr>
            <p:cNvSpPr/>
            <p:nvPr/>
          </p:nvSpPr>
          <p:spPr>
            <a:xfrm>
              <a:off x="6554148" y="3548341"/>
              <a:ext cx="1024851" cy="10248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6465BA0D-6B43-4366-B61F-334489D02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97" y="3788767"/>
            <a:ext cx="639184" cy="5638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22F5E8B-75B1-4EDF-BE1F-EE7B56E70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97" y="2346159"/>
            <a:ext cx="652876" cy="6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89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Exploration des données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6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des variables </a:t>
            </a:r>
          </a:p>
        </p:txBody>
      </p:sp>
    </p:spTree>
    <p:extLst>
      <p:ext uri="{BB962C8B-B14F-4D97-AF65-F5344CB8AC3E}">
        <p14:creationId xmlns:p14="http://schemas.microsoft.com/office/powerpoint/2010/main" val="2852538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Exploration des données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7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transactions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frauduleuses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4F68007-7024-41FC-8B8F-B521FD0037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3" y="2029751"/>
            <a:ext cx="2289845" cy="11743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15F824-8E55-4F62-841A-9D18D3069CF8}"/>
              </a:ext>
            </a:extLst>
          </p:cNvPr>
          <p:cNvSpPr txBox="1"/>
          <p:nvPr/>
        </p:nvSpPr>
        <p:spPr>
          <a:xfrm>
            <a:off x="4184339" y="2309044"/>
            <a:ext cx="688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nombre de transactions   = 6 362 604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distribution des variables = problème des données déséquilibrées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EF0E5-46CA-4666-B4FD-814896956333}"/>
              </a:ext>
            </a:extLst>
          </p:cNvPr>
          <p:cNvSpPr/>
          <p:nvPr/>
        </p:nvSpPr>
        <p:spPr>
          <a:xfrm rot="16200000">
            <a:off x="1532266" y="3412937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5575C0D7-126A-4B7A-B104-0B179B4BCFC3}"/>
              </a:ext>
            </a:extLst>
          </p:cNvPr>
          <p:cNvSpPr txBox="1"/>
          <p:nvPr/>
        </p:nvSpPr>
        <p:spPr>
          <a:xfrm>
            <a:off x="1127123" y="3347665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Corrélation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“type” is “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isFraud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0A6D5D-4E41-4710-89AA-DDB8DD7B4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640" y="3532331"/>
            <a:ext cx="3590923" cy="316881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862C4E4-6CA0-428D-B4BA-96BCD1A72A66}"/>
              </a:ext>
            </a:extLst>
          </p:cNvPr>
          <p:cNvSpPr txBox="1"/>
          <p:nvPr/>
        </p:nvSpPr>
        <p:spPr>
          <a:xfrm>
            <a:off x="1094872" y="4335405"/>
            <a:ext cx="4797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fraude ne produit que si la transaction est TRANSFER ou CASH-OUT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Nous prenons que ces deux cas pour augmenter l’efficacité du modèle</a:t>
            </a:r>
          </a:p>
        </p:txBody>
      </p:sp>
    </p:spTree>
    <p:extLst>
      <p:ext uri="{BB962C8B-B14F-4D97-AF65-F5344CB8AC3E}">
        <p14:creationId xmlns:p14="http://schemas.microsoft.com/office/powerpoint/2010/main" val="31827041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Exploration des données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8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Pertinence de “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isFlaggedFraud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0CFC7C-B138-44B7-B499-54F0980B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10" y="1969224"/>
            <a:ext cx="3064784" cy="272481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DBF94EC-5160-405D-9CC0-0547966FA5A1}"/>
              </a:ext>
            </a:extLst>
          </p:cNvPr>
          <p:cNvSpPr/>
          <p:nvPr/>
        </p:nvSpPr>
        <p:spPr>
          <a:xfrm>
            <a:off x="3394734" y="3521888"/>
            <a:ext cx="423987" cy="108171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4F01452-72CA-449A-BBE4-AF3E3BAFDAC4}"/>
              </a:ext>
            </a:extLst>
          </p:cNvPr>
          <p:cNvSpPr txBox="1"/>
          <p:nvPr/>
        </p:nvSpPr>
        <p:spPr>
          <a:xfrm>
            <a:off x="1079210" y="4965590"/>
            <a:ext cx="3545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données comportent plus</a:t>
            </a:r>
          </a:p>
          <a:p>
            <a:r>
              <a:rPr lang="fr-FR" sz="2000" dirty="0"/>
              <a:t> de 2 millions transactions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4B982EE-4DCD-441A-B1BB-BDC1D19CCDB4}"/>
              </a:ext>
            </a:extLst>
          </p:cNvPr>
          <p:cNvSpPr txBox="1"/>
          <p:nvPr/>
        </p:nvSpPr>
        <p:spPr>
          <a:xfrm>
            <a:off x="612664" y="5820039"/>
            <a:ext cx="494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La variable « </a:t>
            </a:r>
            <a:r>
              <a:rPr lang="fr-FR" sz="2000" dirty="0" err="1"/>
              <a:t>isFlaggedFraud</a:t>
            </a:r>
            <a:r>
              <a:rPr lang="fr-FR" sz="2000" dirty="0"/>
              <a:t> » dans le modèle</a:t>
            </a:r>
          </a:p>
        </p:txBody>
      </p:sp>
      <p:sp>
        <p:nvSpPr>
          <p:cNvPr id="50" name="Signe de multiplication 49">
            <a:extLst>
              <a:ext uri="{FF2B5EF4-FFF2-40B4-BE49-F238E27FC236}">
                <a16:creationId xmlns:a16="http://schemas.microsoft.com/office/drawing/2014/main" id="{31A92B7B-7605-4140-A2E6-9A6C174093EA}"/>
              </a:ext>
            </a:extLst>
          </p:cNvPr>
          <p:cNvSpPr/>
          <p:nvPr/>
        </p:nvSpPr>
        <p:spPr>
          <a:xfrm>
            <a:off x="2181437" y="5559440"/>
            <a:ext cx="1222654" cy="9213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6458CA0D-39D5-4377-98EF-C0EB5910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18" y="4197395"/>
            <a:ext cx="3529684" cy="230499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7B2813A-D126-4631-85D1-F1D7D2AB8BB4}"/>
              </a:ext>
            </a:extLst>
          </p:cNvPr>
          <p:cNvSpPr/>
          <p:nvPr/>
        </p:nvSpPr>
        <p:spPr>
          <a:xfrm rot="16200000">
            <a:off x="6935161" y="1200333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64">
            <a:extLst>
              <a:ext uri="{FF2B5EF4-FFF2-40B4-BE49-F238E27FC236}">
                <a16:creationId xmlns:a16="http://schemas.microsoft.com/office/drawing/2014/main" id="{1FE28F60-1B3C-4DE2-8A6C-C97BBBCBED11}"/>
              </a:ext>
            </a:extLst>
          </p:cNvPr>
          <p:cNvSpPr txBox="1"/>
          <p:nvPr/>
        </p:nvSpPr>
        <p:spPr>
          <a:xfrm>
            <a:off x="6530018" y="1135061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fréquence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“Step”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996E1CA2-EBFA-4B85-B1B4-489C45556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18" y="1856474"/>
            <a:ext cx="3529684" cy="22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9" grpId="0"/>
      <p:bldP spid="50" grpId="0" animBg="1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58773"/>
            <a:ext cx="5743576" cy="68103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Exploration des données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6128085" y="675482"/>
            <a:ext cx="6096000" cy="2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9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91087-C13F-4CD5-82CC-C3D442E41749}"/>
              </a:ext>
            </a:extLst>
          </p:cNvPr>
          <p:cNvSpPr/>
          <p:nvPr/>
        </p:nvSpPr>
        <p:spPr>
          <a:xfrm rot="16200000">
            <a:off x="1532266" y="1295374"/>
            <a:ext cx="73819" cy="884105"/>
          </a:xfrm>
          <a:prstGeom prst="rect">
            <a:avLst/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64">
            <a:extLst>
              <a:ext uri="{FF2B5EF4-FFF2-40B4-BE49-F238E27FC236}">
                <a16:creationId xmlns:a16="http://schemas.microsoft.com/office/drawing/2014/main" id="{89C390F9-177E-48F8-845E-6385A6702487}"/>
              </a:ext>
            </a:extLst>
          </p:cNvPr>
          <p:cNvSpPr txBox="1"/>
          <p:nvPr/>
        </p:nvSpPr>
        <p:spPr>
          <a:xfrm>
            <a:off x="1127123" y="1230102"/>
            <a:ext cx="8559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fréquence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“Step”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8C25F31-2E33-451B-9C25-78164A7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1BC-31CA-4232-BB1F-24ADDA81153E}" type="datetime1">
              <a:rPr lang="en-US" smtClean="0"/>
              <a:t>5/1/2021</a:t>
            </a:fld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711A049-36CB-44D9-9916-2630319F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84" y="2231124"/>
            <a:ext cx="3221231" cy="3931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5A83069-FA9B-478A-9EE3-8FB5B5B09270}"/>
              </a:ext>
            </a:extLst>
          </p:cNvPr>
          <p:cNvSpPr txBox="1"/>
          <p:nvPr/>
        </p:nvSpPr>
        <p:spPr>
          <a:xfrm>
            <a:off x="1253251" y="2555796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Transactions frauduleuses</a:t>
            </a:r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0658DA1B-388C-42D9-90CE-2C2B250B5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41472"/>
              </p:ext>
            </p:extLst>
          </p:nvPr>
        </p:nvGraphicFramePr>
        <p:xfrm>
          <a:off x="1276885" y="3065134"/>
          <a:ext cx="457552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1939">
                  <a:extLst>
                    <a:ext uri="{9D8B030D-6E8A-4147-A177-3AD203B41FA5}">
                      <a16:colId xmlns:a16="http://schemas.microsoft.com/office/drawing/2014/main" val="3228943073"/>
                    </a:ext>
                  </a:extLst>
                </a:gridCol>
                <a:gridCol w="3353589">
                  <a:extLst>
                    <a:ext uri="{9D8B030D-6E8A-4147-A177-3AD203B41FA5}">
                      <a16:colId xmlns:a16="http://schemas.microsoft.com/office/drawing/2014/main" val="392169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1.467967e+06 </a:t>
                      </a:r>
                      <a:endParaRPr lang="it-IT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1.000000e+07 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9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0.000000e+00 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52027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13FA3C16-A232-42FF-896C-93EF244FA643}"/>
              </a:ext>
            </a:extLst>
          </p:cNvPr>
          <p:cNvSpPr txBox="1"/>
          <p:nvPr/>
        </p:nvSpPr>
        <p:spPr>
          <a:xfrm>
            <a:off x="1127123" y="2046458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Descriptions statistiques des montants transférés</a:t>
            </a:r>
          </a:p>
        </p:txBody>
      </p:sp>
      <p:graphicFrame>
        <p:nvGraphicFramePr>
          <p:cNvPr id="38" name="Tableau 21">
            <a:extLst>
              <a:ext uri="{FF2B5EF4-FFF2-40B4-BE49-F238E27FC236}">
                <a16:creationId xmlns:a16="http://schemas.microsoft.com/office/drawing/2014/main" id="{82FF406A-CCCA-4479-9B67-447F3F429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06706"/>
              </p:ext>
            </p:extLst>
          </p:nvPr>
        </p:nvGraphicFramePr>
        <p:xfrm>
          <a:off x="1276885" y="4742274"/>
          <a:ext cx="457552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1939">
                  <a:extLst>
                    <a:ext uri="{9D8B030D-6E8A-4147-A177-3AD203B41FA5}">
                      <a16:colId xmlns:a16="http://schemas.microsoft.com/office/drawing/2014/main" val="3228943073"/>
                    </a:ext>
                  </a:extLst>
                </a:gridCol>
                <a:gridCol w="3353589">
                  <a:extLst>
                    <a:ext uri="{9D8B030D-6E8A-4147-A177-3AD203B41FA5}">
                      <a16:colId xmlns:a16="http://schemas.microsoft.com/office/drawing/2014/main" val="392169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3.141155e+05 	</a:t>
                      </a:r>
                      <a:r>
                        <a:rPr lang="it-IT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6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9.244552e+07 	 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9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1.000000e-02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52027"/>
                  </a:ext>
                </a:extLst>
              </a:tr>
            </a:tbl>
          </a:graphicData>
        </a:graphic>
      </p:graphicFrame>
      <p:sp>
        <p:nvSpPr>
          <p:cNvPr id="39" name="ZoneTexte 38">
            <a:extLst>
              <a:ext uri="{FF2B5EF4-FFF2-40B4-BE49-F238E27FC236}">
                <a16:creationId xmlns:a16="http://schemas.microsoft.com/office/drawing/2014/main" id="{046E4EC0-D34A-485B-B01A-AE820BDA26D1}"/>
              </a:ext>
            </a:extLst>
          </p:cNvPr>
          <p:cNvSpPr txBox="1"/>
          <p:nvPr/>
        </p:nvSpPr>
        <p:spPr>
          <a:xfrm>
            <a:off x="1216459" y="4284761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Transactions non frauduleuses</a:t>
            </a:r>
          </a:p>
        </p:txBody>
      </p:sp>
    </p:spTree>
    <p:extLst>
      <p:ext uri="{BB962C8B-B14F-4D97-AF65-F5344CB8AC3E}">
        <p14:creationId xmlns:p14="http://schemas.microsoft.com/office/powerpoint/2010/main" val="13573411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1300</Words>
  <Application>Microsoft Office PowerPoint</Application>
  <PresentationFormat>Grand écran</PresentationFormat>
  <Paragraphs>319</Paragraphs>
  <Slides>16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Bahnschrift</vt:lpstr>
      <vt:lpstr>Bahnschrift Light SemiCondensed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Manar BELMOUDDEN</dc:creator>
  <cp:lastModifiedBy>Hajar BELAYD</cp:lastModifiedBy>
  <cp:revision>40</cp:revision>
  <dcterms:created xsi:type="dcterms:W3CDTF">2021-04-29T11:17:54Z</dcterms:created>
  <dcterms:modified xsi:type="dcterms:W3CDTF">2021-05-01T23:03:52Z</dcterms:modified>
</cp:coreProperties>
</file>