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3.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2"/>
  </p:notesMasterIdLst>
  <p:sldIdLst>
    <p:sldId id="256" r:id="rId2"/>
    <p:sldId id="259" r:id="rId3"/>
    <p:sldId id="298" r:id="rId4"/>
    <p:sldId id="260" r:id="rId5"/>
    <p:sldId id="262" r:id="rId6"/>
    <p:sldId id="269" r:id="rId7"/>
    <p:sldId id="261" r:id="rId8"/>
    <p:sldId id="263" r:id="rId9"/>
    <p:sldId id="299" r:id="rId10"/>
    <p:sldId id="300" r:id="rId11"/>
    <p:sldId id="265" r:id="rId12"/>
    <p:sldId id="301" r:id="rId13"/>
    <p:sldId id="267" r:id="rId14"/>
    <p:sldId id="268" r:id="rId15"/>
    <p:sldId id="302" r:id="rId16"/>
    <p:sldId id="303" r:id="rId17"/>
    <p:sldId id="304" r:id="rId18"/>
    <p:sldId id="305" r:id="rId19"/>
    <p:sldId id="306" r:id="rId20"/>
    <p:sldId id="307" r:id="rId21"/>
    <p:sldId id="308" r:id="rId22"/>
    <p:sldId id="309" r:id="rId23"/>
    <p:sldId id="310" r:id="rId24"/>
    <p:sldId id="311" r:id="rId25"/>
    <p:sldId id="313" r:id="rId26"/>
    <p:sldId id="314" r:id="rId27"/>
    <p:sldId id="315" r:id="rId28"/>
    <p:sldId id="316" r:id="rId29"/>
    <p:sldId id="317" r:id="rId30"/>
    <p:sldId id="320" r:id="rId3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20" autoAdjust="0"/>
  </p:normalViewPr>
  <p:slideViewPr>
    <p:cSldViewPr snapToGrid="0" snapToObjects="1">
      <p:cViewPr varScale="1">
        <p:scale>
          <a:sx n="58" d="100"/>
          <a:sy n="58" d="100"/>
        </p:scale>
        <p:origin x="100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2%20Workbook.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2%20Workbook.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ghiggins:Dropbox:Course%20stuff:Baruch:2014:Lecture%202%20Workboo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Daily Turnover in the FX Forwards Markets (Outrights</a:t>
            </a:r>
            <a:r>
              <a:rPr lang="en-US" baseline="0"/>
              <a:t> &amp; Swaps)</a:t>
            </a:r>
            <a:endParaRPr lang="en-US"/>
          </a:p>
        </c:rich>
      </c:tx>
      <c:overlay val="0"/>
    </c:title>
    <c:autoTitleDeleted val="0"/>
    <c:view3D>
      <c:rotX val="15"/>
      <c:rotY val="20"/>
      <c:rAngAx val="1"/>
    </c:view3D>
    <c:floor>
      <c:thickness val="0"/>
    </c:floor>
    <c:sideWall>
      <c:thickness val="0"/>
    </c:sideWall>
    <c:backWall>
      <c:thickness val="0"/>
    </c:backWall>
    <c:plotArea>
      <c:layout/>
      <c:bar3DChart>
        <c:barDir val="col"/>
        <c:grouping val="stacked"/>
        <c:varyColors val="0"/>
        <c:ser>
          <c:idx val="1"/>
          <c:order val="0"/>
          <c:tx>
            <c:strRef>
              <c:f>'Daily Volume'!$B$2</c:f>
              <c:strCache>
                <c:ptCount val="1"/>
                <c:pt idx="0">
                  <c:v>Outright Daily Volume ($T)</c:v>
                </c:pt>
              </c:strCache>
            </c:strRef>
          </c:tx>
          <c:invertIfNegative val="0"/>
          <c:cat>
            <c:numRef>
              <c:f>'Daily Volume'!$A$3:$A$8</c:f>
              <c:numCache>
                <c:formatCode>General</c:formatCode>
                <c:ptCount val="6"/>
                <c:pt idx="0">
                  <c:v>1998</c:v>
                </c:pt>
                <c:pt idx="1">
                  <c:v>2001</c:v>
                </c:pt>
                <c:pt idx="2">
                  <c:v>2004</c:v>
                </c:pt>
                <c:pt idx="3">
                  <c:v>2007</c:v>
                </c:pt>
                <c:pt idx="4">
                  <c:v>2010</c:v>
                </c:pt>
                <c:pt idx="5">
                  <c:v>2013</c:v>
                </c:pt>
              </c:numCache>
            </c:numRef>
          </c:cat>
          <c:val>
            <c:numRef>
              <c:f>'Daily Volume'!$B$3:$B$8</c:f>
              <c:numCache>
                <c:formatCode>General</c:formatCode>
                <c:ptCount val="6"/>
                <c:pt idx="0">
                  <c:v>0.128</c:v>
                </c:pt>
                <c:pt idx="1">
                  <c:v>0.13</c:v>
                </c:pt>
                <c:pt idx="2">
                  <c:v>0.20899999999999999</c:v>
                </c:pt>
                <c:pt idx="3">
                  <c:v>0.36199999999999999</c:v>
                </c:pt>
                <c:pt idx="4">
                  <c:v>0.47499999999999998</c:v>
                </c:pt>
                <c:pt idx="5">
                  <c:v>0.68</c:v>
                </c:pt>
              </c:numCache>
            </c:numRef>
          </c:val>
          <c:extLst>
            <c:ext xmlns:c16="http://schemas.microsoft.com/office/drawing/2014/chart" uri="{C3380CC4-5D6E-409C-BE32-E72D297353CC}">
              <c16:uniqueId val="{00000000-0570-4B4C-B7BB-7AC86A545EB4}"/>
            </c:ext>
          </c:extLst>
        </c:ser>
        <c:ser>
          <c:idx val="2"/>
          <c:order val="1"/>
          <c:tx>
            <c:strRef>
              <c:f>'Daily Volume'!$C$2</c:f>
              <c:strCache>
                <c:ptCount val="1"/>
                <c:pt idx="0">
                  <c:v>Swap Daily Volume ($T)</c:v>
                </c:pt>
              </c:strCache>
            </c:strRef>
          </c:tx>
          <c:invertIfNegative val="0"/>
          <c:cat>
            <c:numRef>
              <c:f>'Daily Volume'!$A$3:$A$8</c:f>
              <c:numCache>
                <c:formatCode>General</c:formatCode>
                <c:ptCount val="6"/>
                <c:pt idx="0">
                  <c:v>1998</c:v>
                </c:pt>
                <c:pt idx="1">
                  <c:v>2001</c:v>
                </c:pt>
                <c:pt idx="2">
                  <c:v>2004</c:v>
                </c:pt>
                <c:pt idx="3">
                  <c:v>2007</c:v>
                </c:pt>
                <c:pt idx="4">
                  <c:v>2010</c:v>
                </c:pt>
                <c:pt idx="5">
                  <c:v>2013</c:v>
                </c:pt>
              </c:numCache>
            </c:numRef>
          </c:cat>
          <c:val>
            <c:numRef>
              <c:f>'Daily Volume'!$C$3:$C$8</c:f>
              <c:numCache>
                <c:formatCode>General</c:formatCode>
                <c:ptCount val="6"/>
                <c:pt idx="0">
                  <c:v>0.73399999999999999</c:v>
                </c:pt>
                <c:pt idx="1">
                  <c:v>0.65600000000000003</c:v>
                </c:pt>
                <c:pt idx="2">
                  <c:v>0.95399999999999996</c:v>
                </c:pt>
                <c:pt idx="3">
                  <c:v>1.714</c:v>
                </c:pt>
                <c:pt idx="4">
                  <c:v>1.7589999999999999</c:v>
                </c:pt>
                <c:pt idx="5">
                  <c:v>2.2280000000000002</c:v>
                </c:pt>
              </c:numCache>
            </c:numRef>
          </c:val>
          <c:extLst>
            <c:ext xmlns:c16="http://schemas.microsoft.com/office/drawing/2014/chart" uri="{C3380CC4-5D6E-409C-BE32-E72D297353CC}">
              <c16:uniqueId val="{00000001-0570-4B4C-B7BB-7AC86A545EB4}"/>
            </c:ext>
          </c:extLst>
        </c:ser>
        <c:dLbls>
          <c:showLegendKey val="0"/>
          <c:showVal val="0"/>
          <c:showCatName val="0"/>
          <c:showSerName val="0"/>
          <c:showPercent val="0"/>
          <c:showBubbleSize val="0"/>
        </c:dLbls>
        <c:gapWidth val="150"/>
        <c:shape val="box"/>
        <c:axId val="-2107586376"/>
        <c:axId val="-2107591896"/>
        <c:axId val="0"/>
      </c:bar3DChart>
      <c:catAx>
        <c:axId val="-2107586376"/>
        <c:scaling>
          <c:orientation val="minMax"/>
        </c:scaling>
        <c:delete val="0"/>
        <c:axPos val="b"/>
        <c:title>
          <c:tx>
            <c:rich>
              <a:bodyPr/>
              <a:lstStyle/>
              <a:p>
                <a:pPr>
                  <a:defRPr/>
                </a:pPr>
                <a:r>
                  <a:rPr lang="en-US"/>
                  <a:t>BIS Survey Year</a:t>
                </a:r>
              </a:p>
            </c:rich>
          </c:tx>
          <c:overlay val="0"/>
        </c:title>
        <c:numFmt formatCode="General" sourceLinked="1"/>
        <c:majorTickMark val="out"/>
        <c:minorTickMark val="none"/>
        <c:tickLblPos val="nextTo"/>
        <c:crossAx val="-2107591896"/>
        <c:crosses val="autoZero"/>
        <c:auto val="1"/>
        <c:lblAlgn val="ctr"/>
        <c:lblOffset val="100"/>
        <c:noMultiLvlLbl val="0"/>
      </c:catAx>
      <c:valAx>
        <c:axId val="-2107591896"/>
        <c:scaling>
          <c:orientation val="minMax"/>
        </c:scaling>
        <c:delete val="0"/>
        <c:axPos val="l"/>
        <c:majorGridlines/>
        <c:title>
          <c:tx>
            <c:rich>
              <a:bodyPr rot="-5400000" vert="horz"/>
              <a:lstStyle/>
              <a:p>
                <a:pPr>
                  <a:defRPr/>
                </a:pPr>
                <a:r>
                  <a:rPr lang="en-US"/>
                  <a:t>Daily Turnover ($T)</a:t>
                </a:r>
              </a:p>
            </c:rich>
          </c:tx>
          <c:overlay val="0"/>
        </c:title>
        <c:numFmt formatCode="General" sourceLinked="1"/>
        <c:majorTickMark val="out"/>
        <c:minorTickMark val="none"/>
        <c:tickLblPos val="nextTo"/>
        <c:crossAx val="-2107586376"/>
        <c:crosses val="autoZero"/>
        <c:crossBetween val="between"/>
      </c:valAx>
    </c:plotArea>
    <c:legend>
      <c:legendPos val="b"/>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Rolling 3m Correlation of Daily Spot and 1y Forward Returns</a:t>
            </a:r>
          </a:p>
        </c:rich>
      </c:tx>
      <c:overlay val="0"/>
    </c:title>
    <c:autoTitleDeleted val="0"/>
    <c:plotArea>
      <c:layout/>
      <c:lineChart>
        <c:grouping val="standard"/>
        <c:varyColors val="0"/>
        <c:ser>
          <c:idx val="0"/>
          <c:order val="0"/>
          <c:tx>
            <c:strRef>
              <c:f>'SpotFwd Corr'!$B$2</c:f>
              <c:strCache>
                <c:ptCount val="1"/>
                <c:pt idx="0">
                  <c:v>Correlation (%)</c:v>
                </c:pt>
              </c:strCache>
            </c:strRef>
          </c:tx>
          <c:spPr>
            <a:ln>
              <a:solidFill>
                <a:srgbClr val="FF0000"/>
              </a:solidFill>
            </a:ln>
          </c:spPr>
          <c:marker>
            <c:symbol val="none"/>
          </c:marker>
          <c:cat>
            <c:numRef>
              <c:f>'SpotFwd Corr'!$A$3:$A$1481</c:f>
              <c:numCache>
                <c:formatCode>d\-mmm\-yy</c:formatCode>
                <c:ptCount val="1479"/>
                <c:pt idx="0">
                  <c:v>39189</c:v>
                </c:pt>
                <c:pt idx="1">
                  <c:v>39190</c:v>
                </c:pt>
                <c:pt idx="2">
                  <c:v>39191</c:v>
                </c:pt>
                <c:pt idx="3">
                  <c:v>39192</c:v>
                </c:pt>
                <c:pt idx="4">
                  <c:v>39195</c:v>
                </c:pt>
                <c:pt idx="5">
                  <c:v>39196</c:v>
                </c:pt>
                <c:pt idx="6">
                  <c:v>39197</c:v>
                </c:pt>
                <c:pt idx="7">
                  <c:v>39198</c:v>
                </c:pt>
                <c:pt idx="8">
                  <c:v>39199</c:v>
                </c:pt>
                <c:pt idx="9">
                  <c:v>39202</c:v>
                </c:pt>
                <c:pt idx="10">
                  <c:v>39203</c:v>
                </c:pt>
                <c:pt idx="11">
                  <c:v>39204</c:v>
                </c:pt>
                <c:pt idx="12">
                  <c:v>39206</c:v>
                </c:pt>
                <c:pt idx="13">
                  <c:v>39209</c:v>
                </c:pt>
                <c:pt idx="14">
                  <c:v>39210</c:v>
                </c:pt>
                <c:pt idx="15">
                  <c:v>39212</c:v>
                </c:pt>
                <c:pt idx="16">
                  <c:v>39216</c:v>
                </c:pt>
                <c:pt idx="17">
                  <c:v>39218</c:v>
                </c:pt>
                <c:pt idx="18">
                  <c:v>39219</c:v>
                </c:pt>
                <c:pt idx="19">
                  <c:v>39238</c:v>
                </c:pt>
                <c:pt idx="20">
                  <c:v>39240</c:v>
                </c:pt>
                <c:pt idx="21">
                  <c:v>39241</c:v>
                </c:pt>
                <c:pt idx="22">
                  <c:v>39244</c:v>
                </c:pt>
                <c:pt idx="23">
                  <c:v>39245</c:v>
                </c:pt>
                <c:pt idx="24">
                  <c:v>39247</c:v>
                </c:pt>
                <c:pt idx="25">
                  <c:v>39248</c:v>
                </c:pt>
                <c:pt idx="26">
                  <c:v>39251</c:v>
                </c:pt>
                <c:pt idx="27">
                  <c:v>39252</c:v>
                </c:pt>
                <c:pt idx="28">
                  <c:v>39253</c:v>
                </c:pt>
                <c:pt idx="29">
                  <c:v>39254</c:v>
                </c:pt>
                <c:pt idx="30">
                  <c:v>39258</c:v>
                </c:pt>
                <c:pt idx="31">
                  <c:v>39259</c:v>
                </c:pt>
                <c:pt idx="32">
                  <c:v>39260</c:v>
                </c:pt>
                <c:pt idx="33">
                  <c:v>39262</c:v>
                </c:pt>
                <c:pt idx="34">
                  <c:v>39265</c:v>
                </c:pt>
                <c:pt idx="35">
                  <c:v>39272</c:v>
                </c:pt>
                <c:pt idx="36">
                  <c:v>39273</c:v>
                </c:pt>
                <c:pt idx="37">
                  <c:v>39274</c:v>
                </c:pt>
                <c:pt idx="38">
                  <c:v>39275</c:v>
                </c:pt>
                <c:pt idx="39">
                  <c:v>39276</c:v>
                </c:pt>
                <c:pt idx="40">
                  <c:v>39279</c:v>
                </c:pt>
                <c:pt idx="41">
                  <c:v>39280</c:v>
                </c:pt>
                <c:pt idx="42">
                  <c:v>39281</c:v>
                </c:pt>
                <c:pt idx="43">
                  <c:v>39282</c:v>
                </c:pt>
                <c:pt idx="44">
                  <c:v>39283</c:v>
                </c:pt>
                <c:pt idx="45">
                  <c:v>39286</c:v>
                </c:pt>
                <c:pt idx="46">
                  <c:v>39287</c:v>
                </c:pt>
                <c:pt idx="47">
                  <c:v>39288</c:v>
                </c:pt>
                <c:pt idx="48">
                  <c:v>39289</c:v>
                </c:pt>
                <c:pt idx="49">
                  <c:v>39294</c:v>
                </c:pt>
                <c:pt idx="50">
                  <c:v>39303</c:v>
                </c:pt>
                <c:pt idx="51">
                  <c:v>39304</c:v>
                </c:pt>
                <c:pt idx="52">
                  <c:v>39307</c:v>
                </c:pt>
                <c:pt idx="53">
                  <c:v>39308</c:v>
                </c:pt>
                <c:pt idx="54">
                  <c:v>39309</c:v>
                </c:pt>
                <c:pt idx="55">
                  <c:v>39310</c:v>
                </c:pt>
                <c:pt idx="56">
                  <c:v>39311</c:v>
                </c:pt>
                <c:pt idx="57">
                  <c:v>39314</c:v>
                </c:pt>
                <c:pt idx="58">
                  <c:v>39315</c:v>
                </c:pt>
                <c:pt idx="59">
                  <c:v>39316</c:v>
                </c:pt>
                <c:pt idx="60">
                  <c:v>39317</c:v>
                </c:pt>
                <c:pt idx="61">
                  <c:v>39318</c:v>
                </c:pt>
                <c:pt idx="62">
                  <c:v>39321</c:v>
                </c:pt>
                <c:pt idx="63">
                  <c:v>39322</c:v>
                </c:pt>
                <c:pt idx="64">
                  <c:v>39323</c:v>
                </c:pt>
                <c:pt idx="65">
                  <c:v>39324</c:v>
                </c:pt>
                <c:pt idx="66">
                  <c:v>39325</c:v>
                </c:pt>
                <c:pt idx="67">
                  <c:v>39328</c:v>
                </c:pt>
                <c:pt idx="68">
                  <c:v>39329</c:v>
                </c:pt>
                <c:pt idx="69">
                  <c:v>39330</c:v>
                </c:pt>
                <c:pt idx="70">
                  <c:v>39331</c:v>
                </c:pt>
                <c:pt idx="71">
                  <c:v>39343</c:v>
                </c:pt>
                <c:pt idx="72">
                  <c:v>39344</c:v>
                </c:pt>
                <c:pt idx="73">
                  <c:v>39345</c:v>
                </c:pt>
                <c:pt idx="74">
                  <c:v>39346</c:v>
                </c:pt>
                <c:pt idx="75">
                  <c:v>39349</c:v>
                </c:pt>
                <c:pt idx="76">
                  <c:v>39350</c:v>
                </c:pt>
                <c:pt idx="77">
                  <c:v>39353</c:v>
                </c:pt>
                <c:pt idx="78">
                  <c:v>39356</c:v>
                </c:pt>
                <c:pt idx="79">
                  <c:v>39358</c:v>
                </c:pt>
                <c:pt idx="80">
                  <c:v>39360</c:v>
                </c:pt>
                <c:pt idx="81">
                  <c:v>39363</c:v>
                </c:pt>
                <c:pt idx="82">
                  <c:v>39364</c:v>
                </c:pt>
                <c:pt idx="83">
                  <c:v>39365</c:v>
                </c:pt>
                <c:pt idx="84">
                  <c:v>39366</c:v>
                </c:pt>
                <c:pt idx="85">
                  <c:v>39367</c:v>
                </c:pt>
                <c:pt idx="86">
                  <c:v>39370</c:v>
                </c:pt>
                <c:pt idx="87">
                  <c:v>39371</c:v>
                </c:pt>
                <c:pt idx="88">
                  <c:v>39372</c:v>
                </c:pt>
                <c:pt idx="89">
                  <c:v>39373</c:v>
                </c:pt>
                <c:pt idx="90">
                  <c:v>39374</c:v>
                </c:pt>
                <c:pt idx="91">
                  <c:v>39378</c:v>
                </c:pt>
                <c:pt idx="92">
                  <c:v>39379</c:v>
                </c:pt>
                <c:pt idx="93">
                  <c:v>39380</c:v>
                </c:pt>
                <c:pt idx="94">
                  <c:v>39381</c:v>
                </c:pt>
                <c:pt idx="95">
                  <c:v>39384</c:v>
                </c:pt>
                <c:pt idx="96">
                  <c:v>39385</c:v>
                </c:pt>
                <c:pt idx="97">
                  <c:v>39386</c:v>
                </c:pt>
                <c:pt idx="98">
                  <c:v>39387</c:v>
                </c:pt>
                <c:pt idx="99">
                  <c:v>39388</c:v>
                </c:pt>
                <c:pt idx="100">
                  <c:v>39391</c:v>
                </c:pt>
                <c:pt idx="101">
                  <c:v>39392</c:v>
                </c:pt>
                <c:pt idx="102">
                  <c:v>39393</c:v>
                </c:pt>
                <c:pt idx="103">
                  <c:v>39395</c:v>
                </c:pt>
                <c:pt idx="104">
                  <c:v>39398</c:v>
                </c:pt>
                <c:pt idx="105">
                  <c:v>39399</c:v>
                </c:pt>
                <c:pt idx="106">
                  <c:v>39400</c:v>
                </c:pt>
                <c:pt idx="107">
                  <c:v>39401</c:v>
                </c:pt>
                <c:pt idx="108">
                  <c:v>39402</c:v>
                </c:pt>
                <c:pt idx="109">
                  <c:v>39405</c:v>
                </c:pt>
                <c:pt idx="110">
                  <c:v>39406</c:v>
                </c:pt>
                <c:pt idx="111">
                  <c:v>39407</c:v>
                </c:pt>
                <c:pt idx="112">
                  <c:v>39408</c:v>
                </c:pt>
                <c:pt idx="113">
                  <c:v>39409</c:v>
                </c:pt>
                <c:pt idx="114">
                  <c:v>39412</c:v>
                </c:pt>
                <c:pt idx="115">
                  <c:v>39413</c:v>
                </c:pt>
                <c:pt idx="116">
                  <c:v>39414</c:v>
                </c:pt>
                <c:pt idx="117">
                  <c:v>39415</c:v>
                </c:pt>
                <c:pt idx="118">
                  <c:v>39416</c:v>
                </c:pt>
                <c:pt idx="119">
                  <c:v>39419</c:v>
                </c:pt>
                <c:pt idx="120">
                  <c:v>39420</c:v>
                </c:pt>
                <c:pt idx="121">
                  <c:v>39421</c:v>
                </c:pt>
                <c:pt idx="122">
                  <c:v>39422</c:v>
                </c:pt>
                <c:pt idx="123">
                  <c:v>39423</c:v>
                </c:pt>
                <c:pt idx="124">
                  <c:v>39426</c:v>
                </c:pt>
                <c:pt idx="125">
                  <c:v>39427</c:v>
                </c:pt>
                <c:pt idx="126">
                  <c:v>39428</c:v>
                </c:pt>
                <c:pt idx="127">
                  <c:v>39429</c:v>
                </c:pt>
                <c:pt idx="128">
                  <c:v>39430</c:v>
                </c:pt>
                <c:pt idx="129">
                  <c:v>39433</c:v>
                </c:pt>
                <c:pt idx="130">
                  <c:v>39434</c:v>
                </c:pt>
                <c:pt idx="131">
                  <c:v>39435</c:v>
                </c:pt>
                <c:pt idx="132">
                  <c:v>39436</c:v>
                </c:pt>
                <c:pt idx="133">
                  <c:v>39437</c:v>
                </c:pt>
                <c:pt idx="134">
                  <c:v>39440</c:v>
                </c:pt>
                <c:pt idx="135">
                  <c:v>39443</c:v>
                </c:pt>
                <c:pt idx="136">
                  <c:v>39444</c:v>
                </c:pt>
                <c:pt idx="137">
                  <c:v>39447</c:v>
                </c:pt>
                <c:pt idx="138">
                  <c:v>39448</c:v>
                </c:pt>
                <c:pt idx="139">
                  <c:v>39449</c:v>
                </c:pt>
                <c:pt idx="140">
                  <c:v>39450</c:v>
                </c:pt>
                <c:pt idx="141">
                  <c:v>39451</c:v>
                </c:pt>
                <c:pt idx="142">
                  <c:v>39454</c:v>
                </c:pt>
                <c:pt idx="143">
                  <c:v>39455</c:v>
                </c:pt>
                <c:pt idx="144">
                  <c:v>39456</c:v>
                </c:pt>
                <c:pt idx="145">
                  <c:v>39457</c:v>
                </c:pt>
                <c:pt idx="146">
                  <c:v>39458</c:v>
                </c:pt>
                <c:pt idx="147">
                  <c:v>39461</c:v>
                </c:pt>
                <c:pt idx="148">
                  <c:v>39462</c:v>
                </c:pt>
                <c:pt idx="149">
                  <c:v>39463</c:v>
                </c:pt>
                <c:pt idx="150">
                  <c:v>39464</c:v>
                </c:pt>
                <c:pt idx="151">
                  <c:v>39465</c:v>
                </c:pt>
                <c:pt idx="152">
                  <c:v>39468</c:v>
                </c:pt>
                <c:pt idx="153">
                  <c:v>39469</c:v>
                </c:pt>
                <c:pt idx="154">
                  <c:v>39470</c:v>
                </c:pt>
                <c:pt idx="155">
                  <c:v>39471</c:v>
                </c:pt>
                <c:pt idx="156">
                  <c:v>39472</c:v>
                </c:pt>
                <c:pt idx="157">
                  <c:v>39475</c:v>
                </c:pt>
                <c:pt idx="158">
                  <c:v>39476</c:v>
                </c:pt>
                <c:pt idx="159">
                  <c:v>39477</c:v>
                </c:pt>
                <c:pt idx="160">
                  <c:v>39478</c:v>
                </c:pt>
                <c:pt idx="161">
                  <c:v>39479</c:v>
                </c:pt>
                <c:pt idx="162">
                  <c:v>39482</c:v>
                </c:pt>
                <c:pt idx="163">
                  <c:v>39483</c:v>
                </c:pt>
                <c:pt idx="164">
                  <c:v>39484</c:v>
                </c:pt>
                <c:pt idx="165">
                  <c:v>39485</c:v>
                </c:pt>
                <c:pt idx="166">
                  <c:v>39486</c:v>
                </c:pt>
                <c:pt idx="167">
                  <c:v>39489</c:v>
                </c:pt>
                <c:pt idx="168">
                  <c:v>39490</c:v>
                </c:pt>
                <c:pt idx="169">
                  <c:v>39491</c:v>
                </c:pt>
                <c:pt idx="170">
                  <c:v>39492</c:v>
                </c:pt>
                <c:pt idx="171">
                  <c:v>39493</c:v>
                </c:pt>
                <c:pt idx="172">
                  <c:v>39496</c:v>
                </c:pt>
                <c:pt idx="173">
                  <c:v>39497</c:v>
                </c:pt>
                <c:pt idx="174">
                  <c:v>39498</c:v>
                </c:pt>
                <c:pt idx="175">
                  <c:v>39499</c:v>
                </c:pt>
                <c:pt idx="176">
                  <c:v>39500</c:v>
                </c:pt>
                <c:pt idx="177">
                  <c:v>39503</c:v>
                </c:pt>
                <c:pt idx="178">
                  <c:v>39504</c:v>
                </c:pt>
                <c:pt idx="179">
                  <c:v>39505</c:v>
                </c:pt>
                <c:pt idx="180">
                  <c:v>39506</c:v>
                </c:pt>
                <c:pt idx="181">
                  <c:v>39507</c:v>
                </c:pt>
                <c:pt idx="182">
                  <c:v>39510</c:v>
                </c:pt>
                <c:pt idx="183">
                  <c:v>39511</c:v>
                </c:pt>
                <c:pt idx="184">
                  <c:v>39512</c:v>
                </c:pt>
                <c:pt idx="185">
                  <c:v>39513</c:v>
                </c:pt>
                <c:pt idx="186">
                  <c:v>39514</c:v>
                </c:pt>
                <c:pt idx="187">
                  <c:v>39517</c:v>
                </c:pt>
                <c:pt idx="188">
                  <c:v>39518</c:v>
                </c:pt>
                <c:pt idx="189">
                  <c:v>39519</c:v>
                </c:pt>
                <c:pt idx="190">
                  <c:v>39521</c:v>
                </c:pt>
                <c:pt idx="191">
                  <c:v>39524</c:v>
                </c:pt>
                <c:pt idx="192">
                  <c:v>39525</c:v>
                </c:pt>
                <c:pt idx="193">
                  <c:v>39526</c:v>
                </c:pt>
                <c:pt idx="194">
                  <c:v>39527</c:v>
                </c:pt>
                <c:pt idx="195">
                  <c:v>39528</c:v>
                </c:pt>
                <c:pt idx="196">
                  <c:v>39531</c:v>
                </c:pt>
                <c:pt idx="197">
                  <c:v>39532</c:v>
                </c:pt>
                <c:pt idx="198">
                  <c:v>39533</c:v>
                </c:pt>
                <c:pt idx="199">
                  <c:v>39534</c:v>
                </c:pt>
                <c:pt idx="200">
                  <c:v>39535</c:v>
                </c:pt>
                <c:pt idx="201">
                  <c:v>39538</c:v>
                </c:pt>
                <c:pt idx="202">
                  <c:v>39539</c:v>
                </c:pt>
                <c:pt idx="203">
                  <c:v>39540</c:v>
                </c:pt>
                <c:pt idx="204">
                  <c:v>39541</c:v>
                </c:pt>
                <c:pt idx="205">
                  <c:v>39542</c:v>
                </c:pt>
                <c:pt idx="206">
                  <c:v>39545</c:v>
                </c:pt>
                <c:pt idx="207">
                  <c:v>39546</c:v>
                </c:pt>
                <c:pt idx="208">
                  <c:v>39547</c:v>
                </c:pt>
                <c:pt idx="209">
                  <c:v>39548</c:v>
                </c:pt>
                <c:pt idx="210">
                  <c:v>39549</c:v>
                </c:pt>
                <c:pt idx="211">
                  <c:v>39552</c:v>
                </c:pt>
                <c:pt idx="212">
                  <c:v>39553</c:v>
                </c:pt>
                <c:pt idx="213">
                  <c:v>39554</c:v>
                </c:pt>
                <c:pt idx="214">
                  <c:v>39555</c:v>
                </c:pt>
                <c:pt idx="215">
                  <c:v>39556</c:v>
                </c:pt>
                <c:pt idx="216">
                  <c:v>39559</c:v>
                </c:pt>
                <c:pt idx="217">
                  <c:v>39560</c:v>
                </c:pt>
                <c:pt idx="218">
                  <c:v>39561</c:v>
                </c:pt>
                <c:pt idx="219">
                  <c:v>39562</c:v>
                </c:pt>
                <c:pt idx="220">
                  <c:v>39563</c:v>
                </c:pt>
                <c:pt idx="221">
                  <c:v>39566</c:v>
                </c:pt>
                <c:pt idx="222">
                  <c:v>39567</c:v>
                </c:pt>
                <c:pt idx="223">
                  <c:v>39568</c:v>
                </c:pt>
                <c:pt idx="224">
                  <c:v>39569</c:v>
                </c:pt>
                <c:pt idx="225">
                  <c:v>39570</c:v>
                </c:pt>
                <c:pt idx="226">
                  <c:v>39573</c:v>
                </c:pt>
                <c:pt idx="227">
                  <c:v>39574</c:v>
                </c:pt>
                <c:pt idx="228">
                  <c:v>39575</c:v>
                </c:pt>
                <c:pt idx="229">
                  <c:v>39576</c:v>
                </c:pt>
                <c:pt idx="230">
                  <c:v>39577</c:v>
                </c:pt>
                <c:pt idx="231">
                  <c:v>39580</c:v>
                </c:pt>
                <c:pt idx="232">
                  <c:v>39581</c:v>
                </c:pt>
                <c:pt idx="233">
                  <c:v>39582</c:v>
                </c:pt>
                <c:pt idx="234">
                  <c:v>39583</c:v>
                </c:pt>
                <c:pt idx="235">
                  <c:v>39584</c:v>
                </c:pt>
                <c:pt idx="236">
                  <c:v>39587</c:v>
                </c:pt>
                <c:pt idx="237">
                  <c:v>39588</c:v>
                </c:pt>
                <c:pt idx="238">
                  <c:v>39589</c:v>
                </c:pt>
                <c:pt idx="239">
                  <c:v>39591</c:v>
                </c:pt>
                <c:pt idx="240">
                  <c:v>39594</c:v>
                </c:pt>
                <c:pt idx="241">
                  <c:v>39595</c:v>
                </c:pt>
                <c:pt idx="242">
                  <c:v>39596</c:v>
                </c:pt>
                <c:pt idx="243">
                  <c:v>39597</c:v>
                </c:pt>
                <c:pt idx="244">
                  <c:v>39598</c:v>
                </c:pt>
                <c:pt idx="245">
                  <c:v>39601</c:v>
                </c:pt>
                <c:pt idx="246">
                  <c:v>39602</c:v>
                </c:pt>
                <c:pt idx="247">
                  <c:v>39603</c:v>
                </c:pt>
                <c:pt idx="248">
                  <c:v>39604</c:v>
                </c:pt>
                <c:pt idx="249">
                  <c:v>39605</c:v>
                </c:pt>
                <c:pt idx="250">
                  <c:v>39608</c:v>
                </c:pt>
                <c:pt idx="251">
                  <c:v>39609</c:v>
                </c:pt>
                <c:pt idx="252">
                  <c:v>39610</c:v>
                </c:pt>
                <c:pt idx="253">
                  <c:v>39611</c:v>
                </c:pt>
                <c:pt idx="254">
                  <c:v>39612</c:v>
                </c:pt>
                <c:pt idx="255">
                  <c:v>39615</c:v>
                </c:pt>
                <c:pt idx="256">
                  <c:v>39616</c:v>
                </c:pt>
                <c:pt idx="257">
                  <c:v>39618</c:v>
                </c:pt>
                <c:pt idx="258">
                  <c:v>39619</c:v>
                </c:pt>
                <c:pt idx="259">
                  <c:v>39622</c:v>
                </c:pt>
                <c:pt idx="260">
                  <c:v>39623</c:v>
                </c:pt>
                <c:pt idx="261">
                  <c:v>39624</c:v>
                </c:pt>
                <c:pt idx="262">
                  <c:v>39625</c:v>
                </c:pt>
                <c:pt idx="263">
                  <c:v>39626</c:v>
                </c:pt>
                <c:pt idx="264">
                  <c:v>39629</c:v>
                </c:pt>
                <c:pt idx="265">
                  <c:v>39630</c:v>
                </c:pt>
                <c:pt idx="266">
                  <c:v>39631</c:v>
                </c:pt>
                <c:pt idx="267">
                  <c:v>39632</c:v>
                </c:pt>
                <c:pt idx="268">
                  <c:v>39633</c:v>
                </c:pt>
                <c:pt idx="269">
                  <c:v>39636</c:v>
                </c:pt>
                <c:pt idx="270">
                  <c:v>39637</c:v>
                </c:pt>
                <c:pt idx="271">
                  <c:v>39638</c:v>
                </c:pt>
                <c:pt idx="272">
                  <c:v>39639</c:v>
                </c:pt>
                <c:pt idx="273">
                  <c:v>39640</c:v>
                </c:pt>
                <c:pt idx="274">
                  <c:v>39643</c:v>
                </c:pt>
                <c:pt idx="275">
                  <c:v>39644</c:v>
                </c:pt>
                <c:pt idx="276">
                  <c:v>39645</c:v>
                </c:pt>
                <c:pt idx="277">
                  <c:v>39646</c:v>
                </c:pt>
                <c:pt idx="278">
                  <c:v>39647</c:v>
                </c:pt>
                <c:pt idx="279">
                  <c:v>39653</c:v>
                </c:pt>
                <c:pt idx="280">
                  <c:v>39654</c:v>
                </c:pt>
                <c:pt idx="281">
                  <c:v>39657</c:v>
                </c:pt>
                <c:pt idx="282">
                  <c:v>39666</c:v>
                </c:pt>
                <c:pt idx="283">
                  <c:v>39667</c:v>
                </c:pt>
                <c:pt idx="284">
                  <c:v>39668</c:v>
                </c:pt>
                <c:pt idx="285">
                  <c:v>39671</c:v>
                </c:pt>
                <c:pt idx="286">
                  <c:v>39672</c:v>
                </c:pt>
                <c:pt idx="287">
                  <c:v>39673</c:v>
                </c:pt>
                <c:pt idx="288">
                  <c:v>39674</c:v>
                </c:pt>
                <c:pt idx="289">
                  <c:v>39675</c:v>
                </c:pt>
                <c:pt idx="290">
                  <c:v>39678</c:v>
                </c:pt>
                <c:pt idx="291">
                  <c:v>39679</c:v>
                </c:pt>
                <c:pt idx="292">
                  <c:v>39680</c:v>
                </c:pt>
                <c:pt idx="293">
                  <c:v>39681</c:v>
                </c:pt>
                <c:pt idx="294">
                  <c:v>39682</c:v>
                </c:pt>
                <c:pt idx="295">
                  <c:v>39685</c:v>
                </c:pt>
                <c:pt idx="296">
                  <c:v>39686</c:v>
                </c:pt>
                <c:pt idx="297">
                  <c:v>39687</c:v>
                </c:pt>
                <c:pt idx="298">
                  <c:v>39688</c:v>
                </c:pt>
                <c:pt idx="299">
                  <c:v>39689</c:v>
                </c:pt>
                <c:pt idx="300">
                  <c:v>39692</c:v>
                </c:pt>
                <c:pt idx="301">
                  <c:v>39693</c:v>
                </c:pt>
                <c:pt idx="302">
                  <c:v>39694</c:v>
                </c:pt>
                <c:pt idx="303">
                  <c:v>39695</c:v>
                </c:pt>
                <c:pt idx="304">
                  <c:v>39696</c:v>
                </c:pt>
                <c:pt idx="305">
                  <c:v>39699</c:v>
                </c:pt>
                <c:pt idx="306">
                  <c:v>39700</c:v>
                </c:pt>
                <c:pt idx="307">
                  <c:v>39701</c:v>
                </c:pt>
                <c:pt idx="308">
                  <c:v>39702</c:v>
                </c:pt>
                <c:pt idx="309">
                  <c:v>39703</c:v>
                </c:pt>
                <c:pt idx="310">
                  <c:v>39706</c:v>
                </c:pt>
                <c:pt idx="311">
                  <c:v>39707</c:v>
                </c:pt>
                <c:pt idx="312">
                  <c:v>39708</c:v>
                </c:pt>
                <c:pt idx="313">
                  <c:v>39713</c:v>
                </c:pt>
                <c:pt idx="314">
                  <c:v>39714</c:v>
                </c:pt>
                <c:pt idx="315">
                  <c:v>39715</c:v>
                </c:pt>
                <c:pt idx="316">
                  <c:v>39716</c:v>
                </c:pt>
                <c:pt idx="317">
                  <c:v>39717</c:v>
                </c:pt>
                <c:pt idx="318">
                  <c:v>39721</c:v>
                </c:pt>
                <c:pt idx="319">
                  <c:v>39722</c:v>
                </c:pt>
                <c:pt idx="320">
                  <c:v>39723</c:v>
                </c:pt>
                <c:pt idx="321">
                  <c:v>39724</c:v>
                </c:pt>
                <c:pt idx="322">
                  <c:v>39727</c:v>
                </c:pt>
                <c:pt idx="323">
                  <c:v>39728</c:v>
                </c:pt>
                <c:pt idx="324">
                  <c:v>39729</c:v>
                </c:pt>
                <c:pt idx="325">
                  <c:v>39730</c:v>
                </c:pt>
                <c:pt idx="326">
                  <c:v>39731</c:v>
                </c:pt>
                <c:pt idx="327">
                  <c:v>39735</c:v>
                </c:pt>
                <c:pt idx="328">
                  <c:v>39736</c:v>
                </c:pt>
                <c:pt idx="329">
                  <c:v>39737</c:v>
                </c:pt>
                <c:pt idx="330">
                  <c:v>39738</c:v>
                </c:pt>
                <c:pt idx="331">
                  <c:v>39741</c:v>
                </c:pt>
                <c:pt idx="332">
                  <c:v>39742</c:v>
                </c:pt>
                <c:pt idx="333">
                  <c:v>39743</c:v>
                </c:pt>
                <c:pt idx="334">
                  <c:v>39744</c:v>
                </c:pt>
                <c:pt idx="335">
                  <c:v>39745</c:v>
                </c:pt>
                <c:pt idx="336">
                  <c:v>39748</c:v>
                </c:pt>
                <c:pt idx="337">
                  <c:v>39749</c:v>
                </c:pt>
                <c:pt idx="338">
                  <c:v>39750</c:v>
                </c:pt>
                <c:pt idx="339">
                  <c:v>39751</c:v>
                </c:pt>
                <c:pt idx="340">
                  <c:v>39752</c:v>
                </c:pt>
                <c:pt idx="341">
                  <c:v>39755</c:v>
                </c:pt>
                <c:pt idx="342">
                  <c:v>39756</c:v>
                </c:pt>
                <c:pt idx="343">
                  <c:v>39757</c:v>
                </c:pt>
                <c:pt idx="344">
                  <c:v>39758</c:v>
                </c:pt>
                <c:pt idx="345">
                  <c:v>39759</c:v>
                </c:pt>
                <c:pt idx="346">
                  <c:v>39762</c:v>
                </c:pt>
                <c:pt idx="347">
                  <c:v>39763</c:v>
                </c:pt>
                <c:pt idx="348">
                  <c:v>39764</c:v>
                </c:pt>
                <c:pt idx="349">
                  <c:v>39765</c:v>
                </c:pt>
                <c:pt idx="350">
                  <c:v>39766</c:v>
                </c:pt>
                <c:pt idx="351">
                  <c:v>39769</c:v>
                </c:pt>
                <c:pt idx="352">
                  <c:v>39770</c:v>
                </c:pt>
                <c:pt idx="353">
                  <c:v>39771</c:v>
                </c:pt>
                <c:pt idx="354">
                  <c:v>39772</c:v>
                </c:pt>
                <c:pt idx="355">
                  <c:v>39773</c:v>
                </c:pt>
                <c:pt idx="356">
                  <c:v>39776</c:v>
                </c:pt>
                <c:pt idx="357">
                  <c:v>39777</c:v>
                </c:pt>
                <c:pt idx="358">
                  <c:v>39778</c:v>
                </c:pt>
                <c:pt idx="359">
                  <c:v>39779</c:v>
                </c:pt>
                <c:pt idx="360">
                  <c:v>39780</c:v>
                </c:pt>
                <c:pt idx="361">
                  <c:v>39783</c:v>
                </c:pt>
                <c:pt idx="362">
                  <c:v>39784</c:v>
                </c:pt>
                <c:pt idx="363">
                  <c:v>39785</c:v>
                </c:pt>
                <c:pt idx="364">
                  <c:v>39786</c:v>
                </c:pt>
                <c:pt idx="365">
                  <c:v>39787</c:v>
                </c:pt>
                <c:pt idx="366">
                  <c:v>39790</c:v>
                </c:pt>
                <c:pt idx="367">
                  <c:v>39791</c:v>
                </c:pt>
                <c:pt idx="368">
                  <c:v>39792</c:v>
                </c:pt>
                <c:pt idx="369">
                  <c:v>39793</c:v>
                </c:pt>
                <c:pt idx="370">
                  <c:v>39794</c:v>
                </c:pt>
                <c:pt idx="371">
                  <c:v>39798</c:v>
                </c:pt>
                <c:pt idx="372">
                  <c:v>39799</c:v>
                </c:pt>
                <c:pt idx="373">
                  <c:v>39800</c:v>
                </c:pt>
                <c:pt idx="374">
                  <c:v>39801</c:v>
                </c:pt>
                <c:pt idx="375">
                  <c:v>39807</c:v>
                </c:pt>
                <c:pt idx="376">
                  <c:v>39819</c:v>
                </c:pt>
                <c:pt idx="377">
                  <c:v>39820</c:v>
                </c:pt>
                <c:pt idx="378">
                  <c:v>39821</c:v>
                </c:pt>
                <c:pt idx="379">
                  <c:v>39822</c:v>
                </c:pt>
                <c:pt idx="380">
                  <c:v>39825</c:v>
                </c:pt>
                <c:pt idx="381">
                  <c:v>39826</c:v>
                </c:pt>
                <c:pt idx="382">
                  <c:v>39827</c:v>
                </c:pt>
                <c:pt idx="383">
                  <c:v>39828</c:v>
                </c:pt>
                <c:pt idx="384">
                  <c:v>39829</c:v>
                </c:pt>
                <c:pt idx="385">
                  <c:v>39832</c:v>
                </c:pt>
                <c:pt idx="386">
                  <c:v>39833</c:v>
                </c:pt>
                <c:pt idx="387">
                  <c:v>39834</c:v>
                </c:pt>
                <c:pt idx="388">
                  <c:v>39835</c:v>
                </c:pt>
                <c:pt idx="389">
                  <c:v>39836</c:v>
                </c:pt>
                <c:pt idx="390">
                  <c:v>39839</c:v>
                </c:pt>
                <c:pt idx="391">
                  <c:v>39840</c:v>
                </c:pt>
                <c:pt idx="392">
                  <c:v>39841</c:v>
                </c:pt>
                <c:pt idx="393">
                  <c:v>39842</c:v>
                </c:pt>
                <c:pt idx="394">
                  <c:v>39843</c:v>
                </c:pt>
                <c:pt idx="395">
                  <c:v>39846</c:v>
                </c:pt>
                <c:pt idx="396">
                  <c:v>39847</c:v>
                </c:pt>
                <c:pt idx="397">
                  <c:v>39848</c:v>
                </c:pt>
                <c:pt idx="398">
                  <c:v>39849</c:v>
                </c:pt>
                <c:pt idx="399">
                  <c:v>39850</c:v>
                </c:pt>
                <c:pt idx="400">
                  <c:v>39853</c:v>
                </c:pt>
                <c:pt idx="401">
                  <c:v>39854</c:v>
                </c:pt>
                <c:pt idx="402">
                  <c:v>39855</c:v>
                </c:pt>
                <c:pt idx="403">
                  <c:v>39856</c:v>
                </c:pt>
                <c:pt idx="404">
                  <c:v>39857</c:v>
                </c:pt>
                <c:pt idx="405">
                  <c:v>39860</c:v>
                </c:pt>
                <c:pt idx="406">
                  <c:v>39861</c:v>
                </c:pt>
                <c:pt idx="407">
                  <c:v>39862</c:v>
                </c:pt>
                <c:pt idx="408">
                  <c:v>39863</c:v>
                </c:pt>
                <c:pt idx="409">
                  <c:v>39864</c:v>
                </c:pt>
                <c:pt idx="410">
                  <c:v>39867</c:v>
                </c:pt>
                <c:pt idx="411">
                  <c:v>39868</c:v>
                </c:pt>
                <c:pt idx="412">
                  <c:v>39869</c:v>
                </c:pt>
                <c:pt idx="413">
                  <c:v>39870</c:v>
                </c:pt>
                <c:pt idx="414">
                  <c:v>39871</c:v>
                </c:pt>
                <c:pt idx="415">
                  <c:v>39874</c:v>
                </c:pt>
                <c:pt idx="416">
                  <c:v>39875</c:v>
                </c:pt>
                <c:pt idx="417">
                  <c:v>39876</c:v>
                </c:pt>
                <c:pt idx="418">
                  <c:v>39877</c:v>
                </c:pt>
                <c:pt idx="419">
                  <c:v>39878</c:v>
                </c:pt>
                <c:pt idx="420">
                  <c:v>39881</c:v>
                </c:pt>
                <c:pt idx="421">
                  <c:v>39882</c:v>
                </c:pt>
                <c:pt idx="422">
                  <c:v>39884</c:v>
                </c:pt>
                <c:pt idx="423">
                  <c:v>39891</c:v>
                </c:pt>
                <c:pt idx="424">
                  <c:v>39892</c:v>
                </c:pt>
                <c:pt idx="425">
                  <c:v>39895</c:v>
                </c:pt>
                <c:pt idx="426">
                  <c:v>39896</c:v>
                </c:pt>
                <c:pt idx="427">
                  <c:v>39897</c:v>
                </c:pt>
                <c:pt idx="428">
                  <c:v>39898</c:v>
                </c:pt>
                <c:pt idx="429">
                  <c:v>39899</c:v>
                </c:pt>
                <c:pt idx="430">
                  <c:v>39902</c:v>
                </c:pt>
                <c:pt idx="431">
                  <c:v>39903</c:v>
                </c:pt>
                <c:pt idx="432">
                  <c:v>39904</c:v>
                </c:pt>
                <c:pt idx="433">
                  <c:v>39905</c:v>
                </c:pt>
                <c:pt idx="434">
                  <c:v>39906</c:v>
                </c:pt>
                <c:pt idx="435">
                  <c:v>39909</c:v>
                </c:pt>
                <c:pt idx="436">
                  <c:v>39910</c:v>
                </c:pt>
                <c:pt idx="437">
                  <c:v>39911</c:v>
                </c:pt>
                <c:pt idx="438">
                  <c:v>39912</c:v>
                </c:pt>
                <c:pt idx="439">
                  <c:v>39913</c:v>
                </c:pt>
                <c:pt idx="440">
                  <c:v>39916</c:v>
                </c:pt>
                <c:pt idx="441">
                  <c:v>39917</c:v>
                </c:pt>
                <c:pt idx="442">
                  <c:v>39918</c:v>
                </c:pt>
                <c:pt idx="443">
                  <c:v>39919</c:v>
                </c:pt>
                <c:pt idx="444">
                  <c:v>39923</c:v>
                </c:pt>
                <c:pt idx="445">
                  <c:v>39933</c:v>
                </c:pt>
                <c:pt idx="446">
                  <c:v>39934</c:v>
                </c:pt>
                <c:pt idx="447">
                  <c:v>39937</c:v>
                </c:pt>
                <c:pt idx="448">
                  <c:v>39938</c:v>
                </c:pt>
                <c:pt idx="449">
                  <c:v>39939</c:v>
                </c:pt>
                <c:pt idx="450">
                  <c:v>39940</c:v>
                </c:pt>
                <c:pt idx="451">
                  <c:v>39941</c:v>
                </c:pt>
                <c:pt idx="452">
                  <c:v>39944</c:v>
                </c:pt>
                <c:pt idx="453">
                  <c:v>39945</c:v>
                </c:pt>
                <c:pt idx="454">
                  <c:v>39946</c:v>
                </c:pt>
                <c:pt idx="455">
                  <c:v>39947</c:v>
                </c:pt>
                <c:pt idx="456">
                  <c:v>39948</c:v>
                </c:pt>
                <c:pt idx="457">
                  <c:v>39951</c:v>
                </c:pt>
                <c:pt idx="458">
                  <c:v>39952</c:v>
                </c:pt>
                <c:pt idx="459">
                  <c:v>39953</c:v>
                </c:pt>
                <c:pt idx="460">
                  <c:v>39954</c:v>
                </c:pt>
                <c:pt idx="461">
                  <c:v>39955</c:v>
                </c:pt>
                <c:pt idx="462">
                  <c:v>39958</c:v>
                </c:pt>
                <c:pt idx="463">
                  <c:v>39959</c:v>
                </c:pt>
                <c:pt idx="464">
                  <c:v>39960</c:v>
                </c:pt>
                <c:pt idx="465">
                  <c:v>39961</c:v>
                </c:pt>
                <c:pt idx="466">
                  <c:v>39962</c:v>
                </c:pt>
                <c:pt idx="467">
                  <c:v>39965</c:v>
                </c:pt>
                <c:pt idx="468">
                  <c:v>39966</c:v>
                </c:pt>
                <c:pt idx="469">
                  <c:v>39967</c:v>
                </c:pt>
                <c:pt idx="470">
                  <c:v>39968</c:v>
                </c:pt>
                <c:pt idx="471">
                  <c:v>39969</c:v>
                </c:pt>
                <c:pt idx="472">
                  <c:v>39972</c:v>
                </c:pt>
                <c:pt idx="473">
                  <c:v>39973</c:v>
                </c:pt>
                <c:pt idx="474">
                  <c:v>39974</c:v>
                </c:pt>
                <c:pt idx="475">
                  <c:v>39975</c:v>
                </c:pt>
                <c:pt idx="476">
                  <c:v>39976</c:v>
                </c:pt>
                <c:pt idx="477">
                  <c:v>39979</c:v>
                </c:pt>
                <c:pt idx="478">
                  <c:v>39980</c:v>
                </c:pt>
                <c:pt idx="479">
                  <c:v>39981</c:v>
                </c:pt>
                <c:pt idx="480">
                  <c:v>39982</c:v>
                </c:pt>
                <c:pt idx="481">
                  <c:v>39983</c:v>
                </c:pt>
                <c:pt idx="482">
                  <c:v>39986</c:v>
                </c:pt>
                <c:pt idx="483">
                  <c:v>39987</c:v>
                </c:pt>
                <c:pt idx="484">
                  <c:v>39988</c:v>
                </c:pt>
                <c:pt idx="485">
                  <c:v>39989</c:v>
                </c:pt>
                <c:pt idx="486">
                  <c:v>39990</c:v>
                </c:pt>
                <c:pt idx="487">
                  <c:v>39993</c:v>
                </c:pt>
                <c:pt idx="488">
                  <c:v>39994</c:v>
                </c:pt>
                <c:pt idx="489">
                  <c:v>39995</c:v>
                </c:pt>
                <c:pt idx="490">
                  <c:v>39996</c:v>
                </c:pt>
                <c:pt idx="491">
                  <c:v>39997</c:v>
                </c:pt>
                <c:pt idx="492">
                  <c:v>40000</c:v>
                </c:pt>
                <c:pt idx="493">
                  <c:v>40001</c:v>
                </c:pt>
                <c:pt idx="494">
                  <c:v>40002</c:v>
                </c:pt>
                <c:pt idx="495">
                  <c:v>40008</c:v>
                </c:pt>
                <c:pt idx="496">
                  <c:v>40009</c:v>
                </c:pt>
                <c:pt idx="497">
                  <c:v>40010</c:v>
                </c:pt>
                <c:pt idx="498">
                  <c:v>40011</c:v>
                </c:pt>
                <c:pt idx="499">
                  <c:v>40014</c:v>
                </c:pt>
                <c:pt idx="500">
                  <c:v>40015</c:v>
                </c:pt>
                <c:pt idx="501">
                  <c:v>40016</c:v>
                </c:pt>
                <c:pt idx="502">
                  <c:v>40018</c:v>
                </c:pt>
                <c:pt idx="503">
                  <c:v>40021</c:v>
                </c:pt>
                <c:pt idx="504">
                  <c:v>40022</c:v>
                </c:pt>
                <c:pt idx="505">
                  <c:v>40023</c:v>
                </c:pt>
                <c:pt idx="506">
                  <c:v>40024</c:v>
                </c:pt>
                <c:pt idx="507">
                  <c:v>40025</c:v>
                </c:pt>
                <c:pt idx="508">
                  <c:v>40028</c:v>
                </c:pt>
                <c:pt idx="509">
                  <c:v>40029</c:v>
                </c:pt>
                <c:pt idx="510">
                  <c:v>40030</c:v>
                </c:pt>
                <c:pt idx="511">
                  <c:v>40031</c:v>
                </c:pt>
                <c:pt idx="512">
                  <c:v>40032</c:v>
                </c:pt>
                <c:pt idx="513">
                  <c:v>40035</c:v>
                </c:pt>
                <c:pt idx="514">
                  <c:v>40036</c:v>
                </c:pt>
                <c:pt idx="515">
                  <c:v>40037</c:v>
                </c:pt>
                <c:pt idx="516">
                  <c:v>40038</c:v>
                </c:pt>
                <c:pt idx="517">
                  <c:v>40039</c:v>
                </c:pt>
                <c:pt idx="518">
                  <c:v>40044</c:v>
                </c:pt>
                <c:pt idx="519">
                  <c:v>40049</c:v>
                </c:pt>
                <c:pt idx="520">
                  <c:v>40050</c:v>
                </c:pt>
                <c:pt idx="521">
                  <c:v>40051</c:v>
                </c:pt>
                <c:pt idx="522">
                  <c:v>40052</c:v>
                </c:pt>
                <c:pt idx="523">
                  <c:v>40053</c:v>
                </c:pt>
                <c:pt idx="524">
                  <c:v>40056</c:v>
                </c:pt>
                <c:pt idx="525">
                  <c:v>40057</c:v>
                </c:pt>
                <c:pt idx="526">
                  <c:v>40063</c:v>
                </c:pt>
                <c:pt idx="527">
                  <c:v>40065</c:v>
                </c:pt>
                <c:pt idx="528">
                  <c:v>40066</c:v>
                </c:pt>
                <c:pt idx="529">
                  <c:v>40067</c:v>
                </c:pt>
                <c:pt idx="530">
                  <c:v>40070</c:v>
                </c:pt>
                <c:pt idx="531">
                  <c:v>40072</c:v>
                </c:pt>
                <c:pt idx="532">
                  <c:v>40073</c:v>
                </c:pt>
                <c:pt idx="533">
                  <c:v>40074</c:v>
                </c:pt>
                <c:pt idx="534">
                  <c:v>40078</c:v>
                </c:pt>
                <c:pt idx="535">
                  <c:v>40079</c:v>
                </c:pt>
                <c:pt idx="536">
                  <c:v>40080</c:v>
                </c:pt>
                <c:pt idx="537">
                  <c:v>40088</c:v>
                </c:pt>
                <c:pt idx="538">
                  <c:v>40091</c:v>
                </c:pt>
                <c:pt idx="539">
                  <c:v>40092</c:v>
                </c:pt>
                <c:pt idx="540">
                  <c:v>40093</c:v>
                </c:pt>
                <c:pt idx="541">
                  <c:v>40094</c:v>
                </c:pt>
                <c:pt idx="542">
                  <c:v>40095</c:v>
                </c:pt>
                <c:pt idx="543">
                  <c:v>40098</c:v>
                </c:pt>
                <c:pt idx="544">
                  <c:v>40099</c:v>
                </c:pt>
                <c:pt idx="545">
                  <c:v>40100</c:v>
                </c:pt>
                <c:pt idx="546">
                  <c:v>40101</c:v>
                </c:pt>
                <c:pt idx="547">
                  <c:v>40108</c:v>
                </c:pt>
                <c:pt idx="548">
                  <c:v>40112</c:v>
                </c:pt>
                <c:pt idx="549">
                  <c:v>40113</c:v>
                </c:pt>
                <c:pt idx="550">
                  <c:v>40114</c:v>
                </c:pt>
                <c:pt idx="551">
                  <c:v>40115</c:v>
                </c:pt>
                <c:pt idx="552">
                  <c:v>40116</c:v>
                </c:pt>
                <c:pt idx="553">
                  <c:v>40119</c:v>
                </c:pt>
                <c:pt idx="554">
                  <c:v>40120</c:v>
                </c:pt>
                <c:pt idx="555">
                  <c:v>40121</c:v>
                </c:pt>
                <c:pt idx="556">
                  <c:v>40122</c:v>
                </c:pt>
                <c:pt idx="557">
                  <c:v>40123</c:v>
                </c:pt>
                <c:pt idx="558">
                  <c:v>40126</c:v>
                </c:pt>
                <c:pt idx="559">
                  <c:v>40127</c:v>
                </c:pt>
                <c:pt idx="560">
                  <c:v>40128</c:v>
                </c:pt>
                <c:pt idx="561">
                  <c:v>40129</c:v>
                </c:pt>
                <c:pt idx="562">
                  <c:v>40130</c:v>
                </c:pt>
                <c:pt idx="563">
                  <c:v>40133</c:v>
                </c:pt>
                <c:pt idx="564">
                  <c:v>40134</c:v>
                </c:pt>
                <c:pt idx="565">
                  <c:v>40135</c:v>
                </c:pt>
                <c:pt idx="566">
                  <c:v>40136</c:v>
                </c:pt>
                <c:pt idx="567">
                  <c:v>40137</c:v>
                </c:pt>
                <c:pt idx="568">
                  <c:v>40140</c:v>
                </c:pt>
                <c:pt idx="569">
                  <c:v>40141</c:v>
                </c:pt>
                <c:pt idx="570">
                  <c:v>40142</c:v>
                </c:pt>
                <c:pt idx="571">
                  <c:v>40143</c:v>
                </c:pt>
                <c:pt idx="572">
                  <c:v>40144</c:v>
                </c:pt>
                <c:pt idx="573">
                  <c:v>40147</c:v>
                </c:pt>
                <c:pt idx="574">
                  <c:v>40148</c:v>
                </c:pt>
                <c:pt idx="575">
                  <c:v>40149</c:v>
                </c:pt>
                <c:pt idx="576">
                  <c:v>40150</c:v>
                </c:pt>
                <c:pt idx="577">
                  <c:v>40151</c:v>
                </c:pt>
                <c:pt idx="578">
                  <c:v>40154</c:v>
                </c:pt>
                <c:pt idx="579">
                  <c:v>40155</c:v>
                </c:pt>
                <c:pt idx="580">
                  <c:v>40156</c:v>
                </c:pt>
                <c:pt idx="581">
                  <c:v>40157</c:v>
                </c:pt>
                <c:pt idx="582">
                  <c:v>40158</c:v>
                </c:pt>
                <c:pt idx="583">
                  <c:v>40161</c:v>
                </c:pt>
                <c:pt idx="584">
                  <c:v>40162</c:v>
                </c:pt>
                <c:pt idx="585">
                  <c:v>40163</c:v>
                </c:pt>
                <c:pt idx="586">
                  <c:v>40164</c:v>
                </c:pt>
                <c:pt idx="587">
                  <c:v>40165</c:v>
                </c:pt>
                <c:pt idx="588">
                  <c:v>40168</c:v>
                </c:pt>
                <c:pt idx="589">
                  <c:v>40169</c:v>
                </c:pt>
                <c:pt idx="590">
                  <c:v>40170</c:v>
                </c:pt>
                <c:pt idx="591">
                  <c:v>40171</c:v>
                </c:pt>
                <c:pt idx="592">
                  <c:v>40175</c:v>
                </c:pt>
                <c:pt idx="593">
                  <c:v>40176</c:v>
                </c:pt>
                <c:pt idx="594">
                  <c:v>40177</c:v>
                </c:pt>
                <c:pt idx="595">
                  <c:v>40178</c:v>
                </c:pt>
                <c:pt idx="596">
                  <c:v>40182</c:v>
                </c:pt>
                <c:pt idx="597">
                  <c:v>40183</c:v>
                </c:pt>
                <c:pt idx="598">
                  <c:v>40184</c:v>
                </c:pt>
                <c:pt idx="599">
                  <c:v>40185</c:v>
                </c:pt>
                <c:pt idx="600">
                  <c:v>40186</c:v>
                </c:pt>
                <c:pt idx="601">
                  <c:v>40189</c:v>
                </c:pt>
                <c:pt idx="602">
                  <c:v>40190</c:v>
                </c:pt>
                <c:pt idx="603">
                  <c:v>40191</c:v>
                </c:pt>
                <c:pt idx="604">
                  <c:v>40192</c:v>
                </c:pt>
                <c:pt idx="605">
                  <c:v>40193</c:v>
                </c:pt>
                <c:pt idx="606">
                  <c:v>40196</c:v>
                </c:pt>
                <c:pt idx="607">
                  <c:v>40197</c:v>
                </c:pt>
                <c:pt idx="608">
                  <c:v>40198</c:v>
                </c:pt>
                <c:pt idx="609">
                  <c:v>40199</c:v>
                </c:pt>
                <c:pt idx="610">
                  <c:v>40200</c:v>
                </c:pt>
                <c:pt idx="611">
                  <c:v>40203</c:v>
                </c:pt>
                <c:pt idx="612">
                  <c:v>40204</c:v>
                </c:pt>
                <c:pt idx="613">
                  <c:v>40205</c:v>
                </c:pt>
                <c:pt idx="614">
                  <c:v>40206</c:v>
                </c:pt>
                <c:pt idx="615">
                  <c:v>40207</c:v>
                </c:pt>
                <c:pt idx="616">
                  <c:v>40210</c:v>
                </c:pt>
                <c:pt idx="617">
                  <c:v>40211</c:v>
                </c:pt>
                <c:pt idx="618">
                  <c:v>40212</c:v>
                </c:pt>
                <c:pt idx="619">
                  <c:v>40213</c:v>
                </c:pt>
                <c:pt idx="620">
                  <c:v>40214</c:v>
                </c:pt>
                <c:pt idx="621">
                  <c:v>40217</c:v>
                </c:pt>
                <c:pt idx="622">
                  <c:v>40218</c:v>
                </c:pt>
                <c:pt idx="623">
                  <c:v>40219</c:v>
                </c:pt>
                <c:pt idx="624">
                  <c:v>40220</c:v>
                </c:pt>
                <c:pt idx="625">
                  <c:v>40221</c:v>
                </c:pt>
                <c:pt idx="626">
                  <c:v>40224</c:v>
                </c:pt>
                <c:pt idx="627">
                  <c:v>40225</c:v>
                </c:pt>
                <c:pt idx="628">
                  <c:v>40226</c:v>
                </c:pt>
                <c:pt idx="629">
                  <c:v>40227</c:v>
                </c:pt>
                <c:pt idx="630">
                  <c:v>40228</c:v>
                </c:pt>
                <c:pt idx="631">
                  <c:v>40231</c:v>
                </c:pt>
                <c:pt idx="632">
                  <c:v>40232</c:v>
                </c:pt>
                <c:pt idx="633">
                  <c:v>40233</c:v>
                </c:pt>
                <c:pt idx="634">
                  <c:v>40234</c:v>
                </c:pt>
                <c:pt idx="635">
                  <c:v>40235</c:v>
                </c:pt>
                <c:pt idx="636">
                  <c:v>40238</c:v>
                </c:pt>
                <c:pt idx="637">
                  <c:v>40239</c:v>
                </c:pt>
                <c:pt idx="638">
                  <c:v>40240</c:v>
                </c:pt>
                <c:pt idx="639">
                  <c:v>40241</c:v>
                </c:pt>
                <c:pt idx="640">
                  <c:v>40242</c:v>
                </c:pt>
                <c:pt idx="641">
                  <c:v>40247</c:v>
                </c:pt>
                <c:pt idx="642">
                  <c:v>40248</c:v>
                </c:pt>
                <c:pt idx="643">
                  <c:v>40249</c:v>
                </c:pt>
                <c:pt idx="644">
                  <c:v>40252</c:v>
                </c:pt>
                <c:pt idx="645">
                  <c:v>40253</c:v>
                </c:pt>
                <c:pt idx="646">
                  <c:v>40254</c:v>
                </c:pt>
                <c:pt idx="647">
                  <c:v>40255</c:v>
                </c:pt>
                <c:pt idx="648">
                  <c:v>40256</c:v>
                </c:pt>
                <c:pt idx="649">
                  <c:v>40259</c:v>
                </c:pt>
                <c:pt idx="650">
                  <c:v>40260</c:v>
                </c:pt>
                <c:pt idx="651">
                  <c:v>40261</c:v>
                </c:pt>
                <c:pt idx="652">
                  <c:v>40262</c:v>
                </c:pt>
                <c:pt idx="653">
                  <c:v>40266</c:v>
                </c:pt>
                <c:pt idx="654">
                  <c:v>40267</c:v>
                </c:pt>
                <c:pt idx="655">
                  <c:v>40268</c:v>
                </c:pt>
                <c:pt idx="656">
                  <c:v>40269</c:v>
                </c:pt>
                <c:pt idx="657">
                  <c:v>40270</c:v>
                </c:pt>
                <c:pt idx="658">
                  <c:v>40273</c:v>
                </c:pt>
                <c:pt idx="659">
                  <c:v>40274</c:v>
                </c:pt>
                <c:pt idx="660">
                  <c:v>40275</c:v>
                </c:pt>
                <c:pt idx="661">
                  <c:v>40276</c:v>
                </c:pt>
                <c:pt idx="662">
                  <c:v>40277</c:v>
                </c:pt>
                <c:pt idx="663">
                  <c:v>40280</c:v>
                </c:pt>
                <c:pt idx="664">
                  <c:v>40281</c:v>
                </c:pt>
                <c:pt idx="665">
                  <c:v>40282</c:v>
                </c:pt>
                <c:pt idx="666">
                  <c:v>40283</c:v>
                </c:pt>
                <c:pt idx="667">
                  <c:v>40284</c:v>
                </c:pt>
                <c:pt idx="668">
                  <c:v>40287</c:v>
                </c:pt>
                <c:pt idx="669">
                  <c:v>40288</c:v>
                </c:pt>
                <c:pt idx="670">
                  <c:v>40289</c:v>
                </c:pt>
                <c:pt idx="671">
                  <c:v>40290</c:v>
                </c:pt>
                <c:pt idx="672">
                  <c:v>40291</c:v>
                </c:pt>
                <c:pt idx="673">
                  <c:v>40294</c:v>
                </c:pt>
                <c:pt idx="674">
                  <c:v>40295</c:v>
                </c:pt>
                <c:pt idx="675">
                  <c:v>40296</c:v>
                </c:pt>
                <c:pt idx="676">
                  <c:v>40297</c:v>
                </c:pt>
                <c:pt idx="677">
                  <c:v>40298</c:v>
                </c:pt>
                <c:pt idx="678">
                  <c:v>40301</c:v>
                </c:pt>
                <c:pt idx="679">
                  <c:v>40302</c:v>
                </c:pt>
                <c:pt idx="680">
                  <c:v>40303</c:v>
                </c:pt>
                <c:pt idx="681">
                  <c:v>40304</c:v>
                </c:pt>
                <c:pt idx="682">
                  <c:v>40305</c:v>
                </c:pt>
                <c:pt idx="683">
                  <c:v>40308</c:v>
                </c:pt>
                <c:pt idx="684">
                  <c:v>40309</c:v>
                </c:pt>
                <c:pt idx="685">
                  <c:v>40310</c:v>
                </c:pt>
                <c:pt idx="686">
                  <c:v>40311</c:v>
                </c:pt>
                <c:pt idx="687">
                  <c:v>40312</c:v>
                </c:pt>
                <c:pt idx="688">
                  <c:v>40315</c:v>
                </c:pt>
                <c:pt idx="689">
                  <c:v>40316</c:v>
                </c:pt>
                <c:pt idx="690">
                  <c:v>40317</c:v>
                </c:pt>
                <c:pt idx="691">
                  <c:v>40318</c:v>
                </c:pt>
                <c:pt idx="692">
                  <c:v>40319</c:v>
                </c:pt>
                <c:pt idx="693">
                  <c:v>40322</c:v>
                </c:pt>
                <c:pt idx="694">
                  <c:v>40323</c:v>
                </c:pt>
                <c:pt idx="695">
                  <c:v>40324</c:v>
                </c:pt>
                <c:pt idx="696">
                  <c:v>40325</c:v>
                </c:pt>
                <c:pt idx="697">
                  <c:v>40326</c:v>
                </c:pt>
                <c:pt idx="698">
                  <c:v>40329</c:v>
                </c:pt>
                <c:pt idx="699">
                  <c:v>40330</c:v>
                </c:pt>
                <c:pt idx="700">
                  <c:v>40331</c:v>
                </c:pt>
                <c:pt idx="701">
                  <c:v>40332</c:v>
                </c:pt>
                <c:pt idx="702">
                  <c:v>40333</c:v>
                </c:pt>
                <c:pt idx="703">
                  <c:v>40336</c:v>
                </c:pt>
                <c:pt idx="704">
                  <c:v>40337</c:v>
                </c:pt>
                <c:pt idx="705">
                  <c:v>40338</c:v>
                </c:pt>
                <c:pt idx="706">
                  <c:v>40339</c:v>
                </c:pt>
                <c:pt idx="707">
                  <c:v>40340</c:v>
                </c:pt>
                <c:pt idx="708">
                  <c:v>40343</c:v>
                </c:pt>
                <c:pt idx="709">
                  <c:v>40344</c:v>
                </c:pt>
                <c:pt idx="710">
                  <c:v>40345</c:v>
                </c:pt>
                <c:pt idx="711">
                  <c:v>40346</c:v>
                </c:pt>
                <c:pt idx="712">
                  <c:v>40347</c:v>
                </c:pt>
                <c:pt idx="713">
                  <c:v>40350</c:v>
                </c:pt>
                <c:pt idx="714">
                  <c:v>40351</c:v>
                </c:pt>
                <c:pt idx="715">
                  <c:v>40352</c:v>
                </c:pt>
                <c:pt idx="716">
                  <c:v>40353</c:v>
                </c:pt>
                <c:pt idx="717">
                  <c:v>40354</c:v>
                </c:pt>
                <c:pt idx="718">
                  <c:v>40357</c:v>
                </c:pt>
                <c:pt idx="719">
                  <c:v>40358</c:v>
                </c:pt>
                <c:pt idx="720">
                  <c:v>40359</c:v>
                </c:pt>
                <c:pt idx="721">
                  <c:v>40360</c:v>
                </c:pt>
                <c:pt idx="722">
                  <c:v>40361</c:v>
                </c:pt>
                <c:pt idx="723">
                  <c:v>40364</c:v>
                </c:pt>
                <c:pt idx="724">
                  <c:v>40365</c:v>
                </c:pt>
                <c:pt idx="725">
                  <c:v>40366</c:v>
                </c:pt>
                <c:pt idx="726">
                  <c:v>40367</c:v>
                </c:pt>
                <c:pt idx="727">
                  <c:v>40368</c:v>
                </c:pt>
                <c:pt idx="728">
                  <c:v>40371</c:v>
                </c:pt>
                <c:pt idx="729">
                  <c:v>40372</c:v>
                </c:pt>
                <c:pt idx="730">
                  <c:v>40373</c:v>
                </c:pt>
                <c:pt idx="731">
                  <c:v>40374</c:v>
                </c:pt>
                <c:pt idx="732">
                  <c:v>40375</c:v>
                </c:pt>
                <c:pt idx="733">
                  <c:v>40378</c:v>
                </c:pt>
                <c:pt idx="734">
                  <c:v>40379</c:v>
                </c:pt>
                <c:pt idx="735">
                  <c:v>40380</c:v>
                </c:pt>
                <c:pt idx="736">
                  <c:v>40381</c:v>
                </c:pt>
                <c:pt idx="737">
                  <c:v>40382</c:v>
                </c:pt>
                <c:pt idx="738">
                  <c:v>40385</c:v>
                </c:pt>
                <c:pt idx="739">
                  <c:v>40386</c:v>
                </c:pt>
                <c:pt idx="740">
                  <c:v>40387</c:v>
                </c:pt>
                <c:pt idx="741">
                  <c:v>40388</c:v>
                </c:pt>
                <c:pt idx="742">
                  <c:v>40392</c:v>
                </c:pt>
                <c:pt idx="743">
                  <c:v>40393</c:v>
                </c:pt>
                <c:pt idx="744">
                  <c:v>40394</c:v>
                </c:pt>
                <c:pt idx="745">
                  <c:v>40395</c:v>
                </c:pt>
                <c:pt idx="746">
                  <c:v>40396</c:v>
                </c:pt>
                <c:pt idx="747">
                  <c:v>40399</c:v>
                </c:pt>
                <c:pt idx="748">
                  <c:v>40400</c:v>
                </c:pt>
                <c:pt idx="749">
                  <c:v>40401</c:v>
                </c:pt>
                <c:pt idx="750">
                  <c:v>40402</c:v>
                </c:pt>
                <c:pt idx="751">
                  <c:v>40403</c:v>
                </c:pt>
                <c:pt idx="752">
                  <c:v>40406</c:v>
                </c:pt>
                <c:pt idx="753">
                  <c:v>40407</c:v>
                </c:pt>
                <c:pt idx="754">
                  <c:v>40408</c:v>
                </c:pt>
                <c:pt idx="755">
                  <c:v>40409</c:v>
                </c:pt>
                <c:pt idx="756">
                  <c:v>40410</c:v>
                </c:pt>
                <c:pt idx="757">
                  <c:v>40413</c:v>
                </c:pt>
                <c:pt idx="758">
                  <c:v>40414</c:v>
                </c:pt>
                <c:pt idx="759">
                  <c:v>40415</c:v>
                </c:pt>
                <c:pt idx="760">
                  <c:v>40416</c:v>
                </c:pt>
                <c:pt idx="761">
                  <c:v>40417</c:v>
                </c:pt>
                <c:pt idx="762">
                  <c:v>40420</c:v>
                </c:pt>
                <c:pt idx="763">
                  <c:v>40421</c:v>
                </c:pt>
                <c:pt idx="764">
                  <c:v>40422</c:v>
                </c:pt>
                <c:pt idx="765">
                  <c:v>40423</c:v>
                </c:pt>
                <c:pt idx="766">
                  <c:v>40424</c:v>
                </c:pt>
                <c:pt idx="767">
                  <c:v>40428</c:v>
                </c:pt>
                <c:pt idx="768">
                  <c:v>40429</c:v>
                </c:pt>
                <c:pt idx="769">
                  <c:v>40430</c:v>
                </c:pt>
                <c:pt idx="770">
                  <c:v>40431</c:v>
                </c:pt>
                <c:pt idx="771">
                  <c:v>40434</c:v>
                </c:pt>
                <c:pt idx="772">
                  <c:v>40435</c:v>
                </c:pt>
                <c:pt idx="773">
                  <c:v>40436</c:v>
                </c:pt>
                <c:pt idx="774">
                  <c:v>40437</c:v>
                </c:pt>
                <c:pt idx="775">
                  <c:v>40438</c:v>
                </c:pt>
                <c:pt idx="776">
                  <c:v>40441</c:v>
                </c:pt>
                <c:pt idx="777">
                  <c:v>40442</c:v>
                </c:pt>
                <c:pt idx="778">
                  <c:v>40443</c:v>
                </c:pt>
                <c:pt idx="779">
                  <c:v>40444</c:v>
                </c:pt>
                <c:pt idx="780">
                  <c:v>40445</c:v>
                </c:pt>
                <c:pt idx="781">
                  <c:v>40448</c:v>
                </c:pt>
                <c:pt idx="782">
                  <c:v>40449</c:v>
                </c:pt>
                <c:pt idx="783">
                  <c:v>40450</c:v>
                </c:pt>
                <c:pt idx="784">
                  <c:v>40451</c:v>
                </c:pt>
                <c:pt idx="785">
                  <c:v>40452</c:v>
                </c:pt>
                <c:pt idx="786">
                  <c:v>40455</c:v>
                </c:pt>
                <c:pt idx="787">
                  <c:v>40456</c:v>
                </c:pt>
                <c:pt idx="788">
                  <c:v>40457</c:v>
                </c:pt>
                <c:pt idx="789">
                  <c:v>40458</c:v>
                </c:pt>
                <c:pt idx="790">
                  <c:v>40459</c:v>
                </c:pt>
                <c:pt idx="791">
                  <c:v>40462</c:v>
                </c:pt>
                <c:pt idx="792">
                  <c:v>40463</c:v>
                </c:pt>
                <c:pt idx="793">
                  <c:v>40464</c:v>
                </c:pt>
                <c:pt idx="794">
                  <c:v>40465</c:v>
                </c:pt>
                <c:pt idx="795">
                  <c:v>40466</c:v>
                </c:pt>
                <c:pt idx="796">
                  <c:v>40469</c:v>
                </c:pt>
                <c:pt idx="797">
                  <c:v>40470</c:v>
                </c:pt>
                <c:pt idx="798">
                  <c:v>40471</c:v>
                </c:pt>
                <c:pt idx="799">
                  <c:v>40472</c:v>
                </c:pt>
                <c:pt idx="800">
                  <c:v>40473</c:v>
                </c:pt>
                <c:pt idx="801">
                  <c:v>40476</c:v>
                </c:pt>
                <c:pt idx="802">
                  <c:v>40477</c:v>
                </c:pt>
                <c:pt idx="803">
                  <c:v>40478</c:v>
                </c:pt>
                <c:pt idx="804">
                  <c:v>40479</c:v>
                </c:pt>
                <c:pt idx="805">
                  <c:v>40480</c:v>
                </c:pt>
                <c:pt idx="806">
                  <c:v>40483</c:v>
                </c:pt>
                <c:pt idx="807">
                  <c:v>40484</c:v>
                </c:pt>
                <c:pt idx="808">
                  <c:v>40485</c:v>
                </c:pt>
                <c:pt idx="809">
                  <c:v>40486</c:v>
                </c:pt>
                <c:pt idx="810">
                  <c:v>40487</c:v>
                </c:pt>
                <c:pt idx="811">
                  <c:v>40490</c:v>
                </c:pt>
                <c:pt idx="812">
                  <c:v>40491</c:v>
                </c:pt>
                <c:pt idx="813">
                  <c:v>40492</c:v>
                </c:pt>
                <c:pt idx="814">
                  <c:v>40493</c:v>
                </c:pt>
                <c:pt idx="815">
                  <c:v>40494</c:v>
                </c:pt>
                <c:pt idx="816">
                  <c:v>40497</c:v>
                </c:pt>
                <c:pt idx="817">
                  <c:v>40498</c:v>
                </c:pt>
                <c:pt idx="818">
                  <c:v>40499</c:v>
                </c:pt>
                <c:pt idx="819">
                  <c:v>40500</c:v>
                </c:pt>
                <c:pt idx="820">
                  <c:v>40501</c:v>
                </c:pt>
                <c:pt idx="821">
                  <c:v>40504</c:v>
                </c:pt>
                <c:pt idx="822">
                  <c:v>40505</c:v>
                </c:pt>
                <c:pt idx="823">
                  <c:v>40506</c:v>
                </c:pt>
                <c:pt idx="824">
                  <c:v>40507</c:v>
                </c:pt>
                <c:pt idx="825">
                  <c:v>40508</c:v>
                </c:pt>
                <c:pt idx="826">
                  <c:v>40511</c:v>
                </c:pt>
                <c:pt idx="827">
                  <c:v>40512</c:v>
                </c:pt>
                <c:pt idx="828">
                  <c:v>40513</c:v>
                </c:pt>
                <c:pt idx="829">
                  <c:v>40514</c:v>
                </c:pt>
                <c:pt idx="830">
                  <c:v>40515</c:v>
                </c:pt>
                <c:pt idx="831">
                  <c:v>40518</c:v>
                </c:pt>
                <c:pt idx="832">
                  <c:v>40519</c:v>
                </c:pt>
                <c:pt idx="833">
                  <c:v>40520</c:v>
                </c:pt>
                <c:pt idx="834">
                  <c:v>40525</c:v>
                </c:pt>
                <c:pt idx="835">
                  <c:v>40526</c:v>
                </c:pt>
                <c:pt idx="836">
                  <c:v>40527</c:v>
                </c:pt>
                <c:pt idx="837">
                  <c:v>40528</c:v>
                </c:pt>
                <c:pt idx="838">
                  <c:v>40529</c:v>
                </c:pt>
                <c:pt idx="839">
                  <c:v>40532</c:v>
                </c:pt>
                <c:pt idx="840">
                  <c:v>40533</c:v>
                </c:pt>
                <c:pt idx="841">
                  <c:v>40534</c:v>
                </c:pt>
                <c:pt idx="842">
                  <c:v>40535</c:v>
                </c:pt>
                <c:pt idx="843">
                  <c:v>40536</c:v>
                </c:pt>
                <c:pt idx="844">
                  <c:v>40539</c:v>
                </c:pt>
                <c:pt idx="845">
                  <c:v>40540</c:v>
                </c:pt>
                <c:pt idx="846">
                  <c:v>40541</c:v>
                </c:pt>
                <c:pt idx="847">
                  <c:v>40542</c:v>
                </c:pt>
                <c:pt idx="848">
                  <c:v>40543</c:v>
                </c:pt>
                <c:pt idx="849">
                  <c:v>40546</c:v>
                </c:pt>
                <c:pt idx="850">
                  <c:v>40547</c:v>
                </c:pt>
                <c:pt idx="851">
                  <c:v>40548</c:v>
                </c:pt>
                <c:pt idx="852">
                  <c:v>40549</c:v>
                </c:pt>
                <c:pt idx="853">
                  <c:v>40550</c:v>
                </c:pt>
                <c:pt idx="854">
                  <c:v>40553</c:v>
                </c:pt>
                <c:pt idx="855">
                  <c:v>40554</c:v>
                </c:pt>
                <c:pt idx="856">
                  <c:v>40555</c:v>
                </c:pt>
                <c:pt idx="857">
                  <c:v>40556</c:v>
                </c:pt>
                <c:pt idx="858">
                  <c:v>40557</c:v>
                </c:pt>
                <c:pt idx="859">
                  <c:v>40560</c:v>
                </c:pt>
                <c:pt idx="860">
                  <c:v>40561</c:v>
                </c:pt>
                <c:pt idx="861">
                  <c:v>40562</c:v>
                </c:pt>
                <c:pt idx="862">
                  <c:v>40563</c:v>
                </c:pt>
                <c:pt idx="863">
                  <c:v>40564</c:v>
                </c:pt>
                <c:pt idx="864">
                  <c:v>40567</c:v>
                </c:pt>
                <c:pt idx="865">
                  <c:v>40568</c:v>
                </c:pt>
                <c:pt idx="866">
                  <c:v>40569</c:v>
                </c:pt>
                <c:pt idx="867">
                  <c:v>40570</c:v>
                </c:pt>
                <c:pt idx="868">
                  <c:v>40571</c:v>
                </c:pt>
                <c:pt idx="869">
                  <c:v>40574</c:v>
                </c:pt>
                <c:pt idx="870">
                  <c:v>40575</c:v>
                </c:pt>
                <c:pt idx="871">
                  <c:v>40576</c:v>
                </c:pt>
                <c:pt idx="872">
                  <c:v>40577</c:v>
                </c:pt>
                <c:pt idx="873">
                  <c:v>40578</c:v>
                </c:pt>
                <c:pt idx="874">
                  <c:v>40581</c:v>
                </c:pt>
                <c:pt idx="875">
                  <c:v>40582</c:v>
                </c:pt>
                <c:pt idx="876">
                  <c:v>40583</c:v>
                </c:pt>
                <c:pt idx="877">
                  <c:v>40584</c:v>
                </c:pt>
                <c:pt idx="878">
                  <c:v>40585</c:v>
                </c:pt>
                <c:pt idx="879">
                  <c:v>40588</c:v>
                </c:pt>
                <c:pt idx="880">
                  <c:v>40589</c:v>
                </c:pt>
                <c:pt idx="881">
                  <c:v>40590</c:v>
                </c:pt>
                <c:pt idx="882">
                  <c:v>40591</c:v>
                </c:pt>
                <c:pt idx="883">
                  <c:v>40592</c:v>
                </c:pt>
                <c:pt idx="884">
                  <c:v>40595</c:v>
                </c:pt>
                <c:pt idx="885">
                  <c:v>40596</c:v>
                </c:pt>
                <c:pt idx="886">
                  <c:v>40597</c:v>
                </c:pt>
                <c:pt idx="887">
                  <c:v>40598</c:v>
                </c:pt>
                <c:pt idx="888">
                  <c:v>40599</c:v>
                </c:pt>
                <c:pt idx="889">
                  <c:v>40602</c:v>
                </c:pt>
                <c:pt idx="890">
                  <c:v>40603</c:v>
                </c:pt>
                <c:pt idx="891">
                  <c:v>40604</c:v>
                </c:pt>
                <c:pt idx="892">
                  <c:v>40605</c:v>
                </c:pt>
                <c:pt idx="893">
                  <c:v>40606</c:v>
                </c:pt>
                <c:pt idx="894">
                  <c:v>40609</c:v>
                </c:pt>
                <c:pt idx="895">
                  <c:v>40610</c:v>
                </c:pt>
                <c:pt idx="896">
                  <c:v>40611</c:v>
                </c:pt>
                <c:pt idx="897">
                  <c:v>40612</c:v>
                </c:pt>
                <c:pt idx="898">
                  <c:v>40613</c:v>
                </c:pt>
                <c:pt idx="899">
                  <c:v>40616</c:v>
                </c:pt>
                <c:pt idx="900">
                  <c:v>40617</c:v>
                </c:pt>
                <c:pt idx="901">
                  <c:v>40618</c:v>
                </c:pt>
                <c:pt idx="902">
                  <c:v>40619</c:v>
                </c:pt>
                <c:pt idx="903">
                  <c:v>40620</c:v>
                </c:pt>
                <c:pt idx="904">
                  <c:v>40623</c:v>
                </c:pt>
                <c:pt idx="905">
                  <c:v>40624</c:v>
                </c:pt>
                <c:pt idx="906">
                  <c:v>40625</c:v>
                </c:pt>
                <c:pt idx="907">
                  <c:v>40626</c:v>
                </c:pt>
                <c:pt idx="908">
                  <c:v>40627</c:v>
                </c:pt>
                <c:pt idx="909">
                  <c:v>40630</c:v>
                </c:pt>
                <c:pt idx="910">
                  <c:v>40631</c:v>
                </c:pt>
                <c:pt idx="911">
                  <c:v>40632</c:v>
                </c:pt>
                <c:pt idx="912">
                  <c:v>40633</c:v>
                </c:pt>
                <c:pt idx="913">
                  <c:v>40634</c:v>
                </c:pt>
                <c:pt idx="914">
                  <c:v>40637</c:v>
                </c:pt>
                <c:pt idx="915">
                  <c:v>40638</c:v>
                </c:pt>
                <c:pt idx="916">
                  <c:v>40639</c:v>
                </c:pt>
                <c:pt idx="917">
                  <c:v>40640</c:v>
                </c:pt>
                <c:pt idx="918">
                  <c:v>40641</c:v>
                </c:pt>
                <c:pt idx="919">
                  <c:v>40644</c:v>
                </c:pt>
                <c:pt idx="920">
                  <c:v>40645</c:v>
                </c:pt>
                <c:pt idx="921">
                  <c:v>40646</c:v>
                </c:pt>
                <c:pt idx="922">
                  <c:v>40647</c:v>
                </c:pt>
                <c:pt idx="923">
                  <c:v>40648</c:v>
                </c:pt>
                <c:pt idx="924">
                  <c:v>40651</c:v>
                </c:pt>
                <c:pt idx="925">
                  <c:v>40652</c:v>
                </c:pt>
                <c:pt idx="926">
                  <c:v>40653</c:v>
                </c:pt>
                <c:pt idx="927">
                  <c:v>40654</c:v>
                </c:pt>
                <c:pt idx="928">
                  <c:v>40655</c:v>
                </c:pt>
                <c:pt idx="929">
                  <c:v>40658</c:v>
                </c:pt>
                <c:pt idx="930">
                  <c:v>40659</c:v>
                </c:pt>
                <c:pt idx="931">
                  <c:v>40660</c:v>
                </c:pt>
                <c:pt idx="932">
                  <c:v>40661</c:v>
                </c:pt>
                <c:pt idx="933">
                  <c:v>40662</c:v>
                </c:pt>
                <c:pt idx="934">
                  <c:v>40665</c:v>
                </c:pt>
                <c:pt idx="935">
                  <c:v>40666</c:v>
                </c:pt>
                <c:pt idx="936">
                  <c:v>40667</c:v>
                </c:pt>
                <c:pt idx="937">
                  <c:v>40668</c:v>
                </c:pt>
                <c:pt idx="938">
                  <c:v>40669</c:v>
                </c:pt>
                <c:pt idx="939">
                  <c:v>40672</c:v>
                </c:pt>
                <c:pt idx="940">
                  <c:v>40673</c:v>
                </c:pt>
                <c:pt idx="941">
                  <c:v>40674</c:v>
                </c:pt>
                <c:pt idx="942">
                  <c:v>40675</c:v>
                </c:pt>
                <c:pt idx="943">
                  <c:v>40676</c:v>
                </c:pt>
                <c:pt idx="944">
                  <c:v>40679</c:v>
                </c:pt>
                <c:pt idx="945">
                  <c:v>40680</c:v>
                </c:pt>
                <c:pt idx="946">
                  <c:v>40681</c:v>
                </c:pt>
                <c:pt idx="947">
                  <c:v>40682</c:v>
                </c:pt>
                <c:pt idx="948">
                  <c:v>40683</c:v>
                </c:pt>
                <c:pt idx="949">
                  <c:v>40686</c:v>
                </c:pt>
                <c:pt idx="950">
                  <c:v>40687</c:v>
                </c:pt>
                <c:pt idx="951">
                  <c:v>40688</c:v>
                </c:pt>
                <c:pt idx="952">
                  <c:v>40689</c:v>
                </c:pt>
                <c:pt idx="953">
                  <c:v>40690</c:v>
                </c:pt>
                <c:pt idx="954">
                  <c:v>40693</c:v>
                </c:pt>
                <c:pt idx="955">
                  <c:v>40694</c:v>
                </c:pt>
                <c:pt idx="956">
                  <c:v>40695</c:v>
                </c:pt>
                <c:pt idx="957">
                  <c:v>40696</c:v>
                </c:pt>
                <c:pt idx="958">
                  <c:v>40697</c:v>
                </c:pt>
                <c:pt idx="959">
                  <c:v>40700</c:v>
                </c:pt>
                <c:pt idx="960">
                  <c:v>40701</c:v>
                </c:pt>
                <c:pt idx="961">
                  <c:v>40702</c:v>
                </c:pt>
                <c:pt idx="962">
                  <c:v>40703</c:v>
                </c:pt>
                <c:pt idx="963">
                  <c:v>40704</c:v>
                </c:pt>
                <c:pt idx="964">
                  <c:v>40707</c:v>
                </c:pt>
                <c:pt idx="965">
                  <c:v>40708</c:v>
                </c:pt>
                <c:pt idx="966">
                  <c:v>40709</c:v>
                </c:pt>
                <c:pt idx="967">
                  <c:v>40710</c:v>
                </c:pt>
                <c:pt idx="968">
                  <c:v>40711</c:v>
                </c:pt>
                <c:pt idx="969">
                  <c:v>40714</c:v>
                </c:pt>
                <c:pt idx="970">
                  <c:v>40715</c:v>
                </c:pt>
                <c:pt idx="971">
                  <c:v>40716</c:v>
                </c:pt>
                <c:pt idx="972">
                  <c:v>40717</c:v>
                </c:pt>
                <c:pt idx="973">
                  <c:v>40718</c:v>
                </c:pt>
                <c:pt idx="974">
                  <c:v>40721</c:v>
                </c:pt>
                <c:pt idx="975">
                  <c:v>40722</c:v>
                </c:pt>
                <c:pt idx="976">
                  <c:v>40723</c:v>
                </c:pt>
                <c:pt idx="977">
                  <c:v>40724</c:v>
                </c:pt>
                <c:pt idx="978">
                  <c:v>40725</c:v>
                </c:pt>
                <c:pt idx="979">
                  <c:v>40728</c:v>
                </c:pt>
                <c:pt idx="980">
                  <c:v>40729</c:v>
                </c:pt>
                <c:pt idx="981">
                  <c:v>40730</c:v>
                </c:pt>
                <c:pt idx="982">
                  <c:v>40731</c:v>
                </c:pt>
                <c:pt idx="983">
                  <c:v>40732</c:v>
                </c:pt>
                <c:pt idx="984">
                  <c:v>40735</c:v>
                </c:pt>
                <c:pt idx="985">
                  <c:v>40736</c:v>
                </c:pt>
                <c:pt idx="986">
                  <c:v>40737</c:v>
                </c:pt>
                <c:pt idx="987">
                  <c:v>40738</c:v>
                </c:pt>
                <c:pt idx="988">
                  <c:v>40739</c:v>
                </c:pt>
                <c:pt idx="989">
                  <c:v>40742</c:v>
                </c:pt>
                <c:pt idx="990">
                  <c:v>40743</c:v>
                </c:pt>
                <c:pt idx="991">
                  <c:v>40744</c:v>
                </c:pt>
                <c:pt idx="992">
                  <c:v>40745</c:v>
                </c:pt>
                <c:pt idx="993">
                  <c:v>40746</c:v>
                </c:pt>
                <c:pt idx="994">
                  <c:v>40749</c:v>
                </c:pt>
                <c:pt idx="995">
                  <c:v>40750</c:v>
                </c:pt>
                <c:pt idx="996">
                  <c:v>40751</c:v>
                </c:pt>
                <c:pt idx="997">
                  <c:v>40752</c:v>
                </c:pt>
                <c:pt idx="998">
                  <c:v>40753</c:v>
                </c:pt>
                <c:pt idx="999">
                  <c:v>40756</c:v>
                </c:pt>
                <c:pt idx="1000">
                  <c:v>40757</c:v>
                </c:pt>
                <c:pt idx="1001">
                  <c:v>40758</c:v>
                </c:pt>
                <c:pt idx="1002">
                  <c:v>40759</c:v>
                </c:pt>
                <c:pt idx="1003">
                  <c:v>40760</c:v>
                </c:pt>
                <c:pt idx="1004">
                  <c:v>40763</c:v>
                </c:pt>
                <c:pt idx="1005">
                  <c:v>40764</c:v>
                </c:pt>
                <c:pt idx="1006">
                  <c:v>40765</c:v>
                </c:pt>
                <c:pt idx="1007">
                  <c:v>40766</c:v>
                </c:pt>
                <c:pt idx="1008">
                  <c:v>40767</c:v>
                </c:pt>
                <c:pt idx="1009">
                  <c:v>40770</c:v>
                </c:pt>
                <c:pt idx="1010">
                  <c:v>40771</c:v>
                </c:pt>
                <c:pt idx="1011">
                  <c:v>40772</c:v>
                </c:pt>
                <c:pt idx="1012">
                  <c:v>40773</c:v>
                </c:pt>
                <c:pt idx="1013">
                  <c:v>40774</c:v>
                </c:pt>
                <c:pt idx="1014">
                  <c:v>40777</c:v>
                </c:pt>
                <c:pt idx="1015">
                  <c:v>40779</c:v>
                </c:pt>
                <c:pt idx="1016">
                  <c:v>40780</c:v>
                </c:pt>
                <c:pt idx="1017">
                  <c:v>40781</c:v>
                </c:pt>
                <c:pt idx="1018">
                  <c:v>40784</c:v>
                </c:pt>
                <c:pt idx="1019">
                  <c:v>40785</c:v>
                </c:pt>
                <c:pt idx="1020">
                  <c:v>40786</c:v>
                </c:pt>
                <c:pt idx="1021">
                  <c:v>40787</c:v>
                </c:pt>
                <c:pt idx="1022">
                  <c:v>40788</c:v>
                </c:pt>
                <c:pt idx="1023">
                  <c:v>40791</c:v>
                </c:pt>
                <c:pt idx="1024">
                  <c:v>40792</c:v>
                </c:pt>
                <c:pt idx="1025">
                  <c:v>40793</c:v>
                </c:pt>
                <c:pt idx="1026">
                  <c:v>40794</c:v>
                </c:pt>
                <c:pt idx="1027">
                  <c:v>40795</c:v>
                </c:pt>
                <c:pt idx="1028">
                  <c:v>40798</c:v>
                </c:pt>
                <c:pt idx="1029">
                  <c:v>40799</c:v>
                </c:pt>
                <c:pt idx="1030">
                  <c:v>40800</c:v>
                </c:pt>
                <c:pt idx="1031">
                  <c:v>40801</c:v>
                </c:pt>
                <c:pt idx="1032">
                  <c:v>40802</c:v>
                </c:pt>
                <c:pt idx="1033">
                  <c:v>40805</c:v>
                </c:pt>
                <c:pt idx="1034">
                  <c:v>40806</c:v>
                </c:pt>
                <c:pt idx="1035">
                  <c:v>40807</c:v>
                </c:pt>
                <c:pt idx="1036">
                  <c:v>40808</c:v>
                </c:pt>
                <c:pt idx="1037">
                  <c:v>40809</c:v>
                </c:pt>
                <c:pt idx="1038">
                  <c:v>40812</c:v>
                </c:pt>
                <c:pt idx="1039">
                  <c:v>40813</c:v>
                </c:pt>
                <c:pt idx="1040">
                  <c:v>40814</c:v>
                </c:pt>
                <c:pt idx="1041">
                  <c:v>40815</c:v>
                </c:pt>
                <c:pt idx="1042">
                  <c:v>40816</c:v>
                </c:pt>
                <c:pt idx="1043">
                  <c:v>40820</c:v>
                </c:pt>
                <c:pt idx="1044">
                  <c:v>40821</c:v>
                </c:pt>
                <c:pt idx="1045">
                  <c:v>40822</c:v>
                </c:pt>
                <c:pt idx="1046">
                  <c:v>40823</c:v>
                </c:pt>
                <c:pt idx="1047">
                  <c:v>40826</c:v>
                </c:pt>
                <c:pt idx="1048">
                  <c:v>40827</c:v>
                </c:pt>
                <c:pt idx="1049">
                  <c:v>40828</c:v>
                </c:pt>
                <c:pt idx="1050">
                  <c:v>40829</c:v>
                </c:pt>
                <c:pt idx="1051">
                  <c:v>40830</c:v>
                </c:pt>
                <c:pt idx="1052">
                  <c:v>40833</c:v>
                </c:pt>
                <c:pt idx="1053">
                  <c:v>40834</c:v>
                </c:pt>
                <c:pt idx="1054">
                  <c:v>40835</c:v>
                </c:pt>
                <c:pt idx="1055">
                  <c:v>40836</c:v>
                </c:pt>
                <c:pt idx="1056">
                  <c:v>40837</c:v>
                </c:pt>
                <c:pt idx="1057">
                  <c:v>40840</c:v>
                </c:pt>
                <c:pt idx="1058">
                  <c:v>40841</c:v>
                </c:pt>
                <c:pt idx="1059">
                  <c:v>40842</c:v>
                </c:pt>
                <c:pt idx="1060">
                  <c:v>40843</c:v>
                </c:pt>
                <c:pt idx="1061">
                  <c:v>40844</c:v>
                </c:pt>
                <c:pt idx="1062">
                  <c:v>40847</c:v>
                </c:pt>
                <c:pt idx="1063">
                  <c:v>40848</c:v>
                </c:pt>
                <c:pt idx="1064">
                  <c:v>40849</c:v>
                </c:pt>
                <c:pt idx="1065">
                  <c:v>40850</c:v>
                </c:pt>
                <c:pt idx="1066">
                  <c:v>40851</c:v>
                </c:pt>
                <c:pt idx="1067">
                  <c:v>40854</c:v>
                </c:pt>
                <c:pt idx="1068">
                  <c:v>40855</c:v>
                </c:pt>
                <c:pt idx="1069">
                  <c:v>40856</c:v>
                </c:pt>
                <c:pt idx="1070">
                  <c:v>40857</c:v>
                </c:pt>
                <c:pt idx="1071">
                  <c:v>40858</c:v>
                </c:pt>
                <c:pt idx="1072">
                  <c:v>40861</c:v>
                </c:pt>
                <c:pt idx="1073">
                  <c:v>40862</c:v>
                </c:pt>
                <c:pt idx="1074">
                  <c:v>40863</c:v>
                </c:pt>
                <c:pt idx="1075">
                  <c:v>40864</c:v>
                </c:pt>
                <c:pt idx="1076">
                  <c:v>40865</c:v>
                </c:pt>
                <c:pt idx="1077">
                  <c:v>40868</c:v>
                </c:pt>
                <c:pt idx="1078">
                  <c:v>40869</c:v>
                </c:pt>
                <c:pt idx="1079">
                  <c:v>40870</c:v>
                </c:pt>
                <c:pt idx="1080">
                  <c:v>40871</c:v>
                </c:pt>
                <c:pt idx="1081">
                  <c:v>40872</c:v>
                </c:pt>
                <c:pt idx="1082">
                  <c:v>40875</c:v>
                </c:pt>
                <c:pt idx="1083">
                  <c:v>40876</c:v>
                </c:pt>
                <c:pt idx="1084">
                  <c:v>40877</c:v>
                </c:pt>
                <c:pt idx="1085">
                  <c:v>40878</c:v>
                </c:pt>
                <c:pt idx="1086">
                  <c:v>40879</c:v>
                </c:pt>
                <c:pt idx="1087">
                  <c:v>40882</c:v>
                </c:pt>
                <c:pt idx="1088">
                  <c:v>40883</c:v>
                </c:pt>
                <c:pt idx="1089">
                  <c:v>40884</c:v>
                </c:pt>
                <c:pt idx="1090">
                  <c:v>40885</c:v>
                </c:pt>
                <c:pt idx="1091">
                  <c:v>40886</c:v>
                </c:pt>
                <c:pt idx="1092">
                  <c:v>40889</c:v>
                </c:pt>
                <c:pt idx="1093">
                  <c:v>40890</c:v>
                </c:pt>
                <c:pt idx="1094">
                  <c:v>40891</c:v>
                </c:pt>
                <c:pt idx="1095">
                  <c:v>40892</c:v>
                </c:pt>
                <c:pt idx="1096">
                  <c:v>40893</c:v>
                </c:pt>
                <c:pt idx="1097">
                  <c:v>40896</c:v>
                </c:pt>
                <c:pt idx="1098">
                  <c:v>40897</c:v>
                </c:pt>
                <c:pt idx="1099">
                  <c:v>40898</c:v>
                </c:pt>
                <c:pt idx="1100">
                  <c:v>40899</c:v>
                </c:pt>
                <c:pt idx="1101">
                  <c:v>40900</c:v>
                </c:pt>
                <c:pt idx="1102">
                  <c:v>40903</c:v>
                </c:pt>
                <c:pt idx="1103">
                  <c:v>40904</c:v>
                </c:pt>
                <c:pt idx="1104">
                  <c:v>40905</c:v>
                </c:pt>
                <c:pt idx="1105">
                  <c:v>40906</c:v>
                </c:pt>
                <c:pt idx="1106">
                  <c:v>40907</c:v>
                </c:pt>
                <c:pt idx="1107">
                  <c:v>40910</c:v>
                </c:pt>
                <c:pt idx="1108">
                  <c:v>40911</c:v>
                </c:pt>
                <c:pt idx="1109">
                  <c:v>40912</c:v>
                </c:pt>
                <c:pt idx="1110">
                  <c:v>40913</c:v>
                </c:pt>
                <c:pt idx="1111">
                  <c:v>40914</c:v>
                </c:pt>
                <c:pt idx="1112">
                  <c:v>40917</c:v>
                </c:pt>
                <c:pt idx="1113">
                  <c:v>40918</c:v>
                </c:pt>
                <c:pt idx="1114">
                  <c:v>40919</c:v>
                </c:pt>
                <c:pt idx="1115">
                  <c:v>40920</c:v>
                </c:pt>
                <c:pt idx="1116">
                  <c:v>40921</c:v>
                </c:pt>
                <c:pt idx="1117">
                  <c:v>40924</c:v>
                </c:pt>
                <c:pt idx="1118">
                  <c:v>40925</c:v>
                </c:pt>
                <c:pt idx="1119">
                  <c:v>40926</c:v>
                </c:pt>
                <c:pt idx="1120">
                  <c:v>40927</c:v>
                </c:pt>
                <c:pt idx="1121">
                  <c:v>40928</c:v>
                </c:pt>
                <c:pt idx="1122">
                  <c:v>40931</c:v>
                </c:pt>
                <c:pt idx="1123">
                  <c:v>40932</c:v>
                </c:pt>
                <c:pt idx="1124">
                  <c:v>40933</c:v>
                </c:pt>
                <c:pt idx="1125">
                  <c:v>40934</c:v>
                </c:pt>
                <c:pt idx="1126">
                  <c:v>40935</c:v>
                </c:pt>
                <c:pt idx="1127">
                  <c:v>40938</c:v>
                </c:pt>
                <c:pt idx="1128">
                  <c:v>40939</c:v>
                </c:pt>
                <c:pt idx="1129">
                  <c:v>40940</c:v>
                </c:pt>
                <c:pt idx="1130">
                  <c:v>40941</c:v>
                </c:pt>
                <c:pt idx="1131">
                  <c:v>40942</c:v>
                </c:pt>
                <c:pt idx="1132">
                  <c:v>40945</c:v>
                </c:pt>
                <c:pt idx="1133">
                  <c:v>40946</c:v>
                </c:pt>
                <c:pt idx="1134">
                  <c:v>40947</c:v>
                </c:pt>
                <c:pt idx="1135">
                  <c:v>40948</c:v>
                </c:pt>
                <c:pt idx="1136">
                  <c:v>40949</c:v>
                </c:pt>
                <c:pt idx="1137">
                  <c:v>40952</c:v>
                </c:pt>
                <c:pt idx="1138">
                  <c:v>40953</c:v>
                </c:pt>
                <c:pt idx="1139">
                  <c:v>40954</c:v>
                </c:pt>
                <c:pt idx="1140">
                  <c:v>40955</c:v>
                </c:pt>
                <c:pt idx="1141">
                  <c:v>40956</c:v>
                </c:pt>
                <c:pt idx="1142">
                  <c:v>40959</c:v>
                </c:pt>
                <c:pt idx="1143">
                  <c:v>40960</c:v>
                </c:pt>
                <c:pt idx="1144">
                  <c:v>40961</c:v>
                </c:pt>
                <c:pt idx="1145">
                  <c:v>40962</c:v>
                </c:pt>
                <c:pt idx="1146">
                  <c:v>40963</c:v>
                </c:pt>
                <c:pt idx="1147">
                  <c:v>40966</c:v>
                </c:pt>
                <c:pt idx="1148">
                  <c:v>40967</c:v>
                </c:pt>
                <c:pt idx="1149">
                  <c:v>40968</c:v>
                </c:pt>
                <c:pt idx="1150">
                  <c:v>40969</c:v>
                </c:pt>
                <c:pt idx="1151">
                  <c:v>40970</c:v>
                </c:pt>
                <c:pt idx="1152">
                  <c:v>40973</c:v>
                </c:pt>
                <c:pt idx="1153">
                  <c:v>40974</c:v>
                </c:pt>
                <c:pt idx="1154">
                  <c:v>40975</c:v>
                </c:pt>
                <c:pt idx="1155">
                  <c:v>40976</c:v>
                </c:pt>
                <c:pt idx="1156">
                  <c:v>40977</c:v>
                </c:pt>
                <c:pt idx="1157">
                  <c:v>40980</c:v>
                </c:pt>
                <c:pt idx="1158">
                  <c:v>40981</c:v>
                </c:pt>
                <c:pt idx="1159">
                  <c:v>40982</c:v>
                </c:pt>
                <c:pt idx="1160">
                  <c:v>40983</c:v>
                </c:pt>
                <c:pt idx="1161">
                  <c:v>40984</c:v>
                </c:pt>
                <c:pt idx="1162">
                  <c:v>40987</c:v>
                </c:pt>
                <c:pt idx="1163">
                  <c:v>40988</c:v>
                </c:pt>
                <c:pt idx="1164">
                  <c:v>40989</c:v>
                </c:pt>
                <c:pt idx="1165">
                  <c:v>40990</c:v>
                </c:pt>
                <c:pt idx="1166">
                  <c:v>40991</c:v>
                </c:pt>
                <c:pt idx="1167">
                  <c:v>40994</c:v>
                </c:pt>
                <c:pt idx="1168">
                  <c:v>40995</c:v>
                </c:pt>
                <c:pt idx="1169">
                  <c:v>40996</c:v>
                </c:pt>
                <c:pt idx="1170">
                  <c:v>40997</c:v>
                </c:pt>
                <c:pt idx="1171">
                  <c:v>40998</c:v>
                </c:pt>
                <c:pt idx="1172">
                  <c:v>41001</c:v>
                </c:pt>
                <c:pt idx="1173">
                  <c:v>41002</c:v>
                </c:pt>
                <c:pt idx="1174">
                  <c:v>41003</c:v>
                </c:pt>
                <c:pt idx="1175">
                  <c:v>41004</c:v>
                </c:pt>
                <c:pt idx="1176">
                  <c:v>41005</c:v>
                </c:pt>
                <c:pt idx="1177">
                  <c:v>41008</c:v>
                </c:pt>
                <c:pt idx="1178">
                  <c:v>41009</c:v>
                </c:pt>
                <c:pt idx="1179">
                  <c:v>41010</c:v>
                </c:pt>
                <c:pt idx="1180">
                  <c:v>41011</c:v>
                </c:pt>
                <c:pt idx="1181">
                  <c:v>41012</c:v>
                </c:pt>
                <c:pt idx="1182">
                  <c:v>41015</c:v>
                </c:pt>
                <c:pt idx="1183">
                  <c:v>41016</c:v>
                </c:pt>
                <c:pt idx="1184">
                  <c:v>41017</c:v>
                </c:pt>
                <c:pt idx="1185">
                  <c:v>41018</c:v>
                </c:pt>
                <c:pt idx="1186">
                  <c:v>41019</c:v>
                </c:pt>
                <c:pt idx="1187">
                  <c:v>41022</c:v>
                </c:pt>
                <c:pt idx="1188">
                  <c:v>41023</c:v>
                </c:pt>
                <c:pt idx="1189">
                  <c:v>41024</c:v>
                </c:pt>
                <c:pt idx="1190">
                  <c:v>41025</c:v>
                </c:pt>
                <c:pt idx="1191">
                  <c:v>41026</c:v>
                </c:pt>
                <c:pt idx="1192">
                  <c:v>41029</c:v>
                </c:pt>
                <c:pt idx="1193">
                  <c:v>41031</c:v>
                </c:pt>
                <c:pt idx="1194">
                  <c:v>41032</c:v>
                </c:pt>
                <c:pt idx="1195">
                  <c:v>41033</c:v>
                </c:pt>
                <c:pt idx="1196">
                  <c:v>41036</c:v>
                </c:pt>
                <c:pt idx="1197">
                  <c:v>41037</c:v>
                </c:pt>
                <c:pt idx="1198">
                  <c:v>41038</c:v>
                </c:pt>
                <c:pt idx="1199">
                  <c:v>41039</c:v>
                </c:pt>
                <c:pt idx="1200">
                  <c:v>41040</c:v>
                </c:pt>
                <c:pt idx="1201">
                  <c:v>41043</c:v>
                </c:pt>
                <c:pt idx="1202">
                  <c:v>41044</c:v>
                </c:pt>
                <c:pt idx="1203">
                  <c:v>41045</c:v>
                </c:pt>
                <c:pt idx="1204">
                  <c:v>41046</c:v>
                </c:pt>
                <c:pt idx="1205">
                  <c:v>41047</c:v>
                </c:pt>
                <c:pt idx="1206">
                  <c:v>41050</c:v>
                </c:pt>
                <c:pt idx="1207">
                  <c:v>41051</c:v>
                </c:pt>
                <c:pt idx="1208">
                  <c:v>41052</c:v>
                </c:pt>
                <c:pt idx="1209">
                  <c:v>41053</c:v>
                </c:pt>
                <c:pt idx="1210">
                  <c:v>41054</c:v>
                </c:pt>
                <c:pt idx="1211">
                  <c:v>41057</c:v>
                </c:pt>
                <c:pt idx="1212">
                  <c:v>41058</c:v>
                </c:pt>
                <c:pt idx="1213">
                  <c:v>41059</c:v>
                </c:pt>
                <c:pt idx="1214">
                  <c:v>41060</c:v>
                </c:pt>
                <c:pt idx="1215">
                  <c:v>41061</c:v>
                </c:pt>
                <c:pt idx="1216">
                  <c:v>41064</c:v>
                </c:pt>
                <c:pt idx="1217">
                  <c:v>41065</c:v>
                </c:pt>
                <c:pt idx="1218">
                  <c:v>41066</c:v>
                </c:pt>
                <c:pt idx="1219">
                  <c:v>41067</c:v>
                </c:pt>
                <c:pt idx="1220">
                  <c:v>41068</c:v>
                </c:pt>
                <c:pt idx="1221">
                  <c:v>41071</c:v>
                </c:pt>
                <c:pt idx="1222">
                  <c:v>41072</c:v>
                </c:pt>
                <c:pt idx="1223">
                  <c:v>41073</c:v>
                </c:pt>
                <c:pt idx="1224">
                  <c:v>41074</c:v>
                </c:pt>
                <c:pt idx="1225">
                  <c:v>41075</c:v>
                </c:pt>
                <c:pt idx="1226">
                  <c:v>41078</c:v>
                </c:pt>
                <c:pt idx="1227">
                  <c:v>41079</c:v>
                </c:pt>
                <c:pt idx="1228">
                  <c:v>41080</c:v>
                </c:pt>
                <c:pt idx="1229">
                  <c:v>41081</c:v>
                </c:pt>
                <c:pt idx="1230">
                  <c:v>41082</c:v>
                </c:pt>
                <c:pt idx="1231">
                  <c:v>41085</c:v>
                </c:pt>
                <c:pt idx="1232">
                  <c:v>41086</c:v>
                </c:pt>
                <c:pt idx="1233">
                  <c:v>41087</c:v>
                </c:pt>
                <c:pt idx="1234">
                  <c:v>41088</c:v>
                </c:pt>
                <c:pt idx="1235">
                  <c:v>41089</c:v>
                </c:pt>
                <c:pt idx="1236">
                  <c:v>41092</c:v>
                </c:pt>
                <c:pt idx="1237">
                  <c:v>41093</c:v>
                </c:pt>
                <c:pt idx="1238">
                  <c:v>41094</c:v>
                </c:pt>
                <c:pt idx="1239">
                  <c:v>41095</c:v>
                </c:pt>
                <c:pt idx="1240">
                  <c:v>41096</c:v>
                </c:pt>
                <c:pt idx="1241">
                  <c:v>41099</c:v>
                </c:pt>
                <c:pt idx="1242">
                  <c:v>41100</c:v>
                </c:pt>
                <c:pt idx="1243">
                  <c:v>41101</c:v>
                </c:pt>
                <c:pt idx="1244">
                  <c:v>41102</c:v>
                </c:pt>
                <c:pt idx="1245">
                  <c:v>41103</c:v>
                </c:pt>
                <c:pt idx="1246">
                  <c:v>41106</c:v>
                </c:pt>
                <c:pt idx="1247">
                  <c:v>41107</c:v>
                </c:pt>
                <c:pt idx="1248">
                  <c:v>41108</c:v>
                </c:pt>
                <c:pt idx="1249">
                  <c:v>41109</c:v>
                </c:pt>
                <c:pt idx="1250">
                  <c:v>41110</c:v>
                </c:pt>
                <c:pt idx="1251">
                  <c:v>41113</c:v>
                </c:pt>
                <c:pt idx="1252">
                  <c:v>41114</c:v>
                </c:pt>
                <c:pt idx="1253">
                  <c:v>41115</c:v>
                </c:pt>
                <c:pt idx="1254">
                  <c:v>41116</c:v>
                </c:pt>
                <c:pt idx="1255">
                  <c:v>41117</c:v>
                </c:pt>
                <c:pt idx="1256">
                  <c:v>41120</c:v>
                </c:pt>
                <c:pt idx="1257">
                  <c:v>41121</c:v>
                </c:pt>
                <c:pt idx="1258">
                  <c:v>41122</c:v>
                </c:pt>
                <c:pt idx="1259">
                  <c:v>41123</c:v>
                </c:pt>
                <c:pt idx="1260">
                  <c:v>41124</c:v>
                </c:pt>
                <c:pt idx="1261">
                  <c:v>41127</c:v>
                </c:pt>
                <c:pt idx="1262">
                  <c:v>41128</c:v>
                </c:pt>
                <c:pt idx="1263">
                  <c:v>41129</c:v>
                </c:pt>
                <c:pt idx="1264">
                  <c:v>41130</c:v>
                </c:pt>
                <c:pt idx="1265">
                  <c:v>41131</c:v>
                </c:pt>
                <c:pt idx="1266">
                  <c:v>41134</c:v>
                </c:pt>
                <c:pt idx="1267">
                  <c:v>41135</c:v>
                </c:pt>
                <c:pt idx="1268">
                  <c:v>41136</c:v>
                </c:pt>
                <c:pt idx="1269">
                  <c:v>41137</c:v>
                </c:pt>
                <c:pt idx="1270">
                  <c:v>41138</c:v>
                </c:pt>
                <c:pt idx="1271">
                  <c:v>41141</c:v>
                </c:pt>
                <c:pt idx="1272">
                  <c:v>41142</c:v>
                </c:pt>
                <c:pt idx="1273">
                  <c:v>41143</c:v>
                </c:pt>
                <c:pt idx="1274">
                  <c:v>41144</c:v>
                </c:pt>
                <c:pt idx="1275">
                  <c:v>41145</c:v>
                </c:pt>
                <c:pt idx="1276">
                  <c:v>41148</c:v>
                </c:pt>
                <c:pt idx="1277">
                  <c:v>41149</c:v>
                </c:pt>
                <c:pt idx="1278">
                  <c:v>41150</c:v>
                </c:pt>
                <c:pt idx="1279">
                  <c:v>41151</c:v>
                </c:pt>
                <c:pt idx="1280">
                  <c:v>41152</c:v>
                </c:pt>
                <c:pt idx="1281">
                  <c:v>41155</c:v>
                </c:pt>
                <c:pt idx="1282">
                  <c:v>41156</c:v>
                </c:pt>
                <c:pt idx="1283">
                  <c:v>41157</c:v>
                </c:pt>
                <c:pt idx="1284">
                  <c:v>41158</c:v>
                </c:pt>
                <c:pt idx="1285">
                  <c:v>41159</c:v>
                </c:pt>
                <c:pt idx="1286">
                  <c:v>41162</c:v>
                </c:pt>
                <c:pt idx="1287">
                  <c:v>41163</c:v>
                </c:pt>
                <c:pt idx="1288">
                  <c:v>41164</c:v>
                </c:pt>
                <c:pt idx="1289">
                  <c:v>41165</c:v>
                </c:pt>
                <c:pt idx="1290">
                  <c:v>41169</c:v>
                </c:pt>
                <c:pt idx="1291">
                  <c:v>41170</c:v>
                </c:pt>
                <c:pt idx="1292">
                  <c:v>41171</c:v>
                </c:pt>
                <c:pt idx="1293">
                  <c:v>41173</c:v>
                </c:pt>
                <c:pt idx="1294">
                  <c:v>41176</c:v>
                </c:pt>
                <c:pt idx="1295">
                  <c:v>41177</c:v>
                </c:pt>
                <c:pt idx="1296">
                  <c:v>41178</c:v>
                </c:pt>
                <c:pt idx="1297">
                  <c:v>41179</c:v>
                </c:pt>
                <c:pt idx="1298">
                  <c:v>41180</c:v>
                </c:pt>
                <c:pt idx="1299">
                  <c:v>41183</c:v>
                </c:pt>
                <c:pt idx="1300">
                  <c:v>41184</c:v>
                </c:pt>
                <c:pt idx="1301">
                  <c:v>41185</c:v>
                </c:pt>
                <c:pt idx="1302">
                  <c:v>41186</c:v>
                </c:pt>
                <c:pt idx="1303">
                  <c:v>41187</c:v>
                </c:pt>
                <c:pt idx="1304">
                  <c:v>41190</c:v>
                </c:pt>
                <c:pt idx="1305">
                  <c:v>41191</c:v>
                </c:pt>
                <c:pt idx="1306">
                  <c:v>41192</c:v>
                </c:pt>
                <c:pt idx="1307">
                  <c:v>41193</c:v>
                </c:pt>
                <c:pt idx="1308">
                  <c:v>41194</c:v>
                </c:pt>
                <c:pt idx="1309">
                  <c:v>41197</c:v>
                </c:pt>
                <c:pt idx="1310">
                  <c:v>41198</c:v>
                </c:pt>
                <c:pt idx="1311">
                  <c:v>41199</c:v>
                </c:pt>
                <c:pt idx="1312">
                  <c:v>41200</c:v>
                </c:pt>
                <c:pt idx="1313">
                  <c:v>41201</c:v>
                </c:pt>
                <c:pt idx="1314">
                  <c:v>41204</c:v>
                </c:pt>
                <c:pt idx="1315">
                  <c:v>41205</c:v>
                </c:pt>
                <c:pt idx="1316">
                  <c:v>41206</c:v>
                </c:pt>
                <c:pt idx="1317">
                  <c:v>41207</c:v>
                </c:pt>
                <c:pt idx="1318">
                  <c:v>41208</c:v>
                </c:pt>
                <c:pt idx="1319">
                  <c:v>41211</c:v>
                </c:pt>
                <c:pt idx="1320">
                  <c:v>41212</c:v>
                </c:pt>
                <c:pt idx="1321">
                  <c:v>41213</c:v>
                </c:pt>
                <c:pt idx="1322">
                  <c:v>41214</c:v>
                </c:pt>
                <c:pt idx="1323">
                  <c:v>41215</c:v>
                </c:pt>
                <c:pt idx="1324">
                  <c:v>41218</c:v>
                </c:pt>
                <c:pt idx="1325">
                  <c:v>41219</c:v>
                </c:pt>
                <c:pt idx="1326">
                  <c:v>41220</c:v>
                </c:pt>
                <c:pt idx="1327">
                  <c:v>41221</c:v>
                </c:pt>
                <c:pt idx="1328">
                  <c:v>41222</c:v>
                </c:pt>
                <c:pt idx="1329">
                  <c:v>41225</c:v>
                </c:pt>
                <c:pt idx="1330">
                  <c:v>41226</c:v>
                </c:pt>
                <c:pt idx="1331">
                  <c:v>41227</c:v>
                </c:pt>
                <c:pt idx="1332">
                  <c:v>41228</c:v>
                </c:pt>
                <c:pt idx="1333">
                  <c:v>41229</c:v>
                </c:pt>
                <c:pt idx="1334">
                  <c:v>41232</c:v>
                </c:pt>
                <c:pt idx="1335">
                  <c:v>41233</c:v>
                </c:pt>
                <c:pt idx="1336">
                  <c:v>41234</c:v>
                </c:pt>
                <c:pt idx="1337">
                  <c:v>41235</c:v>
                </c:pt>
                <c:pt idx="1338">
                  <c:v>41236</c:v>
                </c:pt>
                <c:pt idx="1339">
                  <c:v>41239</c:v>
                </c:pt>
                <c:pt idx="1340">
                  <c:v>41240</c:v>
                </c:pt>
                <c:pt idx="1341">
                  <c:v>41241</c:v>
                </c:pt>
                <c:pt idx="1342">
                  <c:v>41242</c:v>
                </c:pt>
                <c:pt idx="1343">
                  <c:v>41243</c:v>
                </c:pt>
                <c:pt idx="1344">
                  <c:v>41246</c:v>
                </c:pt>
                <c:pt idx="1345">
                  <c:v>41247</c:v>
                </c:pt>
                <c:pt idx="1346">
                  <c:v>41248</c:v>
                </c:pt>
                <c:pt idx="1347">
                  <c:v>41249</c:v>
                </c:pt>
                <c:pt idx="1348">
                  <c:v>41250</c:v>
                </c:pt>
                <c:pt idx="1349">
                  <c:v>41253</c:v>
                </c:pt>
                <c:pt idx="1350">
                  <c:v>41254</c:v>
                </c:pt>
                <c:pt idx="1351">
                  <c:v>41255</c:v>
                </c:pt>
                <c:pt idx="1352">
                  <c:v>41256</c:v>
                </c:pt>
                <c:pt idx="1353">
                  <c:v>41257</c:v>
                </c:pt>
                <c:pt idx="1354">
                  <c:v>41260</c:v>
                </c:pt>
                <c:pt idx="1355">
                  <c:v>41261</c:v>
                </c:pt>
                <c:pt idx="1356">
                  <c:v>41262</c:v>
                </c:pt>
                <c:pt idx="1357">
                  <c:v>41263</c:v>
                </c:pt>
                <c:pt idx="1358">
                  <c:v>41264</c:v>
                </c:pt>
                <c:pt idx="1359">
                  <c:v>41267</c:v>
                </c:pt>
                <c:pt idx="1360">
                  <c:v>41268</c:v>
                </c:pt>
                <c:pt idx="1361">
                  <c:v>41269</c:v>
                </c:pt>
                <c:pt idx="1362">
                  <c:v>41270</c:v>
                </c:pt>
                <c:pt idx="1363">
                  <c:v>41271</c:v>
                </c:pt>
                <c:pt idx="1364">
                  <c:v>41274</c:v>
                </c:pt>
                <c:pt idx="1365">
                  <c:v>41275</c:v>
                </c:pt>
                <c:pt idx="1366">
                  <c:v>41276</c:v>
                </c:pt>
                <c:pt idx="1367">
                  <c:v>41277</c:v>
                </c:pt>
                <c:pt idx="1368">
                  <c:v>41278</c:v>
                </c:pt>
                <c:pt idx="1369">
                  <c:v>41281</c:v>
                </c:pt>
                <c:pt idx="1370">
                  <c:v>41282</c:v>
                </c:pt>
                <c:pt idx="1371">
                  <c:v>41283</c:v>
                </c:pt>
                <c:pt idx="1372">
                  <c:v>41284</c:v>
                </c:pt>
                <c:pt idx="1373">
                  <c:v>41285</c:v>
                </c:pt>
                <c:pt idx="1374">
                  <c:v>41288</c:v>
                </c:pt>
                <c:pt idx="1375">
                  <c:v>41289</c:v>
                </c:pt>
                <c:pt idx="1376">
                  <c:v>41290</c:v>
                </c:pt>
                <c:pt idx="1377">
                  <c:v>41291</c:v>
                </c:pt>
                <c:pt idx="1378">
                  <c:v>41292</c:v>
                </c:pt>
                <c:pt idx="1379">
                  <c:v>41295</c:v>
                </c:pt>
                <c:pt idx="1380">
                  <c:v>41296</c:v>
                </c:pt>
                <c:pt idx="1381">
                  <c:v>41297</c:v>
                </c:pt>
                <c:pt idx="1382">
                  <c:v>41298</c:v>
                </c:pt>
                <c:pt idx="1383">
                  <c:v>41299</c:v>
                </c:pt>
                <c:pt idx="1384">
                  <c:v>41302</c:v>
                </c:pt>
                <c:pt idx="1385">
                  <c:v>41303</c:v>
                </c:pt>
                <c:pt idx="1386">
                  <c:v>41304</c:v>
                </c:pt>
                <c:pt idx="1387">
                  <c:v>41305</c:v>
                </c:pt>
                <c:pt idx="1388">
                  <c:v>41306</c:v>
                </c:pt>
                <c:pt idx="1389">
                  <c:v>41309</c:v>
                </c:pt>
                <c:pt idx="1390">
                  <c:v>41310</c:v>
                </c:pt>
                <c:pt idx="1391">
                  <c:v>41311</c:v>
                </c:pt>
                <c:pt idx="1392">
                  <c:v>41312</c:v>
                </c:pt>
                <c:pt idx="1393">
                  <c:v>41313</c:v>
                </c:pt>
                <c:pt idx="1394">
                  <c:v>41316</c:v>
                </c:pt>
                <c:pt idx="1395">
                  <c:v>41317</c:v>
                </c:pt>
                <c:pt idx="1396">
                  <c:v>41318</c:v>
                </c:pt>
                <c:pt idx="1397">
                  <c:v>41319</c:v>
                </c:pt>
                <c:pt idx="1398">
                  <c:v>41320</c:v>
                </c:pt>
                <c:pt idx="1399">
                  <c:v>41323</c:v>
                </c:pt>
                <c:pt idx="1400">
                  <c:v>41324</c:v>
                </c:pt>
                <c:pt idx="1401">
                  <c:v>41325</c:v>
                </c:pt>
                <c:pt idx="1402">
                  <c:v>41326</c:v>
                </c:pt>
                <c:pt idx="1403">
                  <c:v>41327</c:v>
                </c:pt>
                <c:pt idx="1404">
                  <c:v>41330</c:v>
                </c:pt>
                <c:pt idx="1405">
                  <c:v>41331</c:v>
                </c:pt>
                <c:pt idx="1406">
                  <c:v>41332</c:v>
                </c:pt>
                <c:pt idx="1407">
                  <c:v>41333</c:v>
                </c:pt>
                <c:pt idx="1408">
                  <c:v>41334</c:v>
                </c:pt>
                <c:pt idx="1409">
                  <c:v>41337</c:v>
                </c:pt>
                <c:pt idx="1410">
                  <c:v>41338</c:v>
                </c:pt>
                <c:pt idx="1411">
                  <c:v>41339</c:v>
                </c:pt>
                <c:pt idx="1412">
                  <c:v>41340</c:v>
                </c:pt>
                <c:pt idx="1413">
                  <c:v>41341</c:v>
                </c:pt>
                <c:pt idx="1414">
                  <c:v>41344</c:v>
                </c:pt>
                <c:pt idx="1415">
                  <c:v>41345</c:v>
                </c:pt>
                <c:pt idx="1416">
                  <c:v>41346</c:v>
                </c:pt>
                <c:pt idx="1417">
                  <c:v>41347</c:v>
                </c:pt>
                <c:pt idx="1418">
                  <c:v>41348</c:v>
                </c:pt>
                <c:pt idx="1419">
                  <c:v>41351</c:v>
                </c:pt>
                <c:pt idx="1420">
                  <c:v>41352</c:v>
                </c:pt>
                <c:pt idx="1421">
                  <c:v>41353</c:v>
                </c:pt>
                <c:pt idx="1422">
                  <c:v>41354</c:v>
                </c:pt>
                <c:pt idx="1423">
                  <c:v>41355</c:v>
                </c:pt>
                <c:pt idx="1424">
                  <c:v>41358</c:v>
                </c:pt>
                <c:pt idx="1425">
                  <c:v>41359</c:v>
                </c:pt>
                <c:pt idx="1426">
                  <c:v>41360</c:v>
                </c:pt>
                <c:pt idx="1427">
                  <c:v>41361</c:v>
                </c:pt>
                <c:pt idx="1428">
                  <c:v>41362</c:v>
                </c:pt>
                <c:pt idx="1429">
                  <c:v>41365</c:v>
                </c:pt>
                <c:pt idx="1430">
                  <c:v>41366</c:v>
                </c:pt>
                <c:pt idx="1431">
                  <c:v>41367</c:v>
                </c:pt>
                <c:pt idx="1432">
                  <c:v>41368</c:v>
                </c:pt>
                <c:pt idx="1433">
                  <c:v>41369</c:v>
                </c:pt>
                <c:pt idx="1434">
                  <c:v>41372</c:v>
                </c:pt>
                <c:pt idx="1435">
                  <c:v>41373</c:v>
                </c:pt>
                <c:pt idx="1436">
                  <c:v>41374</c:v>
                </c:pt>
                <c:pt idx="1437">
                  <c:v>41375</c:v>
                </c:pt>
                <c:pt idx="1438">
                  <c:v>41376</c:v>
                </c:pt>
                <c:pt idx="1439">
                  <c:v>41379</c:v>
                </c:pt>
                <c:pt idx="1440">
                  <c:v>41380</c:v>
                </c:pt>
                <c:pt idx="1441">
                  <c:v>41381</c:v>
                </c:pt>
                <c:pt idx="1442">
                  <c:v>41382</c:v>
                </c:pt>
                <c:pt idx="1443">
                  <c:v>41383</c:v>
                </c:pt>
                <c:pt idx="1444">
                  <c:v>41386</c:v>
                </c:pt>
                <c:pt idx="1445">
                  <c:v>41387</c:v>
                </c:pt>
                <c:pt idx="1446">
                  <c:v>41388</c:v>
                </c:pt>
                <c:pt idx="1447">
                  <c:v>41389</c:v>
                </c:pt>
                <c:pt idx="1448">
                  <c:v>41390</c:v>
                </c:pt>
                <c:pt idx="1449">
                  <c:v>41393</c:v>
                </c:pt>
                <c:pt idx="1450">
                  <c:v>41394</c:v>
                </c:pt>
                <c:pt idx="1451">
                  <c:v>41395</c:v>
                </c:pt>
                <c:pt idx="1452">
                  <c:v>41396</c:v>
                </c:pt>
                <c:pt idx="1453">
                  <c:v>41397</c:v>
                </c:pt>
                <c:pt idx="1454">
                  <c:v>41400</c:v>
                </c:pt>
                <c:pt idx="1455">
                  <c:v>41401</c:v>
                </c:pt>
                <c:pt idx="1456">
                  <c:v>41402</c:v>
                </c:pt>
                <c:pt idx="1457">
                  <c:v>41403</c:v>
                </c:pt>
                <c:pt idx="1458">
                  <c:v>41404</c:v>
                </c:pt>
                <c:pt idx="1459">
                  <c:v>41407</c:v>
                </c:pt>
                <c:pt idx="1460">
                  <c:v>41408</c:v>
                </c:pt>
                <c:pt idx="1461">
                  <c:v>41409</c:v>
                </c:pt>
                <c:pt idx="1462">
                  <c:v>41410</c:v>
                </c:pt>
                <c:pt idx="1463">
                  <c:v>41411</c:v>
                </c:pt>
                <c:pt idx="1464">
                  <c:v>41414</c:v>
                </c:pt>
                <c:pt idx="1465">
                  <c:v>41415</c:v>
                </c:pt>
                <c:pt idx="1466">
                  <c:v>41416</c:v>
                </c:pt>
                <c:pt idx="1467">
                  <c:v>41417</c:v>
                </c:pt>
                <c:pt idx="1468">
                  <c:v>41418</c:v>
                </c:pt>
                <c:pt idx="1469">
                  <c:v>41421</c:v>
                </c:pt>
                <c:pt idx="1470">
                  <c:v>41422</c:v>
                </c:pt>
                <c:pt idx="1471">
                  <c:v>41423</c:v>
                </c:pt>
                <c:pt idx="1472">
                  <c:v>41424</c:v>
                </c:pt>
                <c:pt idx="1473">
                  <c:v>41425</c:v>
                </c:pt>
                <c:pt idx="1474">
                  <c:v>41428</c:v>
                </c:pt>
                <c:pt idx="1475">
                  <c:v>41429</c:v>
                </c:pt>
                <c:pt idx="1476">
                  <c:v>41430</c:v>
                </c:pt>
                <c:pt idx="1477">
                  <c:v>41431</c:v>
                </c:pt>
                <c:pt idx="1478">
                  <c:v>41432</c:v>
                </c:pt>
              </c:numCache>
            </c:numRef>
          </c:cat>
          <c:val>
            <c:numRef>
              <c:f>'SpotFwd Corr'!$B$3:$B$1481</c:f>
              <c:numCache>
                <c:formatCode>General</c:formatCode>
                <c:ptCount val="1479"/>
                <c:pt idx="0">
                  <c:v>99.829377941099992</c:v>
                </c:pt>
                <c:pt idx="1">
                  <c:v>99.806543986600005</c:v>
                </c:pt>
                <c:pt idx="2">
                  <c:v>99.820918842699925</c:v>
                </c:pt>
                <c:pt idx="3">
                  <c:v>99.8051302298</c:v>
                </c:pt>
                <c:pt idx="4">
                  <c:v>99.801943665400003</c:v>
                </c:pt>
                <c:pt idx="5">
                  <c:v>99.799951341500005</c:v>
                </c:pt>
                <c:pt idx="6">
                  <c:v>99.792044768099998</c:v>
                </c:pt>
                <c:pt idx="7">
                  <c:v>99.795537416999991</c:v>
                </c:pt>
                <c:pt idx="8">
                  <c:v>99.802622747800001</c:v>
                </c:pt>
                <c:pt idx="9">
                  <c:v>99.802695664799998</c:v>
                </c:pt>
                <c:pt idx="10">
                  <c:v>99.805124917499967</c:v>
                </c:pt>
                <c:pt idx="11">
                  <c:v>99.809430299499937</c:v>
                </c:pt>
                <c:pt idx="12">
                  <c:v>99.799800909200002</c:v>
                </c:pt>
                <c:pt idx="13">
                  <c:v>99.801086020100001</c:v>
                </c:pt>
                <c:pt idx="14">
                  <c:v>99.802187028299969</c:v>
                </c:pt>
                <c:pt idx="15">
                  <c:v>99.816348127499921</c:v>
                </c:pt>
                <c:pt idx="16">
                  <c:v>99.81351372269998</c:v>
                </c:pt>
                <c:pt idx="17">
                  <c:v>99.812066375800001</c:v>
                </c:pt>
                <c:pt idx="18">
                  <c:v>99.792083429900003</c:v>
                </c:pt>
                <c:pt idx="19">
                  <c:v>99.789904404400005</c:v>
                </c:pt>
                <c:pt idx="20">
                  <c:v>99.788996162899991</c:v>
                </c:pt>
                <c:pt idx="21">
                  <c:v>99.798084551900004</c:v>
                </c:pt>
                <c:pt idx="22">
                  <c:v>99.813321370699967</c:v>
                </c:pt>
                <c:pt idx="23">
                  <c:v>99.762476063699992</c:v>
                </c:pt>
                <c:pt idx="24">
                  <c:v>99.768030037199992</c:v>
                </c:pt>
                <c:pt idx="25">
                  <c:v>99.768698343899985</c:v>
                </c:pt>
                <c:pt idx="26">
                  <c:v>99.774687029800006</c:v>
                </c:pt>
                <c:pt idx="27">
                  <c:v>99.775654074499968</c:v>
                </c:pt>
                <c:pt idx="28">
                  <c:v>99.781635226000006</c:v>
                </c:pt>
                <c:pt idx="29">
                  <c:v>99.781012195999992</c:v>
                </c:pt>
                <c:pt idx="30">
                  <c:v>99.782451981299999</c:v>
                </c:pt>
                <c:pt idx="31">
                  <c:v>99.785537669899981</c:v>
                </c:pt>
                <c:pt idx="32">
                  <c:v>99.770595799500001</c:v>
                </c:pt>
                <c:pt idx="33">
                  <c:v>99.780650718800004</c:v>
                </c:pt>
                <c:pt idx="34">
                  <c:v>99.786541741099981</c:v>
                </c:pt>
                <c:pt idx="35">
                  <c:v>99.8055149984</c:v>
                </c:pt>
                <c:pt idx="36">
                  <c:v>99.791561129200005</c:v>
                </c:pt>
                <c:pt idx="37">
                  <c:v>99.80440708339998</c:v>
                </c:pt>
                <c:pt idx="38">
                  <c:v>99.81085424219998</c:v>
                </c:pt>
                <c:pt idx="39">
                  <c:v>99.837611368699982</c:v>
                </c:pt>
                <c:pt idx="40">
                  <c:v>99.834014952000004</c:v>
                </c:pt>
                <c:pt idx="41">
                  <c:v>99.839818224599938</c:v>
                </c:pt>
                <c:pt idx="42">
                  <c:v>99.8425992966</c:v>
                </c:pt>
                <c:pt idx="43">
                  <c:v>99.853118761499985</c:v>
                </c:pt>
                <c:pt idx="44">
                  <c:v>99.852578051899926</c:v>
                </c:pt>
                <c:pt idx="45">
                  <c:v>99.851451794100001</c:v>
                </c:pt>
                <c:pt idx="46">
                  <c:v>99.849271807999969</c:v>
                </c:pt>
                <c:pt idx="47">
                  <c:v>99.849590657700006</c:v>
                </c:pt>
                <c:pt idx="48">
                  <c:v>99.870887841599881</c:v>
                </c:pt>
                <c:pt idx="49">
                  <c:v>99.86440355489998</c:v>
                </c:pt>
                <c:pt idx="50">
                  <c:v>99.84912535239998</c:v>
                </c:pt>
                <c:pt idx="51">
                  <c:v>99.782993689500003</c:v>
                </c:pt>
                <c:pt idx="52">
                  <c:v>99.787270595600006</c:v>
                </c:pt>
                <c:pt idx="53">
                  <c:v>99.787876841499937</c:v>
                </c:pt>
                <c:pt idx="54">
                  <c:v>99.785029250600005</c:v>
                </c:pt>
                <c:pt idx="55">
                  <c:v>99.800658729600002</c:v>
                </c:pt>
                <c:pt idx="56">
                  <c:v>99.80675830449988</c:v>
                </c:pt>
                <c:pt idx="57">
                  <c:v>99.81741643239998</c:v>
                </c:pt>
                <c:pt idx="58">
                  <c:v>99.813120763300006</c:v>
                </c:pt>
                <c:pt idx="59">
                  <c:v>99.826603752699967</c:v>
                </c:pt>
                <c:pt idx="60">
                  <c:v>99.835008538799926</c:v>
                </c:pt>
                <c:pt idx="61">
                  <c:v>99.830847261499969</c:v>
                </c:pt>
                <c:pt idx="62">
                  <c:v>99.798169735399995</c:v>
                </c:pt>
                <c:pt idx="63">
                  <c:v>99.794166534599981</c:v>
                </c:pt>
                <c:pt idx="64">
                  <c:v>99.7839049233</c:v>
                </c:pt>
                <c:pt idx="65">
                  <c:v>99.788198147699944</c:v>
                </c:pt>
                <c:pt idx="66">
                  <c:v>99.786508035099985</c:v>
                </c:pt>
                <c:pt idx="67">
                  <c:v>99.76967729339998</c:v>
                </c:pt>
                <c:pt idx="68">
                  <c:v>99.769768684599981</c:v>
                </c:pt>
                <c:pt idx="69">
                  <c:v>99.77200346959998</c:v>
                </c:pt>
                <c:pt idx="70">
                  <c:v>99.768467638299981</c:v>
                </c:pt>
                <c:pt idx="71">
                  <c:v>99.764107463499982</c:v>
                </c:pt>
                <c:pt idx="72">
                  <c:v>99.790321751700006</c:v>
                </c:pt>
                <c:pt idx="73">
                  <c:v>99.574751599699937</c:v>
                </c:pt>
                <c:pt idx="74">
                  <c:v>99.610827792899968</c:v>
                </c:pt>
                <c:pt idx="75">
                  <c:v>99.577829303300007</c:v>
                </c:pt>
                <c:pt idx="76">
                  <c:v>99.566309924600006</c:v>
                </c:pt>
                <c:pt idx="77">
                  <c:v>99.564537887900002</c:v>
                </c:pt>
                <c:pt idx="78">
                  <c:v>99.573323004299979</c:v>
                </c:pt>
                <c:pt idx="79">
                  <c:v>99.539073320699984</c:v>
                </c:pt>
                <c:pt idx="80">
                  <c:v>99.534349091600006</c:v>
                </c:pt>
                <c:pt idx="81">
                  <c:v>99.499266255500004</c:v>
                </c:pt>
                <c:pt idx="82">
                  <c:v>99.525139171399957</c:v>
                </c:pt>
                <c:pt idx="83">
                  <c:v>99.53372404869998</c:v>
                </c:pt>
                <c:pt idx="84">
                  <c:v>99.537580324100006</c:v>
                </c:pt>
                <c:pt idx="85">
                  <c:v>99.548599701300006</c:v>
                </c:pt>
                <c:pt idx="86">
                  <c:v>99.532351194499924</c:v>
                </c:pt>
                <c:pt idx="87">
                  <c:v>99.502613062500004</c:v>
                </c:pt>
                <c:pt idx="88">
                  <c:v>99.505711765000001</c:v>
                </c:pt>
                <c:pt idx="89">
                  <c:v>99.491950798399998</c:v>
                </c:pt>
                <c:pt idx="90">
                  <c:v>99.486549319399998</c:v>
                </c:pt>
                <c:pt idx="91">
                  <c:v>99.479742616899927</c:v>
                </c:pt>
                <c:pt idx="92">
                  <c:v>99.478165626399999</c:v>
                </c:pt>
                <c:pt idx="93">
                  <c:v>99.463238145999981</c:v>
                </c:pt>
                <c:pt idx="94">
                  <c:v>99.468776925900002</c:v>
                </c:pt>
                <c:pt idx="95">
                  <c:v>99.477314583199998</c:v>
                </c:pt>
                <c:pt idx="96">
                  <c:v>99.462987565000006</c:v>
                </c:pt>
                <c:pt idx="97">
                  <c:v>99.463334927600002</c:v>
                </c:pt>
                <c:pt idx="98">
                  <c:v>99.452793838599945</c:v>
                </c:pt>
                <c:pt idx="99">
                  <c:v>99.43754819119998</c:v>
                </c:pt>
                <c:pt idx="100">
                  <c:v>99.414975173299979</c:v>
                </c:pt>
                <c:pt idx="101">
                  <c:v>99.422598726599944</c:v>
                </c:pt>
                <c:pt idx="102">
                  <c:v>99.418422827300006</c:v>
                </c:pt>
                <c:pt idx="103">
                  <c:v>99.433751860699985</c:v>
                </c:pt>
                <c:pt idx="104">
                  <c:v>99.419069257900006</c:v>
                </c:pt>
                <c:pt idx="105">
                  <c:v>99.458500509700002</c:v>
                </c:pt>
                <c:pt idx="106">
                  <c:v>99.4544860349</c:v>
                </c:pt>
                <c:pt idx="107">
                  <c:v>99.454522446599981</c:v>
                </c:pt>
                <c:pt idx="108">
                  <c:v>99.455943712199968</c:v>
                </c:pt>
                <c:pt idx="109">
                  <c:v>99.454891783299999</c:v>
                </c:pt>
                <c:pt idx="110">
                  <c:v>99.447981030400001</c:v>
                </c:pt>
                <c:pt idx="111">
                  <c:v>99.474282375499968</c:v>
                </c:pt>
                <c:pt idx="112">
                  <c:v>99.429705863599992</c:v>
                </c:pt>
                <c:pt idx="113">
                  <c:v>99.384783512899944</c:v>
                </c:pt>
                <c:pt idx="114">
                  <c:v>99.388085906799944</c:v>
                </c:pt>
                <c:pt idx="115">
                  <c:v>99.388069527499937</c:v>
                </c:pt>
                <c:pt idx="116">
                  <c:v>99.424492964899983</c:v>
                </c:pt>
                <c:pt idx="117">
                  <c:v>99.437614421800006</c:v>
                </c:pt>
                <c:pt idx="118">
                  <c:v>99.426150933000002</c:v>
                </c:pt>
                <c:pt idx="119">
                  <c:v>99.435397591999958</c:v>
                </c:pt>
                <c:pt idx="120">
                  <c:v>99.396109678000002</c:v>
                </c:pt>
                <c:pt idx="121">
                  <c:v>99.382210788400002</c:v>
                </c:pt>
                <c:pt idx="122">
                  <c:v>99.389495240100004</c:v>
                </c:pt>
                <c:pt idx="123">
                  <c:v>99.385946419899938</c:v>
                </c:pt>
                <c:pt idx="124">
                  <c:v>99.355953462800002</c:v>
                </c:pt>
                <c:pt idx="125">
                  <c:v>99.350417449099979</c:v>
                </c:pt>
                <c:pt idx="126">
                  <c:v>99.326943593099983</c:v>
                </c:pt>
                <c:pt idx="127">
                  <c:v>99.341829221200001</c:v>
                </c:pt>
                <c:pt idx="128">
                  <c:v>99.385139630899985</c:v>
                </c:pt>
                <c:pt idx="129">
                  <c:v>99.406789709999998</c:v>
                </c:pt>
                <c:pt idx="130">
                  <c:v>99.411122278400001</c:v>
                </c:pt>
                <c:pt idx="131">
                  <c:v>99.396119731400006</c:v>
                </c:pt>
                <c:pt idx="132">
                  <c:v>99.414970237299983</c:v>
                </c:pt>
                <c:pt idx="133">
                  <c:v>99.409193941300003</c:v>
                </c:pt>
                <c:pt idx="134">
                  <c:v>99.407553839100004</c:v>
                </c:pt>
                <c:pt idx="135">
                  <c:v>99.4000385752</c:v>
                </c:pt>
                <c:pt idx="136">
                  <c:v>99.462766052799992</c:v>
                </c:pt>
                <c:pt idx="137">
                  <c:v>99.427254436400005</c:v>
                </c:pt>
                <c:pt idx="138">
                  <c:v>99.585220867900006</c:v>
                </c:pt>
                <c:pt idx="139">
                  <c:v>99.557660533499984</c:v>
                </c:pt>
                <c:pt idx="140">
                  <c:v>99.590476674599984</c:v>
                </c:pt>
                <c:pt idx="141">
                  <c:v>99.589091985600007</c:v>
                </c:pt>
                <c:pt idx="142">
                  <c:v>99.572149893599928</c:v>
                </c:pt>
                <c:pt idx="143">
                  <c:v>99.575281781900003</c:v>
                </c:pt>
                <c:pt idx="144">
                  <c:v>99.596238953300002</c:v>
                </c:pt>
                <c:pt idx="145">
                  <c:v>99.587877041499908</c:v>
                </c:pt>
                <c:pt idx="146">
                  <c:v>99.617967087599979</c:v>
                </c:pt>
                <c:pt idx="147">
                  <c:v>99.493967848699981</c:v>
                </c:pt>
                <c:pt idx="148">
                  <c:v>99.499415206099982</c:v>
                </c:pt>
                <c:pt idx="149">
                  <c:v>99.4719333603</c:v>
                </c:pt>
                <c:pt idx="150">
                  <c:v>99.493745885799981</c:v>
                </c:pt>
                <c:pt idx="151">
                  <c:v>99.493348130799944</c:v>
                </c:pt>
                <c:pt idx="152">
                  <c:v>99.492565639199995</c:v>
                </c:pt>
                <c:pt idx="153">
                  <c:v>99.531736717499925</c:v>
                </c:pt>
                <c:pt idx="154">
                  <c:v>99.496614788100004</c:v>
                </c:pt>
                <c:pt idx="155">
                  <c:v>99.434364011200003</c:v>
                </c:pt>
                <c:pt idx="156">
                  <c:v>99.420205297400003</c:v>
                </c:pt>
                <c:pt idx="157">
                  <c:v>99.405162155300005</c:v>
                </c:pt>
                <c:pt idx="158">
                  <c:v>99.4195354055</c:v>
                </c:pt>
                <c:pt idx="159">
                  <c:v>99.404624703099998</c:v>
                </c:pt>
                <c:pt idx="160">
                  <c:v>99.39246679839998</c:v>
                </c:pt>
                <c:pt idx="161">
                  <c:v>99.38833892239991</c:v>
                </c:pt>
                <c:pt idx="162">
                  <c:v>99.388287864099908</c:v>
                </c:pt>
                <c:pt idx="163">
                  <c:v>99.371362055099908</c:v>
                </c:pt>
                <c:pt idx="164">
                  <c:v>99.425373752899944</c:v>
                </c:pt>
                <c:pt idx="165">
                  <c:v>99.420940236899938</c:v>
                </c:pt>
                <c:pt idx="166">
                  <c:v>99.422513903699979</c:v>
                </c:pt>
                <c:pt idx="167">
                  <c:v>99.399832051199937</c:v>
                </c:pt>
                <c:pt idx="168">
                  <c:v>99.383961274699985</c:v>
                </c:pt>
                <c:pt idx="169">
                  <c:v>99.398427297499993</c:v>
                </c:pt>
                <c:pt idx="170">
                  <c:v>99.374354831899993</c:v>
                </c:pt>
                <c:pt idx="171">
                  <c:v>99.383648809499945</c:v>
                </c:pt>
                <c:pt idx="172">
                  <c:v>99.383452521199985</c:v>
                </c:pt>
                <c:pt idx="173">
                  <c:v>99.383499512899945</c:v>
                </c:pt>
                <c:pt idx="174">
                  <c:v>99.390667550100005</c:v>
                </c:pt>
                <c:pt idx="175">
                  <c:v>99.402589096300005</c:v>
                </c:pt>
                <c:pt idx="176">
                  <c:v>99.414276245500005</c:v>
                </c:pt>
                <c:pt idx="177">
                  <c:v>99.432764016899938</c:v>
                </c:pt>
                <c:pt idx="178">
                  <c:v>99.416903614500001</c:v>
                </c:pt>
                <c:pt idx="179">
                  <c:v>99.421110599800002</c:v>
                </c:pt>
                <c:pt idx="180">
                  <c:v>99.482053614700007</c:v>
                </c:pt>
                <c:pt idx="181">
                  <c:v>99.480798492099993</c:v>
                </c:pt>
                <c:pt idx="182">
                  <c:v>99.475746013399913</c:v>
                </c:pt>
                <c:pt idx="183">
                  <c:v>99.476561188700003</c:v>
                </c:pt>
                <c:pt idx="184">
                  <c:v>99.466961269500004</c:v>
                </c:pt>
                <c:pt idx="185">
                  <c:v>99.459653263000007</c:v>
                </c:pt>
                <c:pt idx="186">
                  <c:v>99.432149297300001</c:v>
                </c:pt>
                <c:pt idx="187">
                  <c:v>99.417620005700002</c:v>
                </c:pt>
                <c:pt idx="188">
                  <c:v>99.417517347599983</c:v>
                </c:pt>
                <c:pt idx="189">
                  <c:v>99.433858843300001</c:v>
                </c:pt>
                <c:pt idx="190">
                  <c:v>99.450950717399962</c:v>
                </c:pt>
                <c:pt idx="191">
                  <c:v>99.39639431649988</c:v>
                </c:pt>
                <c:pt idx="192">
                  <c:v>99.411229759299999</c:v>
                </c:pt>
                <c:pt idx="193">
                  <c:v>99.390597114099933</c:v>
                </c:pt>
                <c:pt idx="194">
                  <c:v>99.388304891099992</c:v>
                </c:pt>
                <c:pt idx="195">
                  <c:v>99.436142198399992</c:v>
                </c:pt>
                <c:pt idx="196">
                  <c:v>99.43590416169998</c:v>
                </c:pt>
                <c:pt idx="197">
                  <c:v>99.399032947199984</c:v>
                </c:pt>
                <c:pt idx="198">
                  <c:v>99.410145920000005</c:v>
                </c:pt>
                <c:pt idx="199">
                  <c:v>99.426643495799993</c:v>
                </c:pt>
                <c:pt idx="200">
                  <c:v>99.425494245799982</c:v>
                </c:pt>
                <c:pt idx="201">
                  <c:v>99.385585311099945</c:v>
                </c:pt>
                <c:pt idx="202">
                  <c:v>99.369531082599991</c:v>
                </c:pt>
                <c:pt idx="203">
                  <c:v>99.393560183800005</c:v>
                </c:pt>
                <c:pt idx="204">
                  <c:v>99.387258856599928</c:v>
                </c:pt>
                <c:pt idx="205">
                  <c:v>99.368040069200006</c:v>
                </c:pt>
                <c:pt idx="206">
                  <c:v>99.371349659399982</c:v>
                </c:pt>
                <c:pt idx="207">
                  <c:v>99.375144612899945</c:v>
                </c:pt>
                <c:pt idx="208">
                  <c:v>99.369770692899934</c:v>
                </c:pt>
                <c:pt idx="209">
                  <c:v>99.377870410099945</c:v>
                </c:pt>
                <c:pt idx="210">
                  <c:v>99.3863314643</c:v>
                </c:pt>
                <c:pt idx="211">
                  <c:v>99.387944142499933</c:v>
                </c:pt>
                <c:pt idx="212">
                  <c:v>99.448692841899998</c:v>
                </c:pt>
                <c:pt idx="213">
                  <c:v>99.444076133300001</c:v>
                </c:pt>
                <c:pt idx="214">
                  <c:v>99.432940953699983</c:v>
                </c:pt>
                <c:pt idx="215">
                  <c:v>99.356263373800005</c:v>
                </c:pt>
                <c:pt idx="216">
                  <c:v>99.388969926200005</c:v>
                </c:pt>
                <c:pt idx="217">
                  <c:v>99.408144666200002</c:v>
                </c:pt>
                <c:pt idx="218">
                  <c:v>99.373562220699938</c:v>
                </c:pt>
                <c:pt idx="219">
                  <c:v>99.410238091599979</c:v>
                </c:pt>
                <c:pt idx="220">
                  <c:v>99.521814222399982</c:v>
                </c:pt>
                <c:pt idx="221">
                  <c:v>99.553720066499992</c:v>
                </c:pt>
                <c:pt idx="222">
                  <c:v>99.555425840499993</c:v>
                </c:pt>
                <c:pt idx="223">
                  <c:v>99.55178576439998</c:v>
                </c:pt>
                <c:pt idx="224">
                  <c:v>99.556146355899983</c:v>
                </c:pt>
                <c:pt idx="225">
                  <c:v>99.539687019799985</c:v>
                </c:pt>
                <c:pt idx="226">
                  <c:v>99.55263528899998</c:v>
                </c:pt>
                <c:pt idx="227">
                  <c:v>99.556778560199945</c:v>
                </c:pt>
                <c:pt idx="228">
                  <c:v>99.565671676699992</c:v>
                </c:pt>
                <c:pt idx="229">
                  <c:v>99.569283186600003</c:v>
                </c:pt>
                <c:pt idx="230">
                  <c:v>99.568050840399991</c:v>
                </c:pt>
                <c:pt idx="231">
                  <c:v>99.554446196999933</c:v>
                </c:pt>
                <c:pt idx="232">
                  <c:v>99.5666985979</c:v>
                </c:pt>
                <c:pt idx="233">
                  <c:v>99.561295752199982</c:v>
                </c:pt>
                <c:pt idx="234">
                  <c:v>99.560653983099996</c:v>
                </c:pt>
                <c:pt idx="235">
                  <c:v>99.564380138999937</c:v>
                </c:pt>
                <c:pt idx="236">
                  <c:v>99.566248831899983</c:v>
                </c:pt>
                <c:pt idx="237">
                  <c:v>99.572593074300002</c:v>
                </c:pt>
                <c:pt idx="238">
                  <c:v>99.580921122799992</c:v>
                </c:pt>
                <c:pt idx="239">
                  <c:v>99.585893915200003</c:v>
                </c:pt>
                <c:pt idx="240">
                  <c:v>99.577889354199968</c:v>
                </c:pt>
                <c:pt idx="241">
                  <c:v>99.564127471099994</c:v>
                </c:pt>
                <c:pt idx="242">
                  <c:v>99.564913469999993</c:v>
                </c:pt>
                <c:pt idx="243">
                  <c:v>99.575418933399916</c:v>
                </c:pt>
                <c:pt idx="244">
                  <c:v>99.583494266399981</c:v>
                </c:pt>
                <c:pt idx="245">
                  <c:v>99.518786971099985</c:v>
                </c:pt>
                <c:pt idx="246">
                  <c:v>99.516620728600003</c:v>
                </c:pt>
                <c:pt idx="247">
                  <c:v>99.519436313299991</c:v>
                </c:pt>
                <c:pt idx="248">
                  <c:v>99.519724136299985</c:v>
                </c:pt>
                <c:pt idx="249">
                  <c:v>99.463299440599997</c:v>
                </c:pt>
                <c:pt idx="250">
                  <c:v>99.489646717699983</c:v>
                </c:pt>
                <c:pt idx="251">
                  <c:v>99.470839886399958</c:v>
                </c:pt>
                <c:pt idx="252">
                  <c:v>99.480251712399962</c:v>
                </c:pt>
                <c:pt idx="253">
                  <c:v>99.486310892199967</c:v>
                </c:pt>
                <c:pt idx="254">
                  <c:v>99.493684360000003</c:v>
                </c:pt>
                <c:pt idx="255">
                  <c:v>99.477015027999983</c:v>
                </c:pt>
                <c:pt idx="256">
                  <c:v>99.530537480500001</c:v>
                </c:pt>
                <c:pt idx="257">
                  <c:v>99.517753742899998</c:v>
                </c:pt>
                <c:pt idx="258">
                  <c:v>99.504467271400003</c:v>
                </c:pt>
                <c:pt idx="259">
                  <c:v>99.502797380799933</c:v>
                </c:pt>
                <c:pt idx="260">
                  <c:v>99.490302487999998</c:v>
                </c:pt>
                <c:pt idx="261">
                  <c:v>99.497723256599983</c:v>
                </c:pt>
                <c:pt idx="262">
                  <c:v>99.519343850699968</c:v>
                </c:pt>
                <c:pt idx="263">
                  <c:v>99.526325328699969</c:v>
                </c:pt>
                <c:pt idx="264">
                  <c:v>99.507554329200005</c:v>
                </c:pt>
                <c:pt idx="265">
                  <c:v>99.497602362699979</c:v>
                </c:pt>
                <c:pt idx="266">
                  <c:v>99.510370420599969</c:v>
                </c:pt>
                <c:pt idx="267">
                  <c:v>99.522119111899968</c:v>
                </c:pt>
                <c:pt idx="268">
                  <c:v>99.513358723899984</c:v>
                </c:pt>
                <c:pt idx="269">
                  <c:v>99.5157985819</c:v>
                </c:pt>
                <c:pt idx="270">
                  <c:v>99.517999040600003</c:v>
                </c:pt>
                <c:pt idx="271">
                  <c:v>99.503129807299999</c:v>
                </c:pt>
                <c:pt idx="272">
                  <c:v>99.509693385199995</c:v>
                </c:pt>
                <c:pt idx="273">
                  <c:v>99.511472014999967</c:v>
                </c:pt>
                <c:pt idx="274">
                  <c:v>99.500787482399957</c:v>
                </c:pt>
                <c:pt idx="275">
                  <c:v>99.496639864100004</c:v>
                </c:pt>
                <c:pt idx="276">
                  <c:v>99.493267893799981</c:v>
                </c:pt>
                <c:pt idx="277">
                  <c:v>99.497640370100001</c:v>
                </c:pt>
                <c:pt idx="278">
                  <c:v>99.489725635599982</c:v>
                </c:pt>
                <c:pt idx="279">
                  <c:v>99.515427851399991</c:v>
                </c:pt>
                <c:pt idx="280">
                  <c:v>99.576949799000005</c:v>
                </c:pt>
                <c:pt idx="281">
                  <c:v>99.555480360799933</c:v>
                </c:pt>
                <c:pt idx="282">
                  <c:v>99.542720364499985</c:v>
                </c:pt>
                <c:pt idx="283">
                  <c:v>99.617766562900002</c:v>
                </c:pt>
                <c:pt idx="284">
                  <c:v>99.61251200039996</c:v>
                </c:pt>
                <c:pt idx="285">
                  <c:v>99.620082225499928</c:v>
                </c:pt>
                <c:pt idx="286">
                  <c:v>99.624934018099992</c:v>
                </c:pt>
                <c:pt idx="287">
                  <c:v>99.623785455299938</c:v>
                </c:pt>
                <c:pt idx="288">
                  <c:v>99.623875828399918</c:v>
                </c:pt>
                <c:pt idx="289">
                  <c:v>99.621954411900006</c:v>
                </c:pt>
                <c:pt idx="290">
                  <c:v>99.645082477299937</c:v>
                </c:pt>
                <c:pt idx="291">
                  <c:v>99.645340842299944</c:v>
                </c:pt>
                <c:pt idx="292">
                  <c:v>99.638526257499933</c:v>
                </c:pt>
                <c:pt idx="293">
                  <c:v>99.634139126499932</c:v>
                </c:pt>
                <c:pt idx="294">
                  <c:v>99.638479344199908</c:v>
                </c:pt>
                <c:pt idx="295">
                  <c:v>99.643093011900007</c:v>
                </c:pt>
                <c:pt idx="296">
                  <c:v>99.641752107799931</c:v>
                </c:pt>
                <c:pt idx="297">
                  <c:v>99.646581194199968</c:v>
                </c:pt>
                <c:pt idx="298">
                  <c:v>99.658190371599929</c:v>
                </c:pt>
                <c:pt idx="299">
                  <c:v>99.657826441500006</c:v>
                </c:pt>
                <c:pt idx="300">
                  <c:v>99.661302682399992</c:v>
                </c:pt>
                <c:pt idx="301">
                  <c:v>99.656517914399956</c:v>
                </c:pt>
                <c:pt idx="302">
                  <c:v>99.655161227699992</c:v>
                </c:pt>
                <c:pt idx="303">
                  <c:v>99.638276128399937</c:v>
                </c:pt>
                <c:pt idx="304">
                  <c:v>99.635320167499927</c:v>
                </c:pt>
                <c:pt idx="305">
                  <c:v>99.638265517099967</c:v>
                </c:pt>
                <c:pt idx="306">
                  <c:v>99.642598938499944</c:v>
                </c:pt>
                <c:pt idx="307">
                  <c:v>99.646780659200004</c:v>
                </c:pt>
                <c:pt idx="308">
                  <c:v>99.654253075599982</c:v>
                </c:pt>
                <c:pt idx="309">
                  <c:v>99.651254426099982</c:v>
                </c:pt>
                <c:pt idx="310">
                  <c:v>99.693849029600003</c:v>
                </c:pt>
                <c:pt idx="311">
                  <c:v>99.68171053249992</c:v>
                </c:pt>
                <c:pt idx="312">
                  <c:v>99.660419986299999</c:v>
                </c:pt>
                <c:pt idx="313">
                  <c:v>99.410186388599982</c:v>
                </c:pt>
                <c:pt idx="314">
                  <c:v>99.634457530499944</c:v>
                </c:pt>
                <c:pt idx="315">
                  <c:v>99.609543355999961</c:v>
                </c:pt>
                <c:pt idx="316">
                  <c:v>99.569829110000001</c:v>
                </c:pt>
                <c:pt idx="317">
                  <c:v>99.579583831099967</c:v>
                </c:pt>
                <c:pt idx="318">
                  <c:v>99.577969442899999</c:v>
                </c:pt>
                <c:pt idx="319">
                  <c:v>99.388144358799991</c:v>
                </c:pt>
                <c:pt idx="320">
                  <c:v>99.305075315899927</c:v>
                </c:pt>
                <c:pt idx="321">
                  <c:v>99.304901119599933</c:v>
                </c:pt>
                <c:pt idx="322">
                  <c:v>99.295433562300005</c:v>
                </c:pt>
                <c:pt idx="323">
                  <c:v>99.328104547599992</c:v>
                </c:pt>
                <c:pt idx="324">
                  <c:v>99.324244994400004</c:v>
                </c:pt>
                <c:pt idx="325">
                  <c:v>99.055281232199931</c:v>
                </c:pt>
                <c:pt idx="326">
                  <c:v>99.040788805999938</c:v>
                </c:pt>
                <c:pt idx="327">
                  <c:v>99.039975258799984</c:v>
                </c:pt>
                <c:pt idx="328">
                  <c:v>98.863817602799983</c:v>
                </c:pt>
                <c:pt idx="329">
                  <c:v>98.862959030699969</c:v>
                </c:pt>
                <c:pt idx="330">
                  <c:v>98.861729991399997</c:v>
                </c:pt>
                <c:pt idx="331">
                  <c:v>98.785632665099982</c:v>
                </c:pt>
                <c:pt idx="332">
                  <c:v>98.783878403799932</c:v>
                </c:pt>
                <c:pt idx="333">
                  <c:v>98.798126371699979</c:v>
                </c:pt>
                <c:pt idx="334">
                  <c:v>98.779362367999937</c:v>
                </c:pt>
                <c:pt idx="335">
                  <c:v>98.770390011899991</c:v>
                </c:pt>
                <c:pt idx="336">
                  <c:v>98.777632667800006</c:v>
                </c:pt>
                <c:pt idx="337">
                  <c:v>98.719197796700001</c:v>
                </c:pt>
                <c:pt idx="338">
                  <c:v>98.65128972079998</c:v>
                </c:pt>
                <c:pt idx="339">
                  <c:v>98.838366277199967</c:v>
                </c:pt>
                <c:pt idx="340">
                  <c:v>98.831375360599992</c:v>
                </c:pt>
                <c:pt idx="341">
                  <c:v>98.823949947200006</c:v>
                </c:pt>
                <c:pt idx="342">
                  <c:v>98.8236920258</c:v>
                </c:pt>
                <c:pt idx="343">
                  <c:v>98.905108882999969</c:v>
                </c:pt>
                <c:pt idx="344">
                  <c:v>98.901643990799997</c:v>
                </c:pt>
                <c:pt idx="345">
                  <c:v>98.934504907100006</c:v>
                </c:pt>
                <c:pt idx="346">
                  <c:v>98.934299939699997</c:v>
                </c:pt>
                <c:pt idx="347">
                  <c:v>98.927399518599984</c:v>
                </c:pt>
                <c:pt idx="348">
                  <c:v>98.895205075500002</c:v>
                </c:pt>
                <c:pt idx="349">
                  <c:v>98.877358568099908</c:v>
                </c:pt>
                <c:pt idx="350">
                  <c:v>98.799020326100006</c:v>
                </c:pt>
                <c:pt idx="351">
                  <c:v>98.841660830099983</c:v>
                </c:pt>
                <c:pt idx="352">
                  <c:v>98.841649909400005</c:v>
                </c:pt>
                <c:pt idx="353">
                  <c:v>98.84047806199996</c:v>
                </c:pt>
                <c:pt idx="354">
                  <c:v>98.843838146099927</c:v>
                </c:pt>
                <c:pt idx="355">
                  <c:v>98.837303697999999</c:v>
                </c:pt>
                <c:pt idx="356">
                  <c:v>98.829158651100002</c:v>
                </c:pt>
                <c:pt idx="357">
                  <c:v>98.934345767500005</c:v>
                </c:pt>
                <c:pt idx="358">
                  <c:v>98.942074797999979</c:v>
                </c:pt>
                <c:pt idx="359">
                  <c:v>98.939330652899969</c:v>
                </c:pt>
                <c:pt idx="360">
                  <c:v>98.941981484500005</c:v>
                </c:pt>
                <c:pt idx="361">
                  <c:v>98.955471083299969</c:v>
                </c:pt>
                <c:pt idx="362">
                  <c:v>98.945791003499991</c:v>
                </c:pt>
                <c:pt idx="363">
                  <c:v>98.954732456799931</c:v>
                </c:pt>
                <c:pt idx="364">
                  <c:v>98.954413584999998</c:v>
                </c:pt>
                <c:pt idx="365">
                  <c:v>98.977753486799998</c:v>
                </c:pt>
                <c:pt idx="366">
                  <c:v>98.976627999200005</c:v>
                </c:pt>
                <c:pt idx="367">
                  <c:v>99.02737730269989</c:v>
                </c:pt>
                <c:pt idx="368">
                  <c:v>98.988501003799968</c:v>
                </c:pt>
                <c:pt idx="369">
                  <c:v>98.990386060800006</c:v>
                </c:pt>
                <c:pt idx="370">
                  <c:v>99.029783747599993</c:v>
                </c:pt>
                <c:pt idx="371">
                  <c:v>99.025474502299929</c:v>
                </c:pt>
                <c:pt idx="372">
                  <c:v>99.108568952799928</c:v>
                </c:pt>
                <c:pt idx="373">
                  <c:v>99.194947153699928</c:v>
                </c:pt>
                <c:pt idx="374">
                  <c:v>99.194744353599944</c:v>
                </c:pt>
                <c:pt idx="375">
                  <c:v>99.228381157199919</c:v>
                </c:pt>
                <c:pt idx="376">
                  <c:v>99.240290044800005</c:v>
                </c:pt>
                <c:pt idx="377">
                  <c:v>99.3151959538</c:v>
                </c:pt>
                <c:pt idx="378">
                  <c:v>99.37377774779992</c:v>
                </c:pt>
                <c:pt idx="379">
                  <c:v>99.311948291500002</c:v>
                </c:pt>
                <c:pt idx="380">
                  <c:v>99.325536571699928</c:v>
                </c:pt>
                <c:pt idx="381">
                  <c:v>99.34714762679998</c:v>
                </c:pt>
                <c:pt idx="382">
                  <c:v>99.357339438499992</c:v>
                </c:pt>
                <c:pt idx="383">
                  <c:v>99.357256168500001</c:v>
                </c:pt>
                <c:pt idx="384">
                  <c:v>99.423944003499969</c:v>
                </c:pt>
                <c:pt idx="385">
                  <c:v>99.454493709299996</c:v>
                </c:pt>
                <c:pt idx="386">
                  <c:v>99.451414505800003</c:v>
                </c:pt>
                <c:pt idx="387">
                  <c:v>99.459618993999982</c:v>
                </c:pt>
                <c:pt idx="388">
                  <c:v>99.437434066999998</c:v>
                </c:pt>
                <c:pt idx="389">
                  <c:v>99.4382212469</c:v>
                </c:pt>
                <c:pt idx="390">
                  <c:v>99.557231332399937</c:v>
                </c:pt>
                <c:pt idx="391">
                  <c:v>99.571547271699984</c:v>
                </c:pt>
                <c:pt idx="392">
                  <c:v>99.577201059900005</c:v>
                </c:pt>
                <c:pt idx="393">
                  <c:v>99.646119756700003</c:v>
                </c:pt>
                <c:pt idx="394">
                  <c:v>99.653946353399917</c:v>
                </c:pt>
                <c:pt idx="395">
                  <c:v>99.658084243499928</c:v>
                </c:pt>
                <c:pt idx="396">
                  <c:v>99.682394413299932</c:v>
                </c:pt>
                <c:pt idx="397">
                  <c:v>99.686372235599904</c:v>
                </c:pt>
                <c:pt idx="398">
                  <c:v>99.689803406899983</c:v>
                </c:pt>
                <c:pt idx="399">
                  <c:v>99.712775083699967</c:v>
                </c:pt>
                <c:pt idx="400">
                  <c:v>99.720659402600006</c:v>
                </c:pt>
                <c:pt idx="401">
                  <c:v>99.736480187799984</c:v>
                </c:pt>
                <c:pt idx="402">
                  <c:v>99.763616379300004</c:v>
                </c:pt>
                <c:pt idx="403">
                  <c:v>99.788378585399954</c:v>
                </c:pt>
                <c:pt idx="404">
                  <c:v>99.782912472699934</c:v>
                </c:pt>
                <c:pt idx="405">
                  <c:v>99.787685946400003</c:v>
                </c:pt>
                <c:pt idx="406">
                  <c:v>99.7929111439</c:v>
                </c:pt>
                <c:pt idx="407">
                  <c:v>99.796461966500004</c:v>
                </c:pt>
                <c:pt idx="408">
                  <c:v>99.798965211799981</c:v>
                </c:pt>
                <c:pt idx="409">
                  <c:v>99.801500426700002</c:v>
                </c:pt>
                <c:pt idx="410">
                  <c:v>99.79542512739998</c:v>
                </c:pt>
                <c:pt idx="411">
                  <c:v>99.795874512299932</c:v>
                </c:pt>
                <c:pt idx="412">
                  <c:v>99.796657515700005</c:v>
                </c:pt>
                <c:pt idx="413">
                  <c:v>99.795155773299982</c:v>
                </c:pt>
                <c:pt idx="414">
                  <c:v>99.807556118399958</c:v>
                </c:pt>
                <c:pt idx="415">
                  <c:v>99.839999648700001</c:v>
                </c:pt>
                <c:pt idx="416">
                  <c:v>99.838242953399956</c:v>
                </c:pt>
                <c:pt idx="417">
                  <c:v>99.8389037731</c:v>
                </c:pt>
                <c:pt idx="418">
                  <c:v>99.835593056999969</c:v>
                </c:pt>
                <c:pt idx="419">
                  <c:v>99.834983561000001</c:v>
                </c:pt>
                <c:pt idx="420">
                  <c:v>99.837430804899938</c:v>
                </c:pt>
                <c:pt idx="421">
                  <c:v>99.840365289700003</c:v>
                </c:pt>
                <c:pt idx="422">
                  <c:v>99.835201048900004</c:v>
                </c:pt>
                <c:pt idx="423">
                  <c:v>99.840819574099982</c:v>
                </c:pt>
                <c:pt idx="424">
                  <c:v>99.880069013399961</c:v>
                </c:pt>
                <c:pt idx="425">
                  <c:v>99.880771142599869</c:v>
                </c:pt>
                <c:pt idx="426">
                  <c:v>99.879898634899945</c:v>
                </c:pt>
                <c:pt idx="427">
                  <c:v>99.88178178939998</c:v>
                </c:pt>
                <c:pt idx="428">
                  <c:v>99.881518022599991</c:v>
                </c:pt>
                <c:pt idx="429">
                  <c:v>99.881695100599984</c:v>
                </c:pt>
                <c:pt idx="430">
                  <c:v>99.883413105299979</c:v>
                </c:pt>
                <c:pt idx="431">
                  <c:v>99.891676777399979</c:v>
                </c:pt>
                <c:pt idx="432">
                  <c:v>99.890462860100001</c:v>
                </c:pt>
                <c:pt idx="433">
                  <c:v>99.918863902200002</c:v>
                </c:pt>
                <c:pt idx="434">
                  <c:v>99.919065684299994</c:v>
                </c:pt>
                <c:pt idx="435">
                  <c:v>99.916541963399993</c:v>
                </c:pt>
                <c:pt idx="436">
                  <c:v>99.916727557499968</c:v>
                </c:pt>
                <c:pt idx="437">
                  <c:v>99.918293586999994</c:v>
                </c:pt>
                <c:pt idx="438">
                  <c:v>99.909455871899979</c:v>
                </c:pt>
                <c:pt idx="439">
                  <c:v>99.909212367600006</c:v>
                </c:pt>
                <c:pt idx="440">
                  <c:v>99.903839017999985</c:v>
                </c:pt>
                <c:pt idx="441">
                  <c:v>99.905424030899979</c:v>
                </c:pt>
                <c:pt idx="442">
                  <c:v>99.910494481000001</c:v>
                </c:pt>
                <c:pt idx="443">
                  <c:v>99.907141016399962</c:v>
                </c:pt>
                <c:pt idx="444">
                  <c:v>99.910007241700001</c:v>
                </c:pt>
                <c:pt idx="445">
                  <c:v>99.908496000200003</c:v>
                </c:pt>
                <c:pt idx="446">
                  <c:v>99.903904036599968</c:v>
                </c:pt>
                <c:pt idx="447">
                  <c:v>99.903582643600004</c:v>
                </c:pt>
                <c:pt idx="448">
                  <c:v>99.904033372800001</c:v>
                </c:pt>
                <c:pt idx="449">
                  <c:v>99.905150295599981</c:v>
                </c:pt>
                <c:pt idx="450">
                  <c:v>99.904775856499924</c:v>
                </c:pt>
                <c:pt idx="451">
                  <c:v>99.9049648373</c:v>
                </c:pt>
                <c:pt idx="452">
                  <c:v>99.903367962600001</c:v>
                </c:pt>
                <c:pt idx="453">
                  <c:v>99.9153191746</c:v>
                </c:pt>
                <c:pt idx="454">
                  <c:v>99.916661848399997</c:v>
                </c:pt>
                <c:pt idx="455">
                  <c:v>99.918426645699995</c:v>
                </c:pt>
                <c:pt idx="456">
                  <c:v>99.919466176100002</c:v>
                </c:pt>
                <c:pt idx="457">
                  <c:v>99.919499110700002</c:v>
                </c:pt>
                <c:pt idx="458">
                  <c:v>99.919252943900005</c:v>
                </c:pt>
                <c:pt idx="459">
                  <c:v>99.914024652999998</c:v>
                </c:pt>
                <c:pt idx="460">
                  <c:v>99.918688952799968</c:v>
                </c:pt>
                <c:pt idx="461">
                  <c:v>99.929985562499937</c:v>
                </c:pt>
                <c:pt idx="462">
                  <c:v>99.927619147499982</c:v>
                </c:pt>
                <c:pt idx="463">
                  <c:v>99.925097894899992</c:v>
                </c:pt>
                <c:pt idx="464">
                  <c:v>99.922623132699968</c:v>
                </c:pt>
                <c:pt idx="465">
                  <c:v>99.923345683600004</c:v>
                </c:pt>
                <c:pt idx="466">
                  <c:v>99.921580594600002</c:v>
                </c:pt>
                <c:pt idx="467">
                  <c:v>99.922244530699984</c:v>
                </c:pt>
                <c:pt idx="468">
                  <c:v>99.922051341699984</c:v>
                </c:pt>
                <c:pt idx="469">
                  <c:v>99.921410172899968</c:v>
                </c:pt>
                <c:pt idx="470">
                  <c:v>99.919370505200007</c:v>
                </c:pt>
                <c:pt idx="471">
                  <c:v>99.918163197200002</c:v>
                </c:pt>
                <c:pt idx="472">
                  <c:v>99.915919637299993</c:v>
                </c:pt>
                <c:pt idx="473">
                  <c:v>99.9168431298</c:v>
                </c:pt>
                <c:pt idx="474">
                  <c:v>99.919795293999982</c:v>
                </c:pt>
                <c:pt idx="475">
                  <c:v>99.920070527599933</c:v>
                </c:pt>
                <c:pt idx="476">
                  <c:v>99.920296514499967</c:v>
                </c:pt>
                <c:pt idx="477">
                  <c:v>99.920918020900004</c:v>
                </c:pt>
                <c:pt idx="478">
                  <c:v>99.928351690100001</c:v>
                </c:pt>
                <c:pt idx="479">
                  <c:v>99.928115655599981</c:v>
                </c:pt>
                <c:pt idx="480">
                  <c:v>99.927299532800006</c:v>
                </c:pt>
                <c:pt idx="481">
                  <c:v>99.916794266599979</c:v>
                </c:pt>
                <c:pt idx="482">
                  <c:v>99.916925864700005</c:v>
                </c:pt>
                <c:pt idx="483">
                  <c:v>99.922973040700001</c:v>
                </c:pt>
                <c:pt idx="484">
                  <c:v>99.923916752099984</c:v>
                </c:pt>
                <c:pt idx="485">
                  <c:v>99.921483083400005</c:v>
                </c:pt>
                <c:pt idx="486">
                  <c:v>99.924621539200004</c:v>
                </c:pt>
                <c:pt idx="487">
                  <c:v>99.925591772699931</c:v>
                </c:pt>
                <c:pt idx="488">
                  <c:v>99.926744462100004</c:v>
                </c:pt>
                <c:pt idx="489">
                  <c:v>99.886697107199993</c:v>
                </c:pt>
                <c:pt idx="490">
                  <c:v>99.896874712999931</c:v>
                </c:pt>
                <c:pt idx="491">
                  <c:v>99.900124075999997</c:v>
                </c:pt>
                <c:pt idx="492">
                  <c:v>99.898858516299924</c:v>
                </c:pt>
                <c:pt idx="493">
                  <c:v>99.900010088399995</c:v>
                </c:pt>
                <c:pt idx="494">
                  <c:v>99.9003790549</c:v>
                </c:pt>
                <c:pt idx="495">
                  <c:v>99.894911167399982</c:v>
                </c:pt>
                <c:pt idx="496">
                  <c:v>99.892013874200003</c:v>
                </c:pt>
                <c:pt idx="497">
                  <c:v>99.891971375699967</c:v>
                </c:pt>
                <c:pt idx="498">
                  <c:v>99.891548617300003</c:v>
                </c:pt>
                <c:pt idx="499">
                  <c:v>99.893168563000003</c:v>
                </c:pt>
                <c:pt idx="500">
                  <c:v>99.894078605100006</c:v>
                </c:pt>
                <c:pt idx="501">
                  <c:v>99.890048796399938</c:v>
                </c:pt>
                <c:pt idx="502">
                  <c:v>99.888839040099967</c:v>
                </c:pt>
                <c:pt idx="503">
                  <c:v>99.889312344799933</c:v>
                </c:pt>
                <c:pt idx="504">
                  <c:v>99.886359837699928</c:v>
                </c:pt>
                <c:pt idx="505">
                  <c:v>99.886694829500001</c:v>
                </c:pt>
                <c:pt idx="506">
                  <c:v>99.8819131212</c:v>
                </c:pt>
                <c:pt idx="507">
                  <c:v>99.87888091149992</c:v>
                </c:pt>
                <c:pt idx="508">
                  <c:v>99.882317183699925</c:v>
                </c:pt>
                <c:pt idx="509">
                  <c:v>99.888951687599985</c:v>
                </c:pt>
                <c:pt idx="510">
                  <c:v>99.870427203799991</c:v>
                </c:pt>
                <c:pt idx="511">
                  <c:v>99.854838713999925</c:v>
                </c:pt>
                <c:pt idx="512">
                  <c:v>99.854989496800002</c:v>
                </c:pt>
                <c:pt idx="513">
                  <c:v>99.861208407199982</c:v>
                </c:pt>
                <c:pt idx="514">
                  <c:v>99.857887443300001</c:v>
                </c:pt>
                <c:pt idx="515">
                  <c:v>99.855571816799838</c:v>
                </c:pt>
                <c:pt idx="516">
                  <c:v>99.854797497099938</c:v>
                </c:pt>
                <c:pt idx="517">
                  <c:v>99.854278350099932</c:v>
                </c:pt>
                <c:pt idx="518">
                  <c:v>99.861591509899981</c:v>
                </c:pt>
                <c:pt idx="519">
                  <c:v>99.861909826100003</c:v>
                </c:pt>
                <c:pt idx="520">
                  <c:v>99.861781181399962</c:v>
                </c:pt>
                <c:pt idx="521">
                  <c:v>99.861824060199993</c:v>
                </c:pt>
                <c:pt idx="522">
                  <c:v>99.862888886299928</c:v>
                </c:pt>
                <c:pt idx="523">
                  <c:v>99.862542354899944</c:v>
                </c:pt>
                <c:pt idx="524">
                  <c:v>99.872636241799967</c:v>
                </c:pt>
                <c:pt idx="525">
                  <c:v>99.878644749000003</c:v>
                </c:pt>
                <c:pt idx="526">
                  <c:v>99.884306546199937</c:v>
                </c:pt>
                <c:pt idx="527">
                  <c:v>99.867764337099985</c:v>
                </c:pt>
                <c:pt idx="528">
                  <c:v>99.881360975199982</c:v>
                </c:pt>
                <c:pt idx="529">
                  <c:v>99.888263623900002</c:v>
                </c:pt>
                <c:pt idx="530">
                  <c:v>99.886292197399953</c:v>
                </c:pt>
                <c:pt idx="531">
                  <c:v>99.886524135599984</c:v>
                </c:pt>
                <c:pt idx="532">
                  <c:v>99.882108314799922</c:v>
                </c:pt>
                <c:pt idx="533">
                  <c:v>99.881610813999984</c:v>
                </c:pt>
                <c:pt idx="534">
                  <c:v>99.880917842899933</c:v>
                </c:pt>
                <c:pt idx="535">
                  <c:v>99.887866701199982</c:v>
                </c:pt>
                <c:pt idx="536">
                  <c:v>99.892489482299979</c:v>
                </c:pt>
                <c:pt idx="537">
                  <c:v>99.894979898200006</c:v>
                </c:pt>
                <c:pt idx="538">
                  <c:v>99.893813910999981</c:v>
                </c:pt>
                <c:pt idx="539">
                  <c:v>99.894927563099998</c:v>
                </c:pt>
                <c:pt idx="540">
                  <c:v>99.8958747458</c:v>
                </c:pt>
                <c:pt idx="541">
                  <c:v>99.886420677299981</c:v>
                </c:pt>
                <c:pt idx="542">
                  <c:v>99.887260447900005</c:v>
                </c:pt>
                <c:pt idx="543">
                  <c:v>99.878639350299991</c:v>
                </c:pt>
                <c:pt idx="544">
                  <c:v>99.878148760999991</c:v>
                </c:pt>
                <c:pt idx="545">
                  <c:v>99.878901769999956</c:v>
                </c:pt>
                <c:pt idx="546">
                  <c:v>99.902150761000001</c:v>
                </c:pt>
                <c:pt idx="547">
                  <c:v>99.899953019999998</c:v>
                </c:pt>
                <c:pt idx="548">
                  <c:v>99.8946921661</c:v>
                </c:pt>
                <c:pt idx="549">
                  <c:v>99.878476459799927</c:v>
                </c:pt>
                <c:pt idx="550">
                  <c:v>99.895705009899984</c:v>
                </c:pt>
                <c:pt idx="551">
                  <c:v>99.895744010799945</c:v>
                </c:pt>
                <c:pt idx="552">
                  <c:v>99.895503519599984</c:v>
                </c:pt>
                <c:pt idx="553">
                  <c:v>99.896913865900004</c:v>
                </c:pt>
                <c:pt idx="554">
                  <c:v>99.8978364508</c:v>
                </c:pt>
                <c:pt idx="555">
                  <c:v>99.899224493199995</c:v>
                </c:pt>
                <c:pt idx="556">
                  <c:v>99.900229907799996</c:v>
                </c:pt>
                <c:pt idx="557">
                  <c:v>99.898112310199991</c:v>
                </c:pt>
                <c:pt idx="558">
                  <c:v>99.897663356199999</c:v>
                </c:pt>
                <c:pt idx="559">
                  <c:v>99.901993545099998</c:v>
                </c:pt>
                <c:pt idx="560">
                  <c:v>99.899626758899998</c:v>
                </c:pt>
                <c:pt idx="561">
                  <c:v>99.899264147500006</c:v>
                </c:pt>
                <c:pt idx="562">
                  <c:v>99.898287268700003</c:v>
                </c:pt>
                <c:pt idx="563">
                  <c:v>99.898369073399962</c:v>
                </c:pt>
                <c:pt idx="564">
                  <c:v>99.899551085900001</c:v>
                </c:pt>
                <c:pt idx="565">
                  <c:v>99.902507277200002</c:v>
                </c:pt>
                <c:pt idx="566">
                  <c:v>99.907627399099994</c:v>
                </c:pt>
                <c:pt idx="567">
                  <c:v>99.907899350099981</c:v>
                </c:pt>
                <c:pt idx="568">
                  <c:v>99.904674369999995</c:v>
                </c:pt>
                <c:pt idx="569">
                  <c:v>99.905963335300001</c:v>
                </c:pt>
                <c:pt idx="570">
                  <c:v>99.907175907600006</c:v>
                </c:pt>
                <c:pt idx="571">
                  <c:v>99.911825610799994</c:v>
                </c:pt>
                <c:pt idx="572">
                  <c:v>99.909735374299984</c:v>
                </c:pt>
                <c:pt idx="573">
                  <c:v>99.898247660899983</c:v>
                </c:pt>
                <c:pt idx="574">
                  <c:v>99.894243076500004</c:v>
                </c:pt>
                <c:pt idx="575">
                  <c:v>99.897975029099982</c:v>
                </c:pt>
                <c:pt idx="576">
                  <c:v>99.895741808999944</c:v>
                </c:pt>
                <c:pt idx="577">
                  <c:v>99.895888676099943</c:v>
                </c:pt>
                <c:pt idx="578">
                  <c:v>99.89635683269988</c:v>
                </c:pt>
                <c:pt idx="579">
                  <c:v>99.900417080699981</c:v>
                </c:pt>
                <c:pt idx="580">
                  <c:v>99.901725826900005</c:v>
                </c:pt>
                <c:pt idx="581">
                  <c:v>99.901899611399998</c:v>
                </c:pt>
                <c:pt idx="582">
                  <c:v>99.901518613799979</c:v>
                </c:pt>
                <c:pt idx="583">
                  <c:v>99.902948995200006</c:v>
                </c:pt>
                <c:pt idx="584">
                  <c:v>99.902499229900002</c:v>
                </c:pt>
                <c:pt idx="585">
                  <c:v>99.903734812699881</c:v>
                </c:pt>
                <c:pt idx="586">
                  <c:v>99.903854085000006</c:v>
                </c:pt>
                <c:pt idx="587">
                  <c:v>99.913685808699981</c:v>
                </c:pt>
                <c:pt idx="588">
                  <c:v>99.913575566700004</c:v>
                </c:pt>
                <c:pt idx="589">
                  <c:v>99.912330012299932</c:v>
                </c:pt>
                <c:pt idx="590">
                  <c:v>99.913456259200004</c:v>
                </c:pt>
                <c:pt idx="591">
                  <c:v>99.912565778000001</c:v>
                </c:pt>
                <c:pt idx="592">
                  <c:v>99.925763789499982</c:v>
                </c:pt>
                <c:pt idx="593">
                  <c:v>99.916013711600002</c:v>
                </c:pt>
                <c:pt idx="594">
                  <c:v>99.916110678500004</c:v>
                </c:pt>
                <c:pt idx="595">
                  <c:v>99.917121448900005</c:v>
                </c:pt>
                <c:pt idx="596">
                  <c:v>99.916632370800002</c:v>
                </c:pt>
                <c:pt idx="597">
                  <c:v>99.916827054300001</c:v>
                </c:pt>
                <c:pt idx="598">
                  <c:v>99.915999789899999</c:v>
                </c:pt>
                <c:pt idx="599">
                  <c:v>99.915842673200004</c:v>
                </c:pt>
                <c:pt idx="600">
                  <c:v>99.9150105903</c:v>
                </c:pt>
                <c:pt idx="601">
                  <c:v>99.917065181599995</c:v>
                </c:pt>
                <c:pt idx="602">
                  <c:v>99.923908868699968</c:v>
                </c:pt>
                <c:pt idx="603">
                  <c:v>99.929155374199979</c:v>
                </c:pt>
                <c:pt idx="604">
                  <c:v>99.928228028999982</c:v>
                </c:pt>
                <c:pt idx="605">
                  <c:v>99.926666858700003</c:v>
                </c:pt>
                <c:pt idx="606">
                  <c:v>99.937897335700001</c:v>
                </c:pt>
                <c:pt idx="607">
                  <c:v>99.936876942200001</c:v>
                </c:pt>
                <c:pt idx="608">
                  <c:v>99.938404983699982</c:v>
                </c:pt>
                <c:pt idx="609">
                  <c:v>99.940696554200002</c:v>
                </c:pt>
                <c:pt idx="610">
                  <c:v>99.940328602999998</c:v>
                </c:pt>
                <c:pt idx="611">
                  <c:v>99.940959257700001</c:v>
                </c:pt>
                <c:pt idx="612">
                  <c:v>99.943315763300006</c:v>
                </c:pt>
                <c:pt idx="613">
                  <c:v>99.942672562499908</c:v>
                </c:pt>
                <c:pt idx="614">
                  <c:v>99.949698502000004</c:v>
                </c:pt>
                <c:pt idx="615">
                  <c:v>99.948624763300003</c:v>
                </c:pt>
                <c:pt idx="616">
                  <c:v>99.95029756469998</c:v>
                </c:pt>
                <c:pt idx="617">
                  <c:v>99.950340056999991</c:v>
                </c:pt>
                <c:pt idx="618">
                  <c:v>99.950420863299982</c:v>
                </c:pt>
                <c:pt idx="619">
                  <c:v>99.949797723499984</c:v>
                </c:pt>
                <c:pt idx="620">
                  <c:v>99.949353744500002</c:v>
                </c:pt>
                <c:pt idx="621">
                  <c:v>99.946365010199983</c:v>
                </c:pt>
                <c:pt idx="622">
                  <c:v>99.951921030099982</c:v>
                </c:pt>
                <c:pt idx="623">
                  <c:v>99.953108231800002</c:v>
                </c:pt>
                <c:pt idx="624">
                  <c:v>99.949732680099999</c:v>
                </c:pt>
                <c:pt idx="625">
                  <c:v>99.949226063599994</c:v>
                </c:pt>
                <c:pt idx="626">
                  <c:v>99.9491497657</c:v>
                </c:pt>
                <c:pt idx="627">
                  <c:v>99.948121866899982</c:v>
                </c:pt>
                <c:pt idx="628">
                  <c:v>99.950656315200007</c:v>
                </c:pt>
                <c:pt idx="629">
                  <c:v>99.950758679800003</c:v>
                </c:pt>
                <c:pt idx="630">
                  <c:v>99.952659611000001</c:v>
                </c:pt>
                <c:pt idx="631">
                  <c:v>99.95294758999998</c:v>
                </c:pt>
                <c:pt idx="632">
                  <c:v>99.955959953499985</c:v>
                </c:pt>
                <c:pt idx="633">
                  <c:v>99.961425101800003</c:v>
                </c:pt>
                <c:pt idx="634">
                  <c:v>99.960111268999995</c:v>
                </c:pt>
                <c:pt idx="635">
                  <c:v>99.960997186499938</c:v>
                </c:pt>
                <c:pt idx="636">
                  <c:v>99.96237072199996</c:v>
                </c:pt>
                <c:pt idx="637">
                  <c:v>99.967768539800005</c:v>
                </c:pt>
                <c:pt idx="638">
                  <c:v>99.9704842915</c:v>
                </c:pt>
                <c:pt idx="639">
                  <c:v>99.974128753000002</c:v>
                </c:pt>
                <c:pt idx="640">
                  <c:v>99.973885781800007</c:v>
                </c:pt>
                <c:pt idx="641">
                  <c:v>99.974837376299945</c:v>
                </c:pt>
                <c:pt idx="642">
                  <c:v>99.975077728899933</c:v>
                </c:pt>
                <c:pt idx="643">
                  <c:v>99.974417452200001</c:v>
                </c:pt>
                <c:pt idx="644">
                  <c:v>99.974922208500004</c:v>
                </c:pt>
                <c:pt idx="645">
                  <c:v>99.975185786799969</c:v>
                </c:pt>
                <c:pt idx="646">
                  <c:v>99.976090958200004</c:v>
                </c:pt>
                <c:pt idx="647">
                  <c:v>99.976037358099944</c:v>
                </c:pt>
                <c:pt idx="648">
                  <c:v>99.975916798599968</c:v>
                </c:pt>
                <c:pt idx="649">
                  <c:v>99.975562196699926</c:v>
                </c:pt>
                <c:pt idx="650">
                  <c:v>99.975750538799929</c:v>
                </c:pt>
                <c:pt idx="651">
                  <c:v>99.975535537999932</c:v>
                </c:pt>
                <c:pt idx="652">
                  <c:v>99.972456155699945</c:v>
                </c:pt>
                <c:pt idx="653">
                  <c:v>99.971356608299999</c:v>
                </c:pt>
                <c:pt idx="654">
                  <c:v>99.971009717699985</c:v>
                </c:pt>
                <c:pt idx="655">
                  <c:v>99.970917680300005</c:v>
                </c:pt>
                <c:pt idx="656">
                  <c:v>99.971390452799938</c:v>
                </c:pt>
                <c:pt idx="657">
                  <c:v>99.971350283000007</c:v>
                </c:pt>
                <c:pt idx="658">
                  <c:v>99.972645365999981</c:v>
                </c:pt>
                <c:pt idx="659">
                  <c:v>99.971624858799998</c:v>
                </c:pt>
                <c:pt idx="660">
                  <c:v>99.968035647899981</c:v>
                </c:pt>
                <c:pt idx="661">
                  <c:v>99.968066766500002</c:v>
                </c:pt>
                <c:pt idx="662">
                  <c:v>99.967602468300001</c:v>
                </c:pt>
                <c:pt idx="663">
                  <c:v>99.969309794099999</c:v>
                </c:pt>
                <c:pt idx="664">
                  <c:v>99.969091069599983</c:v>
                </c:pt>
                <c:pt idx="665">
                  <c:v>99.969407652100003</c:v>
                </c:pt>
                <c:pt idx="666">
                  <c:v>99.970443060500003</c:v>
                </c:pt>
                <c:pt idx="667">
                  <c:v>99.968549525200004</c:v>
                </c:pt>
                <c:pt idx="668">
                  <c:v>99.968639229600001</c:v>
                </c:pt>
                <c:pt idx="669">
                  <c:v>99.968893328600004</c:v>
                </c:pt>
                <c:pt idx="670">
                  <c:v>99.968169068500004</c:v>
                </c:pt>
                <c:pt idx="671">
                  <c:v>99.968284882199981</c:v>
                </c:pt>
                <c:pt idx="672">
                  <c:v>99.967579516800001</c:v>
                </c:pt>
                <c:pt idx="673">
                  <c:v>99.966675045100004</c:v>
                </c:pt>
                <c:pt idx="674">
                  <c:v>99.965362871699938</c:v>
                </c:pt>
                <c:pt idx="675">
                  <c:v>99.965825561800003</c:v>
                </c:pt>
                <c:pt idx="676">
                  <c:v>99.9605297831</c:v>
                </c:pt>
                <c:pt idx="677">
                  <c:v>99.961481474099998</c:v>
                </c:pt>
                <c:pt idx="678">
                  <c:v>99.962319303100003</c:v>
                </c:pt>
                <c:pt idx="679">
                  <c:v>99.965467851699984</c:v>
                </c:pt>
                <c:pt idx="680">
                  <c:v>99.965913796999999</c:v>
                </c:pt>
                <c:pt idx="681">
                  <c:v>99.951025095899993</c:v>
                </c:pt>
                <c:pt idx="682">
                  <c:v>99.942664509899998</c:v>
                </c:pt>
                <c:pt idx="683">
                  <c:v>99.941429154900007</c:v>
                </c:pt>
                <c:pt idx="684">
                  <c:v>99.906822851999962</c:v>
                </c:pt>
                <c:pt idx="685">
                  <c:v>99.906964110999979</c:v>
                </c:pt>
                <c:pt idx="686">
                  <c:v>99.902716445899998</c:v>
                </c:pt>
                <c:pt idx="687">
                  <c:v>99.901998052599993</c:v>
                </c:pt>
                <c:pt idx="688">
                  <c:v>99.90494189109998</c:v>
                </c:pt>
                <c:pt idx="689">
                  <c:v>99.905171397699945</c:v>
                </c:pt>
                <c:pt idx="690">
                  <c:v>99.903315875900006</c:v>
                </c:pt>
                <c:pt idx="691">
                  <c:v>99.902043465299997</c:v>
                </c:pt>
                <c:pt idx="692">
                  <c:v>99.899011770000001</c:v>
                </c:pt>
                <c:pt idx="693">
                  <c:v>99.899387292599926</c:v>
                </c:pt>
                <c:pt idx="694">
                  <c:v>99.902341187499928</c:v>
                </c:pt>
                <c:pt idx="695">
                  <c:v>99.900535053499908</c:v>
                </c:pt>
                <c:pt idx="696">
                  <c:v>99.899051380200007</c:v>
                </c:pt>
                <c:pt idx="697">
                  <c:v>99.896621818</c:v>
                </c:pt>
                <c:pt idx="698">
                  <c:v>99.896630815999956</c:v>
                </c:pt>
                <c:pt idx="699">
                  <c:v>99.897521421299999</c:v>
                </c:pt>
                <c:pt idx="700">
                  <c:v>99.896088326699925</c:v>
                </c:pt>
                <c:pt idx="701">
                  <c:v>99.890278978799984</c:v>
                </c:pt>
                <c:pt idx="702">
                  <c:v>99.889297019699967</c:v>
                </c:pt>
                <c:pt idx="703">
                  <c:v>99.891423563399997</c:v>
                </c:pt>
                <c:pt idx="704">
                  <c:v>99.882570792899926</c:v>
                </c:pt>
                <c:pt idx="705">
                  <c:v>99.880150244800006</c:v>
                </c:pt>
                <c:pt idx="706">
                  <c:v>99.881490095299981</c:v>
                </c:pt>
                <c:pt idx="707">
                  <c:v>99.882091792999944</c:v>
                </c:pt>
                <c:pt idx="708">
                  <c:v>99.881653181600001</c:v>
                </c:pt>
                <c:pt idx="709">
                  <c:v>99.889646094200003</c:v>
                </c:pt>
                <c:pt idx="710">
                  <c:v>99.8896608955</c:v>
                </c:pt>
                <c:pt idx="711">
                  <c:v>99.887827622200007</c:v>
                </c:pt>
                <c:pt idx="712">
                  <c:v>99.887088189599908</c:v>
                </c:pt>
                <c:pt idx="713">
                  <c:v>99.882534705899985</c:v>
                </c:pt>
                <c:pt idx="714">
                  <c:v>99.87637700319992</c:v>
                </c:pt>
                <c:pt idx="715">
                  <c:v>99.875010761599967</c:v>
                </c:pt>
                <c:pt idx="716">
                  <c:v>99.876181607099937</c:v>
                </c:pt>
                <c:pt idx="717">
                  <c:v>99.873844798999968</c:v>
                </c:pt>
                <c:pt idx="718">
                  <c:v>99.866340183899908</c:v>
                </c:pt>
                <c:pt idx="719">
                  <c:v>99.861084039000005</c:v>
                </c:pt>
                <c:pt idx="720">
                  <c:v>99.864053978599998</c:v>
                </c:pt>
                <c:pt idx="721">
                  <c:v>99.863037635799984</c:v>
                </c:pt>
                <c:pt idx="722">
                  <c:v>99.869628315699984</c:v>
                </c:pt>
                <c:pt idx="723">
                  <c:v>99.870567474300003</c:v>
                </c:pt>
                <c:pt idx="724">
                  <c:v>99.871238365899984</c:v>
                </c:pt>
                <c:pt idx="725">
                  <c:v>99.878022594899932</c:v>
                </c:pt>
                <c:pt idx="726">
                  <c:v>99.872973285</c:v>
                </c:pt>
                <c:pt idx="727">
                  <c:v>99.869496038299985</c:v>
                </c:pt>
                <c:pt idx="728">
                  <c:v>99.868683935500002</c:v>
                </c:pt>
                <c:pt idx="729">
                  <c:v>99.863343619600002</c:v>
                </c:pt>
                <c:pt idx="730">
                  <c:v>99.869153102499908</c:v>
                </c:pt>
                <c:pt idx="731">
                  <c:v>99.869175203200001</c:v>
                </c:pt>
                <c:pt idx="732">
                  <c:v>99.871763130999938</c:v>
                </c:pt>
                <c:pt idx="733">
                  <c:v>99.869117908999982</c:v>
                </c:pt>
                <c:pt idx="734">
                  <c:v>99.869575831899937</c:v>
                </c:pt>
                <c:pt idx="735">
                  <c:v>99.870568112199919</c:v>
                </c:pt>
                <c:pt idx="736">
                  <c:v>99.870974840699944</c:v>
                </c:pt>
                <c:pt idx="737">
                  <c:v>99.872161887099992</c:v>
                </c:pt>
                <c:pt idx="738">
                  <c:v>99.873470773699921</c:v>
                </c:pt>
                <c:pt idx="739">
                  <c:v>99.87629853349992</c:v>
                </c:pt>
                <c:pt idx="740">
                  <c:v>99.875006935199991</c:v>
                </c:pt>
                <c:pt idx="741">
                  <c:v>99.875549089200007</c:v>
                </c:pt>
                <c:pt idx="742">
                  <c:v>99.874132780799968</c:v>
                </c:pt>
                <c:pt idx="743">
                  <c:v>99.873896648399992</c:v>
                </c:pt>
                <c:pt idx="744">
                  <c:v>99.872356241599931</c:v>
                </c:pt>
                <c:pt idx="745">
                  <c:v>99.869353417900001</c:v>
                </c:pt>
                <c:pt idx="746">
                  <c:v>99.873488152999869</c:v>
                </c:pt>
                <c:pt idx="747">
                  <c:v>99.874609183499985</c:v>
                </c:pt>
                <c:pt idx="748">
                  <c:v>99.877457469199982</c:v>
                </c:pt>
                <c:pt idx="749">
                  <c:v>99.903510026000006</c:v>
                </c:pt>
                <c:pt idx="750">
                  <c:v>99.907917209499999</c:v>
                </c:pt>
                <c:pt idx="751">
                  <c:v>99.901110858999999</c:v>
                </c:pt>
                <c:pt idx="752">
                  <c:v>99.902443259699979</c:v>
                </c:pt>
                <c:pt idx="753">
                  <c:v>99.898421509299979</c:v>
                </c:pt>
                <c:pt idx="754">
                  <c:v>99.896223664199994</c:v>
                </c:pt>
                <c:pt idx="755">
                  <c:v>99.896771618999992</c:v>
                </c:pt>
                <c:pt idx="756">
                  <c:v>99.89910625429998</c:v>
                </c:pt>
                <c:pt idx="757">
                  <c:v>99.906943766200001</c:v>
                </c:pt>
                <c:pt idx="758">
                  <c:v>99.908369425000004</c:v>
                </c:pt>
                <c:pt idx="759">
                  <c:v>99.900556980900006</c:v>
                </c:pt>
                <c:pt idx="760">
                  <c:v>99.892393807299968</c:v>
                </c:pt>
                <c:pt idx="761">
                  <c:v>99.8926397651</c:v>
                </c:pt>
                <c:pt idx="762">
                  <c:v>99.893889409099998</c:v>
                </c:pt>
                <c:pt idx="763">
                  <c:v>99.895917952899993</c:v>
                </c:pt>
                <c:pt idx="764">
                  <c:v>99.891727819499991</c:v>
                </c:pt>
                <c:pt idx="765">
                  <c:v>99.891742699399998</c:v>
                </c:pt>
                <c:pt idx="766">
                  <c:v>99.890192691899998</c:v>
                </c:pt>
                <c:pt idx="767">
                  <c:v>99.889287444999979</c:v>
                </c:pt>
                <c:pt idx="768">
                  <c:v>99.886987075099967</c:v>
                </c:pt>
                <c:pt idx="769">
                  <c:v>99.890227399300002</c:v>
                </c:pt>
                <c:pt idx="770">
                  <c:v>99.886771604299938</c:v>
                </c:pt>
                <c:pt idx="771">
                  <c:v>99.886701061499991</c:v>
                </c:pt>
                <c:pt idx="772">
                  <c:v>99.891054976299998</c:v>
                </c:pt>
                <c:pt idx="773">
                  <c:v>99.893337133599886</c:v>
                </c:pt>
                <c:pt idx="774">
                  <c:v>99.885655259900005</c:v>
                </c:pt>
                <c:pt idx="775">
                  <c:v>99.88610584129998</c:v>
                </c:pt>
                <c:pt idx="776">
                  <c:v>99.885341606499921</c:v>
                </c:pt>
                <c:pt idx="777">
                  <c:v>99.886439754799937</c:v>
                </c:pt>
                <c:pt idx="778">
                  <c:v>99.888005333599921</c:v>
                </c:pt>
                <c:pt idx="779">
                  <c:v>99.901296939199995</c:v>
                </c:pt>
                <c:pt idx="780">
                  <c:v>99.901027343799981</c:v>
                </c:pt>
                <c:pt idx="781">
                  <c:v>99.901046357799984</c:v>
                </c:pt>
                <c:pt idx="782">
                  <c:v>99.901536912099985</c:v>
                </c:pt>
                <c:pt idx="783">
                  <c:v>99.910641787299994</c:v>
                </c:pt>
                <c:pt idx="784">
                  <c:v>99.910568050400002</c:v>
                </c:pt>
                <c:pt idx="785">
                  <c:v>99.894933391600006</c:v>
                </c:pt>
                <c:pt idx="786">
                  <c:v>99.896576171399957</c:v>
                </c:pt>
                <c:pt idx="787">
                  <c:v>99.895099500900002</c:v>
                </c:pt>
                <c:pt idx="788">
                  <c:v>99.895947019999937</c:v>
                </c:pt>
                <c:pt idx="789">
                  <c:v>99.896278739099984</c:v>
                </c:pt>
                <c:pt idx="790">
                  <c:v>99.892657617799983</c:v>
                </c:pt>
                <c:pt idx="791">
                  <c:v>99.897498855599991</c:v>
                </c:pt>
                <c:pt idx="792">
                  <c:v>99.905252727199979</c:v>
                </c:pt>
                <c:pt idx="793">
                  <c:v>99.904967129900001</c:v>
                </c:pt>
                <c:pt idx="794">
                  <c:v>99.909602526499967</c:v>
                </c:pt>
                <c:pt idx="795">
                  <c:v>99.906523962700007</c:v>
                </c:pt>
                <c:pt idx="796">
                  <c:v>99.906662046500003</c:v>
                </c:pt>
                <c:pt idx="797">
                  <c:v>99.899494953900003</c:v>
                </c:pt>
                <c:pt idx="798">
                  <c:v>99.9062345432</c:v>
                </c:pt>
                <c:pt idx="799">
                  <c:v>99.905747611899969</c:v>
                </c:pt>
                <c:pt idx="800">
                  <c:v>99.904211098299996</c:v>
                </c:pt>
                <c:pt idx="801">
                  <c:v>99.905719335900002</c:v>
                </c:pt>
                <c:pt idx="802">
                  <c:v>99.9048950846</c:v>
                </c:pt>
                <c:pt idx="803">
                  <c:v>99.905574603600002</c:v>
                </c:pt>
                <c:pt idx="804">
                  <c:v>99.904855030700006</c:v>
                </c:pt>
                <c:pt idx="805">
                  <c:v>99.908215725800005</c:v>
                </c:pt>
                <c:pt idx="806">
                  <c:v>99.908074927300007</c:v>
                </c:pt>
                <c:pt idx="807">
                  <c:v>99.907427839299999</c:v>
                </c:pt>
                <c:pt idx="808">
                  <c:v>99.909821815900003</c:v>
                </c:pt>
                <c:pt idx="809">
                  <c:v>99.909366806999984</c:v>
                </c:pt>
                <c:pt idx="810">
                  <c:v>99.911985600400001</c:v>
                </c:pt>
                <c:pt idx="811">
                  <c:v>99.918115158800006</c:v>
                </c:pt>
                <c:pt idx="812">
                  <c:v>99.916570680700005</c:v>
                </c:pt>
                <c:pt idx="813">
                  <c:v>99.916326821599981</c:v>
                </c:pt>
                <c:pt idx="814">
                  <c:v>99.915604808799998</c:v>
                </c:pt>
                <c:pt idx="815">
                  <c:v>99.90586801249988</c:v>
                </c:pt>
                <c:pt idx="816">
                  <c:v>99.914053964800004</c:v>
                </c:pt>
                <c:pt idx="817">
                  <c:v>99.913600504800002</c:v>
                </c:pt>
                <c:pt idx="818">
                  <c:v>99.9144644916</c:v>
                </c:pt>
                <c:pt idx="819">
                  <c:v>99.915216755399996</c:v>
                </c:pt>
                <c:pt idx="820">
                  <c:v>99.916099563399996</c:v>
                </c:pt>
                <c:pt idx="821">
                  <c:v>99.915865881000002</c:v>
                </c:pt>
                <c:pt idx="822">
                  <c:v>99.909766158799968</c:v>
                </c:pt>
                <c:pt idx="823">
                  <c:v>99.912839971400004</c:v>
                </c:pt>
                <c:pt idx="824">
                  <c:v>99.90241380019998</c:v>
                </c:pt>
                <c:pt idx="825">
                  <c:v>99.908427039000003</c:v>
                </c:pt>
                <c:pt idx="826">
                  <c:v>99.906768042599992</c:v>
                </c:pt>
                <c:pt idx="827">
                  <c:v>99.909603282299997</c:v>
                </c:pt>
                <c:pt idx="828">
                  <c:v>99.9019249798</c:v>
                </c:pt>
                <c:pt idx="829">
                  <c:v>99.9021189212</c:v>
                </c:pt>
                <c:pt idx="830">
                  <c:v>99.900063132200003</c:v>
                </c:pt>
                <c:pt idx="831">
                  <c:v>99.895163928100004</c:v>
                </c:pt>
                <c:pt idx="832">
                  <c:v>99.898211044299998</c:v>
                </c:pt>
                <c:pt idx="833">
                  <c:v>99.892786194599921</c:v>
                </c:pt>
                <c:pt idx="834">
                  <c:v>99.8945611507</c:v>
                </c:pt>
                <c:pt idx="835">
                  <c:v>99.900035847399991</c:v>
                </c:pt>
                <c:pt idx="836">
                  <c:v>99.898364145200006</c:v>
                </c:pt>
                <c:pt idx="837">
                  <c:v>99.89642758399998</c:v>
                </c:pt>
                <c:pt idx="838">
                  <c:v>99.895665136299968</c:v>
                </c:pt>
                <c:pt idx="839">
                  <c:v>99.894152544500002</c:v>
                </c:pt>
                <c:pt idx="840">
                  <c:v>99.892726968299982</c:v>
                </c:pt>
                <c:pt idx="841">
                  <c:v>99.892254136699933</c:v>
                </c:pt>
                <c:pt idx="842">
                  <c:v>99.888821356999927</c:v>
                </c:pt>
                <c:pt idx="843">
                  <c:v>99.884682153099945</c:v>
                </c:pt>
                <c:pt idx="844">
                  <c:v>99.872444960699937</c:v>
                </c:pt>
                <c:pt idx="845">
                  <c:v>99.875034010299927</c:v>
                </c:pt>
                <c:pt idx="846">
                  <c:v>99.87106018839998</c:v>
                </c:pt>
                <c:pt idx="847">
                  <c:v>99.872897017799886</c:v>
                </c:pt>
                <c:pt idx="848">
                  <c:v>99.871692291999992</c:v>
                </c:pt>
                <c:pt idx="849">
                  <c:v>99.876459605999983</c:v>
                </c:pt>
                <c:pt idx="850">
                  <c:v>99.888823462700003</c:v>
                </c:pt>
                <c:pt idx="851">
                  <c:v>99.877889999999979</c:v>
                </c:pt>
                <c:pt idx="852">
                  <c:v>99.880255993000006</c:v>
                </c:pt>
                <c:pt idx="853">
                  <c:v>99.879705197399915</c:v>
                </c:pt>
                <c:pt idx="854">
                  <c:v>99.878872039899889</c:v>
                </c:pt>
                <c:pt idx="855">
                  <c:v>99.880444790799984</c:v>
                </c:pt>
                <c:pt idx="856">
                  <c:v>99.878906875999917</c:v>
                </c:pt>
                <c:pt idx="857">
                  <c:v>99.877604477999981</c:v>
                </c:pt>
                <c:pt idx="858">
                  <c:v>99.8907809496</c:v>
                </c:pt>
                <c:pt idx="859">
                  <c:v>99.886484901100005</c:v>
                </c:pt>
                <c:pt idx="860">
                  <c:v>99.8850139571</c:v>
                </c:pt>
                <c:pt idx="861">
                  <c:v>99.887435387899984</c:v>
                </c:pt>
                <c:pt idx="862">
                  <c:v>99.892578377899881</c:v>
                </c:pt>
                <c:pt idx="863">
                  <c:v>99.8874700402</c:v>
                </c:pt>
                <c:pt idx="864">
                  <c:v>99.888417722399936</c:v>
                </c:pt>
                <c:pt idx="865">
                  <c:v>99.8872995941</c:v>
                </c:pt>
                <c:pt idx="866">
                  <c:v>99.884976795</c:v>
                </c:pt>
                <c:pt idx="867">
                  <c:v>99.884669310800007</c:v>
                </c:pt>
                <c:pt idx="868">
                  <c:v>99.880877844299931</c:v>
                </c:pt>
                <c:pt idx="869">
                  <c:v>99.880038227499881</c:v>
                </c:pt>
                <c:pt idx="870">
                  <c:v>99.878127065300006</c:v>
                </c:pt>
                <c:pt idx="871">
                  <c:v>99.879127721700002</c:v>
                </c:pt>
                <c:pt idx="872">
                  <c:v>99.877882681000003</c:v>
                </c:pt>
                <c:pt idx="873">
                  <c:v>99.871316929200006</c:v>
                </c:pt>
                <c:pt idx="874">
                  <c:v>99.870585329299985</c:v>
                </c:pt>
                <c:pt idx="875">
                  <c:v>99.858760369599992</c:v>
                </c:pt>
                <c:pt idx="876">
                  <c:v>99.853103092399962</c:v>
                </c:pt>
                <c:pt idx="877">
                  <c:v>99.8500831992</c:v>
                </c:pt>
                <c:pt idx="878">
                  <c:v>99.849613769300007</c:v>
                </c:pt>
                <c:pt idx="879">
                  <c:v>99.849277694999998</c:v>
                </c:pt>
                <c:pt idx="880">
                  <c:v>99.851391603699938</c:v>
                </c:pt>
                <c:pt idx="881">
                  <c:v>99.851386175399938</c:v>
                </c:pt>
                <c:pt idx="882">
                  <c:v>99.850522636499932</c:v>
                </c:pt>
                <c:pt idx="883">
                  <c:v>99.850246783200006</c:v>
                </c:pt>
                <c:pt idx="884">
                  <c:v>99.849904069399997</c:v>
                </c:pt>
                <c:pt idx="885">
                  <c:v>99.846866898000002</c:v>
                </c:pt>
                <c:pt idx="886">
                  <c:v>99.843865284000003</c:v>
                </c:pt>
                <c:pt idx="887">
                  <c:v>99.849352507899937</c:v>
                </c:pt>
                <c:pt idx="888">
                  <c:v>99.835486940499933</c:v>
                </c:pt>
                <c:pt idx="889">
                  <c:v>99.851010237599937</c:v>
                </c:pt>
                <c:pt idx="890">
                  <c:v>99.856223176300006</c:v>
                </c:pt>
                <c:pt idx="891">
                  <c:v>99.855685479599984</c:v>
                </c:pt>
                <c:pt idx="892">
                  <c:v>99.848209897299981</c:v>
                </c:pt>
                <c:pt idx="893">
                  <c:v>99.8194112244</c:v>
                </c:pt>
                <c:pt idx="894">
                  <c:v>99.816298380600003</c:v>
                </c:pt>
                <c:pt idx="895">
                  <c:v>99.815409713899967</c:v>
                </c:pt>
                <c:pt idx="896">
                  <c:v>99.818999249699999</c:v>
                </c:pt>
                <c:pt idx="897">
                  <c:v>99.814284400399998</c:v>
                </c:pt>
                <c:pt idx="898">
                  <c:v>99.818544003499937</c:v>
                </c:pt>
                <c:pt idx="899">
                  <c:v>99.814826026399999</c:v>
                </c:pt>
                <c:pt idx="900">
                  <c:v>99.813222987499998</c:v>
                </c:pt>
                <c:pt idx="901">
                  <c:v>99.804552707399992</c:v>
                </c:pt>
                <c:pt idx="902">
                  <c:v>99.798213601399993</c:v>
                </c:pt>
                <c:pt idx="903">
                  <c:v>99.791729597</c:v>
                </c:pt>
                <c:pt idx="904">
                  <c:v>99.802949061199982</c:v>
                </c:pt>
                <c:pt idx="905">
                  <c:v>99.800569878900006</c:v>
                </c:pt>
                <c:pt idx="906">
                  <c:v>99.800822991800004</c:v>
                </c:pt>
                <c:pt idx="907">
                  <c:v>99.810225354099998</c:v>
                </c:pt>
                <c:pt idx="908">
                  <c:v>99.81810775199996</c:v>
                </c:pt>
                <c:pt idx="909">
                  <c:v>99.820623420499999</c:v>
                </c:pt>
                <c:pt idx="910">
                  <c:v>99.821916014300001</c:v>
                </c:pt>
                <c:pt idx="911">
                  <c:v>99.821807729399993</c:v>
                </c:pt>
                <c:pt idx="912">
                  <c:v>99.820991622199983</c:v>
                </c:pt>
                <c:pt idx="913">
                  <c:v>99.820551074799937</c:v>
                </c:pt>
                <c:pt idx="914">
                  <c:v>99.816159281799997</c:v>
                </c:pt>
                <c:pt idx="915">
                  <c:v>99.812025241300006</c:v>
                </c:pt>
                <c:pt idx="916">
                  <c:v>99.816971916299991</c:v>
                </c:pt>
                <c:pt idx="917">
                  <c:v>99.809344263900002</c:v>
                </c:pt>
                <c:pt idx="918">
                  <c:v>99.795923070000001</c:v>
                </c:pt>
                <c:pt idx="919">
                  <c:v>99.794416351400002</c:v>
                </c:pt>
                <c:pt idx="920">
                  <c:v>99.796390706899984</c:v>
                </c:pt>
                <c:pt idx="921">
                  <c:v>99.796036549199982</c:v>
                </c:pt>
                <c:pt idx="922">
                  <c:v>99.7941696699</c:v>
                </c:pt>
                <c:pt idx="923">
                  <c:v>99.731595743100002</c:v>
                </c:pt>
                <c:pt idx="924">
                  <c:v>99.733347946199984</c:v>
                </c:pt>
                <c:pt idx="925">
                  <c:v>99.778347663099993</c:v>
                </c:pt>
                <c:pt idx="926">
                  <c:v>99.778695125300004</c:v>
                </c:pt>
                <c:pt idx="927">
                  <c:v>99.805391587599928</c:v>
                </c:pt>
                <c:pt idx="928">
                  <c:v>99.806504539200006</c:v>
                </c:pt>
                <c:pt idx="929">
                  <c:v>99.800161427199981</c:v>
                </c:pt>
                <c:pt idx="930">
                  <c:v>99.807412759800002</c:v>
                </c:pt>
                <c:pt idx="931">
                  <c:v>99.809173615000006</c:v>
                </c:pt>
                <c:pt idx="932">
                  <c:v>99.804684104100005</c:v>
                </c:pt>
                <c:pt idx="933">
                  <c:v>99.817179786699981</c:v>
                </c:pt>
                <c:pt idx="934">
                  <c:v>99.816716139499931</c:v>
                </c:pt>
                <c:pt idx="935">
                  <c:v>99.81546089939998</c:v>
                </c:pt>
                <c:pt idx="936">
                  <c:v>99.807085273399991</c:v>
                </c:pt>
                <c:pt idx="937">
                  <c:v>99.799517668600004</c:v>
                </c:pt>
                <c:pt idx="938">
                  <c:v>99.829181293399955</c:v>
                </c:pt>
                <c:pt idx="939">
                  <c:v>99.825920491299982</c:v>
                </c:pt>
                <c:pt idx="940">
                  <c:v>99.85080102139996</c:v>
                </c:pt>
                <c:pt idx="941">
                  <c:v>99.847585597099979</c:v>
                </c:pt>
                <c:pt idx="942">
                  <c:v>99.850768051499927</c:v>
                </c:pt>
                <c:pt idx="943">
                  <c:v>99.850702301499879</c:v>
                </c:pt>
                <c:pt idx="944">
                  <c:v>99.846608108599938</c:v>
                </c:pt>
                <c:pt idx="945">
                  <c:v>99.846734222699908</c:v>
                </c:pt>
                <c:pt idx="946">
                  <c:v>99.848491388200003</c:v>
                </c:pt>
                <c:pt idx="947">
                  <c:v>99.849007398699968</c:v>
                </c:pt>
                <c:pt idx="948">
                  <c:v>99.849515103599984</c:v>
                </c:pt>
                <c:pt idx="949">
                  <c:v>99.848522972799984</c:v>
                </c:pt>
                <c:pt idx="950">
                  <c:v>99.850231681300002</c:v>
                </c:pt>
                <c:pt idx="951">
                  <c:v>99.855273885599985</c:v>
                </c:pt>
                <c:pt idx="952">
                  <c:v>99.839550450600001</c:v>
                </c:pt>
                <c:pt idx="953">
                  <c:v>99.836397766099992</c:v>
                </c:pt>
                <c:pt idx="954">
                  <c:v>99.831769699500001</c:v>
                </c:pt>
                <c:pt idx="955">
                  <c:v>99.8315887463</c:v>
                </c:pt>
                <c:pt idx="956">
                  <c:v>99.8342010171</c:v>
                </c:pt>
                <c:pt idx="957">
                  <c:v>99.83499177989998</c:v>
                </c:pt>
                <c:pt idx="958">
                  <c:v>99.874967720000001</c:v>
                </c:pt>
                <c:pt idx="959">
                  <c:v>99.881341836299924</c:v>
                </c:pt>
                <c:pt idx="960">
                  <c:v>99.880392604699992</c:v>
                </c:pt>
                <c:pt idx="961">
                  <c:v>99.875700553499868</c:v>
                </c:pt>
                <c:pt idx="962">
                  <c:v>99.877863117999908</c:v>
                </c:pt>
                <c:pt idx="963">
                  <c:v>99.872541629499992</c:v>
                </c:pt>
                <c:pt idx="964">
                  <c:v>99.8803281693</c:v>
                </c:pt>
                <c:pt idx="965">
                  <c:v>99.878760170799922</c:v>
                </c:pt>
                <c:pt idx="966">
                  <c:v>99.889962547899984</c:v>
                </c:pt>
                <c:pt idx="967">
                  <c:v>99.896307723399957</c:v>
                </c:pt>
                <c:pt idx="968">
                  <c:v>99.893262457600002</c:v>
                </c:pt>
                <c:pt idx="969">
                  <c:v>99.890830967900001</c:v>
                </c:pt>
                <c:pt idx="970">
                  <c:v>99.892202183799938</c:v>
                </c:pt>
                <c:pt idx="971">
                  <c:v>99.892981857199928</c:v>
                </c:pt>
                <c:pt idx="972">
                  <c:v>99.890992544699984</c:v>
                </c:pt>
                <c:pt idx="973">
                  <c:v>99.895976507799944</c:v>
                </c:pt>
                <c:pt idx="974">
                  <c:v>99.896518665900004</c:v>
                </c:pt>
                <c:pt idx="975">
                  <c:v>99.895386749999957</c:v>
                </c:pt>
                <c:pt idx="976">
                  <c:v>99.893055113999992</c:v>
                </c:pt>
                <c:pt idx="977">
                  <c:v>99.886431856699886</c:v>
                </c:pt>
                <c:pt idx="978">
                  <c:v>99.887659022199998</c:v>
                </c:pt>
                <c:pt idx="979">
                  <c:v>99.885938093199925</c:v>
                </c:pt>
                <c:pt idx="980">
                  <c:v>99.889534710899937</c:v>
                </c:pt>
                <c:pt idx="981">
                  <c:v>99.888441888199992</c:v>
                </c:pt>
                <c:pt idx="982">
                  <c:v>99.889702950999933</c:v>
                </c:pt>
                <c:pt idx="983">
                  <c:v>99.891436857799931</c:v>
                </c:pt>
                <c:pt idx="984">
                  <c:v>99.891281631300004</c:v>
                </c:pt>
                <c:pt idx="985">
                  <c:v>99.881736121299937</c:v>
                </c:pt>
                <c:pt idx="986">
                  <c:v>99.881196589300004</c:v>
                </c:pt>
                <c:pt idx="987">
                  <c:v>99.885999431299979</c:v>
                </c:pt>
                <c:pt idx="988">
                  <c:v>99.885146703999908</c:v>
                </c:pt>
                <c:pt idx="989">
                  <c:v>99.885411573199931</c:v>
                </c:pt>
                <c:pt idx="990">
                  <c:v>99.881118783700003</c:v>
                </c:pt>
                <c:pt idx="991">
                  <c:v>99.881629102399998</c:v>
                </c:pt>
                <c:pt idx="992">
                  <c:v>99.87532203869992</c:v>
                </c:pt>
                <c:pt idx="993">
                  <c:v>99.883664781299998</c:v>
                </c:pt>
                <c:pt idx="994">
                  <c:v>99.883277304899991</c:v>
                </c:pt>
                <c:pt idx="995">
                  <c:v>99.878167523299908</c:v>
                </c:pt>
                <c:pt idx="996">
                  <c:v>99.880359818599928</c:v>
                </c:pt>
                <c:pt idx="997">
                  <c:v>99.883307055799932</c:v>
                </c:pt>
                <c:pt idx="998">
                  <c:v>99.882442155099881</c:v>
                </c:pt>
                <c:pt idx="999">
                  <c:v>99.878179164399938</c:v>
                </c:pt>
                <c:pt idx="1000">
                  <c:v>99.876487915899943</c:v>
                </c:pt>
                <c:pt idx="1001">
                  <c:v>99.863647534699908</c:v>
                </c:pt>
                <c:pt idx="1002">
                  <c:v>99.870106796999991</c:v>
                </c:pt>
                <c:pt idx="1003">
                  <c:v>99.859085757699944</c:v>
                </c:pt>
                <c:pt idx="1004">
                  <c:v>99.847484077999979</c:v>
                </c:pt>
                <c:pt idx="1005">
                  <c:v>99.817840772699938</c:v>
                </c:pt>
                <c:pt idx="1006">
                  <c:v>99.816091241400002</c:v>
                </c:pt>
                <c:pt idx="1007">
                  <c:v>99.808643785300006</c:v>
                </c:pt>
                <c:pt idx="1008">
                  <c:v>99.808689164100002</c:v>
                </c:pt>
                <c:pt idx="1009">
                  <c:v>99.801194402299998</c:v>
                </c:pt>
                <c:pt idx="1010">
                  <c:v>99.811749185300002</c:v>
                </c:pt>
                <c:pt idx="1011">
                  <c:v>99.809195953100001</c:v>
                </c:pt>
                <c:pt idx="1012">
                  <c:v>99.805326748799985</c:v>
                </c:pt>
                <c:pt idx="1013">
                  <c:v>99.807260434900002</c:v>
                </c:pt>
                <c:pt idx="1014">
                  <c:v>99.805799061800002</c:v>
                </c:pt>
                <c:pt idx="1015">
                  <c:v>99.799478872099925</c:v>
                </c:pt>
                <c:pt idx="1016">
                  <c:v>99.775371370299879</c:v>
                </c:pt>
                <c:pt idx="1017">
                  <c:v>99.780951652100001</c:v>
                </c:pt>
                <c:pt idx="1018">
                  <c:v>99.783013363699979</c:v>
                </c:pt>
                <c:pt idx="1019">
                  <c:v>99.780791154199932</c:v>
                </c:pt>
                <c:pt idx="1020">
                  <c:v>99.783937129099968</c:v>
                </c:pt>
                <c:pt idx="1021">
                  <c:v>99.778686578499943</c:v>
                </c:pt>
                <c:pt idx="1022">
                  <c:v>99.782360877699944</c:v>
                </c:pt>
                <c:pt idx="1023">
                  <c:v>99.768772420899992</c:v>
                </c:pt>
                <c:pt idx="1024">
                  <c:v>99.757750121699985</c:v>
                </c:pt>
                <c:pt idx="1025">
                  <c:v>99.760316373099968</c:v>
                </c:pt>
                <c:pt idx="1026">
                  <c:v>99.764041296100004</c:v>
                </c:pt>
                <c:pt idx="1027">
                  <c:v>99.760605686100007</c:v>
                </c:pt>
                <c:pt idx="1028">
                  <c:v>99.783824582099982</c:v>
                </c:pt>
                <c:pt idx="1029">
                  <c:v>99.775138025799933</c:v>
                </c:pt>
                <c:pt idx="1030">
                  <c:v>99.753187682999979</c:v>
                </c:pt>
                <c:pt idx="1031">
                  <c:v>99.744038265100002</c:v>
                </c:pt>
                <c:pt idx="1032">
                  <c:v>99.725460023499991</c:v>
                </c:pt>
                <c:pt idx="1033">
                  <c:v>99.725279126699945</c:v>
                </c:pt>
                <c:pt idx="1034">
                  <c:v>99.718076310099931</c:v>
                </c:pt>
                <c:pt idx="1035">
                  <c:v>99.717844802499968</c:v>
                </c:pt>
                <c:pt idx="1036">
                  <c:v>99.714957276500002</c:v>
                </c:pt>
                <c:pt idx="1037">
                  <c:v>99.743889308899981</c:v>
                </c:pt>
                <c:pt idx="1038">
                  <c:v>99.727477095899985</c:v>
                </c:pt>
                <c:pt idx="1039">
                  <c:v>99.71683696869998</c:v>
                </c:pt>
                <c:pt idx="1040">
                  <c:v>99.7129990209</c:v>
                </c:pt>
                <c:pt idx="1041">
                  <c:v>99.709219323300005</c:v>
                </c:pt>
                <c:pt idx="1042">
                  <c:v>99.715010088900002</c:v>
                </c:pt>
                <c:pt idx="1043">
                  <c:v>99.724883044099982</c:v>
                </c:pt>
                <c:pt idx="1044">
                  <c:v>99.736524332800002</c:v>
                </c:pt>
                <c:pt idx="1045">
                  <c:v>99.737249339800002</c:v>
                </c:pt>
                <c:pt idx="1046">
                  <c:v>99.726930105399958</c:v>
                </c:pt>
                <c:pt idx="1047">
                  <c:v>99.725472175199926</c:v>
                </c:pt>
                <c:pt idx="1048">
                  <c:v>99.737185264600001</c:v>
                </c:pt>
                <c:pt idx="1049">
                  <c:v>99.7338084756</c:v>
                </c:pt>
                <c:pt idx="1050">
                  <c:v>99.734693101600001</c:v>
                </c:pt>
                <c:pt idx="1051">
                  <c:v>99.736693295500004</c:v>
                </c:pt>
                <c:pt idx="1052">
                  <c:v>99.734368128599968</c:v>
                </c:pt>
                <c:pt idx="1053">
                  <c:v>99.737337122099945</c:v>
                </c:pt>
                <c:pt idx="1054">
                  <c:v>99.737970719700002</c:v>
                </c:pt>
                <c:pt idx="1055">
                  <c:v>99.733242265499982</c:v>
                </c:pt>
                <c:pt idx="1056">
                  <c:v>99.73129453289998</c:v>
                </c:pt>
                <c:pt idx="1057">
                  <c:v>99.7470685487</c:v>
                </c:pt>
                <c:pt idx="1058">
                  <c:v>99.737937814499944</c:v>
                </c:pt>
                <c:pt idx="1059">
                  <c:v>99.738083595700004</c:v>
                </c:pt>
                <c:pt idx="1060">
                  <c:v>99.7425998553</c:v>
                </c:pt>
                <c:pt idx="1061">
                  <c:v>99.772417883299937</c:v>
                </c:pt>
                <c:pt idx="1062">
                  <c:v>99.768858992399956</c:v>
                </c:pt>
                <c:pt idx="1063">
                  <c:v>99.778769017899933</c:v>
                </c:pt>
                <c:pt idx="1064">
                  <c:v>99.792997726499934</c:v>
                </c:pt>
                <c:pt idx="1065">
                  <c:v>99.793502257599968</c:v>
                </c:pt>
                <c:pt idx="1066">
                  <c:v>99.800716529399992</c:v>
                </c:pt>
                <c:pt idx="1067">
                  <c:v>99.796535740600007</c:v>
                </c:pt>
                <c:pt idx="1068">
                  <c:v>99.793084609499999</c:v>
                </c:pt>
                <c:pt idx="1069">
                  <c:v>99.809489822999993</c:v>
                </c:pt>
                <c:pt idx="1070">
                  <c:v>99.837960664500002</c:v>
                </c:pt>
                <c:pt idx="1071">
                  <c:v>99.834231767000006</c:v>
                </c:pt>
                <c:pt idx="1072">
                  <c:v>99.845657014699967</c:v>
                </c:pt>
                <c:pt idx="1073">
                  <c:v>99.849407322199937</c:v>
                </c:pt>
                <c:pt idx="1074">
                  <c:v>99.855260747000003</c:v>
                </c:pt>
                <c:pt idx="1075">
                  <c:v>99.847716131300004</c:v>
                </c:pt>
                <c:pt idx="1076">
                  <c:v>99.850209143900003</c:v>
                </c:pt>
                <c:pt idx="1077">
                  <c:v>99.851133411500001</c:v>
                </c:pt>
                <c:pt idx="1078">
                  <c:v>99.845071232099926</c:v>
                </c:pt>
                <c:pt idx="1079">
                  <c:v>99.844927089199999</c:v>
                </c:pt>
                <c:pt idx="1080">
                  <c:v>99.84816806889998</c:v>
                </c:pt>
                <c:pt idx="1081">
                  <c:v>99.861677931100004</c:v>
                </c:pt>
                <c:pt idx="1082">
                  <c:v>99.861036581299999</c:v>
                </c:pt>
                <c:pt idx="1083">
                  <c:v>99.860094828800001</c:v>
                </c:pt>
                <c:pt idx="1084">
                  <c:v>99.859053436399961</c:v>
                </c:pt>
                <c:pt idx="1085">
                  <c:v>99.804527872899968</c:v>
                </c:pt>
                <c:pt idx="1086">
                  <c:v>99.799170126499945</c:v>
                </c:pt>
                <c:pt idx="1087">
                  <c:v>99.797377486299979</c:v>
                </c:pt>
                <c:pt idx="1088">
                  <c:v>99.811286077800006</c:v>
                </c:pt>
                <c:pt idx="1089">
                  <c:v>99.812933547499938</c:v>
                </c:pt>
                <c:pt idx="1090">
                  <c:v>99.810328516899943</c:v>
                </c:pt>
                <c:pt idx="1091">
                  <c:v>99.809711793699933</c:v>
                </c:pt>
                <c:pt idx="1092">
                  <c:v>99.80420955149998</c:v>
                </c:pt>
                <c:pt idx="1093">
                  <c:v>99.7953533007</c:v>
                </c:pt>
                <c:pt idx="1094">
                  <c:v>99.797883924399997</c:v>
                </c:pt>
                <c:pt idx="1095">
                  <c:v>99.809424760300004</c:v>
                </c:pt>
                <c:pt idx="1096">
                  <c:v>99.796556575699981</c:v>
                </c:pt>
                <c:pt idx="1097">
                  <c:v>99.791033900499983</c:v>
                </c:pt>
                <c:pt idx="1098">
                  <c:v>99.788570927899968</c:v>
                </c:pt>
                <c:pt idx="1099">
                  <c:v>99.776804839899967</c:v>
                </c:pt>
                <c:pt idx="1100">
                  <c:v>99.778810294799968</c:v>
                </c:pt>
                <c:pt idx="1101">
                  <c:v>99.778516828499932</c:v>
                </c:pt>
                <c:pt idx="1102">
                  <c:v>99.750483728199981</c:v>
                </c:pt>
                <c:pt idx="1103">
                  <c:v>99.749904669100005</c:v>
                </c:pt>
                <c:pt idx="1104">
                  <c:v>99.753965715000007</c:v>
                </c:pt>
                <c:pt idx="1105">
                  <c:v>99.762258680800002</c:v>
                </c:pt>
                <c:pt idx="1106">
                  <c:v>99.765004356199938</c:v>
                </c:pt>
                <c:pt idx="1107">
                  <c:v>99.765558833099945</c:v>
                </c:pt>
                <c:pt idx="1108">
                  <c:v>99.752020388899979</c:v>
                </c:pt>
                <c:pt idx="1109">
                  <c:v>99.7499067766</c:v>
                </c:pt>
                <c:pt idx="1110">
                  <c:v>99.754553677499999</c:v>
                </c:pt>
                <c:pt idx="1111">
                  <c:v>99.774393473900005</c:v>
                </c:pt>
                <c:pt idx="1112">
                  <c:v>99.7552370553</c:v>
                </c:pt>
                <c:pt idx="1113">
                  <c:v>99.7434219907</c:v>
                </c:pt>
                <c:pt idx="1114">
                  <c:v>99.741297294399999</c:v>
                </c:pt>
                <c:pt idx="1115">
                  <c:v>99.725707701799934</c:v>
                </c:pt>
                <c:pt idx="1116">
                  <c:v>99.734248469700006</c:v>
                </c:pt>
                <c:pt idx="1117">
                  <c:v>99.732152574699967</c:v>
                </c:pt>
                <c:pt idx="1118">
                  <c:v>99.731242935500006</c:v>
                </c:pt>
                <c:pt idx="1119">
                  <c:v>99.732756034499928</c:v>
                </c:pt>
                <c:pt idx="1120">
                  <c:v>99.735649650200003</c:v>
                </c:pt>
                <c:pt idx="1121">
                  <c:v>99.738280420799981</c:v>
                </c:pt>
                <c:pt idx="1122">
                  <c:v>99.723621506200004</c:v>
                </c:pt>
                <c:pt idx="1123">
                  <c:v>99.723221467399995</c:v>
                </c:pt>
                <c:pt idx="1124">
                  <c:v>99.720569938599979</c:v>
                </c:pt>
                <c:pt idx="1125">
                  <c:v>99.7192883357</c:v>
                </c:pt>
                <c:pt idx="1126">
                  <c:v>99.682906349499945</c:v>
                </c:pt>
                <c:pt idx="1127">
                  <c:v>99.6846885418</c:v>
                </c:pt>
                <c:pt idx="1128">
                  <c:v>99.662499535499933</c:v>
                </c:pt>
                <c:pt idx="1129">
                  <c:v>99.632962169799967</c:v>
                </c:pt>
                <c:pt idx="1130">
                  <c:v>99.649043227000007</c:v>
                </c:pt>
                <c:pt idx="1131">
                  <c:v>99.657371724299992</c:v>
                </c:pt>
                <c:pt idx="1132">
                  <c:v>99.661046372699928</c:v>
                </c:pt>
                <c:pt idx="1133">
                  <c:v>99.658688070999943</c:v>
                </c:pt>
                <c:pt idx="1134">
                  <c:v>99.6640520471</c:v>
                </c:pt>
                <c:pt idx="1135">
                  <c:v>99.639095294900002</c:v>
                </c:pt>
                <c:pt idx="1136">
                  <c:v>99.648775687599908</c:v>
                </c:pt>
                <c:pt idx="1137">
                  <c:v>99.634765766900003</c:v>
                </c:pt>
                <c:pt idx="1138">
                  <c:v>99.619620802300005</c:v>
                </c:pt>
                <c:pt idx="1139">
                  <c:v>99.6139675891</c:v>
                </c:pt>
                <c:pt idx="1140">
                  <c:v>99.614444342200002</c:v>
                </c:pt>
                <c:pt idx="1141">
                  <c:v>99.612859431199979</c:v>
                </c:pt>
                <c:pt idx="1142">
                  <c:v>99.615299652900006</c:v>
                </c:pt>
                <c:pt idx="1143">
                  <c:v>99.637801032699926</c:v>
                </c:pt>
                <c:pt idx="1144">
                  <c:v>99.638277542399933</c:v>
                </c:pt>
                <c:pt idx="1145">
                  <c:v>99.619084546300002</c:v>
                </c:pt>
                <c:pt idx="1146">
                  <c:v>99.619032066499926</c:v>
                </c:pt>
                <c:pt idx="1147">
                  <c:v>99.628780327899889</c:v>
                </c:pt>
                <c:pt idx="1148">
                  <c:v>99.627745119399933</c:v>
                </c:pt>
                <c:pt idx="1149">
                  <c:v>99.638195729499984</c:v>
                </c:pt>
                <c:pt idx="1150">
                  <c:v>99.745671058799985</c:v>
                </c:pt>
                <c:pt idx="1151">
                  <c:v>99.758813537899968</c:v>
                </c:pt>
                <c:pt idx="1152">
                  <c:v>99.761239905599993</c:v>
                </c:pt>
                <c:pt idx="1153">
                  <c:v>99.759507510899937</c:v>
                </c:pt>
                <c:pt idx="1154">
                  <c:v>99.76193208639998</c:v>
                </c:pt>
                <c:pt idx="1155">
                  <c:v>99.765330958899938</c:v>
                </c:pt>
                <c:pt idx="1156">
                  <c:v>99.769512531000004</c:v>
                </c:pt>
                <c:pt idx="1157">
                  <c:v>99.787106231500005</c:v>
                </c:pt>
                <c:pt idx="1158">
                  <c:v>99.783411582300005</c:v>
                </c:pt>
                <c:pt idx="1159">
                  <c:v>99.791983062</c:v>
                </c:pt>
                <c:pt idx="1160">
                  <c:v>99.810834825200004</c:v>
                </c:pt>
                <c:pt idx="1161">
                  <c:v>99.841197317599992</c:v>
                </c:pt>
                <c:pt idx="1162">
                  <c:v>99.848392669500001</c:v>
                </c:pt>
                <c:pt idx="1163">
                  <c:v>99.851999440300006</c:v>
                </c:pt>
                <c:pt idx="1164">
                  <c:v>99.863764302199968</c:v>
                </c:pt>
                <c:pt idx="1165">
                  <c:v>99.867987340699969</c:v>
                </c:pt>
                <c:pt idx="1166">
                  <c:v>99.868060423900005</c:v>
                </c:pt>
                <c:pt idx="1167">
                  <c:v>99.883837643099938</c:v>
                </c:pt>
                <c:pt idx="1168">
                  <c:v>99.884441543099967</c:v>
                </c:pt>
                <c:pt idx="1169">
                  <c:v>99.891207150699984</c:v>
                </c:pt>
                <c:pt idx="1170">
                  <c:v>99.885418865499943</c:v>
                </c:pt>
                <c:pt idx="1171">
                  <c:v>99.886539977200002</c:v>
                </c:pt>
                <c:pt idx="1172">
                  <c:v>99.885445231499943</c:v>
                </c:pt>
                <c:pt idx="1173">
                  <c:v>99.885552168899991</c:v>
                </c:pt>
                <c:pt idx="1174">
                  <c:v>99.890844711399993</c:v>
                </c:pt>
                <c:pt idx="1175">
                  <c:v>99.897750824799985</c:v>
                </c:pt>
                <c:pt idx="1176">
                  <c:v>99.8869801843</c:v>
                </c:pt>
                <c:pt idx="1177">
                  <c:v>99.903440027100004</c:v>
                </c:pt>
                <c:pt idx="1178">
                  <c:v>99.905412551300003</c:v>
                </c:pt>
                <c:pt idx="1179">
                  <c:v>99.905660084800004</c:v>
                </c:pt>
                <c:pt idx="1180">
                  <c:v>99.907885870300007</c:v>
                </c:pt>
                <c:pt idx="1181">
                  <c:v>99.905228007900007</c:v>
                </c:pt>
                <c:pt idx="1182">
                  <c:v>99.906725174100004</c:v>
                </c:pt>
                <c:pt idx="1183">
                  <c:v>99.906790197999968</c:v>
                </c:pt>
                <c:pt idx="1184">
                  <c:v>99.910843259999993</c:v>
                </c:pt>
                <c:pt idx="1185">
                  <c:v>99.908787628900001</c:v>
                </c:pt>
                <c:pt idx="1186">
                  <c:v>99.9049746102</c:v>
                </c:pt>
                <c:pt idx="1187">
                  <c:v>99.906605708399994</c:v>
                </c:pt>
                <c:pt idx="1188">
                  <c:v>99.907593963699995</c:v>
                </c:pt>
                <c:pt idx="1189">
                  <c:v>99.914850430000001</c:v>
                </c:pt>
                <c:pt idx="1190">
                  <c:v>99.915058070300006</c:v>
                </c:pt>
                <c:pt idx="1191">
                  <c:v>99.912321393100001</c:v>
                </c:pt>
                <c:pt idx="1192">
                  <c:v>99.911884059299993</c:v>
                </c:pt>
                <c:pt idx="1193">
                  <c:v>99.911274071700007</c:v>
                </c:pt>
                <c:pt idx="1194">
                  <c:v>99.911604086899999</c:v>
                </c:pt>
                <c:pt idx="1195">
                  <c:v>99.902272934599992</c:v>
                </c:pt>
                <c:pt idx="1196">
                  <c:v>99.906921524200001</c:v>
                </c:pt>
                <c:pt idx="1197">
                  <c:v>99.907370619299982</c:v>
                </c:pt>
                <c:pt idx="1198">
                  <c:v>99.912054264600002</c:v>
                </c:pt>
                <c:pt idx="1199">
                  <c:v>99.904901148500002</c:v>
                </c:pt>
                <c:pt idx="1200">
                  <c:v>99.911490868900003</c:v>
                </c:pt>
                <c:pt idx="1201">
                  <c:v>99.912101096300006</c:v>
                </c:pt>
                <c:pt idx="1202">
                  <c:v>99.90781895409998</c:v>
                </c:pt>
                <c:pt idx="1203">
                  <c:v>99.909729536699984</c:v>
                </c:pt>
                <c:pt idx="1204">
                  <c:v>99.901391714699969</c:v>
                </c:pt>
                <c:pt idx="1205">
                  <c:v>99.900230167800004</c:v>
                </c:pt>
                <c:pt idx="1206">
                  <c:v>99.897945710000002</c:v>
                </c:pt>
                <c:pt idx="1207">
                  <c:v>99.896664540000003</c:v>
                </c:pt>
                <c:pt idx="1208">
                  <c:v>99.888894797299969</c:v>
                </c:pt>
                <c:pt idx="1209">
                  <c:v>99.890703778299979</c:v>
                </c:pt>
                <c:pt idx="1210">
                  <c:v>99.884050981200005</c:v>
                </c:pt>
                <c:pt idx="1211">
                  <c:v>99.886218211399992</c:v>
                </c:pt>
                <c:pt idx="1212">
                  <c:v>99.880420086800001</c:v>
                </c:pt>
                <c:pt idx="1213">
                  <c:v>99.879711596199925</c:v>
                </c:pt>
                <c:pt idx="1214">
                  <c:v>99.872789792499887</c:v>
                </c:pt>
                <c:pt idx="1215">
                  <c:v>99.873075808799925</c:v>
                </c:pt>
                <c:pt idx="1216">
                  <c:v>99.873607315399937</c:v>
                </c:pt>
                <c:pt idx="1217">
                  <c:v>99.871857135099944</c:v>
                </c:pt>
                <c:pt idx="1218">
                  <c:v>99.859606872499924</c:v>
                </c:pt>
                <c:pt idx="1219">
                  <c:v>99.854487150699924</c:v>
                </c:pt>
                <c:pt idx="1220">
                  <c:v>99.838706975699992</c:v>
                </c:pt>
                <c:pt idx="1221">
                  <c:v>99.834493004799981</c:v>
                </c:pt>
                <c:pt idx="1222">
                  <c:v>99.824329069499981</c:v>
                </c:pt>
                <c:pt idx="1223">
                  <c:v>99.822596519799944</c:v>
                </c:pt>
                <c:pt idx="1224">
                  <c:v>99.83547115499988</c:v>
                </c:pt>
                <c:pt idx="1225">
                  <c:v>99.838660492700001</c:v>
                </c:pt>
                <c:pt idx="1226">
                  <c:v>99.835493741600004</c:v>
                </c:pt>
                <c:pt idx="1227">
                  <c:v>99.8309748657</c:v>
                </c:pt>
                <c:pt idx="1228">
                  <c:v>99.838879897799927</c:v>
                </c:pt>
                <c:pt idx="1229">
                  <c:v>99.838204671400007</c:v>
                </c:pt>
                <c:pt idx="1230">
                  <c:v>99.841622701000006</c:v>
                </c:pt>
                <c:pt idx="1231">
                  <c:v>99.839953795599982</c:v>
                </c:pt>
                <c:pt idx="1232">
                  <c:v>99.837778035599925</c:v>
                </c:pt>
                <c:pt idx="1233">
                  <c:v>99.832794998699967</c:v>
                </c:pt>
                <c:pt idx="1234">
                  <c:v>99.833867744599985</c:v>
                </c:pt>
                <c:pt idx="1235">
                  <c:v>99.833063288000005</c:v>
                </c:pt>
                <c:pt idx="1236">
                  <c:v>99.861260547200004</c:v>
                </c:pt>
                <c:pt idx="1237">
                  <c:v>99.86234935349988</c:v>
                </c:pt>
                <c:pt idx="1238">
                  <c:v>99.863352847399938</c:v>
                </c:pt>
                <c:pt idx="1239">
                  <c:v>99.860598752299992</c:v>
                </c:pt>
                <c:pt idx="1240">
                  <c:v>99.853301017899881</c:v>
                </c:pt>
                <c:pt idx="1241">
                  <c:v>99.861298566000002</c:v>
                </c:pt>
                <c:pt idx="1242">
                  <c:v>99.861236485800006</c:v>
                </c:pt>
                <c:pt idx="1243">
                  <c:v>99.861783315799968</c:v>
                </c:pt>
                <c:pt idx="1244">
                  <c:v>99.868712268899984</c:v>
                </c:pt>
                <c:pt idx="1245">
                  <c:v>99.868229308400004</c:v>
                </c:pt>
                <c:pt idx="1246">
                  <c:v>99.864479420199999</c:v>
                </c:pt>
                <c:pt idx="1247">
                  <c:v>99.864263152999982</c:v>
                </c:pt>
                <c:pt idx="1248">
                  <c:v>99.862940780100004</c:v>
                </c:pt>
                <c:pt idx="1249">
                  <c:v>99.861427930900007</c:v>
                </c:pt>
                <c:pt idx="1250">
                  <c:v>99.858162163799932</c:v>
                </c:pt>
                <c:pt idx="1251">
                  <c:v>99.860182929800004</c:v>
                </c:pt>
                <c:pt idx="1252">
                  <c:v>99.856882073799881</c:v>
                </c:pt>
                <c:pt idx="1253">
                  <c:v>99.854325704700003</c:v>
                </c:pt>
                <c:pt idx="1254">
                  <c:v>99.854367577699932</c:v>
                </c:pt>
                <c:pt idx="1255">
                  <c:v>99.867077488299998</c:v>
                </c:pt>
                <c:pt idx="1256">
                  <c:v>99.872308238799889</c:v>
                </c:pt>
                <c:pt idx="1257">
                  <c:v>99.876664561200002</c:v>
                </c:pt>
                <c:pt idx="1258">
                  <c:v>99.879325758699991</c:v>
                </c:pt>
                <c:pt idx="1259">
                  <c:v>99.878877565099927</c:v>
                </c:pt>
                <c:pt idx="1260">
                  <c:v>99.886861123099933</c:v>
                </c:pt>
                <c:pt idx="1261">
                  <c:v>99.905220073199999</c:v>
                </c:pt>
                <c:pt idx="1262">
                  <c:v>99.903685650599982</c:v>
                </c:pt>
                <c:pt idx="1263">
                  <c:v>99.902789575999961</c:v>
                </c:pt>
                <c:pt idx="1264">
                  <c:v>99.904828826200003</c:v>
                </c:pt>
                <c:pt idx="1265">
                  <c:v>99.906035229599979</c:v>
                </c:pt>
                <c:pt idx="1266">
                  <c:v>99.906014854399999</c:v>
                </c:pt>
                <c:pt idx="1267">
                  <c:v>99.908062870799938</c:v>
                </c:pt>
                <c:pt idx="1268">
                  <c:v>99.906886669200006</c:v>
                </c:pt>
                <c:pt idx="1269">
                  <c:v>99.917904837699979</c:v>
                </c:pt>
                <c:pt idx="1270">
                  <c:v>99.9168814903</c:v>
                </c:pt>
                <c:pt idx="1271">
                  <c:v>99.919926052899982</c:v>
                </c:pt>
                <c:pt idx="1272">
                  <c:v>99.919414058900003</c:v>
                </c:pt>
                <c:pt idx="1273">
                  <c:v>99.924199285200004</c:v>
                </c:pt>
                <c:pt idx="1274">
                  <c:v>99.923533232499992</c:v>
                </c:pt>
                <c:pt idx="1275">
                  <c:v>99.929048791300005</c:v>
                </c:pt>
                <c:pt idx="1276">
                  <c:v>99.9287394001</c:v>
                </c:pt>
                <c:pt idx="1277">
                  <c:v>99.928345881799984</c:v>
                </c:pt>
                <c:pt idx="1278">
                  <c:v>99.928655953399982</c:v>
                </c:pt>
                <c:pt idx="1279">
                  <c:v>99.9335459351</c:v>
                </c:pt>
                <c:pt idx="1280">
                  <c:v>99.9335463293</c:v>
                </c:pt>
                <c:pt idx="1281">
                  <c:v>99.935479105100001</c:v>
                </c:pt>
                <c:pt idx="1282">
                  <c:v>99.935210673300006</c:v>
                </c:pt>
                <c:pt idx="1283">
                  <c:v>99.941805506700007</c:v>
                </c:pt>
                <c:pt idx="1284">
                  <c:v>99.944579245</c:v>
                </c:pt>
                <c:pt idx="1285">
                  <c:v>99.9529418093</c:v>
                </c:pt>
                <c:pt idx="1286">
                  <c:v>99.955110233399992</c:v>
                </c:pt>
                <c:pt idx="1287">
                  <c:v>99.955476837799921</c:v>
                </c:pt>
                <c:pt idx="1288">
                  <c:v>99.956591048799979</c:v>
                </c:pt>
                <c:pt idx="1289">
                  <c:v>99.9489035613</c:v>
                </c:pt>
                <c:pt idx="1290">
                  <c:v>99.951049219500007</c:v>
                </c:pt>
                <c:pt idx="1291">
                  <c:v>99.954026057999982</c:v>
                </c:pt>
                <c:pt idx="1292">
                  <c:v>99.951230638200002</c:v>
                </c:pt>
                <c:pt idx="1293">
                  <c:v>99.954601199899983</c:v>
                </c:pt>
                <c:pt idx="1294">
                  <c:v>99.955939136099929</c:v>
                </c:pt>
                <c:pt idx="1295">
                  <c:v>99.960254085599999</c:v>
                </c:pt>
                <c:pt idx="1296">
                  <c:v>99.960441910200004</c:v>
                </c:pt>
                <c:pt idx="1297">
                  <c:v>99.959447465099998</c:v>
                </c:pt>
                <c:pt idx="1298">
                  <c:v>99.960267787299998</c:v>
                </c:pt>
                <c:pt idx="1299">
                  <c:v>99.958953303300007</c:v>
                </c:pt>
                <c:pt idx="1300">
                  <c:v>99.959315747700003</c:v>
                </c:pt>
                <c:pt idx="1301">
                  <c:v>99.953828245300002</c:v>
                </c:pt>
                <c:pt idx="1302">
                  <c:v>99.956640774999983</c:v>
                </c:pt>
                <c:pt idx="1303">
                  <c:v>99.9573766237</c:v>
                </c:pt>
                <c:pt idx="1304">
                  <c:v>99.958771433899926</c:v>
                </c:pt>
                <c:pt idx="1305">
                  <c:v>99.960217497499983</c:v>
                </c:pt>
                <c:pt idx="1306">
                  <c:v>99.959366638899979</c:v>
                </c:pt>
                <c:pt idx="1307">
                  <c:v>99.959236557699967</c:v>
                </c:pt>
                <c:pt idx="1308">
                  <c:v>99.959010340000006</c:v>
                </c:pt>
                <c:pt idx="1309">
                  <c:v>99.958387429799984</c:v>
                </c:pt>
                <c:pt idx="1310">
                  <c:v>99.957753052900003</c:v>
                </c:pt>
                <c:pt idx="1311">
                  <c:v>99.959919190099981</c:v>
                </c:pt>
                <c:pt idx="1312">
                  <c:v>99.959131617099985</c:v>
                </c:pt>
                <c:pt idx="1313">
                  <c:v>99.959146424400004</c:v>
                </c:pt>
                <c:pt idx="1314">
                  <c:v>99.960132204399983</c:v>
                </c:pt>
                <c:pt idx="1315">
                  <c:v>99.961796706800001</c:v>
                </c:pt>
                <c:pt idx="1316">
                  <c:v>99.9628996406</c:v>
                </c:pt>
                <c:pt idx="1317">
                  <c:v>99.962786515299968</c:v>
                </c:pt>
                <c:pt idx="1318">
                  <c:v>99.962580246300007</c:v>
                </c:pt>
                <c:pt idx="1319">
                  <c:v>99.962358124799991</c:v>
                </c:pt>
                <c:pt idx="1320">
                  <c:v>99.959563897199999</c:v>
                </c:pt>
                <c:pt idx="1321">
                  <c:v>99.959263766999996</c:v>
                </c:pt>
                <c:pt idx="1322">
                  <c:v>99.956319471</c:v>
                </c:pt>
                <c:pt idx="1323">
                  <c:v>99.95727097069998</c:v>
                </c:pt>
                <c:pt idx="1324">
                  <c:v>99.9584019471</c:v>
                </c:pt>
                <c:pt idx="1325">
                  <c:v>99.955337843599921</c:v>
                </c:pt>
                <c:pt idx="1326">
                  <c:v>99.945939642599981</c:v>
                </c:pt>
                <c:pt idx="1327">
                  <c:v>99.948860607399993</c:v>
                </c:pt>
                <c:pt idx="1328">
                  <c:v>99.950095508399983</c:v>
                </c:pt>
                <c:pt idx="1329">
                  <c:v>99.947047169599998</c:v>
                </c:pt>
                <c:pt idx="1330">
                  <c:v>99.946708059700001</c:v>
                </c:pt>
                <c:pt idx="1331">
                  <c:v>99.946142052900001</c:v>
                </c:pt>
                <c:pt idx="1332">
                  <c:v>99.946154684099994</c:v>
                </c:pt>
                <c:pt idx="1333">
                  <c:v>99.944375901900003</c:v>
                </c:pt>
                <c:pt idx="1334">
                  <c:v>99.945161569099994</c:v>
                </c:pt>
                <c:pt idx="1335">
                  <c:v>99.948412140599984</c:v>
                </c:pt>
                <c:pt idx="1336">
                  <c:v>99.947567677999999</c:v>
                </c:pt>
                <c:pt idx="1337">
                  <c:v>99.947802473799982</c:v>
                </c:pt>
                <c:pt idx="1338">
                  <c:v>99.945152953100006</c:v>
                </c:pt>
                <c:pt idx="1339">
                  <c:v>99.946069162000001</c:v>
                </c:pt>
                <c:pt idx="1340">
                  <c:v>99.943127360800005</c:v>
                </c:pt>
                <c:pt idx="1341">
                  <c:v>99.942022993600006</c:v>
                </c:pt>
                <c:pt idx="1342">
                  <c:v>99.943180085700007</c:v>
                </c:pt>
                <c:pt idx="1343">
                  <c:v>99.941251806500006</c:v>
                </c:pt>
                <c:pt idx="1344">
                  <c:v>99.941657637099993</c:v>
                </c:pt>
                <c:pt idx="1345">
                  <c:v>99.941515704699995</c:v>
                </c:pt>
                <c:pt idx="1346">
                  <c:v>99.93907640739998</c:v>
                </c:pt>
                <c:pt idx="1347">
                  <c:v>99.939005506499967</c:v>
                </c:pt>
                <c:pt idx="1348">
                  <c:v>99.942026273099998</c:v>
                </c:pt>
                <c:pt idx="1349">
                  <c:v>99.941803071300001</c:v>
                </c:pt>
                <c:pt idx="1350">
                  <c:v>99.94244569289998</c:v>
                </c:pt>
                <c:pt idx="1351">
                  <c:v>99.936412688700003</c:v>
                </c:pt>
                <c:pt idx="1352">
                  <c:v>99.936927865900003</c:v>
                </c:pt>
                <c:pt idx="1353">
                  <c:v>99.93626816299998</c:v>
                </c:pt>
                <c:pt idx="1354">
                  <c:v>99.949979954400007</c:v>
                </c:pt>
                <c:pt idx="1355">
                  <c:v>99.950226345000004</c:v>
                </c:pt>
                <c:pt idx="1356">
                  <c:v>99.940945172900001</c:v>
                </c:pt>
                <c:pt idx="1357">
                  <c:v>99.946161372500001</c:v>
                </c:pt>
                <c:pt idx="1358">
                  <c:v>99.946133807099983</c:v>
                </c:pt>
                <c:pt idx="1359">
                  <c:v>99.94403793639998</c:v>
                </c:pt>
                <c:pt idx="1360">
                  <c:v>99.941820618700007</c:v>
                </c:pt>
                <c:pt idx="1361">
                  <c:v>99.942949942499979</c:v>
                </c:pt>
                <c:pt idx="1362">
                  <c:v>99.946976745100002</c:v>
                </c:pt>
                <c:pt idx="1363">
                  <c:v>99.947336323800002</c:v>
                </c:pt>
                <c:pt idx="1364">
                  <c:v>99.950670230900002</c:v>
                </c:pt>
                <c:pt idx="1365">
                  <c:v>99.949809102100005</c:v>
                </c:pt>
                <c:pt idx="1366">
                  <c:v>99.950795195799984</c:v>
                </c:pt>
                <c:pt idx="1367">
                  <c:v>99.948046073100002</c:v>
                </c:pt>
                <c:pt idx="1368">
                  <c:v>99.943279373999999</c:v>
                </c:pt>
                <c:pt idx="1369">
                  <c:v>99.939731011799992</c:v>
                </c:pt>
                <c:pt idx="1370">
                  <c:v>99.937490143100007</c:v>
                </c:pt>
                <c:pt idx="1371">
                  <c:v>99.93382550459998</c:v>
                </c:pt>
                <c:pt idx="1372">
                  <c:v>99.932331238399954</c:v>
                </c:pt>
                <c:pt idx="1373">
                  <c:v>99.931842297200006</c:v>
                </c:pt>
                <c:pt idx="1374">
                  <c:v>99.938739224800003</c:v>
                </c:pt>
                <c:pt idx="1375">
                  <c:v>99.939458792599993</c:v>
                </c:pt>
                <c:pt idx="1376">
                  <c:v>99.938054493500005</c:v>
                </c:pt>
                <c:pt idx="1377">
                  <c:v>99.9373553888</c:v>
                </c:pt>
                <c:pt idx="1378">
                  <c:v>99.924604795299999</c:v>
                </c:pt>
                <c:pt idx="1379">
                  <c:v>99.92114532559998</c:v>
                </c:pt>
                <c:pt idx="1380">
                  <c:v>99.922799784199981</c:v>
                </c:pt>
                <c:pt idx="1381">
                  <c:v>99.918401722900001</c:v>
                </c:pt>
                <c:pt idx="1382">
                  <c:v>99.917726129100004</c:v>
                </c:pt>
                <c:pt idx="1383">
                  <c:v>99.9185031313</c:v>
                </c:pt>
                <c:pt idx="1384">
                  <c:v>99.906447230799984</c:v>
                </c:pt>
                <c:pt idx="1385">
                  <c:v>99.907396608799999</c:v>
                </c:pt>
                <c:pt idx="1386">
                  <c:v>99.903379212799933</c:v>
                </c:pt>
                <c:pt idx="1387">
                  <c:v>99.90621856369998</c:v>
                </c:pt>
                <c:pt idx="1388">
                  <c:v>99.905088246999938</c:v>
                </c:pt>
                <c:pt idx="1389">
                  <c:v>99.8968607077</c:v>
                </c:pt>
                <c:pt idx="1390">
                  <c:v>99.909084139000001</c:v>
                </c:pt>
                <c:pt idx="1391">
                  <c:v>99.909432589900007</c:v>
                </c:pt>
                <c:pt idx="1392">
                  <c:v>99.908149383899982</c:v>
                </c:pt>
                <c:pt idx="1393">
                  <c:v>99.9178236889</c:v>
                </c:pt>
                <c:pt idx="1394">
                  <c:v>99.920824938500004</c:v>
                </c:pt>
                <c:pt idx="1395">
                  <c:v>99.921493865000002</c:v>
                </c:pt>
                <c:pt idx="1396">
                  <c:v>99.922831425300004</c:v>
                </c:pt>
                <c:pt idx="1397">
                  <c:v>99.922863883700003</c:v>
                </c:pt>
                <c:pt idx="1398">
                  <c:v>99.931094275299998</c:v>
                </c:pt>
                <c:pt idx="1399">
                  <c:v>99.929120281699994</c:v>
                </c:pt>
                <c:pt idx="1400">
                  <c:v>99.926940593399962</c:v>
                </c:pt>
                <c:pt idx="1401">
                  <c:v>99.927748721100002</c:v>
                </c:pt>
                <c:pt idx="1402">
                  <c:v>99.926673894000004</c:v>
                </c:pt>
                <c:pt idx="1403">
                  <c:v>99.932930422300004</c:v>
                </c:pt>
                <c:pt idx="1404">
                  <c:v>99.925058556999929</c:v>
                </c:pt>
                <c:pt idx="1405">
                  <c:v>99.925883101300002</c:v>
                </c:pt>
                <c:pt idx="1406">
                  <c:v>99.927185080699999</c:v>
                </c:pt>
                <c:pt idx="1407">
                  <c:v>99.927736996099938</c:v>
                </c:pt>
                <c:pt idx="1408">
                  <c:v>99.928649753599984</c:v>
                </c:pt>
                <c:pt idx="1409">
                  <c:v>99.9295342156</c:v>
                </c:pt>
                <c:pt idx="1410">
                  <c:v>99.928571642599934</c:v>
                </c:pt>
                <c:pt idx="1411">
                  <c:v>99.926066938000005</c:v>
                </c:pt>
                <c:pt idx="1412">
                  <c:v>99.924963391000006</c:v>
                </c:pt>
                <c:pt idx="1413">
                  <c:v>99.923339753399958</c:v>
                </c:pt>
                <c:pt idx="1414">
                  <c:v>99.927410377100003</c:v>
                </c:pt>
                <c:pt idx="1415">
                  <c:v>99.927895596300004</c:v>
                </c:pt>
                <c:pt idx="1416">
                  <c:v>99.926295469500005</c:v>
                </c:pt>
                <c:pt idx="1417">
                  <c:v>99.926702528699991</c:v>
                </c:pt>
                <c:pt idx="1418">
                  <c:v>99.927334321199979</c:v>
                </c:pt>
                <c:pt idx="1419">
                  <c:v>99.926036475399982</c:v>
                </c:pt>
                <c:pt idx="1420">
                  <c:v>99.927568597299981</c:v>
                </c:pt>
                <c:pt idx="1421">
                  <c:v>99.931316712399962</c:v>
                </c:pt>
                <c:pt idx="1422">
                  <c:v>99.934791164700002</c:v>
                </c:pt>
                <c:pt idx="1423">
                  <c:v>99.9349773231</c:v>
                </c:pt>
                <c:pt idx="1424">
                  <c:v>99.936346538999985</c:v>
                </c:pt>
                <c:pt idx="1425">
                  <c:v>99.937319119899982</c:v>
                </c:pt>
                <c:pt idx="1426">
                  <c:v>99.936229449600006</c:v>
                </c:pt>
                <c:pt idx="1427">
                  <c:v>99.935401620299999</c:v>
                </c:pt>
                <c:pt idx="1428">
                  <c:v>99.935953899400005</c:v>
                </c:pt>
                <c:pt idx="1429">
                  <c:v>99.9360260471</c:v>
                </c:pt>
                <c:pt idx="1430">
                  <c:v>99.937458253499969</c:v>
                </c:pt>
                <c:pt idx="1431">
                  <c:v>99.937054299899998</c:v>
                </c:pt>
                <c:pt idx="1432">
                  <c:v>99.937922736100006</c:v>
                </c:pt>
                <c:pt idx="1433">
                  <c:v>99.939811727600002</c:v>
                </c:pt>
                <c:pt idx="1434">
                  <c:v>99.947472939600004</c:v>
                </c:pt>
                <c:pt idx="1435">
                  <c:v>99.948254617100005</c:v>
                </c:pt>
                <c:pt idx="1436">
                  <c:v>99.949228011800002</c:v>
                </c:pt>
                <c:pt idx="1437">
                  <c:v>99.94997138319998</c:v>
                </c:pt>
                <c:pt idx="1438">
                  <c:v>99.947954562299998</c:v>
                </c:pt>
                <c:pt idx="1439">
                  <c:v>99.9436929413</c:v>
                </c:pt>
                <c:pt idx="1440">
                  <c:v>99.943656367700001</c:v>
                </c:pt>
                <c:pt idx="1441">
                  <c:v>99.944188493599981</c:v>
                </c:pt>
                <c:pt idx="1442">
                  <c:v>99.945244489199993</c:v>
                </c:pt>
                <c:pt idx="1443">
                  <c:v>99.952748699499992</c:v>
                </c:pt>
                <c:pt idx="1444">
                  <c:v>99.952418479200006</c:v>
                </c:pt>
                <c:pt idx="1445">
                  <c:v>99.952206376399957</c:v>
                </c:pt>
                <c:pt idx="1446">
                  <c:v>99.952375898599925</c:v>
                </c:pt>
                <c:pt idx="1447">
                  <c:v>99.952549042800001</c:v>
                </c:pt>
                <c:pt idx="1448">
                  <c:v>99.95236550339996</c:v>
                </c:pt>
                <c:pt idx="1449">
                  <c:v>99.959696220799998</c:v>
                </c:pt>
                <c:pt idx="1450">
                  <c:v>99.960607066199998</c:v>
                </c:pt>
                <c:pt idx="1451">
                  <c:v>99.962101565400005</c:v>
                </c:pt>
                <c:pt idx="1452">
                  <c:v>99.962568587700005</c:v>
                </c:pt>
                <c:pt idx="1453">
                  <c:v>99.964202181800005</c:v>
                </c:pt>
                <c:pt idx="1454">
                  <c:v>99.965082910599932</c:v>
                </c:pt>
                <c:pt idx="1455">
                  <c:v>99.963067671100006</c:v>
                </c:pt>
                <c:pt idx="1456">
                  <c:v>99.961765670600002</c:v>
                </c:pt>
                <c:pt idx="1457">
                  <c:v>99.962183983900005</c:v>
                </c:pt>
                <c:pt idx="1458">
                  <c:v>99.960032244000004</c:v>
                </c:pt>
                <c:pt idx="1459">
                  <c:v>99.954261955600003</c:v>
                </c:pt>
                <c:pt idx="1460">
                  <c:v>99.952130061399998</c:v>
                </c:pt>
                <c:pt idx="1461">
                  <c:v>99.951733139599938</c:v>
                </c:pt>
                <c:pt idx="1462">
                  <c:v>99.95329039169998</c:v>
                </c:pt>
                <c:pt idx="1463">
                  <c:v>99.950498378999967</c:v>
                </c:pt>
                <c:pt idx="1464">
                  <c:v>99.950968938200006</c:v>
                </c:pt>
                <c:pt idx="1465">
                  <c:v>99.949981510900002</c:v>
                </c:pt>
                <c:pt idx="1466">
                  <c:v>99.950191798899979</c:v>
                </c:pt>
                <c:pt idx="1467">
                  <c:v>99.951607717000002</c:v>
                </c:pt>
                <c:pt idx="1468">
                  <c:v>99.949555019499982</c:v>
                </c:pt>
                <c:pt idx="1469">
                  <c:v>99.954900017599968</c:v>
                </c:pt>
                <c:pt idx="1470">
                  <c:v>99.95497302619998</c:v>
                </c:pt>
                <c:pt idx="1471">
                  <c:v>99.958038119299928</c:v>
                </c:pt>
                <c:pt idx="1472">
                  <c:v>99.958560269499998</c:v>
                </c:pt>
                <c:pt idx="1473">
                  <c:v>99.960430267199982</c:v>
                </c:pt>
                <c:pt idx="1474">
                  <c:v>99.959979971400003</c:v>
                </c:pt>
                <c:pt idx="1475">
                  <c:v>99.960650230300004</c:v>
                </c:pt>
                <c:pt idx="1476">
                  <c:v>99.965663035099993</c:v>
                </c:pt>
                <c:pt idx="1477">
                  <c:v>99.966633007599981</c:v>
                </c:pt>
                <c:pt idx="1478">
                  <c:v>99.9703548751</c:v>
                </c:pt>
              </c:numCache>
            </c:numRef>
          </c:val>
          <c:smooth val="0"/>
          <c:extLst>
            <c:ext xmlns:c16="http://schemas.microsoft.com/office/drawing/2014/chart" uri="{C3380CC4-5D6E-409C-BE32-E72D297353CC}">
              <c16:uniqueId val="{00000000-805C-4A69-A190-53B7388FBCCA}"/>
            </c:ext>
          </c:extLst>
        </c:ser>
        <c:dLbls>
          <c:showLegendKey val="0"/>
          <c:showVal val="0"/>
          <c:showCatName val="0"/>
          <c:showSerName val="0"/>
          <c:showPercent val="0"/>
          <c:showBubbleSize val="0"/>
        </c:dLbls>
        <c:smooth val="0"/>
        <c:axId val="-2087423608"/>
        <c:axId val="-2087420504"/>
      </c:lineChart>
      <c:dateAx>
        <c:axId val="-2087423608"/>
        <c:scaling>
          <c:orientation val="minMax"/>
        </c:scaling>
        <c:delete val="0"/>
        <c:axPos val="b"/>
        <c:numFmt formatCode="[$-409]mmm\-yy;@" sourceLinked="0"/>
        <c:majorTickMark val="out"/>
        <c:minorTickMark val="none"/>
        <c:tickLblPos val="nextTo"/>
        <c:crossAx val="-2087420504"/>
        <c:crosses val="autoZero"/>
        <c:auto val="1"/>
        <c:lblOffset val="100"/>
        <c:baseTimeUnit val="days"/>
      </c:dateAx>
      <c:valAx>
        <c:axId val="-2087420504"/>
        <c:scaling>
          <c:orientation val="minMax"/>
          <c:max val="100"/>
          <c:min val="98.4"/>
        </c:scaling>
        <c:delete val="0"/>
        <c:axPos val="l"/>
        <c:majorGridlines/>
        <c:title>
          <c:tx>
            <c:rich>
              <a:bodyPr rot="-5400000" vert="horz"/>
              <a:lstStyle/>
              <a:p>
                <a:pPr>
                  <a:defRPr/>
                </a:pPr>
                <a:r>
                  <a:rPr lang="en-US"/>
                  <a:t>Correlation (%)</a:t>
                </a:r>
              </a:p>
            </c:rich>
          </c:tx>
          <c:overlay val="0"/>
        </c:title>
        <c:numFmt formatCode="General" sourceLinked="1"/>
        <c:majorTickMark val="out"/>
        <c:minorTickMark val="none"/>
        <c:tickLblPos val="nextTo"/>
        <c:crossAx val="-2087423608"/>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Benchmark Forward Notionals</a:t>
            </a:r>
          </a:p>
        </c:rich>
      </c:tx>
      <c:overlay val="0"/>
    </c:title>
    <c:autoTitleDeleted val="0"/>
    <c:plotArea>
      <c:layout/>
      <c:scatterChart>
        <c:scatterStyle val="smoothMarker"/>
        <c:varyColors val="0"/>
        <c:ser>
          <c:idx val="0"/>
          <c:order val="0"/>
          <c:tx>
            <c:strRef>
              <c:f>'Hedge Notionals'!$B$6</c:f>
              <c:strCache>
                <c:ptCount val="1"/>
                <c:pt idx="0">
                  <c:v>N1</c:v>
                </c:pt>
              </c:strCache>
            </c:strRef>
          </c:tx>
          <c:spPr>
            <a:ln>
              <a:solidFill>
                <a:srgbClr val="0000FF"/>
              </a:solidFill>
            </a:ln>
          </c:spPr>
          <c:marker>
            <c:symbol val="none"/>
          </c:marker>
          <c:xVal>
            <c:numRef>
              <c:f>'Hedge Notionals'!$A$7:$A$17</c:f>
              <c:numCache>
                <c:formatCode>General</c:formatCode>
                <c:ptCount val="11"/>
                <c:pt idx="0">
                  <c:v>0.2</c:v>
                </c:pt>
                <c:pt idx="1">
                  <c:v>0.21</c:v>
                </c:pt>
                <c:pt idx="2">
                  <c:v>0.22</c:v>
                </c:pt>
                <c:pt idx="3">
                  <c:v>0.23</c:v>
                </c:pt>
                <c:pt idx="4">
                  <c:v>0.24</c:v>
                </c:pt>
                <c:pt idx="5">
                  <c:v>0.25</c:v>
                </c:pt>
                <c:pt idx="6">
                  <c:v>0.26</c:v>
                </c:pt>
                <c:pt idx="7">
                  <c:v>0.27</c:v>
                </c:pt>
                <c:pt idx="8">
                  <c:v>0.28000000000000003</c:v>
                </c:pt>
                <c:pt idx="9">
                  <c:v>0.28999999999999998</c:v>
                </c:pt>
                <c:pt idx="10">
                  <c:v>0.3</c:v>
                </c:pt>
              </c:numCache>
            </c:numRef>
          </c:xVal>
          <c:yVal>
            <c:numRef>
              <c:f>'Hedge Notionals'!$B$7:$B$17</c:f>
              <c:numCache>
                <c:formatCode>General</c:formatCode>
                <c:ptCount val="11"/>
                <c:pt idx="0">
                  <c:v>1</c:v>
                </c:pt>
                <c:pt idx="1">
                  <c:v>0.94481101889873997</c:v>
                </c:pt>
                <c:pt idx="2">
                  <c:v>0.87964807039061399</c:v>
                </c:pt>
                <c:pt idx="3">
                  <c:v>0.80451714487102399</c:v>
                </c:pt>
                <c:pt idx="4">
                  <c:v>0.71942423033857195</c:v>
                </c:pt>
                <c:pt idx="5">
                  <c:v>0.62437531239585897</c:v>
                </c:pt>
                <c:pt idx="6">
                  <c:v>0.51937637425028405</c:v>
                </c:pt>
                <c:pt idx="7">
                  <c:v>0.40443339671484402</c:v>
                </c:pt>
                <c:pt idx="8">
                  <c:v>0.27955235820892899</c:v>
                </c:pt>
                <c:pt idx="9">
                  <c:v>0.14473923475912201</c:v>
                </c:pt>
                <c:pt idx="10">
                  <c:v>-1.6620071963136E-15</c:v>
                </c:pt>
              </c:numCache>
            </c:numRef>
          </c:yVal>
          <c:smooth val="1"/>
          <c:extLst>
            <c:ext xmlns:c16="http://schemas.microsoft.com/office/drawing/2014/chart" uri="{C3380CC4-5D6E-409C-BE32-E72D297353CC}">
              <c16:uniqueId val="{00000000-B417-48B5-92B1-AC06138C24A1}"/>
            </c:ext>
          </c:extLst>
        </c:ser>
        <c:ser>
          <c:idx val="1"/>
          <c:order val="1"/>
          <c:tx>
            <c:strRef>
              <c:f>'Hedge Notionals'!$C$6</c:f>
              <c:strCache>
                <c:ptCount val="1"/>
                <c:pt idx="0">
                  <c:v>N2</c:v>
                </c:pt>
              </c:strCache>
            </c:strRef>
          </c:tx>
          <c:spPr>
            <a:ln>
              <a:solidFill>
                <a:srgbClr val="FF0000"/>
              </a:solidFill>
            </a:ln>
          </c:spPr>
          <c:marker>
            <c:symbol val="none"/>
          </c:marker>
          <c:xVal>
            <c:numRef>
              <c:f>'Hedge Notionals'!$A$7:$A$17</c:f>
              <c:numCache>
                <c:formatCode>General</c:formatCode>
                <c:ptCount val="11"/>
                <c:pt idx="0">
                  <c:v>0.2</c:v>
                </c:pt>
                <c:pt idx="1">
                  <c:v>0.21</c:v>
                </c:pt>
                <c:pt idx="2">
                  <c:v>0.22</c:v>
                </c:pt>
                <c:pt idx="3">
                  <c:v>0.23</c:v>
                </c:pt>
                <c:pt idx="4">
                  <c:v>0.24</c:v>
                </c:pt>
                <c:pt idx="5">
                  <c:v>0.25</c:v>
                </c:pt>
                <c:pt idx="6">
                  <c:v>0.26</c:v>
                </c:pt>
                <c:pt idx="7">
                  <c:v>0.27</c:v>
                </c:pt>
                <c:pt idx="8">
                  <c:v>0.28000000000000003</c:v>
                </c:pt>
                <c:pt idx="9">
                  <c:v>0.28999999999999998</c:v>
                </c:pt>
                <c:pt idx="10">
                  <c:v>0.3</c:v>
                </c:pt>
              </c:numCache>
            </c:numRef>
          </c:xVal>
          <c:yVal>
            <c:numRef>
              <c:f>'Hedge Notionals'!$C$7:$C$17</c:f>
              <c:numCache>
                <c:formatCode>General</c:formatCode>
                <c:ptCount val="11"/>
                <c:pt idx="0">
                  <c:v>0</c:v>
                </c:pt>
                <c:pt idx="1">
                  <c:v>7.0126113468070697E-2</c:v>
                </c:pt>
                <c:pt idx="2">
                  <c:v>0.146901521166831</c:v>
                </c:pt>
                <c:pt idx="3">
                  <c:v>0.23032222550522399</c:v>
                </c:pt>
                <c:pt idx="4">
                  <c:v>0.320384230492188</c:v>
                </c:pt>
                <c:pt idx="5">
                  <c:v>0.41708354173612899</c:v>
                </c:pt>
                <c:pt idx="6">
                  <c:v>0.52041616644438304</c:v>
                </c:pt>
                <c:pt idx="7">
                  <c:v>0.63037811342268402</c:v>
                </c:pt>
                <c:pt idx="8">
                  <c:v>0.74696539307463306</c:v>
                </c:pt>
                <c:pt idx="9">
                  <c:v>0.87017401740116096</c:v>
                </c:pt>
                <c:pt idx="10">
                  <c:v>1.000000000000002</c:v>
                </c:pt>
              </c:numCache>
            </c:numRef>
          </c:yVal>
          <c:smooth val="1"/>
          <c:extLst>
            <c:ext xmlns:c16="http://schemas.microsoft.com/office/drawing/2014/chart" uri="{C3380CC4-5D6E-409C-BE32-E72D297353CC}">
              <c16:uniqueId val="{00000001-B417-48B5-92B1-AC06138C24A1}"/>
            </c:ext>
          </c:extLst>
        </c:ser>
        <c:dLbls>
          <c:showLegendKey val="0"/>
          <c:showVal val="0"/>
          <c:showCatName val="0"/>
          <c:showSerName val="0"/>
          <c:showPercent val="0"/>
          <c:showBubbleSize val="0"/>
        </c:dLbls>
        <c:axId val="-2087068856"/>
        <c:axId val="-2087063304"/>
      </c:scatterChart>
      <c:valAx>
        <c:axId val="-2087068856"/>
        <c:scaling>
          <c:orientation val="minMax"/>
          <c:max val="0.3"/>
          <c:min val="0.2"/>
        </c:scaling>
        <c:delete val="0"/>
        <c:axPos val="b"/>
        <c:title>
          <c:tx>
            <c:rich>
              <a:bodyPr/>
              <a:lstStyle/>
              <a:p>
                <a:pPr>
                  <a:defRPr/>
                </a:pPr>
                <a:r>
                  <a:rPr lang="en-US"/>
                  <a:t>Settlement Time of Portfolio Forward</a:t>
                </a:r>
              </a:p>
            </c:rich>
          </c:tx>
          <c:overlay val="0"/>
        </c:title>
        <c:numFmt formatCode="General" sourceLinked="1"/>
        <c:majorTickMark val="out"/>
        <c:minorTickMark val="none"/>
        <c:tickLblPos val="nextTo"/>
        <c:crossAx val="-2087063304"/>
        <c:crosses val="autoZero"/>
        <c:crossBetween val="midCat"/>
      </c:valAx>
      <c:valAx>
        <c:axId val="-2087063304"/>
        <c:scaling>
          <c:orientation val="minMax"/>
          <c:max val="1"/>
          <c:min val="0"/>
        </c:scaling>
        <c:delete val="0"/>
        <c:axPos val="l"/>
        <c:majorGridlines/>
        <c:title>
          <c:tx>
            <c:rich>
              <a:bodyPr rot="-5400000" vert="horz"/>
              <a:lstStyle/>
              <a:p>
                <a:pPr>
                  <a:defRPr/>
                </a:pPr>
                <a:r>
                  <a:rPr lang="en-US"/>
                  <a:t>Hedge Notional</a:t>
                </a:r>
              </a:p>
            </c:rich>
          </c:tx>
          <c:overlay val="0"/>
        </c:title>
        <c:numFmt formatCode="General" sourceLinked="1"/>
        <c:majorTickMark val="out"/>
        <c:minorTickMark val="none"/>
        <c:tickLblPos val="nextTo"/>
        <c:crossAx val="-2087068856"/>
        <c:crosses val="autoZero"/>
        <c:crossBetween val="midCat"/>
      </c:valAx>
    </c:plotArea>
    <c:legend>
      <c:legendPos val="b"/>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FCE6476-E14F-F940-8109-2CF4050F3FAB}" type="datetimeFigureOut">
              <a:rPr lang="en-US" smtClean="0"/>
              <a:t>9/11/2019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E31AB81-D93D-5746-8753-FCC0D28DCC1F}" type="slidenum">
              <a:rPr lang="en-US" smtClean="0"/>
              <a:t>‹#›</a:t>
            </a:fld>
            <a:endParaRPr lang="en-US"/>
          </a:p>
        </p:txBody>
      </p:sp>
    </p:spTree>
    <p:extLst>
      <p:ext uri="{BB962C8B-B14F-4D97-AF65-F5344CB8AC3E}">
        <p14:creationId xmlns:p14="http://schemas.microsoft.com/office/powerpoint/2010/main" val="9195587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2019</a:t>
            </a:r>
          </a:p>
          <a:p>
            <a:endParaRPr lang="en-US"/>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a:t>
            </a:fld>
            <a:endParaRPr lang="en-US"/>
          </a:p>
        </p:txBody>
      </p:sp>
    </p:spTree>
    <p:extLst>
      <p:ext uri="{BB962C8B-B14F-4D97-AF65-F5344CB8AC3E}">
        <p14:creationId xmlns:p14="http://schemas.microsoft.com/office/powerpoint/2010/main" val="873359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10</a:t>
            </a:fld>
            <a:endParaRPr lang="en-US"/>
          </a:p>
        </p:txBody>
      </p:sp>
    </p:spTree>
    <p:extLst>
      <p:ext uri="{BB962C8B-B14F-4D97-AF65-F5344CB8AC3E}">
        <p14:creationId xmlns:p14="http://schemas.microsoft.com/office/powerpoint/2010/main" val="2189257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not obvious where a forwards desk should be part of the FX business at a bank</a:t>
            </a:r>
            <a:r>
              <a:rPr lang="en-US" baseline="0" dirty="0"/>
              <a:t> or part of the interest rate business. The FX folks claim that you’re trading FX, so come on! of course it’s part of the FX business. The interest rate folks claim that all the risk in an FX swap is interest rate risk, and so for risk management the forwards traders trade mostly short-term interest rate products, so the short-term interest rate trading desk should own the FX forwards business. Where a forwards business lands often changes over time with political winds.</a:t>
            </a:r>
            <a:endParaRPr lang="en-US" dirty="0"/>
          </a:p>
          <a:p>
            <a:endParaRPr lang="en-US" dirty="0"/>
          </a:p>
          <a:p>
            <a:r>
              <a:rPr lang="en-US" dirty="0"/>
              <a:t>As</a:t>
            </a:r>
            <a:r>
              <a:rPr lang="en-US" baseline="0" dirty="0"/>
              <a:t> products get more complex you see more and more desks get involved in pricing. Spot trading requires just the spot trade; forward trading requires the spot &amp; forwards traders; options trading requires spot, forwards, and options traders; exotics trading requires exotic traders/</a:t>
            </a:r>
            <a:r>
              <a:rPr lang="en-US" baseline="0" dirty="0" err="1"/>
              <a:t>structurers</a:t>
            </a:r>
            <a:r>
              <a:rPr lang="en-US" baseline="0" dirty="0"/>
              <a:t>, plus all the rest too.</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12</a:t>
            </a:fld>
            <a:endParaRPr lang="en-US"/>
          </a:p>
        </p:txBody>
      </p:sp>
    </p:spTree>
    <p:extLst>
      <p:ext uri="{BB962C8B-B14F-4D97-AF65-F5344CB8AC3E}">
        <p14:creationId xmlns:p14="http://schemas.microsoft.com/office/powerpoint/2010/main" val="502067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Checking multiple banks is harder</a:t>
            </a:r>
            <a:r>
              <a:rPr lang="en-US" baseline="0" dirty="0"/>
              <a:t> for a client in forwards trading than for spot trading because the quoting process is a bit more complex.</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13</a:t>
            </a:fld>
            <a:endParaRPr lang="en-US"/>
          </a:p>
        </p:txBody>
      </p:sp>
    </p:spTree>
    <p:extLst>
      <p:ext uri="{BB962C8B-B14F-4D97-AF65-F5344CB8AC3E}">
        <p14:creationId xmlns:p14="http://schemas.microsoft.com/office/powerpoint/2010/main" val="28987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14</a:t>
            </a:fld>
            <a:endParaRPr lang="en-US"/>
          </a:p>
        </p:txBody>
      </p:sp>
    </p:spTree>
    <p:extLst>
      <p:ext uri="{BB962C8B-B14F-4D97-AF65-F5344CB8AC3E}">
        <p14:creationId xmlns:p14="http://schemas.microsoft.com/office/powerpoint/2010/main" val="1323187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FX forward points depend on three market variables: the spot rate (though only weakly); the asset-currency interest rate; and the denominated-currency interest rate. One</a:t>
            </a:r>
            <a:r>
              <a:rPr lang="en-US" baseline="0" dirty="0"/>
              <a:t> of the currencies is USD, since a cross currency forward can be represented in terms of the product or ratio of USD-pair forwards.</a:t>
            </a:r>
            <a:endParaRPr lang="en-US" dirty="0"/>
          </a:p>
          <a:p>
            <a:endParaRPr lang="en-US" dirty="0"/>
          </a:p>
          <a:p>
            <a:r>
              <a:rPr lang="en-US" dirty="0"/>
              <a:t>FX</a:t>
            </a:r>
            <a:r>
              <a:rPr lang="en-US" baseline="0" dirty="0"/>
              <a:t> forward risk management is often viewed as equivalent to risk to the non-USD interest rate, because USD interest rate risk is normally managed separately, and the spot risk is managed through the portfolio’s delta position. The only dimension of risk that isn’t represented in other risk reports, then, is the non-USD interest rate risk.</a:t>
            </a:r>
          </a:p>
          <a:p>
            <a:endParaRPr lang="en-US" baseline="0" dirty="0"/>
          </a:p>
        </p:txBody>
      </p:sp>
      <p:sp>
        <p:nvSpPr>
          <p:cNvPr id="4" name="Slide Number Placeholder 3"/>
          <p:cNvSpPr>
            <a:spLocks noGrp="1"/>
          </p:cNvSpPr>
          <p:nvPr>
            <p:ph type="sldNum" sz="quarter" idx="10"/>
          </p:nvPr>
        </p:nvSpPr>
        <p:spPr/>
        <p:txBody>
          <a:bodyPr/>
          <a:lstStyle/>
          <a:p>
            <a:fld id="{DE31AB81-D93D-5746-8753-FCC0D28DCC1F}" type="slidenum">
              <a:rPr lang="en-US" smtClean="0"/>
              <a:t>15</a:t>
            </a:fld>
            <a:endParaRPr lang="en-US"/>
          </a:p>
        </p:txBody>
      </p:sp>
    </p:spTree>
    <p:extLst>
      <p:ext uri="{BB962C8B-B14F-4D97-AF65-F5344CB8AC3E}">
        <p14:creationId xmlns:p14="http://schemas.microsoft.com/office/powerpoint/2010/main" val="2841518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sign convention is different for t/n: it’s spot – forward, not forward – spot. And for o/n it’s the difference between 1d and 0d forward prices;</a:t>
            </a:r>
            <a:r>
              <a:rPr lang="en-US" baseline="0" dirty="0"/>
              <a:t> spot’s not even in there.</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16</a:t>
            </a:fld>
            <a:endParaRPr lang="en-US"/>
          </a:p>
        </p:txBody>
      </p:sp>
    </p:spTree>
    <p:extLst>
      <p:ext uri="{BB962C8B-B14F-4D97-AF65-F5344CB8AC3E}">
        <p14:creationId xmlns:p14="http://schemas.microsoft.com/office/powerpoint/2010/main" val="770445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different t’s shown on the x-axis are the benchmark</a:t>
            </a:r>
            <a:r>
              <a:rPr lang="en-US" baseline="0" dirty="0"/>
              <a:t> settlement times; those are the ones that trade most liquidly in the inter-dealer broker market. </a:t>
            </a:r>
            <a:r>
              <a:rPr lang="en-US" dirty="0"/>
              <a:t>Note that the benchmark times do not need to be evenly</a:t>
            </a:r>
            <a:r>
              <a:rPr lang="en-US" baseline="0" dirty="0"/>
              <a:t> spaced.</a:t>
            </a:r>
          </a:p>
          <a:p>
            <a:endParaRPr lang="en-US" baseline="0" dirty="0"/>
          </a:p>
          <a:p>
            <a:r>
              <a:rPr lang="en-US" baseline="0" dirty="0"/>
              <a:t>The y-axis represents the size of the rate shock applied for the </a:t>
            </a:r>
            <a:r>
              <a:rPr lang="en-US" baseline="0" dirty="0" err="1"/>
              <a:t>i’th</a:t>
            </a:r>
            <a:r>
              <a:rPr lang="en-US" baseline="0" dirty="0"/>
              <a:t> benchmark risk. The “Max Shock” is generally something quite small, like one basis point (0.01%), so that the risk represents an approximation to an infinitesimal shock for a numerical partial derivative.</a:t>
            </a:r>
            <a:endParaRPr lang="en-US" dirty="0"/>
          </a:p>
          <a:p>
            <a:endParaRPr lang="en-US" dirty="0"/>
          </a:p>
          <a:p>
            <a:r>
              <a:rPr lang="en-US" dirty="0"/>
              <a:t>The shock reaches its maximum</a:t>
            </a:r>
            <a:r>
              <a:rPr lang="en-US" baseline="0" dirty="0"/>
              <a:t> value at the </a:t>
            </a:r>
            <a:r>
              <a:rPr lang="en-US" baseline="0" dirty="0" err="1"/>
              <a:t>i’th</a:t>
            </a:r>
            <a:r>
              <a:rPr lang="en-US" baseline="0" dirty="0"/>
              <a:t> benchmark time, and goes to zero and the benchmark times on either side.</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17</a:t>
            </a:fld>
            <a:endParaRPr lang="en-US"/>
          </a:p>
        </p:txBody>
      </p:sp>
    </p:spTree>
    <p:extLst>
      <p:ext uri="{BB962C8B-B14F-4D97-AF65-F5344CB8AC3E}">
        <p14:creationId xmlns:p14="http://schemas.microsoft.com/office/powerpoint/2010/main" val="770445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in the top example, all rates in the asset interest rate curve with settlements greater than or equal to </a:t>
            </a:r>
            <a:r>
              <a:rPr lang="en-US" baseline="0" dirty="0" err="1"/>
              <a:t>t</a:t>
            </a:r>
            <a:r>
              <a:rPr lang="en-US" baseline="-25000" dirty="0" err="1"/>
              <a:t>N</a:t>
            </a:r>
            <a:r>
              <a:rPr lang="en-US" baseline="0" dirty="0"/>
              <a:t> are shifted up by the Max Shock level; in the bottom example that is true for all asset interest rates with settlements less than t</a:t>
            </a:r>
            <a:r>
              <a:rPr lang="en-US" baseline="-25000" dirty="0"/>
              <a:t>1</a:t>
            </a:r>
            <a:r>
              <a:rPr lang="en-US" baseline="0" dirty="0"/>
              <a:t>.</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18</a:t>
            </a:fld>
            <a:endParaRPr lang="en-US"/>
          </a:p>
        </p:txBody>
      </p:sp>
    </p:spTree>
    <p:extLst>
      <p:ext uri="{BB962C8B-B14F-4D97-AF65-F5344CB8AC3E}">
        <p14:creationId xmlns:p14="http://schemas.microsoft.com/office/powerpoint/2010/main" val="770445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19</a:t>
            </a:fld>
            <a:endParaRPr lang="en-US"/>
          </a:p>
        </p:txBody>
      </p:sp>
    </p:spTree>
    <p:extLst>
      <p:ext uri="{BB962C8B-B14F-4D97-AF65-F5344CB8AC3E}">
        <p14:creationId xmlns:p14="http://schemas.microsoft.com/office/powerpoint/2010/main" val="770445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aside:</a:t>
            </a:r>
            <a:r>
              <a:rPr lang="en-US" baseline="0" dirty="0"/>
              <a:t> which interest rate are we talking about when we talk about a currency interest rate? For a single currency there are multiple interest rate curves: the curve you should use to discount future </a:t>
            </a:r>
            <a:r>
              <a:rPr lang="en-US" baseline="0" dirty="0" err="1"/>
              <a:t>cashflows</a:t>
            </a:r>
            <a:r>
              <a:rPr lang="en-US" baseline="0" dirty="0"/>
              <a:t> for </a:t>
            </a:r>
            <a:r>
              <a:rPr lang="en-US" baseline="0" dirty="0" err="1"/>
              <a:t>cashflows</a:t>
            </a:r>
            <a:r>
              <a:rPr lang="en-US" baseline="0" dirty="0"/>
              <a:t> that are collateralized by a particular collateral portfolio; the curve you should use to estimate future 3m-tenor interest rate fixes; the curve you should use to estimate future 6m-tenor interest rate fixes; etc.</a:t>
            </a:r>
          </a:p>
          <a:p>
            <a:endParaRPr lang="en-US" baseline="0" dirty="0"/>
          </a:p>
          <a:p>
            <a:r>
              <a:rPr lang="en-US" baseline="0" dirty="0"/>
              <a:t>There is a lot of subtlety around which interest rate curve to use in which situation, none of which particularly mattered before the credit crisis, because the spreads between all of them were tiny (a few </a:t>
            </a:r>
            <a:r>
              <a:rPr lang="en-US" baseline="0" dirty="0" err="1"/>
              <a:t>bp</a:t>
            </a:r>
            <a:r>
              <a:rPr lang="en-US" baseline="0" dirty="0"/>
              <a:t> or less). But during the crisis some of those spreads blew out to hundreds of </a:t>
            </a:r>
            <a:r>
              <a:rPr lang="en-US" baseline="0" dirty="0" err="1"/>
              <a:t>bp</a:t>
            </a:r>
            <a:r>
              <a:rPr lang="en-US" baseline="0" dirty="0"/>
              <a:t>, and now every modern shop spends a lot of quant effort on getting this correct.</a:t>
            </a:r>
          </a:p>
          <a:p>
            <a:endParaRPr lang="en-US" baseline="0" dirty="0"/>
          </a:p>
          <a:p>
            <a:r>
              <a:rPr lang="en-US" baseline="0" dirty="0"/>
              <a:t>For the case of the market price of an FX forward, the right rate to use is OIS for USD (the accrued overnight Fed Funds rate) and cross currency basis-adjusted discount rates for non-USD currencies.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20</a:t>
            </a:fld>
            <a:endParaRPr lang="en-US"/>
          </a:p>
        </p:txBody>
      </p:sp>
    </p:spTree>
    <p:extLst>
      <p:ext uri="{BB962C8B-B14F-4D97-AF65-F5344CB8AC3E}">
        <p14:creationId xmlns:p14="http://schemas.microsoft.com/office/powerpoint/2010/main" val="77044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DFA means “Dodd-Frank Act”, the big derivatives regulation package</a:t>
            </a:r>
            <a:r>
              <a:rPr lang="en-US" baseline="0" dirty="0"/>
              <a:t> passed in the wake of the 2008 credit crisis</a:t>
            </a:r>
          </a:p>
          <a:p>
            <a:endParaRPr lang="en-US" dirty="0"/>
          </a:p>
          <a:p>
            <a:r>
              <a:rPr lang="en-US" dirty="0"/>
              <a:t>An outright forward has similar market risk to a spot trade; a swap has risk only to</a:t>
            </a:r>
            <a:r>
              <a:rPr lang="en-US" baseline="0" dirty="0"/>
              <a:t> the “forward point”, which is the difference in forward rate between the forward and spot, and is mostly a function of interest rates.</a:t>
            </a:r>
          </a:p>
          <a:p>
            <a:endParaRPr lang="en-US" dirty="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a:t>
            </a:fld>
            <a:endParaRPr lang="en-US"/>
          </a:p>
        </p:txBody>
      </p:sp>
    </p:spTree>
    <p:extLst>
      <p:ext uri="{BB962C8B-B14F-4D97-AF65-F5344CB8AC3E}">
        <p14:creationId xmlns:p14="http://schemas.microsoft.com/office/powerpoint/2010/main" val="1536670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Deriving these two expressions is one of the assignment questions.</a:t>
            </a:r>
          </a:p>
          <a:p>
            <a:endParaRPr lang="en-US" dirty="0"/>
          </a:p>
          <a:p>
            <a:r>
              <a:rPr lang="en-US" dirty="0"/>
              <a:t>This is not quite linear in T, because</a:t>
            </a:r>
            <a:r>
              <a:rPr lang="en-US" baseline="0" dirty="0"/>
              <a:t> of the extra weight of T that comes from the risk of the forward contract price to the interest rate Q, but it is pretty close, especially if the benchmarks are close together.,</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21</a:t>
            </a:fld>
            <a:endParaRPr lang="en-US"/>
          </a:p>
        </p:txBody>
      </p:sp>
    </p:spTree>
    <p:extLst>
      <p:ext uri="{BB962C8B-B14F-4D97-AF65-F5344CB8AC3E}">
        <p14:creationId xmlns:p14="http://schemas.microsoft.com/office/powerpoint/2010/main" val="770445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quite linear in T, but pretty close.</a:t>
            </a:r>
          </a:p>
        </p:txBody>
      </p:sp>
      <p:sp>
        <p:nvSpPr>
          <p:cNvPr id="4" name="Slide Number Placeholder 3"/>
          <p:cNvSpPr>
            <a:spLocks noGrp="1"/>
          </p:cNvSpPr>
          <p:nvPr>
            <p:ph type="sldNum" sz="quarter" idx="10"/>
          </p:nvPr>
        </p:nvSpPr>
        <p:spPr/>
        <p:txBody>
          <a:bodyPr/>
          <a:lstStyle/>
          <a:p>
            <a:fld id="{DE31AB81-D93D-5746-8753-FCC0D28DCC1F}" type="slidenum">
              <a:rPr lang="en-US" smtClean="0"/>
              <a:t>22</a:t>
            </a:fld>
            <a:endParaRPr lang="en-US"/>
          </a:p>
        </p:txBody>
      </p:sp>
    </p:spTree>
    <p:extLst>
      <p:ext uri="{BB962C8B-B14F-4D97-AF65-F5344CB8AC3E}">
        <p14:creationId xmlns:p14="http://schemas.microsoft.com/office/powerpoint/2010/main" val="770445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Numbers represent </a:t>
            </a:r>
            <a:r>
              <a:rPr lang="en-US" dirty="0" err="1"/>
              <a:t>notionals</a:t>
            </a:r>
            <a:r>
              <a:rPr lang="en-US" dirty="0"/>
              <a:t> (in asset currency</a:t>
            </a:r>
            <a:r>
              <a:rPr lang="en-US" baseline="0" dirty="0"/>
              <a:t> of the normal market convention currency pair) that the position is equivalent to. So the EUR 3m number means “sell 90M EUR </a:t>
            </a:r>
            <a:r>
              <a:rPr lang="en-US" baseline="0" dirty="0" err="1"/>
              <a:t>vs</a:t>
            </a:r>
            <a:r>
              <a:rPr lang="en-US" baseline="0" dirty="0"/>
              <a:t> USD with 3m settlement to hedge the risk to that benchmark EUR interest rate”. The JPY 2y number means “buy 89M USD </a:t>
            </a:r>
            <a:r>
              <a:rPr lang="en-US" baseline="0" dirty="0" err="1"/>
              <a:t>vs</a:t>
            </a:r>
            <a:r>
              <a:rPr lang="en-US" baseline="0" dirty="0"/>
              <a:t> JPY with 6m settlement to hedge the risk to that benchmark JPY interest rate”.</a:t>
            </a:r>
          </a:p>
          <a:p>
            <a:endParaRPr lang="en-US" baseline="0" dirty="0"/>
          </a:p>
          <a:p>
            <a:r>
              <a:rPr lang="en-US" baseline="0" dirty="0"/>
              <a:t>For a given currency, the “Total” column is the sum of the risks across the benchmark tenors, and represents the risk to a parallel shift in that currency’s interest rates.</a:t>
            </a:r>
          </a:p>
          <a:p>
            <a:endParaRPr lang="en-US" baseline="0" dirty="0"/>
          </a:p>
          <a:p>
            <a:r>
              <a:rPr lang="en-US" baseline="0" dirty="0"/>
              <a:t>Note that there is no total across currencies for a given benchmark tenor. That sum is meaningless since the numbers don’t even represent a uniform currency.</a:t>
            </a:r>
          </a:p>
          <a:p>
            <a:endParaRPr lang="en-US" baseline="0" dirty="0"/>
          </a:p>
          <a:p>
            <a:r>
              <a:rPr lang="en-US" baseline="0" dirty="0"/>
              <a:t>Note that the numbers here show risk in FX forward notional equivalents, even though we actually shock the underlying interest rates when calculating the risks.</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23</a:t>
            </a:fld>
            <a:endParaRPr lang="en-US"/>
          </a:p>
        </p:txBody>
      </p:sp>
    </p:spTree>
    <p:extLst>
      <p:ext uri="{BB962C8B-B14F-4D97-AF65-F5344CB8AC3E}">
        <p14:creationId xmlns:p14="http://schemas.microsoft.com/office/powerpoint/2010/main" val="770445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dimensionality reduction</a:t>
            </a:r>
            <a:r>
              <a:rPr lang="en-US" baseline="0" dirty="0"/>
              <a:t> problem is a common one in many parts of risk management; we’ll see a lot more of this when we talk about vanilla options.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24</a:t>
            </a:fld>
            <a:endParaRPr lang="en-US"/>
          </a:p>
        </p:txBody>
      </p:sp>
    </p:spTree>
    <p:extLst>
      <p:ext uri="{BB962C8B-B14F-4D97-AF65-F5344CB8AC3E}">
        <p14:creationId xmlns:p14="http://schemas.microsoft.com/office/powerpoint/2010/main" val="15742152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pick the top N principal components, because they explain most of the variance of moves everywhere on the curve, you need only N forward contracts (with different tenors) to hedge most of the the risk of a portfolio of forwards.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25</a:t>
            </a:fld>
            <a:endParaRPr lang="en-US"/>
          </a:p>
        </p:txBody>
      </p:sp>
    </p:spTree>
    <p:extLst>
      <p:ext uri="{BB962C8B-B14F-4D97-AF65-F5344CB8AC3E}">
        <p14:creationId xmlns:p14="http://schemas.microsoft.com/office/powerpoint/2010/main" val="1574215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26</a:t>
            </a:fld>
            <a:endParaRPr lang="en-US"/>
          </a:p>
        </p:txBody>
      </p:sp>
    </p:spTree>
    <p:extLst>
      <p:ext uri="{BB962C8B-B14F-4D97-AF65-F5344CB8AC3E}">
        <p14:creationId xmlns:p14="http://schemas.microsoft.com/office/powerpoint/2010/main" val="1574215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Note that these are “normal” models – ie Brownian motions, not geometric Brownian motions. Brownian motions are often viewed as more natural models for interest rates than geometric Brownian motion. In practice for this sort of risk decomposition, though, it doesn’t make much difference either way, and it’s easier to deal with Brownian motion models mathematically.</a:t>
            </a:r>
            <a:endParaRPr lang="en-US" dirty="0"/>
          </a:p>
          <a:p>
            <a:endParaRPr lang="en-US" dirty="0"/>
          </a:p>
          <a:p>
            <a:r>
              <a:rPr lang="en-US" dirty="0"/>
              <a:t>There is a non-zero correlation matrix connecting the N Brownian motions.</a:t>
            </a:r>
          </a:p>
          <a:p>
            <a:endParaRPr lang="en-US" dirty="0"/>
          </a:p>
          <a:p>
            <a:r>
              <a:rPr lang="en-US" dirty="0"/>
              <a:t>You</a:t>
            </a:r>
            <a:r>
              <a:rPr lang="en-US" baseline="0" dirty="0"/>
              <a:t> n</a:t>
            </a:r>
            <a:r>
              <a:rPr lang="en-US" dirty="0"/>
              <a:t>eed N points on</a:t>
            </a:r>
            <a:r>
              <a:rPr lang="en-US" baseline="0" dirty="0"/>
              <a:t> the FX forward curve as hedges to hedge all the risk in an N-factor model, much like with an N-component principal component model.</a:t>
            </a:r>
          </a:p>
          <a:p>
            <a:endParaRPr lang="en-US" baseline="0" dirty="0"/>
          </a:p>
          <a:p>
            <a:r>
              <a:rPr lang="en-US" baseline="0" dirty="0"/>
              <a:t>I’ve ignored the drift terms for the rates here, which to make a proper dynamical model you’d need (otherwise you don’t get the right forward rates). But we’re not going to be simulating forward in time – just looking at short-term shocks to the curve over one day – so the mean changes are negligible.</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27</a:t>
            </a:fld>
            <a:endParaRPr lang="en-US"/>
          </a:p>
        </p:txBody>
      </p:sp>
    </p:spTree>
    <p:extLst>
      <p:ext uri="{BB962C8B-B14F-4D97-AF65-F5344CB8AC3E}">
        <p14:creationId xmlns:p14="http://schemas.microsoft.com/office/powerpoint/2010/main" val="1574215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Often two factors isn’t enough and you need to look at three factors, or maybe four if you’re including longer-dated stuff (eg out to 10y). But for short-dated trading, two factors can be just fine.</a:t>
            </a:r>
          </a:p>
          <a:p>
            <a:endParaRPr lang="en-US" baseline="0" dirty="0"/>
          </a:p>
        </p:txBody>
      </p:sp>
      <p:sp>
        <p:nvSpPr>
          <p:cNvPr id="4" name="Slide Number Placeholder 3"/>
          <p:cNvSpPr>
            <a:spLocks noGrp="1"/>
          </p:cNvSpPr>
          <p:nvPr>
            <p:ph type="sldNum" sz="quarter" idx="10"/>
          </p:nvPr>
        </p:nvSpPr>
        <p:spPr/>
        <p:txBody>
          <a:bodyPr/>
          <a:lstStyle/>
          <a:p>
            <a:fld id="{DE31AB81-D93D-5746-8753-FCC0D28DCC1F}" type="slidenum">
              <a:rPr lang="en-US" smtClean="0"/>
              <a:t>28</a:t>
            </a:fld>
            <a:endParaRPr lang="en-US"/>
          </a:p>
        </p:txBody>
      </p:sp>
    </p:spTree>
    <p:extLst>
      <p:ext uri="{BB962C8B-B14F-4D97-AF65-F5344CB8AC3E}">
        <p14:creationId xmlns:p14="http://schemas.microsoft.com/office/powerpoint/2010/main" val="1574215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Tricky part of this: converting forward points to interest rate spreads requires times to settle, which depend on FX market convention settlement rules, which depend on currency settlement holidays. Missing a holiday means that you misinterpret the length of time the underlying zero coupon bonds accrue interest, which means that your interest rate can be wrong by the ratio of the times. That doesn’t sound like much error – but when daily changes in rates are small, errors like that can add a lot of artificial volatility to short-dated implied interest rates, messing up the variance and covariance estimates.</a:t>
            </a:r>
          </a:p>
          <a:p>
            <a:endParaRPr lang="en-US" baseline="0" dirty="0"/>
          </a:p>
          <a:p>
            <a:r>
              <a:rPr lang="en-US" baseline="0" dirty="0"/>
              <a:t>The factor parameters can be calculated once and stored so that you get consistent shocks, or recalculated each day. Usually it is better to use a fixed set of parameters so that the factor shocks are consistent from day to day, since that makes it easier for traders to understand the risk they’re looking at.</a:t>
            </a:r>
          </a:p>
        </p:txBody>
      </p:sp>
      <p:sp>
        <p:nvSpPr>
          <p:cNvPr id="4" name="Slide Number Placeholder 3"/>
          <p:cNvSpPr>
            <a:spLocks noGrp="1"/>
          </p:cNvSpPr>
          <p:nvPr>
            <p:ph type="sldNum" sz="quarter" idx="10"/>
          </p:nvPr>
        </p:nvSpPr>
        <p:spPr/>
        <p:txBody>
          <a:bodyPr/>
          <a:lstStyle/>
          <a:p>
            <a:fld id="{DE31AB81-D93D-5746-8753-FCC0D28DCC1F}" type="slidenum">
              <a:rPr lang="en-US" smtClean="0"/>
              <a:t>29</a:t>
            </a:fld>
            <a:endParaRPr lang="en-US"/>
          </a:p>
        </p:txBody>
      </p:sp>
    </p:spTree>
    <p:extLst>
      <p:ext uri="{BB962C8B-B14F-4D97-AF65-F5344CB8AC3E}">
        <p14:creationId xmlns:p14="http://schemas.microsoft.com/office/powerpoint/2010/main" val="1574215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E31AB81-D93D-5746-8753-FCC0D28DCC1F}" type="slidenum">
              <a:rPr lang="en-US" smtClean="0"/>
              <a:t>30</a:t>
            </a:fld>
            <a:endParaRPr lang="en-US"/>
          </a:p>
        </p:txBody>
      </p:sp>
    </p:spTree>
    <p:extLst>
      <p:ext uri="{BB962C8B-B14F-4D97-AF65-F5344CB8AC3E}">
        <p14:creationId xmlns:p14="http://schemas.microsoft.com/office/powerpoint/2010/main" val="1574215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DFA means “Dodd-Frank Act”, the big derivatives regulation package</a:t>
            </a:r>
            <a:r>
              <a:rPr lang="en-US" baseline="0" dirty="0"/>
              <a:t> passed in the wake of the 2008 credit crisis.</a:t>
            </a:r>
          </a:p>
          <a:p>
            <a:endParaRPr lang="en-US" baseline="0" dirty="0"/>
          </a:p>
          <a:p>
            <a:r>
              <a:rPr lang="en-US" baseline="0" dirty="0"/>
              <a:t>BIS survey 2013: see Section 3, table 1 for </a:t>
            </a:r>
            <a:r>
              <a:rPr lang="en-US" baseline="0" dirty="0" err="1"/>
              <a:t>notionals</a:t>
            </a:r>
            <a:r>
              <a:rPr lang="en-US" baseline="0" dirty="0"/>
              <a:t> here: http://</a:t>
            </a:r>
            <a:r>
              <a:rPr lang="en-US" baseline="0" dirty="0" err="1"/>
              <a:t>www.bis.org</a:t>
            </a:r>
            <a:r>
              <a:rPr lang="en-US" baseline="0" dirty="0"/>
              <a:t>/</a:t>
            </a:r>
            <a:r>
              <a:rPr lang="en-US" baseline="0" dirty="0" err="1"/>
              <a:t>publ</a:t>
            </a:r>
            <a:r>
              <a:rPr lang="en-US" baseline="0" dirty="0"/>
              <a:t>/rpfx13fx.pdf, page 9.</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a:t>
            </a:fld>
            <a:endParaRPr lang="en-US"/>
          </a:p>
        </p:txBody>
      </p:sp>
    </p:spTree>
    <p:extLst>
      <p:ext uri="{BB962C8B-B14F-4D97-AF65-F5344CB8AC3E}">
        <p14:creationId xmlns:p14="http://schemas.microsoft.com/office/powerpoint/2010/main" val="1536670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4</a:t>
            </a:fld>
            <a:endParaRPr lang="en-US"/>
          </a:p>
        </p:txBody>
      </p:sp>
    </p:spTree>
    <p:extLst>
      <p:ext uri="{BB962C8B-B14F-4D97-AF65-F5344CB8AC3E}">
        <p14:creationId xmlns:p14="http://schemas.microsoft.com/office/powerpoint/2010/main" val="2431651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Significant</a:t>
            </a:r>
            <a:r>
              <a:rPr lang="en-US" baseline="0" dirty="0"/>
              <a:t> growth in the last 10-15, roughly in line with spot market growth, but not quite as rapid.  The forwards markets have moved electronic as well, but not as fast as the spot markets have.</a:t>
            </a:r>
          </a:p>
          <a:p>
            <a:endParaRPr lang="en-US" dirty="0"/>
          </a:p>
          <a:p>
            <a:r>
              <a:rPr lang="en-US" dirty="0"/>
              <a:t>Source: BIS Survey</a:t>
            </a:r>
            <a:r>
              <a:rPr lang="en-US" baseline="0" dirty="0"/>
              <a:t> 2013, http://</a:t>
            </a:r>
            <a:r>
              <a:rPr lang="en-US" baseline="0" dirty="0" err="1"/>
              <a:t>www.bis.org</a:t>
            </a:r>
            <a:r>
              <a:rPr lang="en-US" baseline="0" dirty="0"/>
              <a:t>/</a:t>
            </a:r>
            <a:r>
              <a:rPr lang="en-US" baseline="0" dirty="0" err="1"/>
              <a:t>publ</a:t>
            </a:r>
            <a:r>
              <a:rPr lang="en-US" baseline="0" dirty="0"/>
              <a:t>/rpfx13fx.pdf.</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5</a:t>
            </a:fld>
            <a:endParaRPr lang="en-US"/>
          </a:p>
        </p:txBody>
      </p:sp>
    </p:spTree>
    <p:extLst>
      <p:ext uri="{BB962C8B-B14F-4D97-AF65-F5344CB8AC3E}">
        <p14:creationId xmlns:p14="http://schemas.microsoft.com/office/powerpoint/2010/main" val="3439721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“Fungible” means “</a:t>
            </a:r>
            <a:r>
              <a:rPr lang="en-US" dirty="0" err="1"/>
              <a:t>nettable</a:t>
            </a:r>
            <a:r>
              <a:rPr lang="en-US" dirty="0"/>
              <a:t>”. All EURUSD spot trades are fungible,</a:t>
            </a:r>
            <a:r>
              <a:rPr lang="en-US" baseline="0" dirty="0"/>
              <a:t> since the EUR I buy from one client is the same as the EUR I sell to another client; I can net all my trades to get my current risk position in EUR. Forward trades with different settlement dates are not fungible: if I buy some EUR with a 3-month settlement from one client and sell the same number of EUR with a 6-month settlement to another client, my position is not zero; instead I have a 3m-6m forward spread on, which has some net risk.</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DE31AB81-D93D-5746-8753-FCC0D28DCC1F}" type="slidenum">
              <a:rPr lang="en-US" smtClean="0"/>
              <a:t>6</a:t>
            </a:fld>
            <a:endParaRPr lang="en-US"/>
          </a:p>
        </p:txBody>
      </p:sp>
    </p:spTree>
    <p:extLst>
      <p:ext uri="{BB962C8B-B14F-4D97-AF65-F5344CB8AC3E}">
        <p14:creationId xmlns:p14="http://schemas.microsoft.com/office/powerpoint/2010/main" val="1344393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the y-axis: it runs</a:t>
            </a:r>
            <a:r>
              <a:rPr lang="en-US" baseline="0" dirty="0"/>
              <a:t> from 98.4% to 100%. Most of the time the correlation of daily changes in spot and the 1y all-in forward is very high, north of 99.5%. </a:t>
            </a:r>
          </a:p>
          <a:p>
            <a:endParaRPr lang="en-US" baseline="0" dirty="0"/>
          </a:p>
          <a:p>
            <a:r>
              <a:rPr lang="en-US" baseline="0" dirty="0"/>
              <a:t>The volatility is all due to interest rate volatility, which is why there was a spike down during the credit crisis: interest rates experienced high volatility then.</a:t>
            </a:r>
          </a:p>
          <a:p>
            <a:endParaRPr lang="en-US" dirty="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7</a:t>
            </a:fld>
            <a:endParaRPr lang="en-US"/>
          </a:p>
        </p:txBody>
      </p:sp>
    </p:spTree>
    <p:extLst>
      <p:ext uri="{BB962C8B-B14F-4D97-AF65-F5344CB8AC3E}">
        <p14:creationId xmlns:p14="http://schemas.microsoft.com/office/powerpoint/2010/main" val="1629100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many commodity markets the spot/forward arbitrage does not hold because you cannot store the commodity in enough size to affect the market; or you cannot short the physical commodity because there is no borrow/loan market.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8</a:t>
            </a:fld>
            <a:endParaRPr lang="en-US"/>
          </a:p>
        </p:txBody>
      </p:sp>
    </p:spTree>
    <p:extLst>
      <p:ext uri="{BB962C8B-B14F-4D97-AF65-F5344CB8AC3E}">
        <p14:creationId xmlns:p14="http://schemas.microsoft.com/office/powerpoint/2010/main" val="2189257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EURUSD</a:t>
            </a:r>
            <a:r>
              <a:rPr lang="en-US" baseline="0" dirty="0"/>
              <a:t> example: the owner of the forward contract is long 1 EUR of a zero coupon bond to T, which is worth the discount factor at time t, in EUR – that EUR value today needs to be multiplied by the spot FX rate to switch to a USD value today. The second term comes from being short K USD of a USD zero coupon bond to time T, which has value K * discount factor; the negative sign is because you’re short.</a:t>
            </a:r>
          </a:p>
          <a:p>
            <a:endParaRPr lang="en-US" baseline="0" dirty="0"/>
          </a:p>
          <a:p>
            <a:r>
              <a:rPr lang="en-US" baseline="0" dirty="0"/>
              <a:t>Often those zero coupon bonds can be traded explicitly, sometimes you need to replicate them with other interest rate instruments (interest rate swaps, interest rate futures contracts, </a:t>
            </a:r>
            <a:r>
              <a:rPr lang="en-US" baseline="0" dirty="0" err="1"/>
              <a:t>etc</a:t>
            </a:r>
            <a:r>
              <a:rPr lang="en-US" baseline="0" dirty="0"/>
              <a:t>). But they can definitely be traded and the arbitrage enforced between the FX forwards, FX spot, and two interest rate markets.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9</a:t>
            </a:fld>
            <a:endParaRPr lang="en-US"/>
          </a:p>
        </p:txBody>
      </p:sp>
    </p:spTree>
    <p:extLst>
      <p:ext uri="{BB962C8B-B14F-4D97-AF65-F5344CB8AC3E}">
        <p14:creationId xmlns:p14="http://schemas.microsoft.com/office/powerpoint/2010/main" val="2189257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FB4290-6522-4139-852E-05BD9E7F0D2E}" type="datetime1">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955F9-81EA-47C5-8059-9E5C2B437C70}" type="datetime1">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F607B-A47E-422C-9BEF-122CCDB7C526}" type="datetime1">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9/11/2019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D295D-4A77-4DEB-B04C-9F4282A8BC04}" type="datetime1">
              <a:rPr lang="en-US" smtClean="0"/>
              <a:pPr/>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B28685-4D0C-42D5-8013-B5904CD1FCBC}" type="datetime1">
              <a:rPr lang="en-US" smtClean="0"/>
              <a:pPr/>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9/11/2019</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9/11/2019</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4.e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6.e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9.emf"/><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1.emf"/><Relationship Id="rId4"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12.emf"/><Relationship Id="rId4" Type="http://schemas.openxmlformats.org/officeDocument/2006/relationships/oleObject" Target="../embeddings/oleObject1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2:</a:t>
            </a:r>
            <a:br>
              <a:rPr lang="en-US" dirty="0"/>
            </a:br>
            <a:r>
              <a:rPr lang="en-US" dirty="0"/>
              <a:t>Forward Markets</a:t>
            </a:r>
          </a:p>
        </p:txBody>
      </p:sp>
      <p:sp>
        <p:nvSpPr>
          <p:cNvPr id="3" name="Subtitle 2"/>
          <p:cNvSpPr>
            <a:spLocks noGrp="1"/>
          </p:cNvSpPr>
          <p:nvPr>
            <p:ph type="subTitle" idx="1"/>
          </p:nvPr>
        </p:nvSpPr>
        <p:spPr/>
        <p:txBody>
          <a:bodyPr/>
          <a:lstStyle/>
          <a:p>
            <a:r>
              <a:rPr lang="en-US" dirty="0"/>
              <a:t>Modeling and Marketing Making in Foreign Exchange</a:t>
            </a:r>
          </a:p>
        </p:txBody>
      </p:sp>
    </p:spTree>
    <p:extLst>
      <p:ext uri="{BB962C8B-B14F-4D97-AF65-F5344CB8AC3E}">
        <p14:creationId xmlns:p14="http://schemas.microsoft.com/office/powerpoint/2010/main" val="5701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Spot/Forward Arbitrage</a:t>
            </a:r>
          </a:p>
        </p:txBody>
      </p:sp>
      <p:sp>
        <p:nvSpPr>
          <p:cNvPr id="3" name="Content Placeholder 2"/>
          <p:cNvSpPr>
            <a:spLocks noGrp="1"/>
          </p:cNvSpPr>
          <p:nvPr>
            <p:ph idx="1"/>
          </p:nvPr>
        </p:nvSpPr>
        <p:spPr/>
        <p:txBody>
          <a:bodyPr/>
          <a:lstStyle/>
          <a:p>
            <a:r>
              <a:rPr lang="en-US" dirty="0"/>
              <a:t>Traders execute the arbitrage all day, every day</a:t>
            </a:r>
          </a:p>
          <a:p>
            <a:pPr lvl="1"/>
            <a:r>
              <a:rPr lang="en-US" dirty="0"/>
              <a:t>Mostly it’s FX forwards market makers executing the </a:t>
            </a:r>
            <a:r>
              <a:rPr lang="en-US" dirty="0" err="1"/>
              <a:t>arb</a:t>
            </a:r>
            <a:r>
              <a:rPr lang="en-US" dirty="0"/>
              <a:t> by deciding whether it’s more efficient to hedge with a forward directly, or hedge with spot and interest rate contracts</a:t>
            </a:r>
          </a:p>
          <a:p>
            <a:endParaRPr lang="en-US" dirty="0"/>
          </a:p>
          <a:p>
            <a:r>
              <a:rPr lang="en-US" dirty="0"/>
              <a:t>That arbitrage fixes the market forward price to the fair forward price</a:t>
            </a:r>
          </a:p>
        </p:txBody>
      </p:sp>
      <p:graphicFrame>
        <p:nvGraphicFramePr>
          <p:cNvPr id="4" name="Object 3"/>
          <p:cNvGraphicFramePr>
            <a:graphicFrameLocks noChangeAspect="1"/>
          </p:cNvGraphicFramePr>
          <p:nvPr>
            <p:extLst>
              <p:ext uri="{D42A27DB-BD31-4B8C-83A1-F6EECF244321}">
                <p14:modId xmlns:p14="http://schemas.microsoft.com/office/powerpoint/2010/main" val="3956141953"/>
              </p:ext>
            </p:extLst>
          </p:nvPr>
        </p:nvGraphicFramePr>
        <p:xfrm>
          <a:off x="1554163" y="4610100"/>
          <a:ext cx="5405437" cy="725488"/>
        </p:xfrm>
        <a:graphic>
          <a:graphicData uri="http://schemas.openxmlformats.org/presentationml/2006/ole">
            <mc:AlternateContent xmlns:mc="http://schemas.openxmlformats.org/markup-compatibility/2006">
              <mc:Choice xmlns:v="urn:schemas-microsoft-com:vml" Requires="v">
                <p:oleObj spid="_x0000_s3150" name="Equation" r:id="rId4" imgW="1701800" imgH="228600" progId="Equation.3">
                  <p:embed/>
                </p:oleObj>
              </mc:Choice>
              <mc:Fallback>
                <p:oleObj name="Equation" r:id="rId4" imgW="1701800" imgH="228600" progId="Equation.3">
                  <p:embed/>
                  <p:pic>
                    <p:nvPicPr>
                      <p:cNvPr id="0" name=""/>
                      <p:cNvPicPr/>
                      <p:nvPr/>
                    </p:nvPicPr>
                    <p:blipFill>
                      <a:blip r:embed="rId5"/>
                      <a:stretch>
                        <a:fillRect/>
                      </a:stretch>
                    </p:blipFill>
                    <p:spPr>
                      <a:xfrm>
                        <a:off x="1554163" y="4610100"/>
                        <a:ext cx="5405437" cy="725488"/>
                      </a:xfrm>
                      <a:prstGeom prst="rect">
                        <a:avLst/>
                      </a:prstGeom>
                    </p:spPr>
                  </p:pic>
                </p:oleObj>
              </mc:Fallback>
            </mc:AlternateContent>
          </a:graphicData>
        </a:graphic>
      </p:graphicFrame>
    </p:spTree>
    <p:extLst>
      <p:ext uri="{BB962C8B-B14F-4D97-AF65-F5344CB8AC3E}">
        <p14:creationId xmlns:p14="http://schemas.microsoft.com/office/powerpoint/2010/main" val="463009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Voice Trading</a:t>
            </a:r>
          </a:p>
        </p:txBody>
      </p:sp>
      <p:sp>
        <p:nvSpPr>
          <p:cNvPr id="3" name="Content Placeholder 2"/>
          <p:cNvSpPr>
            <a:spLocks noGrp="1"/>
          </p:cNvSpPr>
          <p:nvPr>
            <p:ph idx="1"/>
          </p:nvPr>
        </p:nvSpPr>
        <p:spPr/>
        <p:txBody>
          <a:bodyPr>
            <a:normAutofit/>
          </a:bodyPr>
          <a:lstStyle/>
          <a:p>
            <a:r>
              <a:rPr lang="en-US" dirty="0"/>
              <a:t>Same basic structure as we saw with the spot markets:</a:t>
            </a:r>
          </a:p>
          <a:p>
            <a:pPr lvl="1"/>
            <a:r>
              <a:rPr lang="en-US" dirty="0"/>
              <a:t>Clients: market takers who call dealers to get a price</a:t>
            </a:r>
          </a:p>
          <a:p>
            <a:pPr lvl="1"/>
            <a:r>
              <a:rPr lang="en-US" dirty="0"/>
              <a:t>Salespeople: take orders from clients and relay prices from traders</a:t>
            </a:r>
          </a:p>
          <a:p>
            <a:pPr lvl="1"/>
            <a:r>
              <a:rPr lang="en-US" dirty="0"/>
              <a:t>Traders: market makers who make prices to clients and manage the market risk they accrue by taking the other side of client trades</a:t>
            </a:r>
          </a:p>
          <a:p>
            <a:pPr lvl="1"/>
            <a:r>
              <a:rPr lang="en-US" dirty="0"/>
              <a:t>Inter-dealer market: where traders (at dealers) trade with each other to hedge</a:t>
            </a:r>
          </a:p>
          <a:p>
            <a:endParaRPr lang="en-US" dirty="0"/>
          </a:p>
          <a:p>
            <a:r>
              <a:rPr lang="en-US" dirty="0"/>
              <a:t>Pricing and risk management more complex than for spot because of the tenor dimension of a forward contract</a:t>
            </a:r>
          </a:p>
          <a:p>
            <a:pPr lvl="1"/>
            <a:r>
              <a:rPr lang="en-US" dirty="0"/>
              <a:t>Not every forward contract is fungible with every other</a:t>
            </a:r>
          </a:p>
        </p:txBody>
      </p:sp>
    </p:spTree>
    <p:extLst>
      <p:ext uri="{BB962C8B-B14F-4D97-AF65-F5344CB8AC3E}">
        <p14:creationId xmlns:p14="http://schemas.microsoft.com/office/powerpoint/2010/main" val="3321951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Voice Trading</a:t>
            </a:r>
          </a:p>
        </p:txBody>
      </p:sp>
      <p:sp>
        <p:nvSpPr>
          <p:cNvPr id="3" name="Content Placeholder 2"/>
          <p:cNvSpPr>
            <a:spLocks noGrp="1"/>
          </p:cNvSpPr>
          <p:nvPr>
            <p:ph idx="1"/>
          </p:nvPr>
        </p:nvSpPr>
        <p:spPr/>
        <p:txBody>
          <a:bodyPr>
            <a:normAutofit/>
          </a:bodyPr>
          <a:lstStyle/>
          <a:p>
            <a:r>
              <a:rPr lang="en-US" dirty="0"/>
              <a:t>The “forwards” traders are really FX swap traders</a:t>
            </a:r>
          </a:p>
          <a:p>
            <a:pPr lvl="1"/>
            <a:r>
              <a:rPr lang="en-US" dirty="0"/>
              <a:t>They trade outright forward </a:t>
            </a:r>
            <a:r>
              <a:rPr lang="en-US" dirty="0" err="1"/>
              <a:t>vs</a:t>
            </a:r>
            <a:r>
              <a:rPr lang="en-US" dirty="0"/>
              <a:t> spot as their product</a:t>
            </a:r>
          </a:p>
          <a:p>
            <a:pPr lvl="1"/>
            <a:r>
              <a:rPr lang="en-US" dirty="0"/>
              <a:t>Not much spot risk; really they are trading interest rates</a:t>
            </a:r>
          </a:p>
          <a:p>
            <a:endParaRPr lang="en-US" dirty="0"/>
          </a:p>
          <a:p>
            <a:r>
              <a:rPr lang="en-US" dirty="0"/>
              <a:t>Outright forward trade involves two different traders</a:t>
            </a:r>
          </a:p>
          <a:p>
            <a:pPr lvl="1"/>
            <a:r>
              <a:rPr lang="en-US" dirty="0"/>
              <a:t>Spot trader quotes the spot bid/ask</a:t>
            </a:r>
          </a:p>
          <a:p>
            <a:pPr lvl="1"/>
            <a:r>
              <a:rPr lang="en-US" dirty="0"/>
              <a:t>Forwards trader quotes the bid/ask on “forward points”</a:t>
            </a:r>
          </a:p>
          <a:p>
            <a:pPr lvl="1"/>
            <a:r>
              <a:rPr lang="en-US" dirty="0"/>
              <a:t>Client is shown an aggregated bid/ask by sales, and trade is broken into two pieces for risk management</a:t>
            </a:r>
          </a:p>
          <a:p>
            <a:endParaRPr lang="en-US" dirty="0"/>
          </a:p>
          <a:p>
            <a:r>
              <a:rPr lang="en-US" dirty="0"/>
              <a:t>FX swap trade involves just the forwards trader</a:t>
            </a:r>
          </a:p>
        </p:txBody>
      </p:sp>
    </p:spTree>
    <p:extLst>
      <p:ext uri="{BB962C8B-B14F-4D97-AF65-F5344CB8AC3E}">
        <p14:creationId xmlns:p14="http://schemas.microsoft.com/office/powerpoint/2010/main" val="300894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Voice Trading Example</a:t>
            </a:r>
          </a:p>
        </p:txBody>
      </p:sp>
      <p:sp>
        <p:nvSpPr>
          <p:cNvPr id="3" name="Content Placeholder 2"/>
          <p:cNvSpPr>
            <a:spLocks noGrp="1"/>
          </p:cNvSpPr>
          <p:nvPr>
            <p:ph idx="1"/>
          </p:nvPr>
        </p:nvSpPr>
        <p:spPr/>
        <p:txBody>
          <a:bodyPr>
            <a:normAutofit lnSpcReduction="10000"/>
          </a:bodyPr>
          <a:lstStyle/>
          <a:p>
            <a:r>
              <a:rPr lang="en-US" dirty="0"/>
              <a:t>Hedge fund ABC wants to buy 10M EUR </a:t>
            </a:r>
            <a:r>
              <a:rPr lang="en-US" dirty="0" err="1"/>
              <a:t>vs</a:t>
            </a:r>
            <a:r>
              <a:rPr lang="en-US" dirty="0"/>
              <a:t> USD for 1y settlement</a:t>
            </a:r>
          </a:p>
          <a:p>
            <a:endParaRPr lang="en-US" dirty="0"/>
          </a:p>
          <a:p>
            <a:r>
              <a:rPr lang="en-US" dirty="0"/>
              <a:t>ABC trader calls Dealer A</a:t>
            </a:r>
          </a:p>
          <a:p>
            <a:pPr lvl="1"/>
            <a:r>
              <a:rPr lang="en-US" dirty="0"/>
              <a:t>Talks on the phone to salesperson, and asks him for A’s outright 2-way market on 10M EUR in 1y settlement</a:t>
            </a:r>
          </a:p>
          <a:p>
            <a:pPr lvl="1"/>
            <a:r>
              <a:rPr lang="en-US" dirty="0"/>
              <a:t>Salesperson stands up and yells at the EURUSD spot trader and asks for the 2-way market on 10M EUR for hedge fund ABC</a:t>
            </a:r>
          </a:p>
          <a:p>
            <a:pPr lvl="1"/>
            <a:r>
              <a:rPr lang="en-US" dirty="0"/>
              <a:t>Salespeople yells at the EURUSD forwards trader for their two-say on the 1y swap on 10M EUR for hedge fund ABC</a:t>
            </a:r>
          </a:p>
          <a:p>
            <a:pPr lvl="1"/>
            <a:r>
              <a:rPr lang="en-US" dirty="0"/>
              <a:t>Traders make their prices and sales aggregates for the client</a:t>
            </a:r>
          </a:p>
          <a:p>
            <a:endParaRPr lang="en-US" dirty="0"/>
          </a:p>
          <a:p>
            <a:r>
              <a:rPr lang="en-US" dirty="0"/>
              <a:t>ABC trader calls Dealers B and C and checks the pricing and deals on the lowest offer price across the dealers</a:t>
            </a:r>
          </a:p>
        </p:txBody>
      </p:sp>
    </p:spTree>
    <p:extLst>
      <p:ext uri="{BB962C8B-B14F-4D97-AF65-F5344CB8AC3E}">
        <p14:creationId xmlns:p14="http://schemas.microsoft.com/office/powerpoint/2010/main" val="408013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Voice Market Making</a:t>
            </a:r>
          </a:p>
        </p:txBody>
      </p:sp>
      <p:sp>
        <p:nvSpPr>
          <p:cNvPr id="3" name="Content Placeholder 2"/>
          <p:cNvSpPr>
            <a:spLocks noGrp="1"/>
          </p:cNvSpPr>
          <p:nvPr>
            <p:ph idx="1"/>
          </p:nvPr>
        </p:nvSpPr>
        <p:spPr/>
        <p:txBody>
          <a:bodyPr>
            <a:normAutofit/>
          </a:bodyPr>
          <a:lstStyle/>
          <a:p>
            <a:r>
              <a:rPr lang="en-US" dirty="0"/>
              <a:t>Same basic inputs for price-making as with spot trading</a:t>
            </a:r>
          </a:p>
          <a:p>
            <a:endParaRPr lang="en-US" dirty="0"/>
          </a:p>
          <a:p>
            <a:r>
              <a:rPr lang="en-US" dirty="0"/>
              <a:t>Inter-dealer market</a:t>
            </a:r>
          </a:p>
          <a:p>
            <a:pPr lvl="1"/>
            <a:r>
              <a:rPr lang="en-US" dirty="0"/>
              <a:t>Market where a dealer can hedge (if desired)</a:t>
            </a:r>
          </a:p>
          <a:p>
            <a:pPr lvl="2"/>
            <a:r>
              <a:rPr lang="en-US" dirty="0"/>
              <a:t>Dealing here is by voice as well, via brokers or “direct”</a:t>
            </a:r>
          </a:p>
          <a:p>
            <a:r>
              <a:rPr lang="en-US" dirty="0"/>
              <a:t>Current risk position</a:t>
            </a:r>
          </a:p>
          <a:p>
            <a:pPr lvl="1"/>
            <a:r>
              <a:rPr lang="en-US" dirty="0"/>
              <a:t>Already long, bias down prices; already short, bias up</a:t>
            </a:r>
          </a:p>
          <a:p>
            <a:r>
              <a:rPr lang="en-US" dirty="0"/>
              <a:t>Market views</a:t>
            </a:r>
          </a:p>
          <a:p>
            <a:pPr lvl="1"/>
            <a:r>
              <a:rPr lang="en-US" dirty="0"/>
              <a:t>Dealer wants to take risk one way or the other?</a:t>
            </a:r>
          </a:p>
          <a:p>
            <a:r>
              <a:rPr lang="en-US" dirty="0"/>
              <a:t>Client behavior</a:t>
            </a:r>
          </a:p>
          <a:p>
            <a:pPr lvl="1"/>
            <a:r>
              <a:rPr lang="en-US" dirty="0"/>
              <a:t>Does the client typically buy </a:t>
            </a:r>
            <a:r>
              <a:rPr lang="en-US" dirty="0" err="1"/>
              <a:t>vs</a:t>
            </a:r>
            <a:r>
              <a:rPr lang="en-US" dirty="0"/>
              <a:t> sell? Is the client typically right about market direction? </a:t>
            </a:r>
          </a:p>
        </p:txBody>
      </p:sp>
    </p:spTree>
    <p:extLst>
      <p:ext uri="{BB962C8B-B14F-4D97-AF65-F5344CB8AC3E}">
        <p14:creationId xmlns:p14="http://schemas.microsoft.com/office/powerpoint/2010/main" val="1006660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Forwards Portfolio Risk</a:t>
            </a:r>
          </a:p>
        </p:txBody>
      </p:sp>
      <p:sp>
        <p:nvSpPr>
          <p:cNvPr id="3" name="Content Placeholder 2"/>
          <p:cNvSpPr>
            <a:spLocks noGrp="1"/>
          </p:cNvSpPr>
          <p:nvPr>
            <p:ph idx="1"/>
          </p:nvPr>
        </p:nvSpPr>
        <p:spPr/>
        <p:txBody>
          <a:bodyPr/>
          <a:lstStyle/>
          <a:p>
            <a:r>
              <a:rPr lang="en-US" dirty="0"/>
              <a:t>An FX forwards portfolio might contain forwards settling on many different dates</a:t>
            </a:r>
          </a:p>
          <a:p>
            <a:r>
              <a:rPr lang="en-US" dirty="0"/>
              <a:t>Usually represent risk to benchmark dates only, since those are the easiest points to trade in the inter-dealer market on the hedge</a:t>
            </a:r>
          </a:p>
          <a:p>
            <a:endParaRPr lang="en-US" dirty="0"/>
          </a:p>
          <a:p>
            <a:r>
              <a:rPr lang="en-US" dirty="0"/>
              <a:t>What is the risk to?</a:t>
            </a:r>
          </a:p>
          <a:p>
            <a:pPr lvl="1"/>
            <a:r>
              <a:rPr lang="en-US" dirty="0"/>
              <a:t>Forward points: the difference between all-in forward prices and the spot price</a:t>
            </a:r>
          </a:p>
          <a:p>
            <a:pPr lvl="1"/>
            <a:r>
              <a:rPr lang="en-US" dirty="0"/>
              <a:t>Or equivalently, non-USD interest rates, but risk displayed in notional of FX swap equivalents</a:t>
            </a:r>
          </a:p>
          <a:p>
            <a:pPr lvl="1"/>
            <a:r>
              <a:rPr lang="en-US" dirty="0"/>
              <a:t>Forwards traders also always monitor delta (risk to spot) but hedge that with their friends on the spot desk</a:t>
            </a:r>
          </a:p>
        </p:txBody>
      </p:sp>
    </p:spTree>
    <p:extLst>
      <p:ext uri="{BB962C8B-B14F-4D97-AF65-F5344CB8AC3E}">
        <p14:creationId xmlns:p14="http://schemas.microsoft.com/office/powerpoint/2010/main" val="1200803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Forwards Portfolio Risk</a:t>
            </a:r>
          </a:p>
        </p:txBody>
      </p:sp>
      <p:sp>
        <p:nvSpPr>
          <p:cNvPr id="3" name="Content Placeholder 2"/>
          <p:cNvSpPr>
            <a:spLocks noGrp="1"/>
          </p:cNvSpPr>
          <p:nvPr>
            <p:ph idx="1"/>
          </p:nvPr>
        </p:nvSpPr>
        <p:spPr/>
        <p:txBody>
          <a:bodyPr>
            <a:normAutofit lnSpcReduction="10000"/>
          </a:bodyPr>
          <a:lstStyle/>
          <a:p>
            <a:r>
              <a:rPr lang="en-US" dirty="0"/>
              <a:t>What are the benchmark settlement dates?</a:t>
            </a:r>
          </a:p>
          <a:p>
            <a:pPr lvl="1"/>
            <a:r>
              <a:rPr lang="en-US" dirty="0"/>
              <a:t>1w, 2w, 1m, 2m, 3m, 6m, 9m, 1y, 2y; maybe 3y, 4y, 5y</a:t>
            </a:r>
          </a:p>
          <a:p>
            <a:pPr lvl="1"/>
            <a:endParaRPr lang="en-US" dirty="0"/>
          </a:p>
          <a:p>
            <a:r>
              <a:rPr lang="en-US" dirty="0"/>
              <a:t>Also some short-dated forward tenors with unusual conventions</a:t>
            </a:r>
          </a:p>
          <a:p>
            <a:pPr lvl="1"/>
            <a:r>
              <a:rPr lang="en-US" dirty="0"/>
              <a:t>t/n: “tom/next”, the points from 1d before the spot date (ie, tomorrow) to spot (ie, the next date)</a:t>
            </a:r>
          </a:p>
          <a:p>
            <a:pPr lvl="2"/>
            <a:r>
              <a:rPr lang="en-US" dirty="0"/>
              <a:t>t/n points = spot price – forward price for 1d settlement</a:t>
            </a:r>
          </a:p>
          <a:p>
            <a:pPr lvl="1"/>
            <a:r>
              <a:rPr lang="en-US" dirty="0"/>
              <a:t>o/n: “overnight”, the points from today to tomorrow</a:t>
            </a:r>
          </a:p>
          <a:p>
            <a:pPr lvl="2"/>
            <a:r>
              <a:rPr lang="en-US" dirty="0"/>
              <a:t>o/n points = forward price for 1d settlement – forward point for 0d settlement</a:t>
            </a:r>
          </a:p>
          <a:p>
            <a:pPr lvl="1"/>
            <a:r>
              <a:rPr lang="en-US" dirty="0"/>
              <a:t>A lot of trading happens here for “rolls”</a:t>
            </a:r>
          </a:p>
          <a:p>
            <a:pPr lvl="2"/>
            <a:r>
              <a:rPr lang="en-US" dirty="0"/>
              <a:t>Trades to move ahead the settlement date of a forward about to settle</a:t>
            </a:r>
          </a:p>
        </p:txBody>
      </p:sp>
    </p:spTree>
    <p:extLst>
      <p:ext uri="{BB962C8B-B14F-4D97-AF65-F5344CB8AC3E}">
        <p14:creationId xmlns:p14="http://schemas.microsoft.com/office/powerpoint/2010/main" val="3956713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Forwards Portfolio Risk</a:t>
            </a:r>
          </a:p>
        </p:txBody>
      </p:sp>
      <p:sp>
        <p:nvSpPr>
          <p:cNvPr id="3" name="Content Placeholder 2"/>
          <p:cNvSpPr>
            <a:spLocks noGrp="1"/>
          </p:cNvSpPr>
          <p:nvPr>
            <p:ph idx="1"/>
          </p:nvPr>
        </p:nvSpPr>
        <p:spPr>
          <a:xfrm>
            <a:off x="457200" y="1600200"/>
            <a:ext cx="7620000" cy="2309904"/>
          </a:xfrm>
        </p:spPr>
        <p:txBody>
          <a:bodyPr>
            <a:normAutofit/>
          </a:bodyPr>
          <a:lstStyle/>
          <a:p>
            <a:r>
              <a:rPr lang="en-US" dirty="0"/>
              <a:t>Need a way to define “bucketed” interest rate risk that sensibly aggregates risk for every possible settlement date into the (much smaller) set of benchmark dates</a:t>
            </a:r>
          </a:p>
          <a:p>
            <a:endParaRPr lang="en-US" dirty="0"/>
          </a:p>
          <a:p>
            <a:r>
              <a:rPr lang="en-US" dirty="0"/>
              <a:t>Lots of ways to define this but the most common is the “triangle shock”, shown below for time </a:t>
            </a:r>
            <a:r>
              <a:rPr lang="en-US" dirty="0" err="1"/>
              <a:t>t</a:t>
            </a:r>
            <a:r>
              <a:rPr lang="en-US" baseline="-25000" dirty="0" err="1"/>
              <a:t>i</a:t>
            </a:r>
            <a:endParaRPr lang="en-US" dirty="0"/>
          </a:p>
        </p:txBody>
      </p:sp>
      <p:cxnSp>
        <p:nvCxnSpPr>
          <p:cNvPr id="7" name="Straight Arrow Connector 6"/>
          <p:cNvCxnSpPr/>
          <p:nvPr/>
        </p:nvCxnSpPr>
        <p:spPr>
          <a:xfrm flipV="1">
            <a:off x="457200" y="5636789"/>
            <a:ext cx="7486354" cy="2227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738001" y="5659068"/>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570885" y="5970986"/>
            <a:ext cx="523628" cy="369332"/>
          </a:xfrm>
          <a:prstGeom prst="rect">
            <a:avLst/>
          </a:prstGeom>
          <a:noFill/>
        </p:spPr>
        <p:txBody>
          <a:bodyPr wrap="square" rtlCol="0">
            <a:spAutoFit/>
          </a:bodyPr>
          <a:lstStyle/>
          <a:p>
            <a:r>
              <a:rPr lang="en-US" dirty="0"/>
              <a:t>t</a:t>
            </a:r>
            <a:r>
              <a:rPr lang="en-US" baseline="-25000" dirty="0"/>
              <a:t>i-2</a:t>
            </a:r>
            <a:endParaRPr lang="en-US" dirty="0"/>
          </a:p>
        </p:txBody>
      </p:sp>
      <p:cxnSp>
        <p:nvCxnSpPr>
          <p:cNvPr id="15" name="Straight Connector 14"/>
          <p:cNvCxnSpPr/>
          <p:nvPr/>
        </p:nvCxnSpPr>
        <p:spPr>
          <a:xfrm flipH="1">
            <a:off x="2725978" y="5659068"/>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558862" y="5970986"/>
            <a:ext cx="523628" cy="369332"/>
          </a:xfrm>
          <a:prstGeom prst="rect">
            <a:avLst/>
          </a:prstGeom>
          <a:noFill/>
        </p:spPr>
        <p:txBody>
          <a:bodyPr wrap="square" rtlCol="0">
            <a:spAutoFit/>
          </a:bodyPr>
          <a:lstStyle/>
          <a:p>
            <a:r>
              <a:rPr lang="en-US" dirty="0"/>
              <a:t>t</a:t>
            </a:r>
            <a:r>
              <a:rPr lang="en-US" baseline="-25000" dirty="0"/>
              <a:t>i-1</a:t>
            </a:r>
            <a:endParaRPr lang="en-US" dirty="0"/>
          </a:p>
        </p:txBody>
      </p:sp>
      <p:cxnSp>
        <p:nvCxnSpPr>
          <p:cNvPr id="17" name="Straight Connector 16"/>
          <p:cNvCxnSpPr/>
          <p:nvPr/>
        </p:nvCxnSpPr>
        <p:spPr>
          <a:xfrm flipH="1">
            <a:off x="3628401" y="5655510"/>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461285" y="5967428"/>
            <a:ext cx="523628" cy="369332"/>
          </a:xfrm>
          <a:prstGeom prst="rect">
            <a:avLst/>
          </a:prstGeom>
          <a:noFill/>
        </p:spPr>
        <p:txBody>
          <a:bodyPr wrap="square" rtlCol="0">
            <a:spAutoFit/>
          </a:bodyPr>
          <a:lstStyle/>
          <a:p>
            <a:r>
              <a:rPr lang="en-US" dirty="0" err="1"/>
              <a:t>t</a:t>
            </a:r>
            <a:r>
              <a:rPr lang="en-US" baseline="-25000" dirty="0" err="1"/>
              <a:t>i</a:t>
            </a:r>
            <a:endParaRPr lang="en-US" dirty="0"/>
          </a:p>
        </p:txBody>
      </p:sp>
      <p:cxnSp>
        <p:nvCxnSpPr>
          <p:cNvPr id="19" name="Straight Connector 18"/>
          <p:cNvCxnSpPr/>
          <p:nvPr/>
        </p:nvCxnSpPr>
        <p:spPr>
          <a:xfrm flipH="1">
            <a:off x="4853915" y="5644371"/>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86799" y="5956289"/>
            <a:ext cx="523628" cy="369332"/>
          </a:xfrm>
          <a:prstGeom prst="rect">
            <a:avLst/>
          </a:prstGeom>
          <a:noFill/>
        </p:spPr>
        <p:txBody>
          <a:bodyPr wrap="square" rtlCol="0">
            <a:spAutoFit/>
          </a:bodyPr>
          <a:lstStyle/>
          <a:p>
            <a:r>
              <a:rPr lang="en-US" dirty="0"/>
              <a:t>t</a:t>
            </a:r>
            <a:r>
              <a:rPr lang="en-US" baseline="-25000" dirty="0"/>
              <a:t>i+1</a:t>
            </a:r>
            <a:endParaRPr lang="en-US" dirty="0"/>
          </a:p>
        </p:txBody>
      </p:sp>
      <p:cxnSp>
        <p:nvCxnSpPr>
          <p:cNvPr id="21" name="Straight Connector 20"/>
          <p:cNvCxnSpPr/>
          <p:nvPr/>
        </p:nvCxnSpPr>
        <p:spPr>
          <a:xfrm flipH="1">
            <a:off x="6268823" y="5636789"/>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101707" y="5948707"/>
            <a:ext cx="523628" cy="369332"/>
          </a:xfrm>
          <a:prstGeom prst="rect">
            <a:avLst/>
          </a:prstGeom>
          <a:noFill/>
        </p:spPr>
        <p:txBody>
          <a:bodyPr wrap="square" rtlCol="0">
            <a:spAutoFit/>
          </a:bodyPr>
          <a:lstStyle/>
          <a:p>
            <a:r>
              <a:rPr lang="en-US" dirty="0"/>
              <a:t>t</a:t>
            </a:r>
            <a:r>
              <a:rPr lang="en-US" baseline="-25000" dirty="0"/>
              <a:t>i+2</a:t>
            </a:r>
            <a:endParaRPr lang="en-US" dirty="0"/>
          </a:p>
        </p:txBody>
      </p:sp>
      <p:cxnSp>
        <p:nvCxnSpPr>
          <p:cNvPr id="24" name="Straight Arrow Connector 23"/>
          <p:cNvCxnSpPr/>
          <p:nvPr/>
        </p:nvCxnSpPr>
        <p:spPr>
          <a:xfrm flipV="1">
            <a:off x="1058398" y="4266581"/>
            <a:ext cx="0" cy="168212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57200" y="3897249"/>
            <a:ext cx="1216536" cy="369332"/>
          </a:xfrm>
          <a:prstGeom prst="rect">
            <a:avLst/>
          </a:prstGeom>
          <a:noFill/>
        </p:spPr>
        <p:txBody>
          <a:bodyPr wrap="none" rtlCol="0">
            <a:spAutoFit/>
          </a:bodyPr>
          <a:lstStyle/>
          <a:p>
            <a:r>
              <a:rPr lang="en-US" dirty="0"/>
              <a:t>Rate Shock</a:t>
            </a:r>
          </a:p>
        </p:txBody>
      </p:sp>
      <p:cxnSp>
        <p:nvCxnSpPr>
          <p:cNvPr id="27" name="Straight Connector 26"/>
          <p:cNvCxnSpPr/>
          <p:nvPr/>
        </p:nvCxnSpPr>
        <p:spPr>
          <a:xfrm>
            <a:off x="690744" y="4634198"/>
            <a:ext cx="367654" cy="0"/>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78256" y="4311032"/>
            <a:ext cx="779873" cy="646331"/>
          </a:xfrm>
          <a:prstGeom prst="rect">
            <a:avLst/>
          </a:prstGeom>
          <a:noFill/>
        </p:spPr>
        <p:txBody>
          <a:bodyPr wrap="square" rtlCol="0">
            <a:spAutoFit/>
          </a:bodyPr>
          <a:lstStyle/>
          <a:p>
            <a:r>
              <a:rPr lang="en-US" dirty="0"/>
              <a:t>Max Shock</a:t>
            </a:r>
          </a:p>
        </p:txBody>
      </p:sp>
      <p:cxnSp>
        <p:nvCxnSpPr>
          <p:cNvPr id="31" name="Straight Connector 30"/>
          <p:cNvCxnSpPr/>
          <p:nvPr/>
        </p:nvCxnSpPr>
        <p:spPr>
          <a:xfrm flipV="1">
            <a:off x="2725978" y="4634198"/>
            <a:ext cx="902423" cy="1010173"/>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628402" y="4634198"/>
            <a:ext cx="1225514" cy="1010173"/>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6948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Forwards Portfolio Risk</a:t>
            </a:r>
          </a:p>
        </p:txBody>
      </p:sp>
      <p:sp>
        <p:nvSpPr>
          <p:cNvPr id="3" name="Content Placeholder 2"/>
          <p:cNvSpPr>
            <a:spLocks noGrp="1"/>
          </p:cNvSpPr>
          <p:nvPr>
            <p:ph idx="1"/>
          </p:nvPr>
        </p:nvSpPr>
        <p:spPr>
          <a:xfrm>
            <a:off x="457200" y="1600200"/>
            <a:ext cx="7620000" cy="549800"/>
          </a:xfrm>
        </p:spPr>
        <p:txBody>
          <a:bodyPr>
            <a:normAutofit/>
          </a:bodyPr>
          <a:lstStyle/>
          <a:p>
            <a:r>
              <a:rPr lang="en-US" dirty="0"/>
              <a:t>At the edges the shock is not triangular; it goes flat</a:t>
            </a:r>
          </a:p>
        </p:txBody>
      </p:sp>
      <p:cxnSp>
        <p:nvCxnSpPr>
          <p:cNvPr id="7" name="Straight Arrow Connector 6"/>
          <p:cNvCxnSpPr/>
          <p:nvPr/>
        </p:nvCxnSpPr>
        <p:spPr>
          <a:xfrm flipV="1">
            <a:off x="457200" y="5636789"/>
            <a:ext cx="7486354" cy="2227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2725978" y="5659068"/>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558862" y="5970986"/>
            <a:ext cx="523628" cy="369332"/>
          </a:xfrm>
          <a:prstGeom prst="rect">
            <a:avLst/>
          </a:prstGeom>
          <a:noFill/>
        </p:spPr>
        <p:txBody>
          <a:bodyPr wrap="square" rtlCol="0">
            <a:spAutoFit/>
          </a:bodyPr>
          <a:lstStyle/>
          <a:p>
            <a:r>
              <a:rPr lang="en-US" dirty="0"/>
              <a:t>t</a:t>
            </a:r>
            <a:r>
              <a:rPr lang="en-US" baseline="-25000" dirty="0"/>
              <a:t>1</a:t>
            </a:r>
            <a:endParaRPr lang="en-US" dirty="0"/>
          </a:p>
        </p:txBody>
      </p:sp>
      <p:cxnSp>
        <p:nvCxnSpPr>
          <p:cNvPr id="17" name="Straight Connector 16"/>
          <p:cNvCxnSpPr/>
          <p:nvPr/>
        </p:nvCxnSpPr>
        <p:spPr>
          <a:xfrm flipH="1">
            <a:off x="3628401" y="5655510"/>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461285" y="5967428"/>
            <a:ext cx="523628" cy="369332"/>
          </a:xfrm>
          <a:prstGeom prst="rect">
            <a:avLst/>
          </a:prstGeom>
          <a:noFill/>
        </p:spPr>
        <p:txBody>
          <a:bodyPr wrap="square" rtlCol="0">
            <a:spAutoFit/>
          </a:bodyPr>
          <a:lstStyle/>
          <a:p>
            <a:r>
              <a:rPr lang="en-US" dirty="0"/>
              <a:t>t</a:t>
            </a:r>
            <a:r>
              <a:rPr lang="en-US" baseline="-25000" dirty="0"/>
              <a:t>2</a:t>
            </a:r>
            <a:endParaRPr lang="en-US" dirty="0"/>
          </a:p>
        </p:txBody>
      </p:sp>
      <p:cxnSp>
        <p:nvCxnSpPr>
          <p:cNvPr id="19" name="Straight Connector 18"/>
          <p:cNvCxnSpPr/>
          <p:nvPr/>
        </p:nvCxnSpPr>
        <p:spPr>
          <a:xfrm flipH="1">
            <a:off x="4853915" y="5644371"/>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86799" y="5956289"/>
            <a:ext cx="523628" cy="369332"/>
          </a:xfrm>
          <a:prstGeom prst="rect">
            <a:avLst/>
          </a:prstGeom>
          <a:noFill/>
        </p:spPr>
        <p:txBody>
          <a:bodyPr wrap="square" rtlCol="0">
            <a:spAutoFit/>
          </a:bodyPr>
          <a:lstStyle/>
          <a:p>
            <a:r>
              <a:rPr lang="en-US" dirty="0"/>
              <a:t>t</a:t>
            </a:r>
            <a:r>
              <a:rPr lang="en-US" baseline="-25000" dirty="0"/>
              <a:t>2</a:t>
            </a:r>
            <a:endParaRPr lang="en-US" dirty="0"/>
          </a:p>
        </p:txBody>
      </p:sp>
      <p:cxnSp>
        <p:nvCxnSpPr>
          <p:cNvPr id="21" name="Straight Connector 20"/>
          <p:cNvCxnSpPr/>
          <p:nvPr/>
        </p:nvCxnSpPr>
        <p:spPr>
          <a:xfrm flipH="1">
            <a:off x="6268823" y="5636789"/>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101707" y="5948707"/>
            <a:ext cx="523628" cy="369332"/>
          </a:xfrm>
          <a:prstGeom prst="rect">
            <a:avLst/>
          </a:prstGeom>
          <a:noFill/>
        </p:spPr>
        <p:txBody>
          <a:bodyPr wrap="square" rtlCol="0">
            <a:spAutoFit/>
          </a:bodyPr>
          <a:lstStyle/>
          <a:p>
            <a:r>
              <a:rPr lang="en-US" dirty="0"/>
              <a:t>t</a:t>
            </a:r>
            <a:r>
              <a:rPr lang="en-US" baseline="-25000" dirty="0"/>
              <a:t>4</a:t>
            </a:r>
            <a:endParaRPr lang="en-US" dirty="0"/>
          </a:p>
        </p:txBody>
      </p:sp>
      <p:cxnSp>
        <p:nvCxnSpPr>
          <p:cNvPr id="24" name="Straight Arrow Connector 23"/>
          <p:cNvCxnSpPr/>
          <p:nvPr/>
        </p:nvCxnSpPr>
        <p:spPr>
          <a:xfrm flipV="1">
            <a:off x="1058398" y="4266581"/>
            <a:ext cx="0" cy="168212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90744" y="4634198"/>
            <a:ext cx="367654" cy="0"/>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78256" y="4311032"/>
            <a:ext cx="779873" cy="646331"/>
          </a:xfrm>
          <a:prstGeom prst="rect">
            <a:avLst/>
          </a:prstGeom>
          <a:noFill/>
        </p:spPr>
        <p:txBody>
          <a:bodyPr wrap="square" rtlCol="0">
            <a:spAutoFit/>
          </a:bodyPr>
          <a:lstStyle/>
          <a:p>
            <a:r>
              <a:rPr lang="en-US" dirty="0"/>
              <a:t>Max Shock</a:t>
            </a:r>
          </a:p>
        </p:txBody>
      </p:sp>
      <p:cxnSp>
        <p:nvCxnSpPr>
          <p:cNvPr id="31" name="Straight Connector 30"/>
          <p:cNvCxnSpPr/>
          <p:nvPr/>
        </p:nvCxnSpPr>
        <p:spPr>
          <a:xfrm>
            <a:off x="1058398" y="4634198"/>
            <a:ext cx="166758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725978" y="4634198"/>
            <a:ext cx="902423" cy="1021312"/>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457201" y="3555487"/>
            <a:ext cx="7486354" cy="2227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2725979" y="3577766"/>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558863" y="3889684"/>
            <a:ext cx="523628" cy="369332"/>
          </a:xfrm>
          <a:prstGeom prst="rect">
            <a:avLst/>
          </a:prstGeom>
          <a:noFill/>
        </p:spPr>
        <p:txBody>
          <a:bodyPr wrap="square" rtlCol="0">
            <a:spAutoFit/>
          </a:bodyPr>
          <a:lstStyle/>
          <a:p>
            <a:r>
              <a:rPr lang="en-US" dirty="0"/>
              <a:t>t</a:t>
            </a:r>
            <a:r>
              <a:rPr lang="en-US" baseline="-25000" dirty="0"/>
              <a:t>N-3</a:t>
            </a:r>
            <a:endParaRPr lang="en-US" dirty="0"/>
          </a:p>
        </p:txBody>
      </p:sp>
      <p:cxnSp>
        <p:nvCxnSpPr>
          <p:cNvPr id="30" name="Straight Connector 29"/>
          <p:cNvCxnSpPr/>
          <p:nvPr/>
        </p:nvCxnSpPr>
        <p:spPr>
          <a:xfrm flipH="1">
            <a:off x="3628402" y="3574208"/>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461286" y="3886126"/>
            <a:ext cx="523628" cy="369332"/>
          </a:xfrm>
          <a:prstGeom prst="rect">
            <a:avLst/>
          </a:prstGeom>
          <a:noFill/>
        </p:spPr>
        <p:txBody>
          <a:bodyPr wrap="square" rtlCol="0">
            <a:spAutoFit/>
          </a:bodyPr>
          <a:lstStyle/>
          <a:p>
            <a:r>
              <a:rPr lang="en-US" dirty="0"/>
              <a:t>t</a:t>
            </a:r>
            <a:r>
              <a:rPr lang="en-US" baseline="-25000" dirty="0"/>
              <a:t>N-2</a:t>
            </a:r>
            <a:endParaRPr lang="en-US" dirty="0"/>
          </a:p>
        </p:txBody>
      </p:sp>
      <p:cxnSp>
        <p:nvCxnSpPr>
          <p:cNvPr id="34" name="Straight Connector 33"/>
          <p:cNvCxnSpPr/>
          <p:nvPr/>
        </p:nvCxnSpPr>
        <p:spPr>
          <a:xfrm flipH="1">
            <a:off x="4853916" y="3563069"/>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686800" y="3874987"/>
            <a:ext cx="523628" cy="369332"/>
          </a:xfrm>
          <a:prstGeom prst="rect">
            <a:avLst/>
          </a:prstGeom>
          <a:noFill/>
        </p:spPr>
        <p:txBody>
          <a:bodyPr wrap="square" rtlCol="0">
            <a:spAutoFit/>
          </a:bodyPr>
          <a:lstStyle/>
          <a:p>
            <a:r>
              <a:rPr lang="en-US" dirty="0"/>
              <a:t>t</a:t>
            </a:r>
            <a:r>
              <a:rPr lang="en-US" baseline="-25000" dirty="0"/>
              <a:t>N-1</a:t>
            </a:r>
            <a:endParaRPr lang="en-US" dirty="0"/>
          </a:p>
        </p:txBody>
      </p:sp>
      <p:cxnSp>
        <p:nvCxnSpPr>
          <p:cNvPr id="36" name="Straight Connector 35"/>
          <p:cNvCxnSpPr/>
          <p:nvPr/>
        </p:nvCxnSpPr>
        <p:spPr>
          <a:xfrm flipH="1">
            <a:off x="6268822" y="3555487"/>
            <a:ext cx="1" cy="311918"/>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6101706" y="3867405"/>
            <a:ext cx="523628" cy="369332"/>
          </a:xfrm>
          <a:prstGeom prst="rect">
            <a:avLst/>
          </a:prstGeom>
          <a:noFill/>
        </p:spPr>
        <p:txBody>
          <a:bodyPr wrap="square" rtlCol="0">
            <a:spAutoFit/>
          </a:bodyPr>
          <a:lstStyle/>
          <a:p>
            <a:r>
              <a:rPr lang="en-US" dirty="0" err="1"/>
              <a:t>t</a:t>
            </a:r>
            <a:r>
              <a:rPr lang="en-US" baseline="-25000" dirty="0" err="1"/>
              <a:t>N</a:t>
            </a:r>
            <a:endParaRPr lang="en-US" dirty="0"/>
          </a:p>
        </p:txBody>
      </p:sp>
      <p:cxnSp>
        <p:nvCxnSpPr>
          <p:cNvPr id="38" name="Straight Arrow Connector 37"/>
          <p:cNvCxnSpPr/>
          <p:nvPr/>
        </p:nvCxnSpPr>
        <p:spPr>
          <a:xfrm flipV="1">
            <a:off x="1058399" y="2185279"/>
            <a:ext cx="0" cy="168212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690745" y="2552896"/>
            <a:ext cx="367654" cy="0"/>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78257" y="2229730"/>
            <a:ext cx="779873" cy="646331"/>
          </a:xfrm>
          <a:prstGeom prst="rect">
            <a:avLst/>
          </a:prstGeom>
          <a:noFill/>
        </p:spPr>
        <p:txBody>
          <a:bodyPr wrap="square" rtlCol="0">
            <a:spAutoFit/>
          </a:bodyPr>
          <a:lstStyle/>
          <a:p>
            <a:r>
              <a:rPr lang="en-US" dirty="0"/>
              <a:t>Max Shock</a:t>
            </a:r>
          </a:p>
        </p:txBody>
      </p:sp>
      <p:cxnSp>
        <p:nvCxnSpPr>
          <p:cNvPr id="41" name="Straight Connector 40"/>
          <p:cNvCxnSpPr/>
          <p:nvPr/>
        </p:nvCxnSpPr>
        <p:spPr>
          <a:xfrm flipV="1">
            <a:off x="4853915" y="2552897"/>
            <a:ext cx="1414907" cy="102487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6268824" y="2552897"/>
            <a:ext cx="1499429"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8739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Forwards Portfolio Risk</a:t>
            </a:r>
          </a:p>
        </p:txBody>
      </p:sp>
      <p:sp>
        <p:nvSpPr>
          <p:cNvPr id="3" name="Content Placeholder 2"/>
          <p:cNvSpPr>
            <a:spLocks noGrp="1"/>
          </p:cNvSpPr>
          <p:nvPr>
            <p:ph idx="1"/>
          </p:nvPr>
        </p:nvSpPr>
        <p:spPr/>
        <p:txBody>
          <a:bodyPr>
            <a:normAutofit/>
          </a:bodyPr>
          <a:lstStyle/>
          <a:p>
            <a:r>
              <a:rPr lang="en-US" dirty="0"/>
              <a:t>The sum of all those triangle shocks (with the adjusted shocks at the edge points) is a parallel shift to the interest rate curve</a:t>
            </a:r>
          </a:p>
          <a:p>
            <a:pPr lvl="1"/>
            <a:r>
              <a:rPr lang="en-US" dirty="0"/>
              <a:t>Nothing is left out, at least to first order</a:t>
            </a:r>
          </a:p>
          <a:p>
            <a:endParaRPr lang="en-US" dirty="0"/>
          </a:p>
          <a:p>
            <a:r>
              <a:rPr lang="en-US" dirty="0"/>
              <a:t>If a portfolio contains a forward contract with a settlement in between two benchmark settlement dates, its risk will be split (roughly) linearly between the two benchmark buckets</a:t>
            </a:r>
          </a:p>
          <a:p>
            <a:pPr lvl="1"/>
            <a:r>
              <a:rPr lang="en-US" dirty="0"/>
              <a:t>Tells the trader which inter-dealer benchmark hedges to do</a:t>
            </a:r>
          </a:p>
          <a:p>
            <a:pPr lvl="1"/>
            <a:r>
              <a:rPr lang="en-US" dirty="0"/>
              <a:t>After those hedges the book is still not perfectly hedged, but its remnant risk should be “small”</a:t>
            </a:r>
          </a:p>
        </p:txBody>
      </p:sp>
    </p:spTree>
    <p:extLst>
      <p:ext uri="{BB962C8B-B14F-4D97-AF65-F5344CB8AC3E}">
        <p14:creationId xmlns:p14="http://schemas.microsoft.com/office/powerpoint/2010/main" val="2426267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FX Forward Markets</a:t>
            </a:r>
          </a:p>
        </p:txBody>
      </p:sp>
      <p:sp>
        <p:nvSpPr>
          <p:cNvPr id="3" name="Content Placeholder 2"/>
          <p:cNvSpPr>
            <a:spLocks noGrp="1"/>
          </p:cNvSpPr>
          <p:nvPr>
            <p:ph idx="1"/>
          </p:nvPr>
        </p:nvSpPr>
        <p:spPr/>
        <p:txBody>
          <a:bodyPr/>
          <a:lstStyle/>
          <a:p>
            <a:r>
              <a:rPr lang="en-US" dirty="0"/>
              <a:t>A forward trade is an agreement to exchange some amount of one currency for another amount of another currency at some point in the future</a:t>
            </a:r>
          </a:p>
          <a:p>
            <a:pPr lvl="1"/>
            <a:r>
              <a:rPr lang="en-US" dirty="0"/>
              <a:t>Spot is one point on the forward curve</a:t>
            </a:r>
          </a:p>
          <a:p>
            <a:endParaRPr lang="en-US" dirty="0"/>
          </a:p>
          <a:p>
            <a:r>
              <a:rPr lang="en-US" dirty="0"/>
              <a:t>Bilateral, over-the-counter transactions</a:t>
            </a:r>
          </a:p>
          <a:p>
            <a:pPr lvl="1"/>
            <a:r>
              <a:rPr lang="en-US" dirty="0"/>
              <a:t>Not exchange traded, or even traded on SEFs (because of a Treasury exemption from DFA)</a:t>
            </a:r>
          </a:p>
          <a:p>
            <a:pPr lvl="1"/>
            <a:endParaRPr lang="en-US" dirty="0"/>
          </a:p>
          <a:p>
            <a:r>
              <a:rPr lang="en-US" dirty="0"/>
              <a:t>Traded as “outright forwards” or “swaps”</a:t>
            </a:r>
          </a:p>
          <a:p>
            <a:pPr lvl="1"/>
            <a:r>
              <a:rPr lang="en-US" dirty="0"/>
              <a:t>Outright forward: just a forward contract</a:t>
            </a:r>
          </a:p>
          <a:p>
            <a:pPr lvl="1"/>
            <a:r>
              <a:rPr lang="en-US" dirty="0"/>
              <a:t>Swap: long a forward, short spot (or the reverse), in same notional</a:t>
            </a:r>
          </a:p>
        </p:txBody>
      </p:sp>
    </p:spTree>
    <p:extLst>
      <p:ext uri="{BB962C8B-B14F-4D97-AF65-F5344CB8AC3E}">
        <p14:creationId xmlns:p14="http://schemas.microsoft.com/office/powerpoint/2010/main" val="1245440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Forwards Portfolio Risk</a:t>
            </a:r>
          </a:p>
        </p:txBody>
      </p:sp>
      <p:sp>
        <p:nvSpPr>
          <p:cNvPr id="3" name="Content Placeholder 2"/>
          <p:cNvSpPr>
            <a:spLocks noGrp="1"/>
          </p:cNvSpPr>
          <p:nvPr>
            <p:ph idx="1"/>
          </p:nvPr>
        </p:nvSpPr>
        <p:spPr/>
        <p:txBody>
          <a:bodyPr>
            <a:normAutofit/>
          </a:bodyPr>
          <a:lstStyle/>
          <a:p>
            <a:r>
              <a:rPr lang="en-US" dirty="0"/>
              <a:t>What would the suggested hedges be for that example?</a:t>
            </a:r>
          </a:p>
          <a:p>
            <a:pPr lvl="1"/>
            <a:r>
              <a:rPr lang="en-US" dirty="0"/>
              <a:t>Assume asset interest rate curve is flat at 2% for all times for simplicity, and unit notional for the forward in the portfolio</a:t>
            </a:r>
          </a:p>
          <a:p>
            <a:endParaRPr lang="en-US" dirty="0"/>
          </a:p>
          <a:p>
            <a:r>
              <a:rPr lang="en-US" dirty="0"/>
              <a:t>Start with expression for the price of a forward contract with settlement time T and strike K, then take partial derivative with respect to Q:</a:t>
            </a:r>
          </a:p>
        </p:txBody>
      </p:sp>
      <p:graphicFrame>
        <p:nvGraphicFramePr>
          <p:cNvPr id="4" name="Object 3"/>
          <p:cNvGraphicFramePr>
            <a:graphicFrameLocks noChangeAspect="1"/>
          </p:cNvGraphicFramePr>
          <p:nvPr>
            <p:extLst>
              <p:ext uri="{D42A27DB-BD31-4B8C-83A1-F6EECF244321}">
                <p14:modId xmlns:p14="http://schemas.microsoft.com/office/powerpoint/2010/main" val="4201134125"/>
              </p:ext>
            </p:extLst>
          </p:nvPr>
        </p:nvGraphicFramePr>
        <p:xfrm>
          <a:off x="2562225" y="4194175"/>
          <a:ext cx="3387725" cy="646113"/>
        </p:xfrm>
        <a:graphic>
          <a:graphicData uri="http://schemas.openxmlformats.org/presentationml/2006/ole">
            <mc:AlternateContent xmlns:mc="http://schemas.openxmlformats.org/markup-compatibility/2006">
              <mc:Choice xmlns:v="urn:schemas-microsoft-com:vml" Requires="v">
                <p:oleObj spid="_x0000_s1130" name="Equation" r:id="rId4" imgW="1066800" imgH="203200" progId="Equation.3">
                  <p:embed/>
                </p:oleObj>
              </mc:Choice>
              <mc:Fallback>
                <p:oleObj name="Equation" r:id="rId4" imgW="1066800" imgH="203200" progId="Equation.3">
                  <p:embed/>
                  <p:pic>
                    <p:nvPicPr>
                      <p:cNvPr id="0" name=""/>
                      <p:cNvPicPr/>
                      <p:nvPr/>
                    </p:nvPicPr>
                    <p:blipFill>
                      <a:blip r:embed="rId5"/>
                      <a:stretch>
                        <a:fillRect/>
                      </a:stretch>
                    </p:blipFill>
                    <p:spPr>
                      <a:xfrm>
                        <a:off x="2562225" y="4194175"/>
                        <a:ext cx="3387725" cy="64611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849632314"/>
              </p:ext>
            </p:extLst>
          </p:nvPr>
        </p:nvGraphicFramePr>
        <p:xfrm>
          <a:off x="2562225" y="4840288"/>
          <a:ext cx="2822575" cy="1331912"/>
        </p:xfrm>
        <a:graphic>
          <a:graphicData uri="http://schemas.openxmlformats.org/presentationml/2006/ole">
            <mc:AlternateContent xmlns:mc="http://schemas.openxmlformats.org/markup-compatibility/2006">
              <mc:Choice xmlns:v="urn:schemas-microsoft-com:vml" Requires="v">
                <p:oleObj spid="_x0000_s1131" name="Equation" r:id="rId6" imgW="889000" imgH="419100" progId="Equation.3">
                  <p:embed/>
                </p:oleObj>
              </mc:Choice>
              <mc:Fallback>
                <p:oleObj name="Equation" r:id="rId6" imgW="889000" imgH="419100" progId="Equation.3">
                  <p:embed/>
                  <p:pic>
                    <p:nvPicPr>
                      <p:cNvPr id="0" name=""/>
                      <p:cNvPicPr/>
                      <p:nvPr/>
                    </p:nvPicPr>
                    <p:blipFill>
                      <a:blip r:embed="rId7"/>
                      <a:stretch>
                        <a:fillRect/>
                      </a:stretch>
                    </p:blipFill>
                    <p:spPr>
                      <a:xfrm>
                        <a:off x="2562225" y="4840288"/>
                        <a:ext cx="2822575" cy="1331912"/>
                      </a:xfrm>
                      <a:prstGeom prst="rect">
                        <a:avLst/>
                      </a:prstGeom>
                    </p:spPr>
                  </p:pic>
                </p:oleObj>
              </mc:Fallback>
            </mc:AlternateContent>
          </a:graphicData>
        </a:graphic>
      </p:graphicFrame>
    </p:spTree>
    <p:extLst>
      <p:ext uri="{BB962C8B-B14F-4D97-AF65-F5344CB8AC3E}">
        <p14:creationId xmlns:p14="http://schemas.microsoft.com/office/powerpoint/2010/main" val="59255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Forwards Portfolio Risk</a:t>
            </a:r>
          </a:p>
        </p:txBody>
      </p:sp>
      <p:sp>
        <p:nvSpPr>
          <p:cNvPr id="3" name="Content Placeholder 2"/>
          <p:cNvSpPr>
            <a:spLocks noGrp="1"/>
          </p:cNvSpPr>
          <p:nvPr>
            <p:ph idx="1"/>
          </p:nvPr>
        </p:nvSpPr>
        <p:spPr/>
        <p:txBody>
          <a:bodyPr>
            <a:normAutofit/>
          </a:bodyPr>
          <a:lstStyle/>
          <a:p>
            <a:r>
              <a:rPr lang="en-US" dirty="0"/>
              <a:t>Assume the actual forward trade in the portfolio has settlement time T (=0.22 years) and the benchmark times are T1 (=0.2 years) and T2 (=0.3 years). </a:t>
            </a:r>
          </a:p>
          <a:p>
            <a:r>
              <a:rPr lang="en-US" dirty="0"/>
              <a:t>We want to find the </a:t>
            </a:r>
            <a:r>
              <a:rPr lang="en-US" dirty="0" err="1"/>
              <a:t>notionals</a:t>
            </a:r>
            <a:r>
              <a:rPr lang="en-US" dirty="0"/>
              <a:t> of the two benchmark forwards that hedge the risk of the portfolio:</a:t>
            </a:r>
          </a:p>
        </p:txBody>
      </p:sp>
      <p:graphicFrame>
        <p:nvGraphicFramePr>
          <p:cNvPr id="4" name="Object 3"/>
          <p:cNvGraphicFramePr>
            <a:graphicFrameLocks noChangeAspect="1"/>
          </p:cNvGraphicFramePr>
          <p:nvPr>
            <p:extLst>
              <p:ext uri="{D42A27DB-BD31-4B8C-83A1-F6EECF244321}">
                <p14:modId xmlns:p14="http://schemas.microsoft.com/office/powerpoint/2010/main" val="354163103"/>
              </p:ext>
            </p:extLst>
          </p:nvPr>
        </p:nvGraphicFramePr>
        <p:xfrm>
          <a:off x="1919288" y="3613150"/>
          <a:ext cx="4676775" cy="1493838"/>
        </p:xfrm>
        <a:graphic>
          <a:graphicData uri="http://schemas.openxmlformats.org/presentationml/2006/ole">
            <mc:AlternateContent xmlns:mc="http://schemas.openxmlformats.org/markup-compatibility/2006">
              <mc:Choice xmlns:v="urn:schemas-microsoft-com:vml" Requires="v">
                <p:oleObj spid="_x0000_s4202" name="Equation" r:id="rId4" imgW="1473200" imgH="469900" progId="Equation.3">
                  <p:embed/>
                </p:oleObj>
              </mc:Choice>
              <mc:Fallback>
                <p:oleObj name="Equation" r:id="rId4" imgW="1473200" imgH="469900" progId="Equation.3">
                  <p:embed/>
                  <p:pic>
                    <p:nvPicPr>
                      <p:cNvPr id="0" name=""/>
                      <p:cNvPicPr/>
                      <p:nvPr/>
                    </p:nvPicPr>
                    <p:blipFill>
                      <a:blip r:embed="rId5"/>
                      <a:stretch>
                        <a:fillRect/>
                      </a:stretch>
                    </p:blipFill>
                    <p:spPr>
                      <a:xfrm>
                        <a:off x="1919288" y="3613150"/>
                        <a:ext cx="4676775" cy="149383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32075671"/>
              </p:ext>
            </p:extLst>
          </p:nvPr>
        </p:nvGraphicFramePr>
        <p:xfrm>
          <a:off x="1917700" y="5103813"/>
          <a:ext cx="4676775" cy="1493837"/>
        </p:xfrm>
        <a:graphic>
          <a:graphicData uri="http://schemas.openxmlformats.org/presentationml/2006/ole">
            <mc:AlternateContent xmlns:mc="http://schemas.openxmlformats.org/markup-compatibility/2006">
              <mc:Choice xmlns:v="urn:schemas-microsoft-com:vml" Requires="v">
                <p:oleObj spid="_x0000_s4203" name="Equation" r:id="rId6" imgW="1473200" imgH="469900" progId="Equation.3">
                  <p:embed/>
                </p:oleObj>
              </mc:Choice>
              <mc:Fallback>
                <p:oleObj name="Equation" r:id="rId6" imgW="1473200" imgH="469900" progId="Equation.3">
                  <p:embed/>
                  <p:pic>
                    <p:nvPicPr>
                      <p:cNvPr id="0" name=""/>
                      <p:cNvPicPr/>
                      <p:nvPr/>
                    </p:nvPicPr>
                    <p:blipFill>
                      <a:blip r:embed="rId7"/>
                      <a:stretch>
                        <a:fillRect/>
                      </a:stretch>
                    </p:blipFill>
                    <p:spPr>
                      <a:xfrm>
                        <a:off x="1917700" y="5103813"/>
                        <a:ext cx="4676775" cy="1493837"/>
                      </a:xfrm>
                      <a:prstGeom prst="rect">
                        <a:avLst/>
                      </a:prstGeom>
                    </p:spPr>
                  </p:pic>
                </p:oleObj>
              </mc:Fallback>
            </mc:AlternateContent>
          </a:graphicData>
        </a:graphic>
      </p:graphicFrame>
    </p:spTree>
    <p:extLst>
      <p:ext uri="{BB962C8B-B14F-4D97-AF65-F5344CB8AC3E}">
        <p14:creationId xmlns:p14="http://schemas.microsoft.com/office/powerpoint/2010/main" val="641339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Forwards Portfolio Risk</a:t>
            </a:r>
          </a:p>
        </p:txBody>
      </p:sp>
      <p:graphicFrame>
        <p:nvGraphicFramePr>
          <p:cNvPr id="7" name="Chart 6"/>
          <p:cNvGraphicFramePr>
            <a:graphicFrameLocks/>
          </p:cNvGraphicFramePr>
          <p:nvPr>
            <p:extLst>
              <p:ext uri="{D42A27DB-BD31-4B8C-83A1-F6EECF244321}">
                <p14:modId xmlns:p14="http://schemas.microsoft.com/office/powerpoint/2010/main" val="2178432929"/>
              </p:ext>
            </p:extLst>
          </p:nvPr>
        </p:nvGraphicFramePr>
        <p:xfrm>
          <a:off x="425450" y="1252386"/>
          <a:ext cx="7342803" cy="51550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3917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Forwards Portfolio Risk</a:t>
            </a:r>
          </a:p>
        </p:txBody>
      </p:sp>
      <p:sp>
        <p:nvSpPr>
          <p:cNvPr id="3" name="Content Placeholder 2"/>
          <p:cNvSpPr>
            <a:spLocks noGrp="1"/>
          </p:cNvSpPr>
          <p:nvPr>
            <p:ph idx="1"/>
          </p:nvPr>
        </p:nvSpPr>
        <p:spPr>
          <a:xfrm>
            <a:off x="457200" y="1600200"/>
            <a:ext cx="7620000" cy="848371"/>
          </a:xfrm>
        </p:spPr>
        <p:txBody>
          <a:bodyPr>
            <a:normAutofit/>
          </a:bodyPr>
          <a:lstStyle/>
          <a:p>
            <a:r>
              <a:rPr lang="en-US" dirty="0"/>
              <a:t>Example of a forward risk report</a:t>
            </a:r>
          </a:p>
        </p:txBody>
      </p:sp>
      <p:graphicFrame>
        <p:nvGraphicFramePr>
          <p:cNvPr id="4" name="Table 3"/>
          <p:cNvGraphicFramePr>
            <a:graphicFrameLocks noGrp="1"/>
          </p:cNvGraphicFramePr>
          <p:nvPr>
            <p:extLst>
              <p:ext uri="{D42A27DB-BD31-4B8C-83A1-F6EECF244321}">
                <p14:modId xmlns:p14="http://schemas.microsoft.com/office/powerpoint/2010/main" val="2786218731"/>
              </p:ext>
            </p:extLst>
          </p:nvPr>
        </p:nvGraphicFramePr>
        <p:xfrm>
          <a:off x="216945" y="2642243"/>
          <a:ext cx="8134784" cy="1717127"/>
        </p:xfrm>
        <a:graphic>
          <a:graphicData uri="http://schemas.openxmlformats.org/drawingml/2006/table">
            <a:tbl>
              <a:tblPr/>
              <a:tblGrid>
                <a:gridCol w="581056">
                  <a:extLst>
                    <a:ext uri="{9D8B030D-6E8A-4147-A177-3AD203B41FA5}">
                      <a16:colId xmlns:a16="http://schemas.microsoft.com/office/drawing/2014/main" val="20000"/>
                    </a:ext>
                  </a:extLst>
                </a:gridCol>
                <a:gridCol w="581056">
                  <a:extLst>
                    <a:ext uri="{9D8B030D-6E8A-4147-A177-3AD203B41FA5}">
                      <a16:colId xmlns:a16="http://schemas.microsoft.com/office/drawing/2014/main" val="20001"/>
                    </a:ext>
                  </a:extLst>
                </a:gridCol>
                <a:gridCol w="581056">
                  <a:extLst>
                    <a:ext uri="{9D8B030D-6E8A-4147-A177-3AD203B41FA5}">
                      <a16:colId xmlns:a16="http://schemas.microsoft.com/office/drawing/2014/main" val="20002"/>
                    </a:ext>
                  </a:extLst>
                </a:gridCol>
                <a:gridCol w="581056">
                  <a:extLst>
                    <a:ext uri="{9D8B030D-6E8A-4147-A177-3AD203B41FA5}">
                      <a16:colId xmlns:a16="http://schemas.microsoft.com/office/drawing/2014/main" val="20003"/>
                    </a:ext>
                  </a:extLst>
                </a:gridCol>
                <a:gridCol w="581056">
                  <a:extLst>
                    <a:ext uri="{9D8B030D-6E8A-4147-A177-3AD203B41FA5}">
                      <a16:colId xmlns:a16="http://schemas.microsoft.com/office/drawing/2014/main" val="20004"/>
                    </a:ext>
                  </a:extLst>
                </a:gridCol>
                <a:gridCol w="581056">
                  <a:extLst>
                    <a:ext uri="{9D8B030D-6E8A-4147-A177-3AD203B41FA5}">
                      <a16:colId xmlns:a16="http://schemas.microsoft.com/office/drawing/2014/main" val="20005"/>
                    </a:ext>
                  </a:extLst>
                </a:gridCol>
                <a:gridCol w="581056">
                  <a:extLst>
                    <a:ext uri="{9D8B030D-6E8A-4147-A177-3AD203B41FA5}">
                      <a16:colId xmlns:a16="http://schemas.microsoft.com/office/drawing/2014/main" val="20006"/>
                    </a:ext>
                  </a:extLst>
                </a:gridCol>
                <a:gridCol w="581056">
                  <a:extLst>
                    <a:ext uri="{9D8B030D-6E8A-4147-A177-3AD203B41FA5}">
                      <a16:colId xmlns:a16="http://schemas.microsoft.com/office/drawing/2014/main" val="20007"/>
                    </a:ext>
                  </a:extLst>
                </a:gridCol>
                <a:gridCol w="581056">
                  <a:extLst>
                    <a:ext uri="{9D8B030D-6E8A-4147-A177-3AD203B41FA5}">
                      <a16:colId xmlns:a16="http://schemas.microsoft.com/office/drawing/2014/main" val="20008"/>
                    </a:ext>
                  </a:extLst>
                </a:gridCol>
                <a:gridCol w="581056">
                  <a:extLst>
                    <a:ext uri="{9D8B030D-6E8A-4147-A177-3AD203B41FA5}">
                      <a16:colId xmlns:a16="http://schemas.microsoft.com/office/drawing/2014/main" val="20009"/>
                    </a:ext>
                  </a:extLst>
                </a:gridCol>
                <a:gridCol w="581056">
                  <a:extLst>
                    <a:ext uri="{9D8B030D-6E8A-4147-A177-3AD203B41FA5}">
                      <a16:colId xmlns:a16="http://schemas.microsoft.com/office/drawing/2014/main" val="20010"/>
                    </a:ext>
                  </a:extLst>
                </a:gridCol>
                <a:gridCol w="581056">
                  <a:extLst>
                    <a:ext uri="{9D8B030D-6E8A-4147-A177-3AD203B41FA5}">
                      <a16:colId xmlns:a16="http://schemas.microsoft.com/office/drawing/2014/main" val="20011"/>
                    </a:ext>
                  </a:extLst>
                </a:gridCol>
                <a:gridCol w="581056">
                  <a:extLst>
                    <a:ext uri="{9D8B030D-6E8A-4147-A177-3AD203B41FA5}">
                      <a16:colId xmlns:a16="http://schemas.microsoft.com/office/drawing/2014/main" val="20012"/>
                    </a:ext>
                  </a:extLst>
                </a:gridCol>
                <a:gridCol w="581056">
                  <a:extLst>
                    <a:ext uri="{9D8B030D-6E8A-4147-A177-3AD203B41FA5}">
                      <a16:colId xmlns:a16="http://schemas.microsoft.com/office/drawing/2014/main" val="20013"/>
                    </a:ext>
                  </a:extLst>
                </a:gridCol>
              </a:tblGrid>
              <a:tr h="276837">
                <a:tc gridSpan="3">
                  <a:txBody>
                    <a:bodyPr/>
                    <a:lstStyle/>
                    <a:p>
                      <a:pPr algn="l" fontAlgn="b"/>
                      <a:r>
                        <a:rPr lang="en-US" sz="1600" b="1" i="0" u="none" strike="noStrike" dirty="0">
                          <a:solidFill>
                            <a:srgbClr val="000000"/>
                          </a:solidFill>
                          <a:effectLst/>
                          <a:latin typeface="Calibri"/>
                        </a:rPr>
                        <a:t>Forward Risk Report</a:t>
                      </a:r>
                    </a:p>
                  </a:txBody>
                  <a:tcPr marL="8374" marR="8374" marT="8374"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204928">
                <a:tc>
                  <a:txBody>
                    <a:bodyPr/>
                    <a:lstStyle/>
                    <a:p>
                      <a:pPr algn="l" fontAlgn="b"/>
                      <a:r>
                        <a:rPr lang="en-US" sz="800" b="0" i="0" u="none" strike="noStrike">
                          <a:solidFill>
                            <a:srgbClr val="000000"/>
                          </a:solidFill>
                          <a:effectLst/>
                          <a:latin typeface="Calibri"/>
                        </a:rPr>
                        <a:t> </a:t>
                      </a:r>
                    </a:p>
                  </a:txBody>
                  <a:tcPr marL="8374" marR="8374" marT="8374" marB="0" anchor="b">
                    <a:lnL w="190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a:endParaRPr>
                    </a:p>
                  </a:txBody>
                  <a:tcPr marL="8374" marR="8374" marT="8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4928">
                <a:tc>
                  <a:txBody>
                    <a:bodyPr/>
                    <a:lstStyle/>
                    <a:p>
                      <a:pPr algn="l" fontAlgn="b"/>
                      <a:r>
                        <a:rPr lang="en-US" sz="1200" b="1" i="0" u="none" strike="noStrike" dirty="0">
                          <a:solidFill>
                            <a:srgbClr val="000000"/>
                          </a:solidFill>
                          <a:effectLst/>
                          <a:latin typeface="Calibri"/>
                        </a:rPr>
                        <a:t>Currency</a:t>
                      </a:r>
                    </a:p>
                  </a:txBody>
                  <a:tcPr marL="8374" marR="8374" marT="8374"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000000"/>
                          </a:solidFill>
                          <a:effectLst/>
                          <a:latin typeface="Calibri"/>
                        </a:rPr>
                        <a:t>o/n</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t/n</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l-PL" sz="1200" b="1" i="0" u="none" strike="noStrike">
                          <a:solidFill>
                            <a:srgbClr val="000000"/>
                          </a:solidFill>
                          <a:effectLst/>
                          <a:latin typeface="Calibri"/>
                        </a:rPr>
                        <a:t>1w</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pl-PL" sz="1200" b="1" i="0" u="none" strike="noStrike">
                          <a:solidFill>
                            <a:srgbClr val="000000"/>
                          </a:solidFill>
                          <a:effectLst/>
                          <a:latin typeface="Calibri"/>
                        </a:rPr>
                        <a:t>2w</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1m</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2m</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3m</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6m</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9m</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1y</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2y</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5y</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Total</a:t>
                      </a:r>
                    </a:p>
                  </a:txBody>
                  <a:tcPr marL="8374" marR="8374" marT="8374"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4928">
                <a:tc>
                  <a:txBody>
                    <a:bodyPr/>
                    <a:lstStyle/>
                    <a:p>
                      <a:pPr algn="l" fontAlgn="b"/>
                      <a:r>
                        <a:rPr lang="en-US" sz="1200" b="0" i="0" u="none" strike="noStrike">
                          <a:solidFill>
                            <a:srgbClr val="000000"/>
                          </a:solidFill>
                          <a:effectLst/>
                          <a:latin typeface="Calibri"/>
                        </a:rPr>
                        <a:t>EUR</a:t>
                      </a:r>
                    </a:p>
                  </a:txBody>
                  <a:tcPr marL="8374" marR="8374" marT="8374"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100</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31</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-96</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-94</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-67</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46</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90</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81</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-16</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12</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46</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95</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228</a:t>
                      </a:r>
                    </a:p>
                  </a:txBody>
                  <a:tcPr marL="8374" marR="8374" marT="8374"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4928">
                <a:tc>
                  <a:txBody>
                    <a:bodyPr/>
                    <a:lstStyle/>
                    <a:p>
                      <a:pPr algn="l" fontAlgn="b"/>
                      <a:r>
                        <a:rPr lang="en-US" sz="1200" b="0" i="0" u="none" strike="noStrike">
                          <a:solidFill>
                            <a:srgbClr val="000000"/>
                          </a:solidFill>
                          <a:effectLst/>
                          <a:latin typeface="Calibri"/>
                        </a:rPr>
                        <a:t>JPY</a:t>
                      </a:r>
                    </a:p>
                  </a:txBody>
                  <a:tcPr marL="8374" marR="8374" marT="8374"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-93</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-90</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1</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-51</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-11</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87</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20</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10</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12</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86</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-89</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-85</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-203</a:t>
                      </a:r>
                    </a:p>
                  </a:txBody>
                  <a:tcPr marL="8374" marR="8374" marT="8374"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4928">
                <a:tc>
                  <a:txBody>
                    <a:bodyPr/>
                    <a:lstStyle/>
                    <a:p>
                      <a:pPr algn="l" fontAlgn="b"/>
                      <a:r>
                        <a:rPr lang="en-US" sz="1200" b="0" i="0" u="none" strike="noStrike">
                          <a:solidFill>
                            <a:srgbClr val="000000"/>
                          </a:solidFill>
                          <a:effectLst/>
                          <a:latin typeface="Calibri"/>
                        </a:rPr>
                        <a:t>CHF</a:t>
                      </a:r>
                    </a:p>
                  </a:txBody>
                  <a:tcPr marL="8374" marR="8374" marT="8374"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-57</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83</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77</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89</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-17</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-38</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95</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-19</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-20</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31</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61</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-39</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246</a:t>
                      </a:r>
                    </a:p>
                  </a:txBody>
                  <a:tcPr marL="8374" marR="8374" marT="8374"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4928">
                <a:tc>
                  <a:txBody>
                    <a:bodyPr/>
                    <a:lstStyle/>
                    <a:p>
                      <a:pPr algn="l" fontAlgn="b"/>
                      <a:r>
                        <a:rPr lang="en-US" sz="1200" b="0" i="0" u="none" strike="noStrike">
                          <a:solidFill>
                            <a:srgbClr val="000000"/>
                          </a:solidFill>
                          <a:effectLst/>
                          <a:latin typeface="Calibri"/>
                        </a:rPr>
                        <a:t>AUD</a:t>
                      </a:r>
                    </a:p>
                  </a:txBody>
                  <a:tcPr marL="8374" marR="8374" marT="8374" marB="0" anchor="b">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77</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-78</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-50</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11</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29</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-93</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74</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3</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-90</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92</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7</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-22</a:t>
                      </a:r>
                    </a:p>
                  </a:txBody>
                  <a:tcPr marL="8374" marR="8374" marT="83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000000"/>
                          </a:solidFill>
                          <a:effectLst/>
                          <a:latin typeface="Calibri"/>
                        </a:rPr>
                        <a:t>-40</a:t>
                      </a:r>
                    </a:p>
                  </a:txBody>
                  <a:tcPr marL="8374" marR="8374" marT="8374"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0722">
                <a:tc>
                  <a:txBody>
                    <a:bodyPr/>
                    <a:lstStyle/>
                    <a:p>
                      <a:pPr algn="l" fontAlgn="b"/>
                      <a:r>
                        <a:rPr lang="en-US" sz="800" b="0" i="0" u="none" strike="noStrike">
                          <a:solidFill>
                            <a:srgbClr val="000000"/>
                          </a:solidFill>
                          <a:effectLst/>
                          <a:latin typeface="Calibri"/>
                        </a:rPr>
                        <a:t> </a:t>
                      </a:r>
                    </a:p>
                  </a:txBody>
                  <a:tcPr marL="8374" marR="8374" marT="8374" marB="0" anchor="b">
                    <a:lnL w="190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374" marR="8374" marT="8374" marB="0" anchor="b">
                    <a:lnL>
                      <a:noFill/>
                    </a:lnL>
                    <a:lnR>
                      <a:noFill/>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a:rPr>
                        <a:t> </a:t>
                      </a:r>
                    </a:p>
                  </a:txBody>
                  <a:tcPr marL="8374" marR="8374" marT="8374" marB="0" anchor="b">
                    <a:lnL>
                      <a:noFill/>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99007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Risk Dimensionality</a:t>
            </a:r>
          </a:p>
        </p:txBody>
      </p:sp>
      <p:sp>
        <p:nvSpPr>
          <p:cNvPr id="3" name="Content Placeholder 2"/>
          <p:cNvSpPr>
            <a:spLocks noGrp="1"/>
          </p:cNvSpPr>
          <p:nvPr>
            <p:ph idx="1"/>
          </p:nvPr>
        </p:nvSpPr>
        <p:spPr/>
        <p:txBody>
          <a:bodyPr/>
          <a:lstStyle/>
          <a:p>
            <a:r>
              <a:rPr lang="en-US" dirty="0"/>
              <a:t>Lots of numbers even for a single currency on that report</a:t>
            </a:r>
          </a:p>
          <a:p>
            <a:pPr lvl="1"/>
            <a:r>
              <a:rPr lang="en-US" dirty="0"/>
              <a:t>Not unmanageable, but maybe we can do better</a:t>
            </a:r>
          </a:p>
          <a:p>
            <a:endParaRPr lang="en-US" dirty="0"/>
          </a:p>
          <a:p>
            <a:r>
              <a:rPr lang="en-US" dirty="0"/>
              <a:t>Want a way to efficiently reduce the dimensionality of the market risk</a:t>
            </a:r>
          </a:p>
          <a:p>
            <a:pPr lvl="1"/>
            <a:r>
              <a:rPr lang="en-US" dirty="0"/>
              <a:t>Market risk to interest rate spreads, that is (currency rate minus USD rate); which is how people tend to think about risk to FX forwards</a:t>
            </a:r>
          </a:p>
          <a:p>
            <a:endParaRPr lang="en-US" dirty="0"/>
          </a:p>
          <a:p>
            <a:r>
              <a:rPr lang="en-US" dirty="0"/>
              <a:t>Two common approaches:</a:t>
            </a:r>
          </a:p>
          <a:p>
            <a:pPr lvl="1"/>
            <a:r>
              <a:rPr lang="en-US" dirty="0"/>
              <a:t>Principal component analysis</a:t>
            </a:r>
          </a:p>
          <a:p>
            <a:pPr lvl="1"/>
            <a:r>
              <a:rPr lang="en-US" dirty="0"/>
              <a:t>Parametric factor models</a:t>
            </a:r>
          </a:p>
        </p:txBody>
      </p:sp>
    </p:spTree>
    <p:extLst>
      <p:ext uri="{BB962C8B-B14F-4D97-AF65-F5344CB8AC3E}">
        <p14:creationId xmlns:p14="http://schemas.microsoft.com/office/powerpoint/2010/main" val="2149134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 Analysis</a:t>
            </a:r>
          </a:p>
        </p:txBody>
      </p:sp>
      <p:sp>
        <p:nvSpPr>
          <p:cNvPr id="3" name="Content Placeholder 2"/>
          <p:cNvSpPr>
            <a:spLocks noGrp="1"/>
          </p:cNvSpPr>
          <p:nvPr>
            <p:ph idx="1"/>
          </p:nvPr>
        </p:nvSpPr>
        <p:spPr/>
        <p:txBody>
          <a:bodyPr/>
          <a:lstStyle/>
          <a:p>
            <a:r>
              <a:rPr lang="en-US" dirty="0"/>
              <a:t>Look for most important (non-parametric) shocks that tend to drive moves in the whole curve</a:t>
            </a:r>
          </a:p>
          <a:p>
            <a:pPr lvl="1"/>
            <a:r>
              <a:rPr lang="en-US" dirty="0"/>
              <a:t>eg parallel shift, tilt move, bend move, </a:t>
            </a:r>
            <a:r>
              <a:rPr lang="en-US" dirty="0" err="1"/>
              <a:t>etc</a:t>
            </a:r>
            <a:endParaRPr lang="en-US" dirty="0"/>
          </a:p>
          <a:p>
            <a:endParaRPr lang="en-US" dirty="0"/>
          </a:p>
          <a:p>
            <a:r>
              <a:rPr lang="en-US" dirty="0"/>
              <a:t>Use historical daily interest rate spread moves, particularly </a:t>
            </a:r>
            <a:r>
              <a:rPr lang="en-US" dirty="0" err="1"/>
              <a:t>covariances</a:t>
            </a:r>
            <a:r>
              <a:rPr lang="en-US" dirty="0"/>
              <a:t> between them, to figure out the factors</a:t>
            </a:r>
          </a:p>
          <a:p>
            <a:pPr lvl="1"/>
            <a:r>
              <a:rPr lang="en-US" dirty="0"/>
              <a:t>Assumes all daily returns of constant-tenor rate spreads are drawn from an identical distribution</a:t>
            </a:r>
          </a:p>
          <a:p>
            <a:pPr lvl="1"/>
            <a:r>
              <a:rPr lang="en-US" dirty="0"/>
              <a:t>Pick off the component shocks (</a:t>
            </a:r>
            <a:r>
              <a:rPr lang="en-US" dirty="0" err="1"/>
              <a:t>eigenfunctions</a:t>
            </a:r>
            <a:r>
              <a:rPr lang="en-US" dirty="0"/>
              <a:t> of the covariance matrix) corresponding to the largest eigenvalues of the covariance matrix</a:t>
            </a:r>
          </a:p>
        </p:txBody>
      </p:sp>
    </p:spTree>
    <p:extLst>
      <p:ext uri="{BB962C8B-B14F-4D97-AF65-F5344CB8AC3E}">
        <p14:creationId xmlns:p14="http://schemas.microsoft.com/office/powerpoint/2010/main" val="1048205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 Analysis</a:t>
            </a:r>
          </a:p>
        </p:txBody>
      </p:sp>
      <p:sp>
        <p:nvSpPr>
          <p:cNvPr id="3" name="Content Placeholder 2"/>
          <p:cNvSpPr>
            <a:spLocks noGrp="1"/>
          </p:cNvSpPr>
          <p:nvPr>
            <p:ph idx="1"/>
          </p:nvPr>
        </p:nvSpPr>
        <p:spPr/>
        <p:txBody>
          <a:bodyPr>
            <a:normAutofit lnSpcReduction="10000"/>
          </a:bodyPr>
          <a:lstStyle/>
          <a:p>
            <a:r>
              <a:rPr lang="en-US" dirty="0"/>
              <a:t>In practice people don’t use this very often</a:t>
            </a:r>
          </a:p>
          <a:p>
            <a:endParaRPr lang="en-US" dirty="0"/>
          </a:p>
          <a:p>
            <a:r>
              <a:rPr lang="en-US" dirty="0"/>
              <a:t>Non-parametric shocks are hard to understand properly</a:t>
            </a:r>
          </a:p>
          <a:p>
            <a:pPr lvl="1"/>
            <a:r>
              <a:rPr lang="en-US" dirty="0"/>
              <a:t>Can have unusual shapes due to specific data points in the history you’re using</a:t>
            </a:r>
          </a:p>
          <a:p>
            <a:endParaRPr lang="en-US" dirty="0"/>
          </a:p>
          <a:p>
            <a:r>
              <a:rPr lang="en-US" dirty="0"/>
              <a:t>Non-parametric shock shapes change over time</a:t>
            </a:r>
          </a:p>
          <a:p>
            <a:pPr lvl="1"/>
            <a:r>
              <a:rPr lang="en-US" dirty="0"/>
              <a:t>Do you fix the shock shape based on a particular historical run?</a:t>
            </a:r>
          </a:p>
          <a:p>
            <a:pPr lvl="1"/>
            <a:r>
              <a:rPr lang="en-US" dirty="0"/>
              <a:t>Do you recalculate the shock shapes every day based on rolling historical runs?</a:t>
            </a:r>
          </a:p>
          <a:p>
            <a:endParaRPr lang="en-US" dirty="0"/>
          </a:p>
          <a:p>
            <a:r>
              <a:rPr lang="en-US" dirty="0"/>
              <a:t>Together they make traders unsure what their risk numbers mean</a:t>
            </a:r>
          </a:p>
        </p:txBody>
      </p:sp>
    </p:spTree>
    <p:extLst>
      <p:ext uri="{BB962C8B-B14F-4D97-AF65-F5344CB8AC3E}">
        <p14:creationId xmlns:p14="http://schemas.microsoft.com/office/powerpoint/2010/main" val="2719402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 Models</a:t>
            </a:r>
          </a:p>
        </p:txBody>
      </p:sp>
      <p:sp>
        <p:nvSpPr>
          <p:cNvPr id="3" name="Content Placeholder 2"/>
          <p:cNvSpPr>
            <a:spLocks noGrp="1"/>
          </p:cNvSpPr>
          <p:nvPr>
            <p:ph idx="1"/>
          </p:nvPr>
        </p:nvSpPr>
        <p:spPr>
          <a:xfrm>
            <a:off x="457200" y="1600199"/>
            <a:ext cx="7620000" cy="4738623"/>
          </a:xfrm>
        </p:spPr>
        <p:txBody>
          <a:bodyPr>
            <a:normAutofit/>
          </a:bodyPr>
          <a:lstStyle/>
          <a:p>
            <a:r>
              <a:rPr lang="en-US" dirty="0"/>
              <a:t>More common are factor models for the interest rate spread curve</a:t>
            </a:r>
          </a:p>
          <a:p>
            <a:endParaRPr lang="en-US" dirty="0"/>
          </a:p>
          <a:p>
            <a:r>
              <a:rPr lang="en-US" dirty="0"/>
              <a:t>We’ll focus on forward curve models; one variation is</a:t>
            </a:r>
          </a:p>
          <a:p>
            <a:endParaRPr lang="en-US" dirty="0"/>
          </a:p>
          <a:p>
            <a:endParaRPr lang="en-US" dirty="0"/>
          </a:p>
          <a:p>
            <a:endParaRPr lang="en-US" dirty="0"/>
          </a:p>
          <a:p>
            <a:endParaRPr lang="en-US" dirty="0"/>
          </a:p>
          <a:p>
            <a:r>
              <a:rPr lang="en-US" dirty="0"/>
              <a:t>S(</a:t>
            </a:r>
            <a:r>
              <a:rPr lang="en-US" dirty="0" err="1"/>
              <a:t>t,T</a:t>
            </a:r>
            <a:r>
              <a:rPr lang="en-US" dirty="0"/>
              <a:t>): term interest rate spread for tenor T as seen at time t</a:t>
            </a:r>
          </a:p>
          <a:p>
            <a:r>
              <a:rPr lang="en-US" dirty="0" err="1">
                <a:latin typeface="Symbol" charset="2"/>
                <a:cs typeface="Symbol" charset="2"/>
              </a:rPr>
              <a:t>s</a:t>
            </a:r>
            <a:r>
              <a:rPr lang="en-US" baseline="-25000" dirty="0" err="1"/>
              <a:t>i</a:t>
            </a:r>
            <a:r>
              <a:rPr lang="en-US" dirty="0"/>
              <a:t>(</a:t>
            </a:r>
            <a:r>
              <a:rPr lang="en-US" dirty="0" err="1"/>
              <a:t>t,T</a:t>
            </a:r>
            <a:r>
              <a:rPr lang="en-US" dirty="0"/>
              <a:t>): volatility of </a:t>
            </a:r>
            <a:r>
              <a:rPr lang="en-US" dirty="0" err="1"/>
              <a:t>i</a:t>
            </a:r>
            <a:r>
              <a:rPr lang="en-US" baseline="30000" dirty="0" err="1"/>
              <a:t>th</a:t>
            </a:r>
            <a:r>
              <a:rPr lang="en-US" dirty="0"/>
              <a:t> factor</a:t>
            </a:r>
          </a:p>
          <a:p>
            <a:r>
              <a:rPr lang="en-US" dirty="0" err="1"/>
              <a:t>dz</a:t>
            </a:r>
            <a:r>
              <a:rPr lang="en-US" baseline="-25000" dirty="0" err="1"/>
              <a:t>i</a:t>
            </a:r>
            <a:r>
              <a:rPr lang="en-US" dirty="0"/>
              <a:t>(t): Brownian motion driving </a:t>
            </a:r>
            <a:r>
              <a:rPr lang="en-US" dirty="0" err="1"/>
              <a:t>i</a:t>
            </a:r>
            <a:r>
              <a:rPr lang="en-US" baseline="30000" dirty="0" err="1"/>
              <a:t>th</a:t>
            </a:r>
            <a:r>
              <a:rPr lang="en-US" dirty="0"/>
              <a:t> factor (all correlated)</a:t>
            </a:r>
          </a:p>
        </p:txBody>
      </p:sp>
      <p:graphicFrame>
        <p:nvGraphicFramePr>
          <p:cNvPr id="4" name="Object 3"/>
          <p:cNvGraphicFramePr>
            <a:graphicFrameLocks noChangeAspect="1"/>
          </p:cNvGraphicFramePr>
          <p:nvPr>
            <p:extLst>
              <p:ext uri="{D42A27DB-BD31-4B8C-83A1-F6EECF244321}">
                <p14:modId xmlns:p14="http://schemas.microsoft.com/office/powerpoint/2010/main" val="1041910541"/>
              </p:ext>
            </p:extLst>
          </p:nvPr>
        </p:nvGraphicFramePr>
        <p:xfrm>
          <a:off x="1963738" y="3341688"/>
          <a:ext cx="4806950" cy="1384300"/>
        </p:xfrm>
        <a:graphic>
          <a:graphicData uri="http://schemas.openxmlformats.org/presentationml/2006/ole">
            <mc:AlternateContent xmlns:mc="http://schemas.openxmlformats.org/markup-compatibility/2006">
              <mc:Choice xmlns:v="urn:schemas-microsoft-com:vml" Requires="v">
                <p:oleObj spid="_x0000_s7205" name="Equation" r:id="rId4" imgW="1587500" imgH="457200" progId="Equation.3">
                  <p:embed/>
                </p:oleObj>
              </mc:Choice>
              <mc:Fallback>
                <p:oleObj name="Equation" r:id="rId4" imgW="1587500" imgH="457200" progId="Equation.3">
                  <p:embed/>
                  <p:pic>
                    <p:nvPicPr>
                      <p:cNvPr id="0" name=""/>
                      <p:cNvPicPr/>
                      <p:nvPr/>
                    </p:nvPicPr>
                    <p:blipFill>
                      <a:blip r:embed="rId5"/>
                      <a:stretch>
                        <a:fillRect/>
                      </a:stretch>
                    </p:blipFill>
                    <p:spPr>
                      <a:xfrm>
                        <a:off x="1963738" y="3341688"/>
                        <a:ext cx="4806950" cy="1384300"/>
                      </a:xfrm>
                      <a:prstGeom prst="rect">
                        <a:avLst/>
                      </a:prstGeom>
                    </p:spPr>
                  </p:pic>
                </p:oleObj>
              </mc:Fallback>
            </mc:AlternateContent>
          </a:graphicData>
        </a:graphic>
      </p:graphicFrame>
    </p:spTree>
    <p:extLst>
      <p:ext uri="{BB962C8B-B14F-4D97-AF65-F5344CB8AC3E}">
        <p14:creationId xmlns:p14="http://schemas.microsoft.com/office/powerpoint/2010/main" val="840075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Factor Model</a:t>
            </a:r>
          </a:p>
        </p:txBody>
      </p:sp>
      <p:sp>
        <p:nvSpPr>
          <p:cNvPr id="3" name="Content Placeholder 2"/>
          <p:cNvSpPr>
            <a:spLocks noGrp="1"/>
          </p:cNvSpPr>
          <p:nvPr>
            <p:ph idx="1"/>
          </p:nvPr>
        </p:nvSpPr>
        <p:spPr>
          <a:xfrm>
            <a:off x="457200" y="1600199"/>
            <a:ext cx="7620000" cy="4738623"/>
          </a:xfrm>
        </p:spPr>
        <p:txBody>
          <a:bodyPr>
            <a:normAutofit/>
          </a:bodyPr>
          <a:lstStyle/>
          <a:p>
            <a:r>
              <a:rPr lang="en-US" dirty="0"/>
              <a:t>Common form for a 2-factor forward curve model:</a:t>
            </a:r>
          </a:p>
          <a:p>
            <a:endParaRPr lang="en-US" dirty="0"/>
          </a:p>
          <a:p>
            <a:endParaRPr lang="en-US" dirty="0"/>
          </a:p>
          <a:p>
            <a:endParaRPr lang="en-US" dirty="0"/>
          </a:p>
          <a:p>
            <a:endParaRPr lang="en-US" dirty="0"/>
          </a:p>
          <a:p>
            <a:endParaRPr lang="en-US" dirty="0"/>
          </a:p>
          <a:p>
            <a:endParaRPr lang="en-US" dirty="0"/>
          </a:p>
          <a:p>
            <a:endParaRPr lang="en-US" dirty="0">
              <a:latin typeface="Symbol" charset="2"/>
              <a:cs typeface="Symbol" charset="2"/>
            </a:endParaRPr>
          </a:p>
          <a:p>
            <a:r>
              <a:rPr lang="en-US" dirty="0">
                <a:latin typeface="Symbol" charset="2"/>
                <a:cs typeface="Symbol" charset="2"/>
              </a:rPr>
              <a:t>s</a:t>
            </a:r>
            <a:r>
              <a:rPr lang="en-US" baseline="-25000" dirty="0"/>
              <a:t>1</a:t>
            </a:r>
            <a:r>
              <a:rPr lang="en-US" dirty="0"/>
              <a:t>, </a:t>
            </a:r>
            <a:r>
              <a:rPr lang="en-US" dirty="0">
                <a:latin typeface="Symbol" charset="2"/>
                <a:cs typeface="Symbol" charset="2"/>
              </a:rPr>
              <a:t>s</a:t>
            </a:r>
            <a:r>
              <a:rPr lang="en-US" baseline="-25000" dirty="0"/>
              <a:t>2</a:t>
            </a:r>
            <a:r>
              <a:rPr lang="en-US" dirty="0"/>
              <a:t>, </a:t>
            </a:r>
            <a:r>
              <a:rPr lang="en-US" dirty="0">
                <a:latin typeface="Symbol" charset="2"/>
                <a:cs typeface="Symbol" charset="2"/>
              </a:rPr>
              <a:t>b</a:t>
            </a:r>
            <a:r>
              <a:rPr lang="en-US" baseline="-25000" dirty="0"/>
              <a:t>1</a:t>
            </a:r>
            <a:r>
              <a:rPr lang="en-US" dirty="0"/>
              <a:t>, </a:t>
            </a:r>
            <a:r>
              <a:rPr lang="en-US" dirty="0">
                <a:latin typeface="Symbol" charset="2"/>
                <a:cs typeface="Symbol" charset="2"/>
              </a:rPr>
              <a:t>b</a:t>
            </a:r>
            <a:r>
              <a:rPr lang="en-US" baseline="-25000" dirty="0"/>
              <a:t>2</a:t>
            </a:r>
            <a:r>
              <a:rPr lang="en-US" dirty="0"/>
              <a:t>, and </a:t>
            </a:r>
            <a:r>
              <a:rPr lang="en-US" dirty="0">
                <a:latin typeface="Symbol" charset="2"/>
                <a:cs typeface="Symbol" charset="2"/>
              </a:rPr>
              <a:t>r</a:t>
            </a:r>
            <a:r>
              <a:rPr lang="en-US" dirty="0"/>
              <a:t> are factor model parameters</a:t>
            </a:r>
          </a:p>
          <a:p>
            <a:r>
              <a:rPr lang="en-US" dirty="0"/>
              <a:t>Calibrate them to historical dynamics</a:t>
            </a:r>
          </a:p>
        </p:txBody>
      </p:sp>
      <p:graphicFrame>
        <p:nvGraphicFramePr>
          <p:cNvPr id="4" name="Object 3"/>
          <p:cNvGraphicFramePr>
            <a:graphicFrameLocks noChangeAspect="1"/>
          </p:cNvGraphicFramePr>
          <p:nvPr>
            <p:extLst>
              <p:ext uri="{D42A27DB-BD31-4B8C-83A1-F6EECF244321}">
                <p14:modId xmlns:p14="http://schemas.microsoft.com/office/powerpoint/2010/main" val="2179926533"/>
              </p:ext>
            </p:extLst>
          </p:nvPr>
        </p:nvGraphicFramePr>
        <p:xfrm>
          <a:off x="927100" y="2519363"/>
          <a:ext cx="6880225" cy="692150"/>
        </p:xfrm>
        <a:graphic>
          <a:graphicData uri="http://schemas.openxmlformats.org/presentationml/2006/ole">
            <mc:AlternateContent xmlns:mc="http://schemas.openxmlformats.org/markup-compatibility/2006">
              <mc:Choice xmlns:v="urn:schemas-microsoft-com:vml" Requires="v">
                <p:oleObj spid="_x0000_s8258" name="Equation" r:id="rId4" imgW="2273300" imgH="228600" progId="Equation.3">
                  <p:embed/>
                </p:oleObj>
              </mc:Choice>
              <mc:Fallback>
                <p:oleObj name="Equation" r:id="rId4" imgW="2273300" imgH="228600" progId="Equation.3">
                  <p:embed/>
                  <p:pic>
                    <p:nvPicPr>
                      <p:cNvPr id="0" name=""/>
                      <p:cNvPicPr/>
                      <p:nvPr/>
                    </p:nvPicPr>
                    <p:blipFill>
                      <a:blip r:embed="rId5"/>
                      <a:stretch>
                        <a:fillRect/>
                      </a:stretch>
                    </p:blipFill>
                    <p:spPr>
                      <a:xfrm>
                        <a:off x="927100" y="2519363"/>
                        <a:ext cx="6880225" cy="6921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71428001"/>
              </p:ext>
            </p:extLst>
          </p:nvPr>
        </p:nvGraphicFramePr>
        <p:xfrm>
          <a:off x="2238543" y="3524250"/>
          <a:ext cx="4076700" cy="730250"/>
        </p:xfrm>
        <a:graphic>
          <a:graphicData uri="http://schemas.openxmlformats.org/presentationml/2006/ole">
            <mc:AlternateContent xmlns:mc="http://schemas.openxmlformats.org/markup-compatibility/2006">
              <mc:Choice xmlns:v="urn:schemas-microsoft-com:vml" Requires="v">
                <p:oleObj spid="_x0000_s8259" name="Equation" r:id="rId6" imgW="1346200" imgH="241300" progId="Equation.3">
                  <p:embed/>
                </p:oleObj>
              </mc:Choice>
              <mc:Fallback>
                <p:oleObj name="Equation" r:id="rId6" imgW="1346200" imgH="241300" progId="Equation.3">
                  <p:embed/>
                  <p:pic>
                    <p:nvPicPr>
                      <p:cNvPr id="0" name=""/>
                      <p:cNvPicPr/>
                      <p:nvPr/>
                    </p:nvPicPr>
                    <p:blipFill>
                      <a:blip r:embed="rId7"/>
                      <a:stretch>
                        <a:fillRect/>
                      </a:stretch>
                    </p:blipFill>
                    <p:spPr>
                      <a:xfrm>
                        <a:off x="2238543" y="3524250"/>
                        <a:ext cx="4076700" cy="730250"/>
                      </a:xfrm>
                      <a:prstGeom prst="rect">
                        <a:avLst/>
                      </a:prstGeom>
                    </p:spPr>
                  </p:pic>
                </p:oleObj>
              </mc:Fallback>
            </mc:AlternateContent>
          </a:graphicData>
        </a:graphic>
      </p:graphicFrame>
    </p:spTree>
    <p:extLst>
      <p:ext uri="{BB962C8B-B14F-4D97-AF65-F5344CB8AC3E}">
        <p14:creationId xmlns:p14="http://schemas.microsoft.com/office/powerpoint/2010/main" val="315039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Factor Model</a:t>
            </a:r>
          </a:p>
        </p:txBody>
      </p:sp>
      <p:sp>
        <p:nvSpPr>
          <p:cNvPr id="3" name="Content Placeholder 2"/>
          <p:cNvSpPr>
            <a:spLocks noGrp="1"/>
          </p:cNvSpPr>
          <p:nvPr>
            <p:ph idx="1"/>
          </p:nvPr>
        </p:nvSpPr>
        <p:spPr>
          <a:xfrm>
            <a:off x="457200" y="1600199"/>
            <a:ext cx="7620000" cy="4738623"/>
          </a:xfrm>
        </p:spPr>
        <p:txBody>
          <a:bodyPr>
            <a:normAutofit/>
          </a:bodyPr>
          <a:lstStyle/>
          <a:p>
            <a:r>
              <a:rPr lang="en-US" dirty="0"/>
              <a:t>Covariance of log returns in the two-factor model</a:t>
            </a:r>
          </a:p>
          <a:p>
            <a:endParaRPr lang="en-US" dirty="0"/>
          </a:p>
          <a:p>
            <a:endParaRPr lang="en-US" dirty="0"/>
          </a:p>
          <a:p>
            <a:endParaRPr lang="en-US" dirty="0"/>
          </a:p>
          <a:p>
            <a:r>
              <a:rPr lang="en-US" dirty="0"/>
              <a:t>Can compare the model </a:t>
            </a:r>
            <a:r>
              <a:rPr lang="en-US" dirty="0" err="1"/>
              <a:t>covariances</a:t>
            </a:r>
            <a:r>
              <a:rPr lang="en-US" dirty="0"/>
              <a:t> with historical </a:t>
            </a:r>
            <a:r>
              <a:rPr lang="en-US" dirty="0" err="1"/>
              <a:t>covariances</a:t>
            </a:r>
            <a:endParaRPr lang="en-US" dirty="0"/>
          </a:p>
          <a:p>
            <a:r>
              <a:rPr lang="en-US" dirty="0"/>
              <a:t>Then do a 5-dimensional non-linear </a:t>
            </a:r>
            <a:r>
              <a:rPr lang="en-US" dirty="0" err="1"/>
              <a:t>rootfinding</a:t>
            </a:r>
            <a:r>
              <a:rPr lang="en-US" dirty="0"/>
              <a:t> to find the model parameters that best match the historical dynamics</a:t>
            </a:r>
          </a:p>
          <a:p>
            <a:r>
              <a:rPr lang="en-US" dirty="0"/>
              <a:t>Need to choose two elements of historical data:</a:t>
            </a:r>
          </a:p>
          <a:p>
            <a:pPr lvl="1"/>
            <a:r>
              <a:rPr lang="en-US" dirty="0"/>
              <a:t>The set of tenors to include in the historical data</a:t>
            </a:r>
          </a:p>
          <a:p>
            <a:pPr lvl="1"/>
            <a:r>
              <a:rPr lang="en-US" dirty="0"/>
              <a:t>The length of the historical data set</a:t>
            </a:r>
          </a:p>
        </p:txBody>
      </p:sp>
      <p:graphicFrame>
        <p:nvGraphicFramePr>
          <p:cNvPr id="4" name="Object 3"/>
          <p:cNvGraphicFramePr>
            <a:graphicFrameLocks noChangeAspect="1"/>
          </p:cNvGraphicFramePr>
          <p:nvPr>
            <p:extLst>
              <p:ext uri="{D42A27DB-BD31-4B8C-83A1-F6EECF244321}">
                <p14:modId xmlns:p14="http://schemas.microsoft.com/office/powerpoint/2010/main" val="1628169909"/>
              </p:ext>
            </p:extLst>
          </p:nvPr>
        </p:nvGraphicFramePr>
        <p:xfrm>
          <a:off x="222250" y="2414588"/>
          <a:ext cx="8228013" cy="538162"/>
        </p:xfrm>
        <a:graphic>
          <a:graphicData uri="http://schemas.openxmlformats.org/presentationml/2006/ole">
            <mc:AlternateContent xmlns:mc="http://schemas.openxmlformats.org/markup-compatibility/2006">
              <mc:Choice xmlns:v="urn:schemas-microsoft-com:vml" Requires="v">
                <p:oleObj spid="_x0000_s9249" name="Equation" r:id="rId4" imgW="4851400" imgH="317500" progId="Equation.3">
                  <p:embed/>
                </p:oleObj>
              </mc:Choice>
              <mc:Fallback>
                <p:oleObj name="Equation" r:id="rId4" imgW="4851400" imgH="317500" progId="Equation.3">
                  <p:embed/>
                  <p:pic>
                    <p:nvPicPr>
                      <p:cNvPr id="0" name=""/>
                      <p:cNvPicPr/>
                      <p:nvPr/>
                    </p:nvPicPr>
                    <p:blipFill>
                      <a:blip r:embed="rId5"/>
                      <a:stretch>
                        <a:fillRect/>
                      </a:stretch>
                    </p:blipFill>
                    <p:spPr>
                      <a:xfrm>
                        <a:off x="222250" y="2414588"/>
                        <a:ext cx="8228013" cy="538162"/>
                      </a:xfrm>
                      <a:prstGeom prst="rect">
                        <a:avLst/>
                      </a:prstGeom>
                    </p:spPr>
                  </p:pic>
                </p:oleObj>
              </mc:Fallback>
            </mc:AlternateContent>
          </a:graphicData>
        </a:graphic>
      </p:graphicFrame>
    </p:spTree>
    <p:extLst>
      <p:ext uri="{BB962C8B-B14F-4D97-AF65-F5344CB8AC3E}">
        <p14:creationId xmlns:p14="http://schemas.microsoft.com/office/powerpoint/2010/main" val="389124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FX Futures Markets</a:t>
            </a:r>
          </a:p>
        </p:txBody>
      </p:sp>
      <p:sp>
        <p:nvSpPr>
          <p:cNvPr id="3" name="Content Placeholder 2"/>
          <p:cNvSpPr>
            <a:spLocks noGrp="1"/>
          </p:cNvSpPr>
          <p:nvPr>
            <p:ph idx="1"/>
          </p:nvPr>
        </p:nvSpPr>
        <p:spPr/>
        <p:txBody>
          <a:bodyPr/>
          <a:lstStyle/>
          <a:p>
            <a:r>
              <a:rPr lang="en-US" dirty="0"/>
              <a:t>Currency futures trade on the CME</a:t>
            </a:r>
          </a:p>
          <a:p>
            <a:pPr lvl="1"/>
            <a:r>
              <a:rPr lang="en-US" dirty="0"/>
              <a:t>Other exchanges too but most futures liquidity on the CME</a:t>
            </a:r>
          </a:p>
          <a:p>
            <a:endParaRPr lang="en-US" dirty="0"/>
          </a:p>
          <a:p>
            <a:r>
              <a:rPr lang="en-US" dirty="0"/>
              <a:t>Quarterly settlements going out six contracts</a:t>
            </a:r>
          </a:p>
          <a:p>
            <a:pPr lvl="1"/>
            <a:r>
              <a:rPr lang="en-US" dirty="0"/>
              <a:t>Most liquidity is in “prompt” (closest-to-settle) contract</a:t>
            </a:r>
          </a:p>
          <a:p>
            <a:endParaRPr lang="en-US" dirty="0"/>
          </a:p>
          <a:p>
            <a:r>
              <a:rPr lang="en-US" dirty="0"/>
              <a:t>Relatively small compared to OTC market</a:t>
            </a:r>
          </a:p>
          <a:p>
            <a:pPr lvl="1"/>
            <a:r>
              <a:rPr lang="en-US" dirty="0"/>
              <a:t>$5.3T/day in OTC market (</a:t>
            </a:r>
            <a:r>
              <a:rPr lang="en-US" dirty="0" err="1"/>
              <a:t>spot+forward</a:t>
            </a:r>
            <a:r>
              <a:rPr lang="en-US" dirty="0"/>
              <a:t>)</a:t>
            </a:r>
          </a:p>
          <a:p>
            <a:pPr lvl="1"/>
            <a:r>
              <a:rPr lang="en-US" dirty="0"/>
              <a:t>$0.16T/day in exchange markets</a:t>
            </a:r>
          </a:p>
          <a:p>
            <a:endParaRPr lang="en-US" dirty="0"/>
          </a:p>
          <a:p>
            <a:r>
              <a:rPr lang="en-US" dirty="0"/>
              <a:t>A lot of trading in the prompt contract is electronic hedgers using it as a close-to-spot product for extra spot liquidity</a:t>
            </a:r>
          </a:p>
          <a:p>
            <a:endParaRPr lang="en-US" dirty="0"/>
          </a:p>
        </p:txBody>
      </p:sp>
    </p:spTree>
    <p:extLst>
      <p:ext uri="{BB962C8B-B14F-4D97-AF65-F5344CB8AC3E}">
        <p14:creationId xmlns:p14="http://schemas.microsoft.com/office/powerpoint/2010/main" val="1466044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Factor Model</a:t>
            </a:r>
          </a:p>
        </p:txBody>
      </p:sp>
      <p:sp>
        <p:nvSpPr>
          <p:cNvPr id="3" name="Content Placeholder 2"/>
          <p:cNvSpPr>
            <a:spLocks noGrp="1"/>
          </p:cNvSpPr>
          <p:nvPr>
            <p:ph idx="1"/>
          </p:nvPr>
        </p:nvSpPr>
        <p:spPr>
          <a:xfrm>
            <a:off x="457200" y="1600199"/>
            <a:ext cx="7620000" cy="4738623"/>
          </a:xfrm>
        </p:spPr>
        <p:txBody>
          <a:bodyPr>
            <a:normAutofit/>
          </a:bodyPr>
          <a:lstStyle/>
          <a:p>
            <a:r>
              <a:rPr lang="en-US" dirty="0"/>
              <a:t>The two factor model can give shocks that look a lot like the first two principal component shocks</a:t>
            </a:r>
          </a:p>
          <a:p>
            <a:pPr lvl="1"/>
            <a:r>
              <a:rPr lang="en-US" dirty="0"/>
              <a:t>Roughly parallel: one shock with relatively low mean reversion strength</a:t>
            </a:r>
          </a:p>
          <a:p>
            <a:pPr lvl="1"/>
            <a:r>
              <a:rPr lang="en-US" dirty="0"/>
              <a:t>Tilt: another shock with a high mean reversion that’s correlated with the first shock</a:t>
            </a:r>
          </a:p>
          <a:p>
            <a:pPr lvl="2"/>
            <a:r>
              <a:rPr lang="en-US" dirty="0"/>
              <a:t>Then the orthogonal shocks look like parallel plus a shock that looks like a difference between exponentials, which shapes a tilt</a:t>
            </a:r>
          </a:p>
        </p:txBody>
      </p:sp>
      <p:graphicFrame>
        <p:nvGraphicFramePr>
          <p:cNvPr id="6" name="Object 5"/>
          <p:cNvGraphicFramePr>
            <a:graphicFrameLocks noChangeAspect="1"/>
          </p:cNvGraphicFramePr>
          <p:nvPr>
            <p:extLst>
              <p:ext uri="{D42A27DB-BD31-4B8C-83A1-F6EECF244321}">
                <p14:modId xmlns:p14="http://schemas.microsoft.com/office/powerpoint/2010/main" val="4019379361"/>
              </p:ext>
            </p:extLst>
          </p:nvPr>
        </p:nvGraphicFramePr>
        <p:xfrm>
          <a:off x="0" y="4444794"/>
          <a:ext cx="8366031" cy="751961"/>
        </p:xfrm>
        <a:graphic>
          <a:graphicData uri="http://schemas.openxmlformats.org/presentationml/2006/ole">
            <mc:AlternateContent xmlns:mc="http://schemas.openxmlformats.org/markup-compatibility/2006">
              <mc:Choice xmlns:v="urn:schemas-microsoft-com:vml" Requires="v">
                <p:oleObj spid="_x0000_s10272" name="Equation" r:id="rId4" imgW="3530600" imgH="317500" progId="Equation.3">
                  <p:embed/>
                </p:oleObj>
              </mc:Choice>
              <mc:Fallback>
                <p:oleObj name="Equation" r:id="rId4" imgW="3530600" imgH="317500" progId="Equation.3">
                  <p:embed/>
                  <p:pic>
                    <p:nvPicPr>
                      <p:cNvPr id="0" name=""/>
                      <p:cNvPicPr/>
                      <p:nvPr/>
                    </p:nvPicPr>
                    <p:blipFill>
                      <a:blip r:embed="rId5"/>
                      <a:stretch>
                        <a:fillRect/>
                      </a:stretch>
                    </p:blipFill>
                    <p:spPr>
                      <a:xfrm>
                        <a:off x="0" y="4444794"/>
                        <a:ext cx="8366031" cy="751961"/>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2990785"/>
              </p:ext>
            </p:extLst>
          </p:nvPr>
        </p:nvGraphicFramePr>
        <p:xfrm>
          <a:off x="2798763" y="6122153"/>
          <a:ext cx="2768600" cy="571500"/>
        </p:xfrm>
        <a:graphic>
          <a:graphicData uri="http://schemas.openxmlformats.org/presentationml/2006/ole">
            <mc:AlternateContent xmlns:mc="http://schemas.openxmlformats.org/markup-compatibility/2006">
              <mc:Choice xmlns:v="urn:schemas-microsoft-com:vml" Requires="v">
                <p:oleObj spid="_x0000_s10273" name="Equation" r:id="rId6" imgW="1168400" imgH="241300" progId="Equation.3">
                  <p:embed/>
                </p:oleObj>
              </mc:Choice>
              <mc:Fallback>
                <p:oleObj name="Equation" r:id="rId6" imgW="1168400" imgH="241300" progId="Equation.3">
                  <p:embed/>
                  <p:pic>
                    <p:nvPicPr>
                      <p:cNvPr id="0" name=""/>
                      <p:cNvPicPr/>
                      <p:nvPr/>
                    </p:nvPicPr>
                    <p:blipFill>
                      <a:blip r:embed="rId7"/>
                      <a:stretch>
                        <a:fillRect/>
                      </a:stretch>
                    </p:blipFill>
                    <p:spPr>
                      <a:xfrm>
                        <a:off x="2798763" y="6122153"/>
                        <a:ext cx="2768600" cy="571500"/>
                      </a:xfrm>
                      <a:prstGeom prst="rect">
                        <a:avLst/>
                      </a:prstGeom>
                    </p:spPr>
                  </p:pic>
                </p:oleObj>
              </mc:Fallback>
            </mc:AlternateContent>
          </a:graphicData>
        </a:graphic>
      </p:graphicFrame>
      <p:cxnSp>
        <p:nvCxnSpPr>
          <p:cNvPr id="13" name="Straight Connector 12"/>
          <p:cNvCxnSpPr/>
          <p:nvPr/>
        </p:nvCxnSpPr>
        <p:spPr>
          <a:xfrm>
            <a:off x="1361446" y="5034444"/>
            <a:ext cx="0" cy="263164"/>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361446" y="5297608"/>
            <a:ext cx="3718236"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5079682" y="5034444"/>
            <a:ext cx="0" cy="263164"/>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399422" y="5049541"/>
            <a:ext cx="0" cy="263164"/>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399422" y="5312705"/>
            <a:ext cx="2802978"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8202400" y="5049541"/>
            <a:ext cx="0" cy="263164"/>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677130" y="5324147"/>
            <a:ext cx="1635033" cy="369332"/>
          </a:xfrm>
          <a:prstGeom prst="rect">
            <a:avLst/>
          </a:prstGeom>
          <a:noFill/>
        </p:spPr>
        <p:txBody>
          <a:bodyPr wrap="none" rtlCol="0">
            <a:spAutoFit/>
          </a:bodyPr>
          <a:lstStyle/>
          <a:p>
            <a:r>
              <a:rPr lang="en-US" dirty="0">
                <a:solidFill>
                  <a:srgbClr val="0000FF"/>
                </a:solidFill>
              </a:rPr>
              <a:t>Tilt Shock (</a:t>
            </a:r>
            <a:r>
              <a:rPr lang="en-US" dirty="0">
                <a:solidFill>
                  <a:srgbClr val="0000FF"/>
                </a:solidFill>
                <a:latin typeface="Symbol" charset="2"/>
                <a:cs typeface="Symbol" charset="2"/>
              </a:rPr>
              <a:t>r</a:t>
            </a:r>
            <a:r>
              <a:rPr lang="en-US" dirty="0">
                <a:solidFill>
                  <a:srgbClr val="0000FF"/>
                </a:solidFill>
              </a:rPr>
              <a:t>&lt;0)</a:t>
            </a:r>
          </a:p>
        </p:txBody>
      </p:sp>
      <p:sp>
        <p:nvSpPr>
          <p:cNvPr id="26" name="TextBox 25"/>
          <p:cNvSpPr txBox="1"/>
          <p:nvPr/>
        </p:nvSpPr>
        <p:spPr>
          <a:xfrm>
            <a:off x="5655389" y="5324147"/>
            <a:ext cx="2277261" cy="369332"/>
          </a:xfrm>
          <a:prstGeom prst="rect">
            <a:avLst/>
          </a:prstGeom>
          <a:noFill/>
        </p:spPr>
        <p:txBody>
          <a:bodyPr wrap="none" rtlCol="0">
            <a:spAutoFit/>
          </a:bodyPr>
          <a:lstStyle/>
          <a:p>
            <a:r>
              <a:rPr lang="en-US" dirty="0">
                <a:solidFill>
                  <a:srgbClr val="0000FF"/>
                </a:solidFill>
              </a:rPr>
              <a:t>Roughly parallel shock</a:t>
            </a:r>
          </a:p>
        </p:txBody>
      </p:sp>
    </p:spTree>
    <p:extLst>
      <p:ext uri="{BB962C8B-B14F-4D97-AF65-F5344CB8AC3E}">
        <p14:creationId xmlns:p14="http://schemas.microsoft.com/office/powerpoint/2010/main" val="182571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Market Statistics</a:t>
            </a:r>
          </a:p>
        </p:txBody>
      </p:sp>
      <p:sp>
        <p:nvSpPr>
          <p:cNvPr id="3" name="Content Placeholder 2"/>
          <p:cNvSpPr>
            <a:spLocks noGrp="1"/>
          </p:cNvSpPr>
          <p:nvPr>
            <p:ph idx="1"/>
          </p:nvPr>
        </p:nvSpPr>
        <p:spPr/>
        <p:txBody>
          <a:bodyPr>
            <a:normAutofit/>
          </a:bodyPr>
          <a:lstStyle/>
          <a:p>
            <a:r>
              <a:rPr lang="en-US" dirty="0"/>
              <a:t>The OTC forward market is a bit bigger than the spot market</a:t>
            </a:r>
          </a:p>
          <a:p>
            <a:pPr lvl="1"/>
            <a:r>
              <a:rPr lang="en-US" dirty="0"/>
              <a:t>Spot: $2.05T/day</a:t>
            </a:r>
          </a:p>
          <a:p>
            <a:pPr lvl="1"/>
            <a:r>
              <a:rPr lang="en-US" dirty="0"/>
              <a:t>Outright forwards: $0.68T/day</a:t>
            </a:r>
          </a:p>
          <a:p>
            <a:pPr lvl="1"/>
            <a:r>
              <a:rPr lang="en-US" dirty="0"/>
              <a:t>FX swaps: $2.23T/day</a:t>
            </a:r>
          </a:p>
          <a:p>
            <a:endParaRPr lang="en-US" dirty="0"/>
          </a:p>
          <a:p>
            <a:r>
              <a:rPr lang="en-US" dirty="0"/>
              <a:t>Most trading is inside 1y</a:t>
            </a:r>
          </a:p>
          <a:p>
            <a:endParaRPr lang="en-US" dirty="0"/>
          </a:p>
          <a:p>
            <a:r>
              <a:rPr lang="en-US" dirty="0"/>
              <a:t>Smaller fraction of trades executed electronically than spot</a:t>
            </a:r>
          </a:p>
          <a:p>
            <a:pPr lvl="1"/>
            <a:r>
              <a:rPr lang="en-US" dirty="0"/>
              <a:t>For swaps, 53% by volume, </a:t>
            </a:r>
            <a:r>
              <a:rPr lang="en-US" dirty="0" err="1"/>
              <a:t>vs</a:t>
            </a:r>
            <a:r>
              <a:rPr lang="en-US" dirty="0"/>
              <a:t> 65% for spot</a:t>
            </a:r>
          </a:p>
          <a:p>
            <a:pPr lvl="1"/>
            <a:r>
              <a:rPr lang="en-US" dirty="0"/>
              <a:t>Electronic market significantly less developed than spot</a:t>
            </a:r>
          </a:p>
        </p:txBody>
      </p:sp>
    </p:spTree>
    <p:extLst>
      <p:ext uri="{BB962C8B-B14F-4D97-AF65-F5344CB8AC3E}">
        <p14:creationId xmlns:p14="http://schemas.microsoft.com/office/powerpoint/2010/main" val="6266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Market Statistics</a:t>
            </a:r>
          </a:p>
        </p:txBody>
      </p:sp>
      <p:graphicFrame>
        <p:nvGraphicFramePr>
          <p:cNvPr id="5" name="Chart 4"/>
          <p:cNvGraphicFramePr>
            <a:graphicFrameLocks/>
          </p:cNvGraphicFramePr>
          <p:nvPr>
            <p:extLst>
              <p:ext uri="{D42A27DB-BD31-4B8C-83A1-F6EECF244321}">
                <p14:modId xmlns:p14="http://schemas.microsoft.com/office/powerpoint/2010/main" val="2735543983"/>
              </p:ext>
            </p:extLst>
          </p:nvPr>
        </p:nvGraphicFramePr>
        <p:xfrm>
          <a:off x="457201" y="1272819"/>
          <a:ext cx="7620000" cy="5377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74313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Market Conventions</a:t>
            </a:r>
          </a:p>
        </p:txBody>
      </p:sp>
      <p:sp>
        <p:nvSpPr>
          <p:cNvPr id="3" name="Content Placeholder 2"/>
          <p:cNvSpPr>
            <a:spLocks noGrp="1"/>
          </p:cNvSpPr>
          <p:nvPr>
            <p:ph idx="1"/>
          </p:nvPr>
        </p:nvSpPr>
        <p:spPr/>
        <p:txBody>
          <a:bodyPr/>
          <a:lstStyle/>
          <a:p>
            <a:r>
              <a:rPr lang="en-US" dirty="0"/>
              <a:t>“Outright”, or all-in, forward: regular forward contract</a:t>
            </a:r>
          </a:p>
          <a:p>
            <a:r>
              <a:rPr lang="en-US" dirty="0"/>
              <a:t>Forward point: difference between all-in forward and spot prices</a:t>
            </a:r>
          </a:p>
          <a:p>
            <a:pPr lvl="1"/>
            <a:r>
              <a:rPr lang="en-US" dirty="0"/>
              <a:t>Mostly a function of interest rates</a:t>
            </a:r>
          </a:p>
          <a:p>
            <a:pPr lvl="1"/>
            <a:r>
              <a:rPr lang="en-US" dirty="0"/>
              <a:t>Much more stable than spot</a:t>
            </a:r>
          </a:p>
          <a:p>
            <a:endParaRPr lang="en-US" dirty="0"/>
          </a:p>
          <a:p>
            <a:r>
              <a:rPr lang="en-US" dirty="0"/>
              <a:t>Tenor of the forward contract adds another dimension</a:t>
            </a:r>
          </a:p>
          <a:p>
            <a:pPr lvl="1"/>
            <a:r>
              <a:rPr lang="en-US" dirty="0"/>
              <a:t>Not all trades are fungible with each other, like with spot</a:t>
            </a:r>
          </a:p>
          <a:p>
            <a:pPr lvl="1"/>
            <a:r>
              <a:rPr lang="en-US" dirty="0"/>
              <a:t>“Benchmark” tenors trade in the broker market for inter-dealer trades</a:t>
            </a:r>
          </a:p>
          <a:p>
            <a:pPr lvl="1"/>
            <a:r>
              <a:rPr lang="en-US" dirty="0"/>
              <a:t>Clients can trade any settlement date they like</a:t>
            </a:r>
          </a:p>
          <a:p>
            <a:pPr lvl="2"/>
            <a:r>
              <a:rPr lang="en-US" dirty="0"/>
              <a:t>Spreads are not tighter for benchmark settlement dates</a:t>
            </a:r>
          </a:p>
          <a:p>
            <a:pPr lvl="1"/>
            <a:r>
              <a:rPr lang="en-US" dirty="0"/>
              <a:t>Liquidity runs out to 2-3y for most currency pairs</a:t>
            </a:r>
          </a:p>
        </p:txBody>
      </p:sp>
    </p:spTree>
    <p:extLst>
      <p:ext uri="{BB962C8B-B14F-4D97-AF65-F5344CB8AC3E}">
        <p14:creationId xmlns:p14="http://schemas.microsoft.com/office/powerpoint/2010/main" val="3662997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Spot/Forward Correlation</a:t>
            </a:r>
          </a:p>
        </p:txBody>
      </p:sp>
      <p:graphicFrame>
        <p:nvGraphicFramePr>
          <p:cNvPr id="4" name="Chart 3"/>
          <p:cNvGraphicFramePr>
            <a:graphicFrameLocks/>
          </p:cNvGraphicFramePr>
          <p:nvPr>
            <p:extLst>
              <p:ext uri="{D42A27DB-BD31-4B8C-83A1-F6EECF244321}">
                <p14:modId xmlns:p14="http://schemas.microsoft.com/office/powerpoint/2010/main" val="2839765164"/>
              </p:ext>
            </p:extLst>
          </p:nvPr>
        </p:nvGraphicFramePr>
        <p:xfrm>
          <a:off x="457200" y="1417637"/>
          <a:ext cx="7692738" cy="511034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84580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Spot/Forward Arbitrage</a:t>
            </a:r>
          </a:p>
        </p:txBody>
      </p:sp>
      <p:sp>
        <p:nvSpPr>
          <p:cNvPr id="3" name="Content Placeholder 2"/>
          <p:cNvSpPr>
            <a:spLocks noGrp="1"/>
          </p:cNvSpPr>
          <p:nvPr>
            <p:ph idx="1"/>
          </p:nvPr>
        </p:nvSpPr>
        <p:spPr/>
        <p:txBody>
          <a:bodyPr/>
          <a:lstStyle/>
          <a:p>
            <a:r>
              <a:rPr lang="en-US" dirty="0"/>
              <a:t>FX is a financial market where the two requirements for spot/forward arbitrage hold:</a:t>
            </a:r>
          </a:p>
          <a:p>
            <a:pPr lvl="1"/>
            <a:r>
              <a:rPr lang="en-US" dirty="0"/>
              <a:t>You can store currencies (and receive an interest rate for them)</a:t>
            </a:r>
          </a:p>
          <a:p>
            <a:pPr lvl="1"/>
            <a:r>
              <a:rPr lang="en-US" dirty="0"/>
              <a:t>You can borrow &amp; short currencies (and pay an interest rate)</a:t>
            </a:r>
          </a:p>
          <a:p>
            <a:endParaRPr lang="en-US" dirty="0"/>
          </a:p>
          <a:p>
            <a:r>
              <a:rPr lang="en-US" dirty="0"/>
              <a:t>Interest rate markets for G7 currencies are all well-developed so you can really execute the arbitrage</a:t>
            </a:r>
          </a:p>
          <a:p>
            <a:endParaRPr lang="en-US" dirty="0"/>
          </a:p>
          <a:p>
            <a:r>
              <a:rPr lang="en-US" dirty="0"/>
              <a:t>In fact, you can view an FX forward trade as just two zero coupon bonds, one in each currency, one long, one short</a:t>
            </a:r>
          </a:p>
        </p:txBody>
      </p:sp>
    </p:spTree>
    <p:extLst>
      <p:ext uri="{BB962C8B-B14F-4D97-AF65-F5344CB8AC3E}">
        <p14:creationId xmlns:p14="http://schemas.microsoft.com/office/powerpoint/2010/main" val="28963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Spot/Forward Arbitrage</a:t>
            </a:r>
          </a:p>
        </p:txBody>
      </p:sp>
      <p:sp>
        <p:nvSpPr>
          <p:cNvPr id="3" name="Content Placeholder 2"/>
          <p:cNvSpPr>
            <a:spLocks noGrp="1"/>
          </p:cNvSpPr>
          <p:nvPr>
            <p:ph idx="1"/>
          </p:nvPr>
        </p:nvSpPr>
        <p:spPr/>
        <p:txBody>
          <a:bodyPr/>
          <a:lstStyle/>
          <a:p>
            <a:r>
              <a:rPr lang="en-US" dirty="0"/>
              <a:t>eg: forward settling in 1y, receiving 1M EUR, paying 1.13M USD</a:t>
            </a:r>
          </a:p>
          <a:p>
            <a:pPr lvl="1"/>
            <a:r>
              <a:rPr lang="en-US" dirty="0"/>
              <a:t>Equivalent to being long 1 unit of a zero coupon bond in EUR with a 1y settlement date and being short 1.13 units of a zero coupon bond in USD</a:t>
            </a:r>
          </a:p>
          <a:p>
            <a:pPr lvl="1"/>
            <a:endParaRPr lang="en-US" dirty="0"/>
          </a:p>
          <a:p>
            <a:pPr lvl="1"/>
            <a:endParaRPr lang="en-US" dirty="0"/>
          </a:p>
          <a:p>
            <a:pPr lvl="1"/>
            <a:endParaRPr lang="en-US" dirty="0"/>
          </a:p>
          <a:p>
            <a:pPr marL="411480" lvl="1" indent="0">
              <a:buNone/>
            </a:pPr>
            <a:r>
              <a:rPr lang="en-US" dirty="0"/>
              <a:t>v(t): price in denominated currency of a forward contract settling at T with strike K</a:t>
            </a:r>
          </a:p>
          <a:p>
            <a:pPr marL="411480" lvl="1" indent="0">
              <a:buNone/>
            </a:pPr>
            <a:r>
              <a:rPr lang="en-US" dirty="0"/>
              <a:t>S(t): current spot price</a:t>
            </a:r>
          </a:p>
          <a:p>
            <a:pPr marL="411480" lvl="1" indent="0">
              <a:buNone/>
            </a:pPr>
            <a:r>
              <a:rPr lang="en-US" dirty="0"/>
              <a:t>Q(</a:t>
            </a:r>
            <a:r>
              <a:rPr lang="en-US" dirty="0" err="1"/>
              <a:t>t,T</a:t>
            </a:r>
            <a:r>
              <a:rPr lang="en-US" dirty="0"/>
              <a:t>): zero coupon bond rate for asset currency to settlement T</a:t>
            </a:r>
          </a:p>
          <a:p>
            <a:pPr marL="411480" lvl="1" indent="0">
              <a:buNone/>
            </a:pPr>
            <a:r>
              <a:rPr lang="en-US" dirty="0"/>
              <a:t>R(</a:t>
            </a:r>
            <a:r>
              <a:rPr lang="en-US" dirty="0" err="1"/>
              <a:t>t,T</a:t>
            </a:r>
            <a:r>
              <a:rPr lang="en-US" dirty="0"/>
              <a:t>): zero coupon bond rate for denominated currency to T</a:t>
            </a:r>
          </a:p>
        </p:txBody>
      </p:sp>
      <p:graphicFrame>
        <p:nvGraphicFramePr>
          <p:cNvPr id="4" name="Object 3"/>
          <p:cNvGraphicFramePr>
            <a:graphicFrameLocks noChangeAspect="1"/>
          </p:cNvGraphicFramePr>
          <p:nvPr>
            <p:extLst>
              <p:ext uri="{D42A27DB-BD31-4B8C-83A1-F6EECF244321}">
                <p14:modId xmlns:p14="http://schemas.microsoft.com/office/powerpoint/2010/main" val="3476528818"/>
              </p:ext>
            </p:extLst>
          </p:nvPr>
        </p:nvGraphicFramePr>
        <p:xfrm>
          <a:off x="1009494" y="3429000"/>
          <a:ext cx="6495295" cy="726182"/>
        </p:xfrm>
        <a:graphic>
          <a:graphicData uri="http://schemas.openxmlformats.org/presentationml/2006/ole">
            <mc:AlternateContent xmlns:mc="http://schemas.openxmlformats.org/markup-compatibility/2006">
              <mc:Choice xmlns:v="urn:schemas-microsoft-com:vml" Requires="v">
                <p:oleObj spid="_x0000_s2127" name="Equation" r:id="rId4" imgW="2044700" imgH="228600" progId="Equation.3">
                  <p:embed/>
                </p:oleObj>
              </mc:Choice>
              <mc:Fallback>
                <p:oleObj name="Equation" r:id="rId4" imgW="2044700" imgH="228600" progId="Equation.3">
                  <p:embed/>
                  <p:pic>
                    <p:nvPicPr>
                      <p:cNvPr id="0" name=""/>
                      <p:cNvPicPr/>
                      <p:nvPr/>
                    </p:nvPicPr>
                    <p:blipFill>
                      <a:blip r:embed="rId5"/>
                      <a:stretch>
                        <a:fillRect/>
                      </a:stretch>
                    </p:blipFill>
                    <p:spPr>
                      <a:xfrm>
                        <a:off x="1009494" y="3429000"/>
                        <a:ext cx="6495295" cy="726182"/>
                      </a:xfrm>
                      <a:prstGeom prst="rect">
                        <a:avLst/>
                      </a:prstGeom>
                    </p:spPr>
                  </p:pic>
                </p:oleObj>
              </mc:Fallback>
            </mc:AlternateContent>
          </a:graphicData>
        </a:graphic>
      </p:graphicFrame>
    </p:spTree>
    <p:extLst>
      <p:ext uri="{BB962C8B-B14F-4D97-AF65-F5344CB8AC3E}">
        <p14:creationId xmlns:p14="http://schemas.microsoft.com/office/powerpoint/2010/main" val="3464498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lnDef>
      <a:spPr>
        <a:ln>
          <a:solidFill>
            <a:schemeClr val="tx1"/>
          </a:solidFill>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10254</TotalTime>
  <Words>4112</Words>
  <Application>Microsoft Office PowerPoint</Application>
  <PresentationFormat>On-screen Show (4:3)</PresentationFormat>
  <Paragraphs>438</Paragraphs>
  <Slides>30</Slides>
  <Notes>29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6" baseType="lpstr">
      <vt:lpstr>Arial</vt:lpstr>
      <vt:lpstr>Calibri</vt:lpstr>
      <vt:lpstr>Cambria</vt:lpstr>
      <vt:lpstr>Symbol</vt:lpstr>
      <vt:lpstr>Adjacency</vt:lpstr>
      <vt:lpstr>Equation</vt:lpstr>
      <vt:lpstr>Lecture 2: Forward Markets</vt:lpstr>
      <vt:lpstr>The FX Forward Markets</vt:lpstr>
      <vt:lpstr>The FX Futures Markets</vt:lpstr>
      <vt:lpstr>Forward Market Statistics</vt:lpstr>
      <vt:lpstr>Forward Market Statistics</vt:lpstr>
      <vt:lpstr>Forward Market Conventions</vt:lpstr>
      <vt:lpstr>Spot/Forward Correlation</vt:lpstr>
      <vt:lpstr>The Spot/Forward Arbitrage</vt:lpstr>
      <vt:lpstr>The Spot/Forward Arbitrage</vt:lpstr>
      <vt:lpstr>The Spot/Forward Arbitrage</vt:lpstr>
      <vt:lpstr>Voice Trading</vt:lpstr>
      <vt:lpstr>Voice Trading</vt:lpstr>
      <vt:lpstr>Voice Trading Example</vt:lpstr>
      <vt:lpstr>Voice Market Making</vt:lpstr>
      <vt:lpstr>Forwards Portfolio Risk</vt:lpstr>
      <vt:lpstr>Forwards Portfolio Risk</vt:lpstr>
      <vt:lpstr>Forwards Portfolio Risk</vt:lpstr>
      <vt:lpstr>Forwards Portfolio Risk</vt:lpstr>
      <vt:lpstr>Forwards Portfolio Risk</vt:lpstr>
      <vt:lpstr>Forwards Portfolio Risk</vt:lpstr>
      <vt:lpstr>Forwards Portfolio Risk</vt:lpstr>
      <vt:lpstr>Forwards Portfolio Risk</vt:lpstr>
      <vt:lpstr>Forwards Portfolio Risk</vt:lpstr>
      <vt:lpstr>Reducing Risk Dimensionality</vt:lpstr>
      <vt:lpstr>Principal Component Analysis</vt:lpstr>
      <vt:lpstr>Principal Component Analysis</vt:lpstr>
      <vt:lpstr>Factor Models</vt:lpstr>
      <vt:lpstr>Two Factor Model</vt:lpstr>
      <vt:lpstr>Two Factor Model</vt:lpstr>
      <vt:lpstr>Two Factor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Higgins</dc:creator>
  <cp:lastModifiedBy>Mark Higgins</cp:lastModifiedBy>
  <cp:revision>169</cp:revision>
  <dcterms:created xsi:type="dcterms:W3CDTF">2014-10-25T13:45:56Z</dcterms:created>
  <dcterms:modified xsi:type="dcterms:W3CDTF">2019-09-11T21:19:00Z</dcterms:modified>
</cp:coreProperties>
</file>